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4660"/>
  </p:normalViewPr>
  <p:slideViewPr>
    <p:cSldViewPr snapToGrid="0" snapToObjects="1">
      <p:cViewPr>
        <p:scale>
          <a:sx n="66" d="100"/>
          <a:sy n="66" d="100"/>
        </p:scale>
        <p:origin x="188" y="-1112"/>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5/24/2019</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5/24/2019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6" descr="possibleposter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700"/>
            <a:ext cx="14760575" cy="1033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5/24/2019</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49199D-EDDA-4250-8A47-2FACC2166D20}"/>
              </a:ext>
            </a:extLst>
          </p:cNvPr>
          <p:cNvSpPr/>
          <p:nvPr/>
        </p:nvSpPr>
        <p:spPr>
          <a:xfrm>
            <a:off x="-3176" y="0"/>
            <a:ext cx="14762163" cy="9063039"/>
          </a:xfrm>
          <a:prstGeom prst="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dirty="0"/>
          </a:p>
        </p:txBody>
      </p:sp>
      <p:cxnSp>
        <p:nvCxnSpPr>
          <p:cNvPr id="52" name="Straight Connector 51">
            <a:extLst>
              <a:ext uri="{FF2B5EF4-FFF2-40B4-BE49-F238E27FC236}">
                <a16:creationId xmlns:a16="http://schemas.microsoft.com/office/drawing/2014/main" id="{82C66BD4-37FD-491A-946A-F3627656ECC3}"/>
              </a:ext>
            </a:extLst>
          </p:cNvPr>
          <p:cNvCxnSpPr/>
          <p:nvPr/>
        </p:nvCxnSpPr>
        <p:spPr>
          <a:xfrm>
            <a:off x="5503036" y="6041425"/>
            <a:ext cx="0" cy="1200769"/>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C8BA77FA-EF20-4B1F-9AEA-FBEF304FF444}"/>
              </a:ext>
            </a:extLst>
          </p:cNvPr>
          <p:cNvCxnSpPr/>
          <p:nvPr/>
        </p:nvCxnSpPr>
        <p:spPr>
          <a:xfrm>
            <a:off x="8180162" y="6022359"/>
            <a:ext cx="0" cy="1200769"/>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38F5FAE8-E77E-43FC-ABE8-017400076E29}"/>
              </a:ext>
            </a:extLst>
          </p:cNvPr>
          <p:cNvCxnSpPr/>
          <p:nvPr/>
        </p:nvCxnSpPr>
        <p:spPr>
          <a:xfrm>
            <a:off x="10985183" y="6022359"/>
            <a:ext cx="0" cy="1200769"/>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E3E5B84-7EC6-46B6-B4F6-480FF2CC4A78}"/>
              </a:ext>
            </a:extLst>
          </p:cNvPr>
          <p:cNvCxnSpPr>
            <a:cxnSpLocks/>
          </p:cNvCxnSpPr>
          <p:nvPr/>
        </p:nvCxnSpPr>
        <p:spPr>
          <a:xfrm>
            <a:off x="5431988" y="7640556"/>
            <a:ext cx="8585938" cy="0"/>
          </a:xfrm>
          <a:prstGeom prst="line">
            <a:avLst/>
          </a:prstGeom>
          <a:ln>
            <a:solidFill>
              <a:schemeClr val="tx2">
                <a:lumMod val="50000"/>
              </a:schemeClr>
            </a:solidFill>
          </a:ln>
        </p:spPr>
        <p:style>
          <a:lnRef idx="3">
            <a:schemeClr val="accent1"/>
          </a:lnRef>
          <a:fillRef idx="0">
            <a:schemeClr val="accent1"/>
          </a:fillRef>
          <a:effectRef idx="2">
            <a:schemeClr val="accent1"/>
          </a:effectRef>
          <a:fontRef idx="minor">
            <a:schemeClr val="tx1"/>
          </a:fontRef>
        </p:style>
      </p:cxnSp>
      <p:sp>
        <p:nvSpPr>
          <p:cNvPr id="3074" name="Content Placeholder 1"/>
          <p:cNvSpPr>
            <a:spLocks noGrp="1"/>
          </p:cNvSpPr>
          <p:nvPr>
            <p:ph idx="1"/>
          </p:nvPr>
        </p:nvSpPr>
        <p:spPr>
          <a:xfrm>
            <a:off x="112713" y="2018017"/>
            <a:ext cx="4608144" cy="6946596"/>
          </a:xfrm>
          <a:ln/>
        </p:spPr>
        <p:txBody>
          <a:bodyPr/>
          <a:lstStyle/>
          <a:p>
            <a:r>
              <a:rPr lang="en-US" sz="1800" b="1" dirty="0">
                <a:solidFill>
                  <a:schemeClr val="tx2">
                    <a:lumMod val="50000"/>
                  </a:schemeClr>
                </a:solidFill>
                <a:latin typeface="Lora bold" panose="00000800000000000000" pitchFamily="2" charset="0"/>
                <a:cs typeface="Helvetica Neue" charset="0"/>
              </a:rPr>
              <a:t>ABSTRACT</a:t>
            </a:r>
          </a:p>
          <a:p>
            <a:pPr algn="just"/>
            <a:r>
              <a:rPr lang="en-MY" dirty="0">
                <a:solidFill>
                  <a:schemeClr val="tx2">
                    <a:lumMod val="50000"/>
                  </a:schemeClr>
                </a:solidFill>
                <a:latin typeface="Merriweather" panose="00000500000000000000" pitchFamily="2" charset="0"/>
                <a:ea typeface="Open Sans" panose="020B0606030504020204" pitchFamily="34" charset="0"/>
                <a:cs typeface="Open Sans" panose="020B0606030504020204" pitchFamily="34" charset="0"/>
              </a:rPr>
              <a:t>Smart speakers have been increasingly popular and are being adopted by many companies such as Google, Amazon and Apple. As a marketing strategy, these devices are also being given away for free as part of a promotion or deal. People are allowing these devices into their home, office etc. without knowing the full extent of consent they are giving. Users are also unaware of the process and storing of data in a smart speaker, which may come to a shock for some after knowing what actually happens. This paper explores the perception and level of acceptability of users towards smart speakers before and after making ‘hidden’ interactions that are not visible to users visible, more specifically, visualizing the history of voice commands in a meaningful way for users to see and reflect. </a:t>
            </a:r>
          </a:p>
          <a:p>
            <a:pPr algn="just"/>
            <a:endParaRPr lang="en-MY" b="1" dirty="0">
              <a:solidFill>
                <a:schemeClr val="tx2">
                  <a:lumMod val="50000"/>
                </a:schemeClr>
              </a:solidFill>
              <a:latin typeface="Merriweather" panose="00000500000000000000" pitchFamily="2" charset="0"/>
              <a:ea typeface="Open Sans" panose="020B0606030504020204" pitchFamily="34" charset="0"/>
              <a:cs typeface="Open Sans" panose="020B0606030504020204" pitchFamily="34" charset="0"/>
            </a:endParaRPr>
          </a:p>
          <a:p>
            <a:pPr algn="just"/>
            <a:r>
              <a:rPr lang="en-US" sz="1800" b="1" dirty="0">
                <a:solidFill>
                  <a:schemeClr val="tx2">
                    <a:lumMod val="50000"/>
                  </a:schemeClr>
                </a:solidFill>
                <a:latin typeface="Lora bold" panose="00000800000000000000" pitchFamily="2" charset="0"/>
                <a:cs typeface="Helvetica Neue" charset="0"/>
              </a:rPr>
              <a:t>BACKGROUND</a:t>
            </a:r>
          </a:p>
          <a:p>
            <a:pPr algn="just"/>
            <a:r>
              <a:rPr lang="en-US" dirty="0">
                <a:solidFill>
                  <a:schemeClr val="tx2">
                    <a:lumMod val="50000"/>
                  </a:schemeClr>
                </a:solidFill>
                <a:latin typeface="Merriweather" panose="00000500000000000000" pitchFamily="2" charset="0"/>
                <a:cs typeface="Helvetica Neue" charset="0"/>
              </a:rPr>
              <a:t>Prior to implementing this project, a two-stage interview was conducted to get information on  the perception and concerns of people on smart speakers. First interview consisted of five participants and the second interview consisted of six participants. Four out of six have never used a smart speaker while the other two have a smart speaker set up as a smart home. A few issues were identified but given the time and resources for this project, only one can be investigated further.</a:t>
            </a:r>
            <a:endParaRPr lang="en-US" b="1" dirty="0">
              <a:solidFill>
                <a:schemeClr val="tx2">
                  <a:lumMod val="50000"/>
                </a:schemeClr>
              </a:solidFill>
              <a:latin typeface="Lora" panose="00000500000000000000" pitchFamily="2" charset="0"/>
              <a:cs typeface="Helvetica Neue" charset="0"/>
            </a:endParaRPr>
          </a:p>
          <a:p>
            <a:pPr algn="just"/>
            <a:endParaRPr lang="en-MY" dirty="0">
              <a:solidFill>
                <a:schemeClr val="accent1"/>
              </a:solidFill>
              <a:latin typeface="Merriweather" panose="00000500000000000000" pitchFamily="2" charset="0"/>
              <a:ea typeface="Open Sans" panose="020B0606030504020204" pitchFamily="34" charset="0"/>
              <a:cs typeface="Open Sans" panose="020B0606030504020204" pitchFamily="34" charset="0"/>
            </a:endParaRPr>
          </a:p>
          <a:p>
            <a:pPr algn="just"/>
            <a:endParaRPr lang="en-US" dirty="0">
              <a:solidFill>
                <a:schemeClr val="accent1"/>
              </a:solidFill>
              <a:latin typeface="Merriweather" panose="00000500000000000000" pitchFamily="2" charset="0"/>
              <a:ea typeface="Open Sans" panose="020B0606030504020204" pitchFamily="34" charset="0"/>
              <a:cs typeface="Open Sans" panose="020B0606030504020204" pitchFamily="34" charset="0"/>
            </a:endParaRPr>
          </a:p>
        </p:txBody>
      </p:sp>
      <p:sp>
        <p:nvSpPr>
          <p:cNvPr id="3075" name="Title 2"/>
          <p:cNvSpPr>
            <a:spLocks noGrp="1"/>
          </p:cNvSpPr>
          <p:nvPr>
            <p:ph type="title"/>
          </p:nvPr>
        </p:nvSpPr>
        <p:spPr>
          <a:xfrm>
            <a:off x="0" y="382770"/>
            <a:ext cx="14762163" cy="698500"/>
          </a:xfrm>
        </p:spPr>
        <p:txBody>
          <a:bodyPr/>
          <a:lstStyle/>
          <a:p>
            <a:pPr algn="l"/>
            <a:r>
              <a:rPr lang="en-MY" sz="4500" b="1" cap="none" dirty="0">
                <a:solidFill>
                  <a:schemeClr val="tx2">
                    <a:lumMod val="50000"/>
                  </a:schemeClr>
                </a:solidFill>
                <a:latin typeface="Lora bold" panose="00000800000000000000" pitchFamily="2" charset="0"/>
                <a:cs typeface="Dry Brush" panose="020B0604020202020204" pitchFamily="34" charset="-128"/>
              </a:rPr>
              <a:t>Mundane chatter and smart speakers: What happens when people become aware of how it can be used.</a:t>
            </a:r>
            <a:endParaRPr lang="en-US" sz="4500" b="1" cap="none" dirty="0">
              <a:solidFill>
                <a:schemeClr val="tx2">
                  <a:lumMod val="50000"/>
                </a:schemeClr>
              </a:solidFill>
              <a:latin typeface="Lora bold" panose="00000800000000000000" pitchFamily="2" charset="0"/>
              <a:cs typeface="Dry Brush" panose="020B0604020202020204" pitchFamily="34" charset="-128"/>
            </a:endParaRPr>
          </a:p>
        </p:txBody>
      </p:sp>
      <p:sp>
        <p:nvSpPr>
          <p:cNvPr id="3076" name="Subtitle 3"/>
          <p:cNvSpPr>
            <a:spLocks noGrp="1"/>
          </p:cNvSpPr>
          <p:nvPr>
            <p:ph type="subTitle" idx="10"/>
          </p:nvPr>
        </p:nvSpPr>
        <p:spPr>
          <a:xfrm>
            <a:off x="1" y="1523704"/>
            <a:ext cx="14643100" cy="441325"/>
          </a:xfrm>
        </p:spPr>
        <p:txBody>
          <a:bodyPr/>
          <a:lstStyle/>
          <a:p>
            <a:pPr algn="l">
              <a:spcBef>
                <a:spcPct val="0"/>
              </a:spcBef>
            </a:pPr>
            <a:r>
              <a:rPr lang="en-US" dirty="0">
                <a:solidFill>
                  <a:schemeClr val="tx2">
                    <a:lumMod val="50000"/>
                  </a:schemeClr>
                </a:solidFill>
                <a:latin typeface="Merriweather" panose="00000500000000000000" pitchFamily="2" charset="0"/>
                <a:ea typeface="Open Sans" panose="020B0606030504020204" pitchFamily="34" charset="0"/>
                <a:cs typeface="Open Sans" panose="020B0606030504020204" pitchFamily="34" charset="0"/>
              </a:rPr>
              <a:t>Jeffrey Goh, Jacki </a:t>
            </a:r>
            <a:r>
              <a:rPr lang="en-US" dirty="0" err="1">
                <a:solidFill>
                  <a:schemeClr val="tx2">
                    <a:lumMod val="50000"/>
                  </a:schemeClr>
                </a:solidFill>
                <a:latin typeface="Merriweather" panose="00000500000000000000" pitchFamily="2" charset="0"/>
                <a:ea typeface="Open Sans" panose="020B0606030504020204" pitchFamily="34" charset="0"/>
                <a:cs typeface="Open Sans" panose="020B0606030504020204" pitchFamily="34" charset="0"/>
              </a:rPr>
              <a:t>Liddie</a:t>
            </a:r>
            <a:r>
              <a:rPr lang="en-US" dirty="0">
                <a:solidFill>
                  <a:schemeClr val="tx2">
                    <a:lumMod val="50000"/>
                  </a:schemeClr>
                </a:solidFill>
                <a:latin typeface="Merriweather" panose="00000500000000000000" pitchFamily="2" charset="0"/>
                <a:ea typeface="Open Sans" panose="020B0606030504020204" pitchFamily="34" charset="0"/>
                <a:cs typeface="Open Sans" panose="020B0606030504020204" pitchFamily="34" charset="0"/>
              </a:rPr>
              <a:t>, Peter Worthy</a:t>
            </a:r>
          </a:p>
        </p:txBody>
      </p:sp>
      <p:cxnSp>
        <p:nvCxnSpPr>
          <p:cNvPr id="4" name="Straight Connector 3">
            <a:extLst>
              <a:ext uri="{FF2B5EF4-FFF2-40B4-BE49-F238E27FC236}">
                <a16:creationId xmlns:a16="http://schemas.microsoft.com/office/drawing/2014/main" id="{6DFF8DBE-79CE-4923-B820-A8BBDECA9AE4}"/>
              </a:ext>
            </a:extLst>
          </p:cNvPr>
          <p:cNvCxnSpPr>
            <a:cxnSpLocks/>
          </p:cNvCxnSpPr>
          <p:nvPr/>
        </p:nvCxnSpPr>
        <p:spPr>
          <a:xfrm>
            <a:off x="1" y="1963794"/>
            <a:ext cx="14762162" cy="5397"/>
          </a:xfrm>
          <a:prstGeom prst="line">
            <a:avLst/>
          </a:prstGeom>
          <a:ln>
            <a:solidFill>
              <a:schemeClr val="tx2">
                <a:lumMod val="50000"/>
              </a:schemeClr>
            </a:solidFill>
          </a:ln>
        </p:spPr>
        <p:style>
          <a:lnRef idx="3">
            <a:schemeClr val="accent1"/>
          </a:lnRef>
          <a:fillRef idx="0">
            <a:schemeClr val="accent1"/>
          </a:fillRef>
          <a:effectRef idx="2">
            <a:schemeClr val="accent1"/>
          </a:effectRef>
          <a:fontRef idx="minor">
            <a:schemeClr val="tx1"/>
          </a:fontRef>
        </p:style>
      </p:cxnSp>
      <p:sp>
        <p:nvSpPr>
          <p:cNvPr id="11" name="Content Placeholder 1">
            <a:extLst>
              <a:ext uri="{FF2B5EF4-FFF2-40B4-BE49-F238E27FC236}">
                <a16:creationId xmlns:a16="http://schemas.microsoft.com/office/drawing/2014/main" id="{FF926C1C-636C-45FA-90CA-D30FEB153ADC}"/>
              </a:ext>
            </a:extLst>
          </p:cNvPr>
          <p:cNvSpPr txBox="1">
            <a:spLocks/>
          </p:cNvSpPr>
          <p:nvPr/>
        </p:nvSpPr>
        <p:spPr bwMode="auto">
          <a:xfrm>
            <a:off x="4720857" y="2018018"/>
            <a:ext cx="4608144" cy="366756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b="1" dirty="0">
                <a:solidFill>
                  <a:schemeClr val="tx2">
                    <a:lumMod val="50000"/>
                  </a:schemeClr>
                </a:solidFill>
                <a:latin typeface="Lora bold" panose="00000800000000000000" pitchFamily="2" charset="0"/>
                <a:cs typeface="Helvetica Neue" charset="0"/>
              </a:rPr>
              <a:t>GOALS</a:t>
            </a:r>
          </a:p>
          <a:p>
            <a:pPr algn="just"/>
            <a:r>
              <a:rPr lang="en-MY" dirty="0">
                <a:solidFill>
                  <a:schemeClr val="tx2">
                    <a:lumMod val="50000"/>
                  </a:schemeClr>
                </a:solidFill>
                <a:latin typeface="Merriweather" panose="00000500000000000000" pitchFamily="2" charset="0"/>
                <a:ea typeface="Open Sans" panose="020B0606030504020204" pitchFamily="34" charset="0"/>
                <a:cs typeface="Open Sans" panose="020B0606030504020204" pitchFamily="34" charset="0"/>
              </a:rPr>
              <a:t>One interesting finding was that most participants were not aware that the list of voice commands given are stored online. Participants found it ‘creepy’. Based on this, an application was created to extract the history of voice command and visualize it in a meaningful manner. There are two main goals for this project which are :</a:t>
            </a:r>
          </a:p>
          <a:p>
            <a:pPr marL="400050" indent="-400050" algn="just">
              <a:buAutoNum type="romanLcParenR"/>
            </a:pPr>
            <a:r>
              <a:rPr lang="en-MY" dirty="0">
                <a:solidFill>
                  <a:schemeClr val="tx2">
                    <a:lumMod val="50000"/>
                  </a:schemeClr>
                </a:solidFill>
                <a:latin typeface="Merriweather" panose="00000500000000000000" pitchFamily="2" charset="0"/>
                <a:ea typeface="Open Sans" panose="020B0606030504020204" pitchFamily="34" charset="0"/>
                <a:cs typeface="Open Sans" panose="020B0606030504020204" pitchFamily="34" charset="0"/>
              </a:rPr>
              <a:t>To explore the current perception, understanding and acceptance of smart speaker technologies of users and nonusers. </a:t>
            </a:r>
          </a:p>
          <a:p>
            <a:pPr marL="400050" indent="-400050" algn="just">
              <a:buFont typeface="Arial" charset="0"/>
              <a:buAutoNum type="romanLcParenR"/>
            </a:pPr>
            <a:r>
              <a:rPr lang="en-MY" dirty="0">
                <a:solidFill>
                  <a:schemeClr val="tx2">
                    <a:lumMod val="50000"/>
                  </a:schemeClr>
                </a:solidFill>
                <a:latin typeface="Merriweather" panose="00000500000000000000" pitchFamily="2" charset="0"/>
                <a:ea typeface="Open Sans" panose="020B0606030504020204" pitchFamily="34" charset="0"/>
                <a:cs typeface="Open Sans" panose="020B0606030504020204" pitchFamily="34" charset="0"/>
              </a:rPr>
              <a:t>To explore/evaluate the impact of making hidden aspects of the smart speaker technology visible/obvious on perceptions, acceptance and attitudes </a:t>
            </a:r>
          </a:p>
          <a:p>
            <a:pPr algn="just"/>
            <a:endParaRPr lang="en-US" dirty="0">
              <a:solidFill>
                <a:schemeClr val="accent1"/>
              </a:solidFill>
              <a:latin typeface="Merriweather" panose="00000500000000000000" pitchFamily="2" charset="0"/>
              <a:ea typeface="Open Sans" panose="020B0606030504020204" pitchFamily="34" charset="0"/>
              <a:cs typeface="Open Sans" panose="020B0606030504020204" pitchFamily="34" charset="0"/>
            </a:endParaRPr>
          </a:p>
        </p:txBody>
      </p:sp>
      <p:sp>
        <p:nvSpPr>
          <p:cNvPr id="14" name="Oval 13">
            <a:extLst>
              <a:ext uri="{FF2B5EF4-FFF2-40B4-BE49-F238E27FC236}">
                <a16:creationId xmlns:a16="http://schemas.microsoft.com/office/drawing/2014/main" id="{47075B3C-95FF-40D6-A71B-F619F35358B9}"/>
              </a:ext>
            </a:extLst>
          </p:cNvPr>
          <p:cNvSpPr/>
          <p:nvPr/>
        </p:nvSpPr>
        <p:spPr>
          <a:xfrm>
            <a:off x="7654617" y="7113464"/>
            <a:ext cx="1063256" cy="1063256"/>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848925F2-436A-4882-8D80-8DCD3E5BA699}"/>
              </a:ext>
            </a:extLst>
          </p:cNvPr>
          <p:cNvSpPr/>
          <p:nvPr/>
        </p:nvSpPr>
        <p:spPr>
          <a:xfrm>
            <a:off x="10471176" y="7114970"/>
            <a:ext cx="1063256" cy="1063256"/>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b="1" dirty="0"/>
          </a:p>
        </p:txBody>
      </p:sp>
      <p:sp>
        <p:nvSpPr>
          <p:cNvPr id="16" name="Oval 15">
            <a:extLst>
              <a:ext uri="{FF2B5EF4-FFF2-40B4-BE49-F238E27FC236}">
                <a16:creationId xmlns:a16="http://schemas.microsoft.com/office/drawing/2014/main" id="{9BAA501E-72A5-43B9-B9E1-4BF7DDA38DD9}"/>
              </a:ext>
            </a:extLst>
          </p:cNvPr>
          <p:cNvSpPr/>
          <p:nvPr/>
        </p:nvSpPr>
        <p:spPr>
          <a:xfrm>
            <a:off x="13154385" y="7114970"/>
            <a:ext cx="1063256" cy="1063256"/>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b="1" dirty="0"/>
          </a:p>
        </p:txBody>
      </p:sp>
      <p:sp>
        <p:nvSpPr>
          <p:cNvPr id="6" name="Oval 5">
            <a:extLst>
              <a:ext uri="{FF2B5EF4-FFF2-40B4-BE49-F238E27FC236}">
                <a16:creationId xmlns:a16="http://schemas.microsoft.com/office/drawing/2014/main" id="{30779089-8673-422B-9ED3-C82537C28A11}"/>
              </a:ext>
            </a:extLst>
          </p:cNvPr>
          <p:cNvSpPr/>
          <p:nvPr/>
        </p:nvSpPr>
        <p:spPr>
          <a:xfrm>
            <a:off x="4971408" y="7108928"/>
            <a:ext cx="1063256" cy="1063256"/>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grpSp>
        <p:nvGrpSpPr>
          <p:cNvPr id="29" name="Content Placeholder 26" descr="Database">
            <a:extLst>
              <a:ext uri="{FF2B5EF4-FFF2-40B4-BE49-F238E27FC236}">
                <a16:creationId xmlns:a16="http://schemas.microsoft.com/office/drawing/2014/main" id="{09E1F03D-A630-4545-9900-DC1629BE5517}"/>
              </a:ext>
            </a:extLst>
          </p:cNvPr>
          <p:cNvGrpSpPr/>
          <p:nvPr/>
        </p:nvGrpSpPr>
        <p:grpSpPr>
          <a:xfrm>
            <a:off x="5229655" y="7492692"/>
            <a:ext cx="533400" cy="342900"/>
            <a:chOff x="6417949" y="6192456"/>
            <a:chExt cx="533400" cy="342900"/>
          </a:xfrm>
          <a:solidFill>
            <a:schemeClr val="tx2">
              <a:lumMod val="50000"/>
            </a:schemeClr>
          </a:solidFill>
        </p:grpSpPr>
        <p:sp>
          <p:nvSpPr>
            <p:cNvPr id="30" name="Freeform: Shape 29">
              <a:extLst>
                <a:ext uri="{FF2B5EF4-FFF2-40B4-BE49-F238E27FC236}">
                  <a16:creationId xmlns:a16="http://schemas.microsoft.com/office/drawing/2014/main" id="{AB448633-83E2-408D-96FA-D8068B77DEF9}"/>
                </a:ext>
              </a:extLst>
            </p:cNvPr>
            <p:cNvSpPr/>
            <p:nvPr/>
          </p:nvSpPr>
          <p:spPr>
            <a:xfrm>
              <a:off x="6417949" y="6192456"/>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grpFill/>
            <a:ln w="9525" cap="flat">
              <a:noFill/>
              <a:prstDash val="solid"/>
              <a:miter/>
            </a:ln>
          </p:spPr>
          <p:txBody>
            <a:bodyPr rtlCol="0" anchor="ctr"/>
            <a:lstStyle/>
            <a:p>
              <a:endParaRPr lang="en-MY"/>
            </a:p>
          </p:txBody>
        </p:sp>
        <p:sp>
          <p:nvSpPr>
            <p:cNvPr id="31" name="Freeform: Shape 30">
              <a:extLst>
                <a:ext uri="{FF2B5EF4-FFF2-40B4-BE49-F238E27FC236}">
                  <a16:creationId xmlns:a16="http://schemas.microsoft.com/office/drawing/2014/main" id="{1499FF52-E2CD-486F-BD1C-FAF6DC84D449}"/>
                </a:ext>
              </a:extLst>
            </p:cNvPr>
            <p:cNvSpPr/>
            <p:nvPr/>
          </p:nvSpPr>
          <p:spPr>
            <a:xfrm>
              <a:off x="6417949" y="6306756"/>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MY"/>
            </a:p>
          </p:txBody>
        </p:sp>
      </p:grpSp>
      <p:sp>
        <p:nvSpPr>
          <p:cNvPr id="40" name="TextBox 39">
            <a:extLst>
              <a:ext uri="{FF2B5EF4-FFF2-40B4-BE49-F238E27FC236}">
                <a16:creationId xmlns:a16="http://schemas.microsoft.com/office/drawing/2014/main" id="{5BBE3D77-99FD-4837-B475-ED8A18F25ECA}"/>
              </a:ext>
            </a:extLst>
          </p:cNvPr>
          <p:cNvSpPr txBox="1"/>
          <p:nvPr/>
        </p:nvSpPr>
        <p:spPr>
          <a:xfrm>
            <a:off x="5503036" y="6041425"/>
            <a:ext cx="2151581" cy="738664"/>
          </a:xfrm>
          <a:prstGeom prst="rect">
            <a:avLst/>
          </a:prstGeom>
          <a:noFill/>
          <a:ln w="12700">
            <a:solidFill>
              <a:schemeClr val="tx2">
                <a:lumMod val="50000"/>
              </a:schemeClr>
            </a:solidFill>
          </a:ln>
        </p:spPr>
        <p:txBody>
          <a:bodyPr wrap="square" rtlCol="0">
            <a:spAutoFit/>
          </a:bodyPr>
          <a:lstStyle/>
          <a:p>
            <a:r>
              <a:rPr lang="en-MY" sz="1400" dirty="0">
                <a:solidFill>
                  <a:schemeClr val="tx2">
                    <a:lumMod val="50000"/>
                  </a:schemeClr>
                </a:solidFill>
                <a:latin typeface="Merriweather" panose="00000500000000000000" pitchFamily="2" charset="0"/>
              </a:rPr>
              <a:t>Use Selenium and BeautifulSoup4. Gets data periodically.</a:t>
            </a:r>
          </a:p>
        </p:txBody>
      </p:sp>
      <p:pic>
        <p:nvPicPr>
          <p:cNvPr id="42" name="Graphic 41" descr="User network">
            <a:extLst>
              <a:ext uri="{FF2B5EF4-FFF2-40B4-BE49-F238E27FC236}">
                <a16:creationId xmlns:a16="http://schemas.microsoft.com/office/drawing/2014/main" id="{3A17D46E-6A69-48A6-B10C-8552AEC3CB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29044" y="7187892"/>
            <a:ext cx="914400" cy="914400"/>
          </a:xfrm>
          <a:prstGeom prst="rect">
            <a:avLst/>
          </a:prstGeom>
        </p:spPr>
      </p:pic>
      <p:pic>
        <p:nvPicPr>
          <p:cNvPr id="44" name="Graphic 43" descr="Cloud Computing">
            <a:extLst>
              <a:ext uri="{FF2B5EF4-FFF2-40B4-BE49-F238E27FC236}">
                <a16:creationId xmlns:a16="http://schemas.microsoft.com/office/drawing/2014/main" id="{1E946808-F9CA-4D97-A40A-27AD35372D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34513" y="7242194"/>
            <a:ext cx="767695" cy="767695"/>
          </a:xfrm>
          <a:prstGeom prst="rect">
            <a:avLst/>
          </a:prstGeom>
        </p:spPr>
      </p:pic>
      <p:pic>
        <p:nvPicPr>
          <p:cNvPr id="46" name="Graphic 45" descr="Boardroom">
            <a:extLst>
              <a:ext uri="{FF2B5EF4-FFF2-40B4-BE49-F238E27FC236}">
                <a16:creationId xmlns:a16="http://schemas.microsoft.com/office/drawing/2014/main" id="{0A79E94B-CFFA-434C-A787-D8BF31E1E3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247813" y="7168842"/>
            <a:ext cx="914400" cy="914400"/>
          </a:xfrm>
          <a:prstGeom prst="rect">
            <a:avLst/>
          </a:prstGeom>
        </p:spPr>
      </p:pic>
      <p:sp>
        <p:nvSpPr>
          <p:cNvPr id="50" name="TextBox 49">
            <a:extLst>
              <a:ext uri="{FF2B5EF4-FFF2-40B4-BE49-F238E27FC236}">
                <a16:creationId xmlns:a16="http://schemas.microsoft.com/office/drawing/2014/main" id="{8D0F5082-C5F2-4BCC-B32E-AB445A5642CA}"/>
              </a:ext>
            </a:extLst>
          </p:cNvPr>
          <p:cNvSpPr txBox="1"/>
          <p:nvPr/>
        </p:nvSpPr>
        <p:spPr>
          <a:xfrm>
            <a:off x="4571058" y="8247380"/>
            <a:ext cx="1863956" cy="646331"/>
          </a:xfrm>
          <a:prstGeom prst="rect">
            <a:avLst/>
          </a:prstGeom>
          <a:noFill/>
        </p:spPr>
        <p:txBody>
          <a:bodyPr wrap="square" rtlCol="0">
            <a:spAutoFit/>
          </a:bodyPr>
          <a:lstStyle/>
          <a:p>
            <a:pPr algn="ctr"/>
            <a:r>
              <a:rPr lang="en-MY" sz="1800" b="1" dirty="0">
                <a:solidFill>
                  <a:schemeClr val="tx2">
                    <a:lumMod val="50000"/>
                  </a:schemeClr>
                </a:solidFill>
                <a:latin typeface="Lora bold" panose="00000800000000000000" pitchFamily="2" charset="0"/>
              </a:rPr>
              <a:t>1. Extract voice commands</a:t>
            </a:r>
          </a:p>
        </p:txBody>
      </p:sp>
      <p:sp>
        <p:nvSpPr>
          <p:cNvPr id="57" name="TextBox 56">
            <a:extLst>
              <a:ext uri="{FF2B5EF4-FFF2-40B4-BE49-F238E27FC236}">
                <a16:creationId xmlns:a16="http://schemas.microsoft.com/office/drawing/2014/main" id="{D7518AD4-5612-49BB-AEAD-0A9E4E8979C8}"/>
              </a:ext>
            </a:extLst>
          </p:cNvPr>
          <p:cNvSpPr txBox="1"/>
          <p:nvPr/>
        </p:nvSpPr>
        <p:spPr>
          <a:xfrm>
            <a:off x="7141992" y="8241422"/>
            <a:ext cx="2187009" cy="646331"/>
          </a:xfrm>
          <a:prstGeom prst="rect">
            <a:avLst/>
          </a:prstGeom>
          <a:noFill/>
        </p:spPr>
        <p:txBody>
          <a:bodyPr wrap="square" rtlCol="0">
            <a:spAutoFit/>
          </a:bodyPr>
          <a:lstStyle/>
          <a:p>
            <a:pPr algn="ctr"/>
            <a:r>
              <a:rPr lang="en-MY" sz="1800" b="1" dirty="0">
                <a:solidFill>
                  <a:schemeClr val="tx2">
                    <a:lumMod val="50000"/>
                  </a:schemeClr>
                </a:solidFill>
                <a:latin typeface="Lora bold" panose="00000800000000000000" pitchFamily="2" charset="0"/>
              </a:rPr>
              <a:t>2. Populate</a:t>
            </a:r>
          </a:p>
          <a:p>
            <a:pPr algn="ctr"/>
            <a:r>
              <a:rPr lang="en-MY" sz="1800" b="1" dirty="0">
                <a:solidFill>
                  <a:schemeClr val="tx2">
                    <a:lumMod val="50000"/>
                  </a:schemeClr>
                </a:solidFill>
                <a:latin typeface="Lora bold" panose="00000800000000000000" pitchFamily="2" charset="0"/>
              </a:rPr>
              <a:t>network diagram</a:t>
            </a:r>
          </a:p>
        </p:txBody>
      </p:sp>
      <p:sp>
        <p:nvSpPr>
          <p:cNvPr id="58" name="TextBox 57">
            <a:extLst>
              <a:ext uri="{FF2B5EF4-FFF2-40B4-BE49-F238E27FC236}">
                <a16:creationId xmlns:a16="http://schemas.microsoft.com/office/drawing/2014/main" id="{0FB8A714-4950-45FD-AABE-CD44B402CAFE}"/>
              </a:ext>
            </a:extLst>
          </p:cNvPr>
          <p:cNvSpPr txBox="1"/>
          <p:nvPr/>
        </p:nvSpPr>
        <p:spPr>
          <a:xfrm>
            <a:off x="9924855" y="8235847"/>
            <a:ext cx="2187009" cy="646331"/>
          </a:xfrm>
          <a:prstGeom prst="rect">
            <a:avLst/>
          </a:prstGeom>
          <a:noFill/>
        </p:spPr>
        <p:txBody>
          <a:bodyPr wrap="square" rtlCol="0">
            <a:spAutoFit/>
          </a:bodyPr>
          <a:lstStyle/>
          <a:p>
            <a:pPr algn="ctr"/>
            <a:r>
              <a:rPr lang="en-MY" sz="1800" b="1" dirty="0">
                <a:solidFill>
                  <a:schemeClr val="tx2">
                    <a:lumMod val="50000"/>
                  </a:schemeClr>
                </a:solidFill>
                <a:latin typeface="Lora bold" panose="00000800000000000000" pitchFamily="2" charset="0"/>
              </a:rPr>
              <a:t>3. Get related information</a:t>
            </a:r>
          </a:p>
        </p:txBody>
      </p:sp>
      <p:sp>
        <p:nvSpPr>
          <p:cNvPr id="59" name="TextBox 58">
            <a:extLst>
              <a:ext uri="{FF2B5EF4-FFF2-40B4-BE49-F238E27FC236}">
                <a16:creationId xmlns:a16="http://schemas.microsoft.com/office/drawing/2014/main" id="{65BF43FB-2BB6-4DD2-9EF5-3469C9350142}"/>
              </a:ext>
            </a:extLst>
          </p:cNvPr>
          <p:cNvSpPr txBox="1"/>
          <p:nvPr/>
        </p:nvSpPr>
        <p:spPr>
          <a:xfrm>
            <a:off x="12611508" y="8391922"/>
            <a:ext cx="2187009" cy="369332"/>
          </a:xfrm>
          <a:prstGeom prst="rect">
            <a:avLst/>
          </a:prstGeom>
          <a:noFill/>
        </p:spPr>
        <p:txBody>
          <a:bodyPr wrap="square" rtlCol="0">
            <a:spAutoFit/>
          </a:bodyPr>
          <a:lstStyle/>
          <a:p>
            <a:pPr algn="ctr"/>
            <a:r>
              <a:rPr lang="en-MY" sz="1800" b="1" dirty="0">
                <a:solidFill>
                  <a:schemeClr val="tx2">
                    <a:lumMod val="50000"/>
                  </a:schemeClr>
                </a:solidFill>
                <a:latin typeface="Lora bold" panose="00000800000000000000" pitchFamily="2" charset="0"/>
              </a:rPr>
              <a:t>4. Get feedback</a:t>
            </a:r>
          </a:p>
        </p:txBody>
      </p:sp>
      <p:sp>
        <p:nvSpPr>
          <p:cNvPr id="65" name="TextBox 64">
            <a:extLst>
              <a:ext uri="{FF2B5EF4-FFF2-40B4-BE49-F238E27FC236}">
                <a16:creationId xmlns:a16="http://schemas.microsoft.com/office/drawing/2014/main" id="{162C9CB4-7480-450F-8F22-FFFD69B362E6}"/>
              </a:ext>
            </a:extLst>
          </p:cNvPr>
          <p:cNvSpPr txBox="1"/>
          <p:nvPr/>
        </p:nvSpPr>
        <p:spPr>
          <a:xfrm>
            <a:off x="8180163" y="6022359"/>
            <a:ext cx="2061118" cy="738664"/>
          </a:xfrm>
          <a:prstGeom prst="rect">
            <a:avLst/>
          </a:prstGeom>
          <a:noFill/>
          <a:ln w="12700">
            <a:solidFill>
              <a:schemeClr val="tx2">
                <a:lumMod val="50000"/>
              </a:schemeClr>
            </a:solidFill>
          </a:ln>
        </p:spPr>
        <p:txBody>
          <a:bodyPr wrap="square" rtlCol="0">
            <a:spAutoFit/>
          </a:bodyPr>
          <a:lstStyle/>
          <a:p>
            <a:r>
              <a:rPr lang="en-MY" sz="1400" dirty="0">
                <a:solidFill>
                  <a:schemeClr val="tx2">
                    <a:lumMod val="50000"/>
                  </a:schemeClr>
                </a:solidFill>
                <a:latin typeface="Merriweather" panose="00000500000000000000" pitchFamily="2" charset="0"/>
              </a:rPr>
              <a:t>Use D3.js to visualize  data using a network diagram.</a:t>
            </a:r>
          </a:p>
        </p:txBody>
      </p:sp>
      <p:sp>
        <p:nvSpPr>
          <p:cNvPr id="68" name="TextBox 67">
            <a:extLst>
              <a:ext uri="{FF2B5EF4-FFF2-40B4-BE49-F238E27FC236}">
                <a16:creationId xmlns:a16="http://schemas.microsoft.com/office/drawing/2014/main" id="{CC3DA562-0049-430B-BF8C-C35FA938C6D1}"/>
              </a:ext>
            </a:extLst>
          </p:cNvPr>
          <p:cNvSpPr txBox="1"/>
          <p:nvPr/>
        </p:nvSpPr>
        <p:spPr>
          <a:xfrm>
            <a:off x="10985183" y="6022359"/>
            <a:ext cx="2654616" cy="738664"/>
          </a:xfrm>
          <a:prstGeom prst="rect">
            <a:avLst/>
          </a:prstGeom>
          <a:noFill/>
          <a:ln w="12700">
            <a:solidFill>
              <a:schemeClr val="tx2">
                <a:lumMod val="50000"/>
              </a:schemeClr>
            </a:solidFill>
          </a:ln>
        </p:spPr>
        <p:txBody>
          <a:bodyPr wrap="square" rtlCol="0">
            <a:spAutoFit/>
          </a:bodyPr>
          <a:lstStyle/>
          <a:p>
            <a:r>
              <a:rPr lang="en-MY" sz="1400" dirty="0">
                <a:solidFill>
                  <a:schemeClr val="tx2">
                    <a:lumMod val="50000"/>
                  </a:schemeClr>
                </a:solidFill>
                <a:latin typeface="Merriweather" panose="00000500000000000000" pitchFamily="2" charset="0"/>
              </a:rPr>
              <a:t>Use Google API to search for related information based on network diagram</a:t>
            </a:r>
          </a:p>
        </p:txBody>
      </p:sp>
      <p:pic>
        <p:nvPicPr>
          <p:cNvPr id="5" name="Picture 4" descr="A close up of a map&#10;&#10;Description automatically generated">
            <a:extLst>
              <a:ext uri="{FF2B5EF4-FFF2-40B4-BE49-F238E27FC236}">
                <a16:creationId xmlns:a16="http://schemas.microsoft.com/office/drawing/2014/main" id="{1B6FA616-CE36-4BF4-A31B-050DAAA42B8A}"/>
              </a:ext>
            </a:extLst>
          </p:cNvPr>
          <p:cNvPicPr>
            <a:picLocks noChangeAspect="1"/>
          </p:cNvPicPr>
          <p:nvPr/>
        </p:nvPicPr>
        <p:blipFill rotWithShape="1">
          <a:blip r:embed="rId8"/>
          <a:srcRect l="17322"/>
          <a:stretch/>
        </p:blipFill>
        <p:spPr>
          <a:xfrm>
            <a:off x="9461661" y="2776968"/>
            <a:ext cx="5181439" cy="2584852"/>
          </a:xfrm>
          <a:prstGeom prst="rect">
            <a:avLst/>
          </a:prstGeom>
        </p:spPr>
      </p:pic>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489</TotalTime>
  <Words>418</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Didot</vt:lpstr>
      <vt:lpstr>Helvetica Neue</vt:lpstr>
      <vt:lpstr>Arial</vt:lpstr>
      <vt:lpstr>Bodoni MT</vt:lpstr>
      <vt:lpstr>Calibri</vt:lpstr>
      <vt:lpstr>Lora</vt:lpstr>
      <vt:lpstr>Lora bold</vt:lpstr>
      <vt:lpstr>Merriweather</vt:lpstr>
      <vt:lpstr>poster</vt:lpstr>
      <vt:lpstr>Mundane chatter and smart speakers: What happens when people become aware of how it can be used.</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Zen-Hao Goh</cp:lastModifiedBy>
  <cp:revision>80</cp:revision>
  <cp:lastPrinted>2011-10-04T02:16:03Z</cp:lastPrinted>
  <dcterms:created xsi:type="dcterms:W3CDTF">2011-10-04T02:18:07Z</dcterms:created>
  <dcterms:modified xsi:type="dcterms:W3CDTF">2019-05-24T00:27:10Z</dcterms:modified>
</cp:coreProperties>
</file>