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56" r:id="rId5"/>
  </p:sldIdLst>
  <p:sldSz cx="30279975" cy="42808525"/>
  <p:notesSz cx="6858000" cy="9144000"/>
  <p:defaultTextStyle>
    <a:defPPr>
      <a:defRPr lang="sv-SE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31">
          <p15:clr>
            <a:srgbClr val="A4A3A4"/>
          </p15:clr>
        </p15:guide>
        <p15:guide id="2" orient="horz" pos="25730">
          <p15:clr>
            <a:srgbClr val="A4A3A4"/>
          </p15:clr>
        </p15:guide>
        <p15:guide id="3" pos="1599">
          <p15:clr>
            <a:srgbClr val="A4A3A4"/>
          </p15:clr>
        </p15:guide>
        <p15:guide id="4" pos="3867">
          <p15:clr>
            <a:srgbClr val="A4A3A4"/>
          </p15:clr>
        </p15:guide>
        <p15:guide id="5" pos="4321">
          <p15:clr>
            <a:srgbClr val="A4A3A4"/>
          </p15:clr>
        </p15:guide>
        <p15:guide id="6" pos="6589">
          <p15:clr>
            <a:srgbClr val="A4A3A4"/>
          </p15:clr>
        </p15:guide>
        <p15:guide id="7" pos="7042">
          <p15:clr>
            <a:srgbClr val="A4A3A4"/>
          </p15:clr>
        </p15:guide>
        <p15:guide id="8" pos="9310">
          <p15:clr>
            <a:srgbClr val="A4A3A4"/>
          </p15:clr>
        </p15:guide>
        <p15:guide id="9" pos="9764">
          <p15:clr>
            <a:srgbClr val="A4A3A4"/>
          </p15:clr>
        </p15:guide>
        <p15:guide id="10" pos="12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0E"/>
    <a:srgbClr val="0D0D0D"/>
    <a:srgbClr val="F1653A"/>
    <a:srgbClr val="2E599E"/>
    <a:srgbClr val="274B85"/>
    <a:srgbClr val="DC2126"/>
    <a:srgbClr val="396DC5"/>
    <a:srgbClr val="5684CE"/>
    <a:srgbClr val="9C1D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31" autoAdjust="0"/>
    <p:restoredTop sz="94660"/>
  </p:normalViewPr>
  <p:slideViewPr>
    <p:cSldViewPr>
      <p:cViewPr>
        <p:scale>
          <a:sx n="100" d="100"/>
          <a:sy n="100" d="100"/>
        </p:scale>
        <p:origin x="-7668" y="-4374"/>
      </p:cViewPr>
      <p:guideLst>
        <p:guide orient="horz" pos="3731"/>
        <p:guide orient="horz" pos="25730"/>
        <p:guide pos="1599"/>
        <p:guide pos="3867"/>
        <p:guide pos="4321"/>
        <p:guide pos="6589"/>
        <p:guide pos="7042"/>
        <p:guide pos="9310"/>
        <p:guide pos="9764"/>
        <p:guide pos="12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47C1-3DE1-44D2-B493-D8CBDBF6C0D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CD056-2AD2-4518-8864-268E64CFA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7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0B1B-B583-4A6E-9428-CEE7AD098C7B}" type="datetimeFigureOut">
              <a:rPr lang="ko-KR" altLang="en-US" smtClean="0"/>
              <a:pPr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5D16-B545-4EFC-AC38-10C8F92412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9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2538413" y="5922326"/>
            <a:ext cx="16562387" cy="3599816"/>
          </a:xfrm>
        </p:spPr>
        <p:txBody>
          <a:bodyPr/>
          <a:lstStyle>
            <a:lvl1pPr>
              <a:defRPr sz="4800" baseline="0">
                <a:solidFill>
                  <a:srgbClr val="BE380E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(Team Name)</a:t>
            </a:r>
            <a:br>
              <a:rPr lang="en-US" altLang="ko-KR" dirty="0"/>
            </a:br>
            <a:r>
              <a:rPr lang="ko-KR" altLang="en-US" dirty="0"/>
              <a:t>서비스 명 </a:t>
            </a:r>
            <a:r>
              <a:rPr lang="en-US" altLang="ko-KR" dirty="0"/>
              <a:t>(Title)</a:t>
            </a:r>
            <a:endParaRPr lang="sv-SE" dirty="0"/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19819938" y="7002463"/>
            <a:ext cx="7921625" cy="648017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9" name="Platshållare för text 6"/>
          <p:cNvSpPr>
            <a:spLocks noGrp="1"/>
          </p:cNvSpPr>
          <p:nvPr>
            <p:ph type="body" sz="quarter" idx="14" hasCustomPrompt="1"/>
          </p:nvPr>
        </p:nvSpPr>
        <p:spPr>
          <a:xfrm>
            <a:off x="2560320" y="9880914"/>
            <a:ext cx="16562387" cy="360235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baseline="0">
                <a:solidFill>
                  <a:srgbClr val="0D0D0D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28650" indent="-355600">
              <a:spcBef>
                <a:spcPts val="0"/>
              </a:spcBef>
              <a:defRPr sz="3000">
                <a:latin typeface="AvenirNext LT Pro Medium" pitchFamily="34" charset="0"/>
              </a:defRPr>
            </a:lvl2pPr>
          </a:lstStyle>
          <a:p>
            <a:pPr lvl="0"/>
            <a:r>
              <a:rPr lang="ko-KR" altLang="en-US" dirty="0"/>
              <a:t>팀원</a:t>
            </a:r>
            <a:r>
              <a:rPr lang="en-US" altLang="ko-KR" dirty="0"/>
              <a:t> (</a:t>
            </a:r>
            <a:r>
              <a:rPr lang="ko-KR" altLang="en-US" dirty="0"/>
              <a:t>구성원</a:t>
            </a:r>
            <a:r>
              <a:rPr lang="en-US" altLang="ko-KR" dirty="0"/>
              <a:t>)</a:t>
            </a:r>
          </a:p>
          <a:p>
            <a:pPr lvl="0"/>
            <a:r>
              <a:rPr lang="en-US" altLang="ko-KR" dirty="0"/>
              <a:t>1.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출생 년도</a:t>
            </a:r>
            <a:r>
              <a:rPr lang="en-US" altLang="ko-KR" dirty="0"/>
              <a:t>, </a:t>
            </a:r>
            <a:r>
              <a:rPr lang="ko-KR" altLang="en-US" dirty="0"/>
              <a:t>분야</a:t>
            </a:r>
            <a:endParaRPr lang="sv-SE" dirty="0"/>
          </a:p>
        </p:txBody>
      </p:sp>
      <p:sp>
        <p:nvSpPr>
          <p:cNvPr id="11" name="Platshållare för text 6"/>
          <p:cNvSpPr>
            <a:spLocks noGrp="1"/>
          </p:cNvSpPr>
          <p:nvPr>
            <p:ph type="body" sz="quarter" idx="15" hasCustomPrompt="1"/>
          </p:nvPr>
        </p:nvSpPr>
        <p:spPr>
          <a:xfrm>
            <a:off x="2538413" y="15282861"/>
            <a:ext cx="12241212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12" name="Platshållare för 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15500349" y="15283497"/>
            <a:ext cx="12241213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14" name="Platshållare för text 6"/>
          <p:cNvSpPr>
            <a:spLocks noGrp="1"/>
          </p:cNvSpPr>
          <p:nvPr>
            <p:ph type="body" sz="quarter" idx="17" hasCustomPrompt="1"/>
          </p:nvPr>
        </p:nvSpPr>
        <p:spPr>
          <a:xfrm>
            <a:off x="2538412" y="22843806"/>
            <a:ext cx="12241212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15" name="Platshållare för 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500348" y="22844442"/>
            <a:ext cx="12241213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17" name="Platshållare för text 6"/>
          <p:cNvSpPr>
            <a:spLocks noGrp="1"/>
          </p:cNvSpPr>
          <p:nvPr>
            <p:ph type="body" sz="quarter" idx="19" hasCustomPrompt="1"/>
          </p:nvPr>
        </p:nvSpPr>
        <p:spPr>
          <a:xfrm>
            <a:off x="2538411" y="30404751"/>
            <a:ext cx="12241212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18" name="Platshållare för text 6"/>
          <p:cNvSpPr>
            <a:spLocks noGrp="1"/>
          </p:cNvSpPr>
          <p:nvPr>
            <p:ph type="body" sz="quarter" idx="20" hasCustomPrompt="1"/>
          </p:nvPr>
        </p:nvSpPr>
        <p:spPr>
          <a:xfrm>
            <a:off x="15500347" y="30405387"/>
            <a:ext cx="12241213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19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19819938" y="5922327"/>
            <a:ext cx="7921625" cy="71945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BE380E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dirty="0"/>
              <a:t>서비스 개발 동기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idx="21" hasCustomPrompt="1"/>
          </p:nvPr>
        </p:nvSpPr>
        <p:spPr>
          <a:xfrm>
            <a:off x="2538413" y="14203363"/>
            <a:ext cx="25203150" cy="72009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BE380E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문제인식 </a:t>
            </a:r>
            <a:r>
              <a:rPr lang="en-US" altLang="ko-KR" dirty="0"/>
              <a:t>Background Research</a:t>
            </a:r>
            <a:endParaRPr lang="sv-SE" dirty="0"/>
          </a:p>
        </p:txBody>
      </p:sp>
      <p:sp>
        <p:nvSpPr>
          <p:cNvPr id="21" name="Platshållare för text 2"/>
          <p:cNvSpPr>
            <a:spLocks noGrp="1"/>
          </p:cNvSpPr>
          <p:nvPr>
            <p:ph type="body" idx="22" hasCustomPrompt="1"/>
          </p:nvPr>
        </p:nvSpPr>
        <p:spPr>
          <a:xfrm>
            <a:off x="2538412" y="21764944"/>
            <a:ext cx="25203150" cy="719454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BE380E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altLang="ko-KR" dirty="0"/>
              <a:t>2. </a:t>
            </a:r>
            <a:r>
              <a:rPr lang="ko-KR" altLang="en-US" dirty="0"/>
              <a:t>해결 방법 </a:t>
            </a:r>
            <a:r>
              <a:rPr lang="en-US" altLang="ko-KR" dirty="0"/>
              <a:t>Solution/</a:t>
            </a:r>
            <a:r>
              <a:rPr lang="en-US" altLang="ko-KR" dirty="0" err="1"/>
              <a:t>ServiceDesign</a:t>
            </a:r>
            <a:endParaRPr lang="sv-SE" altLang="ko-KR" dirty="0"/>
          </a:p>
        </p:txBody>
      </p:sp>
      <p:sp>
        <p:nvSpPr>
          <p:cNvPr id="22" name="Platshållare för text 2"/>
          <p:cNvSpPr>
            <a:spLocks noGrp="1"/>
          </p:cNvSpPr>
          <p:nvPr>
            <p:ph type="body" idx="23" hasCustomPrompt="1"/>
          </p:nvPr>
        </p:nvSpPr>
        <p:spPr>
          <a:xfrm>
            <a:off x="2538412" y="29325252"/>
            <a:ext cx="25203150" cy="71945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BE380E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altLang="ko-KR" dirty="0"/>
              <a:t>3. </a:t>
            </a:r>
            <a:r>
              <a:rPr lang="ko-KR" altLang="en-US" dirty="0"/>
              <a:t>핵심 서비스 </a:t>
            </a:r>
            <a:r>
              <a:rPr lang="en-US" altLang="ko-KR" dirty="0"/>
              <a:t>/ </a:t>
            </a:r>
            <a:r>
              <a:rPr lang="ko-KR" altLang="en-US"/>
              <a:t>구현 방법 </a:t>
            </a:r>
            <a:r>
              <a:rPr lang="en-US" altLang="ko-KR"/>
              <a:t>Result</a:t>
            </a:r>
            <a:endParaRPr lang="sv-SE" altLang="ko-KR" dirty="0"/>
          </a:p>
        </p:txBody>
      </p:sp>
      <p:sp>
        <p:nvSpPr>
          <p:cNvPr id="30" name="Platshållare för bild 29"/>
          <p:cNvSpPr>
            <a:spLocks noGrp="1"/>
          </p:cNvSpPr>
          <p:nvPr>
            <p:ph type="pic" sz="quarter" idx="26"/>
          </p:nvPr>
        </p:nvSpPr>
        <p:spPr>
          <a:xfrm>
            <a:off x="2533648" y="36885560"/>
            <a:ext cx="25203149" cy="4681222"/>
          </a:xfrm>
        </p:spPr>
        <p:txBody>
          <a:bodyPr rtlCol="0">
            <a:normAutofit/>
          </a:bodyPr>
          <a:lstStyle>
            <a:lvl1pPr>
              <a:defRPr>
                <a:solidFill>
                  <a:srgbClr val="BE380E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9294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G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/>
          <p:cNvSpPr>
            <a:spLocks noGrp="1"/>
          </p:cNvSpPr>
          <p:nvPr>
            <p:ph type="title" hasCustomPrompt="1"/>
          </p:nvPr>
        </p:nvSpPr>
        <p:spPr>
          <a:xfrm>
            <a:off x="2538413" y="5922326"/>
            <a:ext cx="16562387" cy="6119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sv-SE" dirty="0"/>
          </a:p>
        </p:txBody>
      </p:sp>
      <p:sp>
        <p:nvSpPr>
          <p:cNvPr id="29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19819938" y="7002463"/>
            <a:ext cx="7921625" cy="792162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1" name="Platshållare för text 6"/>
          <p:cNvSpPr>
            <a:spLocks noGrp="1"/>
          </p:cNvSpPr>
          <p:nvPr>
            <p:ph type="body" sz="quarter" idx="14" hasCustomPrompt="1"/>
          </p:nvPr>
        </p:nvSpPr>
        <p:spPr>
          <a:xfrm>
            <a:off x="2538413" y="12403136"/>
            <a:ext cx="16562387" cy="25209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28650" indent="-355600">
              <a:spcBef>
                <a:spcPts val="0"/>
              </a:spcBef>
              <a:defRPr sz="3000">
                <a:latin typeface="AvenirNext LT Pro Medium" pitchFamily="34" charset="0"/>
              </a:defRPr>
            </a:lvl2pPr>
          </a:lstStyle>
          <a:p>
            <a:pPr lvl="0"/>
            <a:r>
              <a:rPr lang="ko-KR" altLang="en-US" dirty="0"/>
              <a:t>발표자 및 소속인 이름</a:t>
            </a:r>
            <a:endParaRPr lang="sv-SE" dirty="0"/>
          </a:p>
        </p:txBody>
      </p:sp>
      <p:sp>
        <p:nvSpPr>
          <p:cNvPr id="32" name="Platshållare för text 6"/>
          <p:cNvSpPr>
            <a:spLocks noGrp="1"/>
          </p:cNvSpPr>
          <p:nvPr>
            <p:ph type="body" sz="quarter" idx="15" hasCustomPrompt="1"/>
          </p:nvPr>
        </p:nvSpPr>
        <p:spPr>
          <a:xfrm>
            <a:off x="2538413" y="16362996"/>
            <a:ext cx="12241212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3" name="Platshållare för 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15500349" y="16363632"/>
            <a:ext cx="12241213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4" name="Platshållare för text 6"/>
          <p:cNvSpPr>
            <a:spLocks noGrp="1"/>
          </p:cNvSpPr>
          <p:nvPr>
            <p:ph type="body" sz="quarter" idx="17" hasCustomPrompt="1"/>
          </p:nvPr>
        </p:nvSpPr>
        <p:spPr>
          <a:xfrm>
            <a:off x="2538412" y="23923941"/>
            <a:ext cx="12241212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5" name="Platshållare för 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500348" y="23924577"/>
            <a:ext cx="12241213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66700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6" name="Platshållare för text 6"/>
          <p:cNvSpPr>
            <a:spLocks noGrp="1"/>
          </p:cNvSpPr>
          <p:nvPr>
            <p:ph type="body" sz="quarter" idx="19" hasCustomPrompt="1"/>
          </p:nvPr>
        </p:nvSpPr>
        <p:spPr>
          <a:xfrm>
            <a:off x="2538411" y="31484886"/>
            <a:ext cx="12241212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7" name="Platshållare för text 6"/>
          <p:cNvSpPr>
            <a:spLocks noGrp="1"/>
          </p:cNvSpPr>
          <p:nvPr>
            <p:ph type="body" sz="quarter" idx="20" hasCustomPrompt="1"/>
          </p:nvPr>
        </p:nvSpPr>
        <p:spPr>
          <a:xfrm>
            <a:off x="15500347" y="31485522"/>
            <a:ext cx="12241213" cy="612140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8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19819938" y="5922327"/>
            <a:ext cx="7921625" cy="719454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dirty="0"/>
              <a:t>개요 </a:t>
            </a:r>
            <a:r>
              <a:rPr lang="en-US" altLang="ko-KR" dirty="0"/>
              <a:t>or </a:t>
            </a:r>
            <a:r>
              <a:rPr lang="ko-KR" altLang="en-US" dirty="0"/>
              <a:t>배경 </a:t>
            </a:r>
            <a:r>
              <a:rPr lang="en-US" altLang="ko-KR" dirty="0"/>
              <a:t>Abstract</a:t>
            </a:r>
            <a:endParaRPr lang="sv-SE" dirty="0"/>
          </a:p>
        </p:txBody>
      </p:sp>
      <p:sp>
        <p:nvSpPr>
          <p:cNvPr id="39" name="Platshållare för text 2"/>
          <p:cNvSpPr>
            <a:spLocks noGrp="1"/>
          </p:cNvSpPr>
          <p:nvPr>
            <p:ph type="body" idx="21" hasCustomPrompt="1"/>
          </p:nvPr>
        </p:nvSpPr>
        <p:spPr>
          <a:xfrm>
            <a:off x="2538413" y="15283498"/>
            <a:ext cx="25203150" cy="7200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dirty="0"/>
          </a:p>
        </p:txBody>
      </p:sp>
      <p:sp>
        <p:nvSpPr>
          <p:cNvPr id="40" name="Platshållare för text 2"/>
          <p:cNvSpPr>
            <a:spLocks noGrp="1"/>
          </p:cNvSpPr>
          <p:nvPr>
            <p:ph type="body" idx="22" hasCustomPrompt="1"/>
          </p:nvPr>
        </p:nvSpPr>
        <p:spPr>
          <a:xfrm>
            <a:off x="2538412" y="22845079"/>
            <a:ext cx="25203150" cy="71945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altLang="ko-KR" dirty="0"/>
          </a:p>
        </p:txBody>
      </p:sp>
      <p:sp>
        <p:nvSpPr>
          <p:cNvPr id="41" name="Platshållare för text 2"/>
          <p:cNvSpPr>
            <a:spLocks noGrp="1"/>
          </p:cNvSpPr>
          <p:nvPr>
            <p:ph type="body" idx="23" hasCustomPrompt="1"/>
          </p:nvPr>
        </p:nvSpPr>
        <p:spPr>
          <a:xfrm>
            <a:off x="2538412" y="30405387"/>
            <a:ext cx="25203150" cy="71945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altLang="ko-KR" dirty="0"/>
          </a:p>
        </p:txBody>
      </p:sp>
      <p:sp>
        <p:nvSpPr>
          <p:cNvPr id="43" name="Platshållare för text 6"/>
          <p:cNvSpPr>
            <a:spLocks noGrp="1"/>
          </p:cNvSpPr>
          <p:nvPr>
            <p:ph type="body" sz="quarter" idx="25" hasCustomPrompt="1"/>
          </p:nvPr>
        </p:nvSpPr>
        <p:spPr>
          <a:xfrm>
            <a:off x="2538412" y="37966332"/>
            <a:ext cx="25203151" cy="252031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4"/>
            <a:r>
              <a:rPr lang="ko-KR" altLang="en-US" dirty="0"/>
              <a:t>최종</a:t>
            </a:r>
            <a:r>
              <a:rPr lang="sv-SE" dirty="0"/>
              <a:t> </a:t>
            </a:r>
            <a:r>
              <a:rPr lang="ko-KR" altLang="en-US" dirty="0"/>
              <a:t>결과 이미지 등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540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4" y="1715452"/>
            <a:ext cx="3026767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2538413" y="5922963"/>
            <a:ext cx="16562387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ko-KR"/>
              <a:t>Title – headline describing the 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538413" y="15643225"/>
            <a:ext cx="25203150" cy="2520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ko-KR" dirty="0"/>
              <a:t>Klicka här för att ändra format på bakgrundstexten</a:t>
            </a:r>
          </a:p>
          <a:p>
            <a:pPr lvl="1"/>
            <a:r>
              <a:rPr lang="sv-SE" altLang="ko-KR" dirty="0"/>
              <a:t>Nivå två</a:t>
            </a:r>
          </a:p>
          <a:p>
            <a:pPr lvl="2"/>
            <a:r>
              <a:rPr lang="sv-SE" altLang="ko-KR" dirty="0"/>
              <a:t>Nivå tre</a:t>
            </a:r>
          </a:p>
          <a:p>
            <a:pPr lvl="3"/>
            <a:r>
              <a:rPr lang="sv-SE" altLang="ko-KR" dirty="0"/>
              <a:t>Nivå fyra</a:t>
            </a:r>
          </a:p>
          <a:p>
            <a:pPr lvl="4"/>
            <a:r>
              <a:rPr lang="sv-SE" altLang="ko-KR" dirty="0"/>
              <a:t>Nivå fem</a:t>
            </a:r>
          </a:p>
        </p:txBody>
      </p:sp>
      <p:sp>
        <p:nvSpPr>
          <p:cNvPr id="103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30348238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4175125" rtl="0" eaLnBrk="0" fontAlgn="base" hangingPunct="0">
        <a:spcBef>
          <a:spcPct val="0"/>
        </a:spcBef>
        <a:spcAft>
          <a:spcPct val="0"/>
        </a:spcAft>
        <a:defRPr sz="7200" kern="1200">
          <a:solidFill>
            <a:srgbClr val="0072CE"/>
          </a:solidFill>
          <a:latin typeface="AvenirNext LT Pro Medium" pitchFamily="34" charset="0"/>
          <a:ea typeface="ヒラギノ角ゴ Pro W3" pitchFamily="-106" charset="-128"/>
          <a:cs typeface="+mj-cs"/>
        </a:defRPr>
      </a:lvl1pPr>
      <a:lvl2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2pPr>
      <a:lvl3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3pPr>
      <a:lvl4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4pPr>
      <a:lvl5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5pPr>
      <a:lvl6pPr marL="4572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6pPr>
      <a:lvl7pPr marL="9144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7pPr>
      <a:lvl8pPr marL="13716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8pPr>
      <a:lvl9pPr marL="18288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9pPr>
    </p:titleStyle>
    <p:bodyStyle>
      <a:lvl1pPr marL="266700" indent="-26670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1pPr>
      <a:lvl2pPr marL="533400" indent="-26670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2pPr>
      <a:lvl3pPr marL="808038" indent="-274638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3pPr>
      <a:lvl4pPr marL="1081088" indent="-27305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4pPr>
      <a:lvl5pPr marL="1341438" indent="-26035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538413" y="15643225"/>
            <a:ext cx="25203150" cy="2520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ko-KR" dirty="0"/>
              <a:t>Klicka här för att ändra format på bakgrundstexten</a:t>
            </a:r>
          </a:p>
          <a:p>
            <a:pPr lvl="1"/>
            <a:r>
              <a:rPr lang="sv-SE" altLang="ko-KR" dirty="0"/>
              <a:t>Nivå två</a:t>
            </a:r>
          </a:p>
          <a:p>
            <a:pPr lvl="2"/>
            <a:r>
              <a:rPr lang="sv-SE" altLang="ko-KR" dirty="0"/>
              <a:t>Nivå tre</a:t>
            </a:r>
          </a:p>
          <a:p>
            <a:pPr lvl="3"/>
            <a:r>
              <a:rPr lang="sv-SE" altLang="ko-KR" dirty="0"/>
              <a:t>Nivå fyra</a:t>
            </a:r>
          </a:p>
          <a:p>
            <a:pPr lvl="4"/>
            <a:r>
              <a:rPr lang="sv-SE" altLang="ko-KR" dirty="0"/>
              <a:t>Nivå fem</a:t>
            </a:r>
          </a:p>
        </p:txBody>
      </p:sp>
      <p:sp>
        <p:nvSpPr>
          <p:cNvPr id="103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30348238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352" y="2190432"/>
            <a:ext cx="8114285" cy="243809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15" y="1716087"/>
            <a:ext cx="3026767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3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175125" rtl="0" eaLnBrk="0" fontAlgn="base" hangingPunct="0">
        <a:spcBef>
          <a:spcPct val="0"/>
        </a:spcBef>
        <a:spcAft>
          <a:spcPct val="0"/>
        </a:spcAft>
        <a:defRPr sz="7200" kern="1200">
          <a:solidFill>
            <a:srgbClr val="0072CE"/>
          </a:solidFill>
          <a:latin typeface="AvenirNext LT Pro Medium" pitchFamily="34" charset="0"/>
          <a:ea typeface="ヒラギノ角ゴ Pro W3" pitchFamily="-106" charset="-128"/>
          <a:cs typeface="+mj-cs"/>
        </a:defRPr>
      </a:lvl1pPr>
      <a:lvl2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2pPr>
      <a:lvl3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3pPr>
      <a:lvl4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4pPr>
      <a:lvl5pPr algn="l" defTabSz="4175125" rtl="0" eaLnBrk="0" fontAlgn="base" hangingPunct="0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  <a:ea typeface="ヒラギノ角ゴ Pro W3" pitchFamily="-106" charset="-128"/>
        </a:defRPr>
      </a:lvl5pPr>
      <a:lvl6pPr marL="4572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6pPr>
      <a:lvl7pPr marL="9144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7pPr>
      <a:lvl8pPr marL="13716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8pPr>
      <a:lvl9pPr marL="1828800" algn="l" defTabSz="4175125" rtl="0" fontAlgn="base">
        <a:spcBef>
          <a:spcPct val="0"/>
        </a:spcBef>
        <a:spcAft>
          <a:spcPct val="0"/>
        </a:spcAft>
        <a:defRPr sz="7200">
          <a:solidFill>
            <a:srgbClr val="0072CE"/>
          </a:solidFill>
          <a:latin typeface="AvenirNext LT Pro Medium" pitchFamily="-106" charset="0"/>
        </a:defRPr>
      </a:lvl9pPr>
    </p:titleStyle>
    <p:bodyStyle>
      <a:lvl1pPr marL="266700" indent="-26670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1pPr>
      <a:lvl2pPr marL="533400" indent="-26670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2pPr>
      <a:lvl3pPr marL="808038" indent="-274638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3pPr>
      <a:lvl4pPr marL="1081088" indent="-27305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4pPr>
      <a:lvl5pPr marL="1341438" indent="-260350" algn="l" defTabSz="4175125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AvenirNext LT Pro Regular" pitchFamily="34" charset="0"/>
          <a:ea typeface="ヒラギノ角ゴ Pro W3" pitchFamily="-106" charset="-128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naver.com/software/summary.nhn?softwareId=MFS_109657" TargetMode="External"/><Relationship Id="rId2" Type="http://schemas.openxmlformats.org/officeDocument/2006/relationships/hyperlink" Target="http://software.naver.com/software/summary.nhn?softwareId=MFS_10763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감지금니대방광불화엄경보현행원품</a:t>
            </a:r>
            <a:br>
              <a:rPr lang="en-US" altLang="ko-KR" dirty="0"/>
            </a:br>
            <a:r>
              <a:rPr lang="ko-KR" altLang="en-US" sz="5400" b="1" dirty="0" err="1"/>
              <a:t>푸드미터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: </a:t>
            </a:r>
            <a:r>
              <a:rPr lang="ko-KR" altLang="en-US" sz="5400" b="1" dirty="0"/>
              <a:t>난민을 위한 식품성분표 정리 어플리케이션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ko-KR" altLang="en-US"/>
              <a:t> </a:t>
            </a:r>
            <a:r>
              <a:rPr lang="ko-KR" altLang="en-US" dirty="0"/>
              <a:t>우리 생활에는 예상외로 다양한 문화</a:t>
            </a:r>
            <a:r>
              <a:rPr lang="en-US" altLang="ko-KR" dirty="0"/>
              <a:t>, </a:t>
            </a:r>
            <a:r>
              <a:rPr lang="ko-KR" altLang="en-US" dirty="0"/>
              <a:t>종교를 가진 사람들이 살고 있습니다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새로운 식생활 방식으로 </a:t>
            </a:r>
            <a:r>
              <a:rPr lang="ko-KR" altLang="en-US" dirty="0" err="1"/>
              <a:t>할랄음식</a:t>
            </a:r>
            <a:r>
              <a:rPr lang="ko-KR" altLang="en-US" dirty="0"/>
              <a:t> 등이 조명을 받고 있습니다</a:t>
            </a:r>
            <a:r>
              <a:rPr lang="en-US" altLang="ko-KR" dirty="0"/>
              <a:t>. </a:t>
            </a:r>
            <a:r>
              <a:rPr lang="ko-KR" altLang="en-US" dirty="0"/>
              <a:t>이렇듯 우리와 다양한 문화를 가진 사람들이 우리의 식생활에 크고 작은 영향을 주고 있습니다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실제로 저희 팀의 팀장은 무슬림이 많은 동네에 살고있는데 마트에서 식품성분표를 읽으며 쩔쩔매는 사람들을 가끔 볼 수 있었다고 했습니다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/>
              <a:t>식생활에서 종교적 이유로 제약이 있는 사람들은 굉장히 많습니다</a:t>
            </a:r>
            <a:r>
              <a:rPr lang="en-US" altLang="ko-KR" dirty="0"/>
              <a:t>. </a:t>
            </a:r>
            <a:r>
              <a:rPr lang="ko-KR" altLang="en-US" dirty="0"/>
              <a:t>이런 사람들은 항상 음식을 먹을 때마다 식품성분표를 확인해야 하는데</a:t>
            </a:r>
            <a:r>
              <a:rPr lang="en-US" altLang="ko-KR" dirty="0"/>
              <a:t>, </a:t>
            </a:r>
            <a:r>
              <a:rPr lang="ko-KR" altLang="en-US" dirty="0"/>
              <a:t>이런 일은 꽤 번거롭고 귀찮은 일입니다</a:t>
            </a:r>
            <a:r>
              <a:rPr lang="en-US" altLang="ko-KR" dirty="0"/>
              <a:t>. </a:t>
            </a:r>
            <a:r>
              <a:rPr lang="ko-KR" altLang="en-US" dirty="0"/>
              <a:t>저희 팀 팀원의 지인은 이슬람교를 믿고 있어 음식을 원하는 대로 먹을 수 없고 항상 음식에 무엇이 들어갔는지 물어보는 경우를 많이 보았습니다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그래서 저희는 이러한 사람들을 위해 음식의 성분을 간단하게 정리하여 손쉽게 볼 수 있는 웹 어플리케이션을 제작하기로 생각했습니다</a:t>
            </a:r>
            <a:r>
              <a:rPr lang="en-US" altLang="ko-KR" dirty="0"/>
              <a:t>.</a:t>
            </a:r>
          </a:p>
          <a:p>
            <a:pPr algn="just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김도현</a:t>
            </a:r>
            <a:r>
              <a:rPr lang="en-US" altLang="ko-KR" dirty="0"/>
              <a:t>, 2001, </a:t>
            </a:r>
            <a:r>
              <a:rPr lang="ko-KR" altLang="en-US" dirty="0"/>
              <a:t>기획과 </a:t>
            </a:r>
            <a:r>
              <a:rPr lang="ko-KR" altLang="en-US" dirty="0" err="1"/>
              <a:t>백엔드</a:t>
            </a:r>
            <a:r>
              <a:rPr lang="ko-KR" altLang="en-US" dirty="0"/>
              <a:t> 및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방성훈</a:t>
            </a:r>
            <a:r>
              <a:rPr lang="en-US" altLang="ko-KR" dirty="0"/>
              <a:t>, 2001, </a:t>
            </a:r>
            <a:r>
              <a:rPr lang="ko-KR" altLang="en-US" dirty="0"/>
              <a:t>기획과 </a:t>
            </a:r>
            <a:r>
              <a:rPr lang="ko-KR" altLang="en-US" dirty="0" err="1"/>
              <a:t>프런트엔드</a:t>
            </a:r>
            <a:r>
              <a:rPr lang="ko-KR" altLang="en-US" dirty="0"/>
              <a:t> 및 디자인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길민종</a:t>
            </a:r>
            <a:r>
              <a:rPr lang="en-US" altLang="ko-KR" dirty="0"/>
              <a:t>, 2002, 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r>
              <a:rPr lang="ko-KR" altLang="en-US" dirty="0"/>
              <a:t>서 훈</a:t>
            </a:r>
            <a:r>
              <a:rPr lang="en-US" altLang="ko-KR" dirty="0"/>
              <a:t>, 2002, </a:t>
            </a:r>
            <a:r>
              <a:rPr lang="ko-KR" altLang="en-US" dirty="0" err="1"/>
              <a:t>프런트엔드</a:t>
            </a:r>
            <a:endParaRPr lang="en-US" altLang="ko-KR" dirty="0"/>
          </a:p>
          <a:p>
            <a:r>
              <a:rPr lang="ko-KR" altLang="en-US" dirty="0"/>
              <a:t>성민준</a:t>
            </a:r>
            <a:r>
              <a:rPr lang="en-US" altLang="ko-KR" dirty="0"/>
              <a:t>, 2002, </a:t>
            </a:r>
            <a:r>
              <a:rPr lang="ko-KR" altLang="en-US" dirty="0" err="1"/>
              <a:t>프런트엔드</a:t>
            </a:r>
            <a:endParaRPr lang="en-US" altLang="ko-KR" dirty="0"/>
          </a:p>
          <a:p>
            <a:r>
              <a:rPr lang="ko-KR" altLang="en-US" dirty="0" err="1"/>
              <a:t>장호연</a:t>
            </a:r>
            <a:r>
              <a:rPr lang="en-US" altLang="ko-KR" dirty="0"/>
              <a:t>, 2002,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제일 떠오르고 있는 사회문제 중 하나가 바로 난민 문제입니다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서아시아 이슬람교 기반 국가의 내전이 심각해 짐에 따라 많은 난민들이 동아시아로 피난을 떠나고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피난으로 떠나는 나라 중에서 대한민국은 굉장히 좋은 치안과 문화로 난민들이 선호하는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동아시아 국가 중 하나이며 인터넷에 이와 관련한 내용을 검색하면 한국에 무슬림이 늘어나고 있다는 기사를 쉽게 찾아볼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난민들이 대한민국에는 총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여명이 거주하고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난민들은 한국에 정착하면서도 기존의 종교를 꾸준히 유지하고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이슬람교는 특별한 경우를 제외하고 돼지고기를 먹어서는 안된다는 교리가 있고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힌두교에서는 소를 신성시하는 민간신앙에서 유래되어 암소를 어머니 신과 같은 존재로 귀하게 여깁니다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이를 비롯한 여러 종교들이 다양한 식품들을 금지했기 때문에 이를 독실하게 실천하는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난민들은 식품을 구매할 때 교리에 맞지 않는 식품이 들어갔는지 아닌지 꼼꼼하게 살펴봐야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이런 종교들이 아직 생소한 우리나라는 이러한 문화를 잘 알지 못해 음식에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들어 있는 금기식품의 유무를 직관적으로 알기 어렵습니다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식품위생법이 개정되면서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일부터 난류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우유 등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 원료에 대해 해당 원료가 첨가되었거나 또는 포함되지 않았더라도 제조 공정이나 원료 보관 상에서 동일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 과정을 통해 생산할 경우 혼입 가능성을 우려해 제품 포장에 위와 같은 문구를 의무적으로 표시하도록 규정하고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알레르기 유발 식품은 갑각류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견과류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과채류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곡류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생선류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연체류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유제품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육류 등의 식품들입니다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식품들을 제대로 확인하지 않고 섭취했을 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가벼운 가려움증이나 두드러기 뿐만 아니라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기도가 막혀 의식을 잃는 등의 심한 증상이 나타날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떄문에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알레르기가 있는 사람들은 식품의 성분을 반드시 확인하고 섭취해야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저희 팀원은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2,3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종의 알레르기가 있어 급식을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먹을때도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못 먹는 음식이 있고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식사를 할 때도 불편함을 많이 느낍니다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알레르기 유발 식품을 모르고 섭취했을 때는 눈이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부어오르거나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가려움증이 나타나는 등의 문제가 생깁니다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식품의 영양성분을 확인하는 일은 알레르기가 없는 사람에게는 별로 중요해 보이지 않는 문제지만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알레르기가 있는 사람들에게는 위급상황을 오갈 수 있는 중대한 문제입니다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첫번째 해결방법으로는 구매자가 직접 식품 포장지 뒷면에 작성되어 있는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식품성분표’를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읽는 방법입니다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식품성분표에는 너무 많은 양의 정보가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좁은 공간에 작은 글씨로 밀집되어 써져 있기 때문에 가독성이 떨어지고 많은 난민이 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우리나라의 글과 말을 잘 모르기 때문에 읽기 어려워 불편함을 호소하고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방법은 구매처의 점원이나 직원에게 문의하는 방법도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방법은 의사소통만 잘 된다면 식품의 성분을 바로 알 수 있지만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음식을 섭취해야 할 때에 직원이 계산 중이거나 여러 이유로 도움을 줄 수 없는 상황이라면 해결이 어려워 질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직원과의 대화가 쉽지 않거나 직원이 자세한 정보를 알고 있지 못할 경우 큰 문제가 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세번째 방법은 구매한 식품의 제조회사에 연락해 보는 것 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때에는 상담원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자세한 정보를 알려주어 식품의 성분에 대해서는 확실히 확인 할 수 있으나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제조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회사의 상담원 문의시간이 한정적이고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상담원과의 연락시간이 다소 필요합니다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네번째 방법은 인터넷에 식품에 대해 검색해 보는 방법입니다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인터넷에 검색하는 것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쉽고 빠르지만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없는 정보들이 있어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오히려 식품 정보에 대해 혼동을 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정보가 자주 바뀌는 인터넷의 특성상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현재제품과 성분이 달라진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구제품 정보를 보게 되면 식품 섭취에 어려움이 생깁니다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그리하여 저희가 생각한 방법은 난민들을 위한 식품성분표 정리 어플리케이션을 제작하는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자신의 스마트폰으로 저의 웹에 접속하여 식품 포장지 뒷면에 있는 식품성분표를 촬영하면 사용자가 미리 설정해 놓은 재료가 있는지 검사하여 스마트폰 화면에 그림으로 표시합니다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방법들은 대기 시간이 오래 걸리거나 의사소통 부분에서 문제가 생길 수 있지만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애플리케이션을 사용하면 대기시간이나 연결시간도 최소화 할 수 있고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그림을 이용하여 언어의 장벽에 구애 받지 않고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직원이나 점원과의 대화에서 생길 수 있는 의사소통 문제도 해결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저희 웹 인터페이스에서 제공하는 그림으로 필터링 할 식품의 재료를 선택합니다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육류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해조류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곡류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유지류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 알레르기에 반응하는 종류나 종교에서 자주 거론되는 식품 재료의 종류를 주로 필터링 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촬영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스마트폰으로 촬영버튼을 누르면 곧바로 기기의 카메라 기능을 이용하여 촬영할 수 있는 상태를 구축합니다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navigator.mediaDevices.getUserMedia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(constraints)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함수를 이용하여 권한을 요구하고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&lt;video&gt;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태그에서 카메라의 화면을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캡쳐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카메라가 작동중인 상태에서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캡쳐버튼을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누르면 해당 화면을 확인할 수 있도록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캡쳐한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화면을 표시해줍니다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snapshot.getContext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('2d');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함수로 콘텐트화 시킨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&lt;canvas&gt;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표시합니다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캡쳐된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화면을 업로드 버튼을 눌러 서버로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전송시킬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캡쳐된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화면을 자바스크립트의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context.drawImage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(player, 0, 0,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snapshotCanvas.width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snapshotCanvas.height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함수로 픽셀정보로 변환한 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&lt;form&gt;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테그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 인풋에 저장하여 전송합니다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구글에서 제공하는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OCR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이미지 내 텍스트를 모두 가져오고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맞춰진 분류에 따라 텍스트를 처리하여 프런트 엔드에게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반환합니다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/>
              <a:t>        </a:t>
            </a:r>
            <a:r>
              <a:rPr lang="ko-KR" altLang="en-US" dirty="0"/>
              <a:t>서버로부터 </a:t>
            </a:r>
            <a:r>
              <a:rPr lang="en-US" altLang="ko-KR" dirty="0"/>
              <a:t>json</a:t>
            </a:r>
            <a:r>
              <a:rPr lang="ko-KR" altLang="en-US" dirty="0"/>
              <a:t>을 통해 값을 받으면 사용자가 설정한 </a:t>
            </a:r>
            <a:r>
              <a:rPr lang="ko-KR" altLang="en-US" dirty="0" err="1"/>
              <a:t>필터값과</a:t>
            </a:r>
            <a:r>
              <a:rPr lang="ko-KR" altLang="en-US" dirty="0"/>
              <a:t> 일치하는 정보가 있을 경우 해당 정보를 아이콘을 통해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1480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 err="1"/>
              <a:t>라임프렌즈</a:t>
            </a:r>
            <a:br>
              <a:rPr lang="en-US" altLang="ko-KR" dirty="0"/>
            </a:br>
            <a:r>
              <a:rPr lang="ko-KR" altLang="en-US" dirty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rPr>
              <a:t>난민 번역 프레임워크 개발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홍길동</a:t>
            </a:r>
            <a:r>
              <a:rPr lang="en-US" altLang="ko-KR" dirty="0"/>
              <a:t>, 1990, </a:t>
            </a:r>
            <a:r>
              <a:rPr lang="ko-KR" altLang="en-US" dirty="0"/>
              <a:t>기획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출생 년도</a:t>
            </a:r>
            <a:r>
              <a:rPr lang="en-US" altLang="ko-KR" dirty="0"/>
              <a:t>, </a:t>
            </a:r>
            <a:r>
              <a:rPr lang="ko-KR" altLang="en-US" dirty="0"/>
              <a:t>분야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407462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999" y="16723677"/>
            <a:ext cx="27615252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고딕" pitchFamily="50" charset="-127"/>
                <a:ea typeface="나눔고딕" pitchFamily="50" charset="-127"/>
              </a:rPr>
              <a:t>FONT DOWNLOAD (</a:t>
            </a:r>
            <a:r>
              <a:rPr lang="ko-KR" altLang="en-US" sz="8000" dirty="0" err="1"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8000" dirty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endParaRPr lang="en-US" altLang="ko-KR" sz="8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0" dirty="0"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6000" dirty="0">
              <a:latin typeface="나눔고딕" pitchFamily="50" charset="-127"/>
              <a:ea typeface="나눔고딕" pitchFamily="50" charset="-127"/>
              <a:hlinkClick r:id="rId2"/>
            </a:endParaRPr>
          </a:p>
          <a:p>
            <a:r>
              <a:rPr lang="en-US" altLang="ko-KR" sz="6000" dirty="0">
                <a:latin typeface="나눔고딕" pitchFamily="50" charset="-127"/>
                <a:ea typeface="나눔고딕" pitchFamily="50" charset="-127"/>
                <a:hlinkClick r:id="rId2"/>
              </a:rPr>
              <a:t>http://software.naver.com/software/summary.nhn?softwareId=MFS_107630</a:t>
            </a:r>
            <a:endParaRPr lang="en-US" altLang="ko-KR" sz="60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6000" dirty="0">
              <a:latin typeface="나눔고딕" pitchFamily="50" charset="-127"/>
              <a:ea typeface="나눔고딕" pitchFamily="50" charset="-127"/>
              <a:hlinkClick r:id="rId3"/>
            </a:endParaRPr>
          </a:p>
          <a:p>
            <a:endParaRPr lang="en-US" altLang="ko-KR" sz="6000" dirty="0">
              <a:latin typeface="나눔고딕" pitchFamily="50" charset="-127"/>
              <a:ea typeface="나눔고딕" pitchFamily="50" charset="-127"/>
              <a:hlinkClick r:id="rId3"/>
            </a:endParaRPr>
          </a:p>
          <a:p>
            <a:r>
              <a:rPr lang="ko-KR" altLang="en-US" sz="6000" dirty="0"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6000" dirty="0">
              <a:latin typeface="나눔고딕" pitchFamily="50" charset="-127"/>
              <a:ea typeface="나눔고딕" pitchFamily="50" charset="-127"/>
              <a:hlinkClick r:id="rId3"/>
            </a:endParaRPr>
          </a:p>
          <a:p>
            <a:r>
              <a:rPr lang="en-US" altLang="ko-KR" sz="6000" dirty="0">
                <a:latin typeface="나눔고딕" pitchFamily="50" charset="-127"/>
                <a:ea typeface="나눔고딕" pitchFamily="50" charset="-127"/>
                <a:hlinkClick r:id="rId3"/>
              </a:rPr>
              <a:t>http://software.naver.com/software/summary.nhn?softwareId=MFS_109657</a:t>
            </a:r>
            <a:endParaRPr lang="ko-KR" altLang="en-US" sz="60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D4F53"/>
      </a:dk2>
      <a:lt2>
        <a:srgbClr val="EEECE1"/>
      </a:lt2>
      <a:accent1>
        <a:srgbClr val="0085AD"/>
      </a:accent1>
      <a:accent2>
        <a:srgbClr val="BB133E"/>
      </a:accent2>
      <a:accent3>
        <a:srgbClr val="009B48"/>
      </a:accent3>
      <a:accent4>
        <a:srgbClr val="615E9B"/>
      </a:accent4>
      <a:accent5>
        <a:srgbClr val="008C95"/>
      </a:accent5>
      <a:accent6>
        <a:srgbClr val="E57200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-tema">
  <a:themeElements>
    <a:clrScheme name="Anpassat 1">
      <a:dk1>
        <a:sysClr val="windowText" lastClr="000000"/>
      </a:dk1>
      <a:lt1>
        <a:sysClr val="window" lastClr="FFFFFF"/>
      </a:lt1>
      <a:dk2>
        <a:srgbClr val="4D4F53"/>
      </a:dk2>
      <a:lt2>
        <a:srgbClr val="EEECE1"/>
      </a:lt2>
      <a:accent1>
        <a:srgbClr val="0085AD"/>
      </a:accent1>
      <a:accent2>
        <a:srgbClr val="BB133E"/>
      </a:accent2>
      <a:accent3>
        <a:srgbClr val="009B48"/>
      </a:accent3>
      <a:accent4>
        <a:srgbClr val="615E9B"/>
      </a:accent4>
      <a:accent5>
        <a:srgbClr val="008C95"/>
      </a:accent5>
      <a:accent6>
        <a:srgbClr val="E57200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</TotalTime>
  <Words>1036</Words>
  <Application>Microsoft Office PowerPoint</Application>
  <PresentationFormat>사용자 지정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AvenirNext LT Pro Medium</vt:lpstr>
      <vt:lpstr>AvenirNext LT Pro Regular</vt:lpstr>
      <vt:lpstr>ヒラギノ角ゴ Pro W3</vt:lpstr>
      <vt:lpstr>나눔고딕</vt:lpstr>
      <vt:lpstr>나눔고딕 ExtraBold</vt:lpstr>
      <vt:lpstr>맑은 고딕</vt:lpstr>
      <vt:lpstr>Arial</vt:lpstr>
      <vt:lpstr>Office-tema</vt:lpstr>
      <vt:lpstr>1_Office-tema</vt:lpstr>
      <vt:lpstr>감지금니대방광불화엄경보현행원품 푸드미터 : 난민을 위한 식품성분표 정리 어플리케이션</vt:lpstr>
      <vt:lpstr>예제) 라임프렌즈 난민 번역 프레임워크 개발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littholt</dc:creator>
  <cp:lastModifiedBy>성훈 방</cp:lastModifiedBy>
  <cp:revision>103</cp:revision>
  <dcterms:created xsi:type="dcterms:W3CDTF">2012-02-13T11:43:47Z</dcterms:created>
  <dcterms:modified xsi:type="dcterms:W3CDTF">2018-11-09T08:53:01Z</dcterms:modified>
</cp:coreProperties>
</file>