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A442E-88EA-49C9-9FC7-0B1730C01BCB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C8318-D100-4FF9-A0DF-1F8200A11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C8318-D100-4FF9-A0DF-1F8200A11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19200"/>
            <a:ext cx="3932238" cy="993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EA5E0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81200" y="4418013"/>
            <a:ext cx="6511925" cy="1587"/>
          </a:xfrm>
          <a:prstGeom prst="line">
            <a:avLst/>
          </a:prstGeom>
          <a:noFill/>
          <a:ln w="19080">
            <a:solidFill>
              <a:srgbClr val="EA5E0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6053138"/>
            <a:ext cx="28956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600200"/>
          </a:xfrm>
        </p:spPr>
        <p:txBody>
          <a:bodyPr/>
          <a:lstStyle>
            <a:lvl1pPr>
              <a:defRPr>
                <a:solidFill>
                  <a:srgbClr val="04603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7086600" cy="990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71717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9989C3AC-7B7C-44A0-B52A-04DB2F706F57}" type="datetime4">
              <a:rPr lang="en-US" smtClean="0"/>
              <a:t>June 6, 2013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44835-78F2-4F19-ABC0-D528B316B92B}" type="datetime4">
              <a:rPr lang="en-US" smtClean="0"/>
              <a:t>June 6, 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5813" cy="5824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4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11C25-84A5-4D71-BE2F-6CB7806C37B5}" type="datetime4">
              <a:rPr lang="en-US" smtClean="0"/>
              <a:t>June 6, 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EA5E0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BD3977E-13AF-4192-A6D7-CA0CAE5B14E4}" type="datetime4">
              <a:rPr lang="en-US" smtClean="0"/>
              <a:t>June 6, 2013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197E24E1-3265-4AAE-A5FD-EAB9D25C820C}" type="datetime4">
              <a:rPr lang="en-US" smtClean="0"/>
              <a:t>June 6, 2013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94B2F-3EB0-476F-A32A-987AAB4971D0}" type="datetime4">
              <a:rPr lang="en-US" smtClean="0"/>
              <a:t>June 6, 2013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D8147D-BC58-46B3-8666-14A42F2F67C7}" type="datetime4">
              <a:rPr lang="en-US" smtClean="0"/>
              <a:t>June 6, 2013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93EF0-DBDE-4242-B524-A13CB3FDF784}" type="datetime4">
              <a:rPr lang="en-US" smtClean="0"/>
              <a:t>June 6, 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CAF8B-78F7-4BD1-8458-E2158D8AD4E8}" type="datetime4">
              <a:rPr lang="en-US" smtClean="0"/>
              <a:t>June 6, 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EC0BA-E0A0-4B96-A709-DF1F00AEB6C1}" type="datetime4">
              <a:rPr lang="en-US" smtClean="0"/>
              <a:t>June 6, 2013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06B50-2076-425A-A9EB-7CE1A942E95A}" type="datetime4">
              <a:rPr lang="en-US" smtClean="0"/>
              <a:t>June 6, 2013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8013" cy="1373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172200"/>
            <a:ext cx="2132013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fld id="{C9C53E1E-CB18-4C93-9A7E-7088F5F716F1}" type="datetime4">
              <a:rPr lang="en-US" smtClean="0"/>
              <a:t>June 6, 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172200"/>
            <a:ext cx="2132013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91313"/>
            <a:ext cx="9144000" cy="166687"/>
          </a:xfrm>
          <a:prstGeom prst="rect">
            <a:avLst/>
          </a:prstGeom>
          <a:solidFill>
            <a:srgbClr val="046031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-76200"/>
            <a:ext cx="9144000" cy="452438"/>
          </a:xfrm>
          <a:prstGeom prst="rect">
            <a:avLst/>
          </a:prstGeom>
          <a:solidFill>
            <a:srgbClr val="0F5288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57600" y="6215742"/>
            <a:ext cx="1676400" cy="42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4603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6633"/>
          </a:solidFill>
          <a:latin typeface="Calibri" pitchFamily="34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6633"/>
          </a:solidFill>
          <a:latin typeface="Calibri" pitchFamily="34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6633"/>
          </a:solidFill>
          <a:latin typeface="Calibri" pitchFamily="34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6633"/>
          </a:solidFill>
          <a:latin typeface="Calibri" pitchFamily="34" charset="0"/>
          <a:cs typeface="Arial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Garamond" pitchFamily="16" charset="0"/>
          <a:cs typeface="Arial" charset="0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Garamond" pitchFamily="16" charset="0"/>
          <a:cs typeface="Arial" charset="0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Garamond" pitchFamily="16" charset="0"/>
          <a:cs typeface="Arial" charset="0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Garamond" pitchFamily="16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ts val="750"/>
        </a:spcBef>
        <a:spcAft>
          <a:spcPct val="0"/>
        </a:spcAft>
        <a:buClr>
          <a:srgbClr val="0F5288"/>
        </a:buClr>
        <a:buSzPct val="120000"/>
        <a:buFont typeface="Arial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650"/>
        </a:spcBef>
        <a:spcAft>
          <a:spcPct val="0"/>
        </a:spcAft>
        <a:buClr>
          <a:srgbClr val="002E74"/>
        </a:buClr>
        <a:buSzPct val="100000"/>
        <a:buFont typeface="Calibri" pitchFamily="34" charset="0"/>
        <a:buChar char="»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spcBef>
          <a:spcPts val="550"/>
        </a:spcBef>
        <a:spcAft>
          <a:spcPct val="0"/>
        </a:spcAft>
        <a:buClr>
          <a:srgbClr val="002E74"/>
        </a:buClr>
        <a:buSzPct val="100000"/>
        <a:buFont typeface="Wingdings" pitchFamily="2" charset="2"/>
        <a:buChar char="§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2E74"/>
        </a:buClr>
        <a:buSzPct val="100000"/>
        <a:buFont typeface="Courier New" pitchFamily="49" charset="0"/>
        <a:buChar char="o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Architecture and Software Development Process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Ishwor</a:t>
            </a:r>
            <a:r>
              <a:rPr lang="en-US" dirty="0" smtClean="0"/>
              <a:t> </a:t>
            </a:r>
            <a:r>
              <a:rPr lang="en-US" dirty="0" err="1" smtClean="0"/>
              <a:t>Sapkota</a:t>
            </a:r>
            <a:endParaRPr lang="en-US" dirty="0" smtClean="0"/>
          </a:p>
          <a:p>
            <a:r>
              <a:rPr lang="en-US" dirty="0" err="1" smtClean="0"/>
              <a:t>Deerwalk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13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Practices in </a:t>
            </a:r>
            <a:r>
              <a:rPr lang="en-US" dirty="0" err="1" smtClean="0"/>
              <a:t>Deerwalk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Project: Compass</a:t>
            </a:r>
          </a:p>
          <a:p>
            <a:pPr lvl="1"/>
            <a:r>
              <a:rPr lang="en-US" dirty="0" smtClean="0"/>
              <a:t>Requirement Doc, Client Call</a:t>
            </a:r>
          </a:p>
          <a:p>
            <a:pPr lvl="1"/>
            <a:r>
              <a:rPr lang="en-US" dirty="0" smtClean="0"/>
              <a:t>Time, work hours Estimation</a:t>
            </a:r>
          </a:p>
          <a:p>
            <a:pPr lvl="1"/>
            <a:r>
              <a:rPr lang="en-US" dirty="0" smtClean="0"/>
              <a:t>Work division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Push to production</a:t>
            </a:r>
          </a:p>
          <a:p>
            <a:pPr lvl="1"/>
            <a:r>
              <a:rPr lang="en-US" dirty="0" smtClean="0"/>
              <a:t>QA Release note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6B401D0-2EE3-4AE1-B2B1-E264B9BB0C4F}" type="datetime4">
              <a:rPr lang="en-US" smtClean="0"/>
              <a:t>June 6, 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3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4149E25-8C20-43A7-A495-29FF97C1037F}" type="datetime4">
              <a:rPr lang="en-US" smtClean="0"/>
              <a:t>June 6, 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56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Section</a:t>
            </a:r>
          </a:p>
          <a:p>
            <a:pPr lvl="1"/>
            <a:r>
              <a:rPr lang="en-US" dirty="0" smtClean="0"/>
              <a:t>Section I: Web Architecture</a:t>
            </a:r>
          </a:p>
          <a:p>
            <a:pPr lvl="1"/>
            <a:r>
              <a:rPr lang="en-US" dirty="0" smtClean="0"/>
              <a:t>Section II: Software Development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5C808A-12E1-49DA-9A66-BE60431A9688}" type="datetime4">
              <a:rPr lang="en-US" smtClean="0"/>
              <a:t>June 6, 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418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I: Web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Web architecture is structuring a web site/application to achieve business goal.</a:t>
            </a:r>
          </a:p>
          <a:p>
            <a:pPr lvl="1"/>
            <a:r>
              <a:rPr lang="en-US" dirty="0" smtClean="0"/>
              <a:t>It is an approach to design a web site. Web architecture may vary with business need.</a:t>
            </a:r>
          </a:p>
          <a:p>
            <a:pPr lvl="1"/>
            <a:r>
              <a:rPr lang="en-US" dirty="0" smtClean="0"/>
              <a:t>It is also the channel to communicate between client and server. i.e. Information flow from user’s computer to database server and back to user’s computer.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F6BB081-2779-4212-A340-FA1CD951844F}" type="datetime4">
              <a:rPr lang="en-US" smtClean="0"/>
              <a:t>June 6, 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3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64" y="270164"/>
            <a:ext cx="5014336" cy="60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1782" y="330583"/>
            <a:ext cx="352006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Client Layer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Display data, User insert/update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Browser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Presentation Layer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Display dynamic content from database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Programming code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Microsoft IIS, Apache </a:t>
            </a:r>
            <a:r>
              <a:rPr lang="en-US" sz="1600" dirty="0" smtClean="0"/>
              <a:t>Webserver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Business Logic Layer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Calculation, evaluation, validation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Programming code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Application server, Amazon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Layer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Managing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Procedure, view, table, function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Relational database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Belongs to Business Logic Layer</a:t>
            </a:r>
          </a:p>
          <a:p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A1E974-3699-4E36-BACE-4CA729CFF28D}" type="datetime4">
              <a:rPr lang="en-US" smtClean="0"/>
              <a:t>June 6, 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445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2-Tier Model</a:t>
            </a:r>
          </a:p>
          <a:p>
            <a:pPr lvl="1"/>
            <a:r>
              <a:rPr lang="en-US" dirty="0" smtClean="0"/>
              <a:t>Presentation Layer or User interface</a:t>
            </a:r>
          </a:p>
          <a:p>
            <a:pPr lvl="1"/>
            <a:r>
              <a:rPr lang="en-US" dirty="0" smtClean="0"/>
              <a:t>Database</a:t>
            </a:r>
          </a:p>
          <a:p>
            <a:pPr lvl="2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2895600"/>
            <a:ext cx="4953001" cy="2657324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E73C2F3-E00F-4D75-9F3B-A507332E6A03}" type="datetime4">
              <a:rPr lang="en-US" smtClean="0"/>
              <a:t>June 6, 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</a:t>
            </a:r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3 - Tier Architecture</a:t>
            </a:r>
          </a:p>
          <a:p>
            <a:pPr lvl="1"/>
            <a:r>
              <a:rPr lang="en-US" dirty="0" smtClean="0"/>
              <a:t>Presentation Layer or User interface</a:t>
            </a:r>
          </a:p>
          <a:p>
            <a:pPr lvl="1"/>
            <a:r>
              <a:rPr lang="en-US" dirty="0" smtClean="0"/>
              <a:t>Business Logic Layer or Web Service</a:t>
            </a:r>
          </a:p>
          <a:p>
            <a:pPr lvl="1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4343400"/>
            <a:ext cx="1828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User </a:t>
            </a:r>
            <a:endParaRPr lang="en-US" dirty="0" smtClean="0"/>
          </a:p>
          <a:p>
            <a:pPr lvl="1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0" y="4343400"/>
            <a:ext cx="2057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Web/Database</a:t>
            </a:r>
          </a:p>
          <a:p>
            <a:r>
              <a:rPr lang="en-US" dirty="0"/>
              <a:t>(Server)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2514600" y="4572000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10400" y="4343400"/>
            <a:ext cx="2057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Database</a:t>
            </a:r>
          </a:p>
          <a:p>
            <a:r>
              <a:rPr lang="en-US"/>
              <a:t>(Server)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5867400" y="4495800"/>
            <a:ext cx="11430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9075828-46F2-4C3E-87B5-87855FE6C48F}" type="datetime4">
              <a:rPr lang="en-US" smtClean="0"/>
              <a:t>June 6, 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24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8013" cy="5029200"/>
          </a:xfrm>
        </p:spPr>
        <p:txBody>
          <a:bodyPr/>
          <a:lstStyle/>
          <a:p>
            <a:r>
              <a:rPr lang="en-US" dirty="0" smtClean="0"/>
              <a:t>N- Tier Architecture</a:t>
            </a:r>
          </a:p>
          <a:p>
            <a:pPr lvl="1"/>
            <a:r>
              <a:rPr lang="en-US" dirty="0" smtClean="0"/>
              <a:t>Presentation Layer</a:t>
            </a:r>
          </a:p>
          <a:p>
            <a:pPr lvl="2"/>
            <a:r>
              <a:rPr lang="en-US" dirty="0" smtClean="0"/>
              <a:t>Reporting Tools</a:t>
            </a:r>
          </a:p>
          <a:p>
            <a:pPr lvl="2"/>
            <a:r>
              <a:rPr lang="en-US" dirty="0" smtClean="0"/>
              <a:t>Client file</a:t>
            </a:r>
          </a:p>
          <a:p>
            <a:pPr lvl="2"/>
            <a:r>
              <a:rPr lang="en-US" dirty="0" smtClean="0"/>
              <a:t>Internet file</a:t>
            </a:r>
          </a:p>
          <a:p>
            <a:pPr lvl="1"/>
            <a:r>
              <a:rPr lang="en-US" dirty="0" smtClean="0"/>
              <a:t>Business Logic Layer</a:t>
            </a:r>
          </a:p>
          <a:p>
            <a:pPr lvl="2"/>
            <a:r>
              <a:rPr lang="en-US" dirty="0" smtClean="0"/>
              <a:t>Web Service</a:t>
            </a:r>
          </a:p>
          <a:p>
            <a:pPr lvl="2"/>
            <a:r>
              <a:rPr lang="en-US" dirty="0" smtClean="0"/>
              <a:t>Bulk data processing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Data Layer</a:t>
            </a:r>
          </a:p>
          <a:p>
            <a:pPr lvl="2"/>
            <a:r>
              <a:rPr lang="en-US" dirty="0" smtClean="0"/>
              <a:t>Scheduled Procedure/ SQL job</a:t>
            </a:r>
          </a:p>
          <a:p>
            <a:pPr lvl="2"/>
            <a:r>
              <a:rPr lang="en-US" dirty="0" smtClean="0"/>
              <a:t>Reporting 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7A7479-0913-4204-8795-6B9B4861DFAF}" type="datetime4">
              <a:rPr lang="en-US" smtClean="0"/>
              <a:t>June 6, 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36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Tier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data server hence multiple application can work on that</a:t>
            </a:r>
          </a:p>
          <a:p>
            <a:r>
              <a:rPr lang="en-US" dirty="0" smtClean="0"/>
              <a:t>Multiple Tier means separate physical layer; hence separate hardware; which allow us to faster processing</a:t>
            </a:r>
          </a:p>
          <a:p>
            <a:r>
              <a:rPr lang="en-US" dirty="0" smtClean="0"/>
              <a:t>Can handle large number of user. (e.g. 1 million click per second)</a:t>
            </a:r>
          </a:p>
          <a:p>
            <a:r>
              <a:rPr lang="en-US" dirty="0" smtClean="0"/>
              <a:t>With independent layer, platform switch is easier (i.e. from </a:t>
            </a:r>
            <a:r>
              <a:rPr lang="en-US" dirty="0" err="1" smtClean="0"/>
              <a:t>.Net</a:t>
            </a:r>
            <a:r>
              <a:rPr lang="en-US" dirty="0" smtClean="0"/>
              <a:t> to java)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5249BE-4564-4491-AEE3-5C5D25C26B18}" type="datetime4">
              <a:rPr lang="en-US" smtClean="0"/>
              <a:t>June 6, 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98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8013" cy="685800"/>
          </a:xfrm>
        </p:spPr>
        <p:txBody>
          <a:bodyPr/>
          <a:lstStyle/>
          <a:p>
            <a:r>
              <a:rPr lang="en-US" dirty="0" smtClean="0"/>
              <a:t>Software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8013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software project start?</a:t>
            </a:r>
          </a:p>
          <a:p>
            <a:r>
              <a:rPr lang="en-US" dirty="0" smtClean="0"/>
              <a:t>Different phases </a:t>
            </a:r>
          </a:p>
          <a:p>
            <a:pPr lvl="1"/>
            <a:r>
              <a:rPr lang="en-US" dirty="0" smtClean="0"/>
              <a:t>Requirement Analysis, SOW </a:t>
            </a:r>
          </a:p>
          <a:p>
            <a:pPr lvl="1"/>
            <a:r>
              <a:rPr lang="en-US" dirty="0" smtClean="0"/>
              <a:t>Mock Up creation and client demo, approval</a:t>
            </a:r>
          </a:p>
          <a:p>
            <a:pPr lvl="1"/>
            <a:r>
              <a:rPr lang="en-US" dirty="0" smtClean="0"/>
              <a:t>Architecture design,  choice of platform</a:t>
            </a:r>
          </a:p>
          <a:p>
            <a:pPr lvl="1"/>
            <a:r>
              <a:rPr lang="en-US" dirty="0" smtClean="0"/>
              <a:t>Team formation</a:t>
            </a:r>
          </a:p>
          <a:p>
            <a:pPr lvl="1"/>
            <a:r>
              <a:rPr lang="en-US" dirty="0" smtClean="0"/>
              <a:t>Development and Testing</a:t>
            </a:r>
          </a:p>
          <a:p>
            <a:pPr lvl="2"/>
            <a:r>
              <a:rPr lang="en-US" dirty="0" smtClean="0"/>
              <a:t>Bug fixing</a:t>
            </a:r>
          </a:p>
          <a:p>
            <a:pPr lvl="1"/>
            <a:r>
              <a:rPr lang="en-US" dirty="0" smtClean="0"/>
              <a:t>Release</a:t>
            </a:r>
          </a:p>
          <a:p>
            <a:pPr lvl="2"/>
            <a:r>
              <a:rPr lang="en-US" dirty="0" smtClean="0"/>
              <a:t>QA ,UAT ,Production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Support and Feature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B157472-E8A8-4EA1-878A-8FB6516D8435}" type="datetime4">
              <a:rPr lang="en-US" smtClean="0"/>
              <a:t>June 6, 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6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N_Interns'_Orientation">
  <a:themeElements>
    <a:clrScheme name="Office Theme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SVN Presentation May 21 2013</Template>
  <TotalTime>184</TotalTime>
  <Words>353</Words>
  <Application>Microsoft Office PowerPoint</Application>
  <PresentationFormat>On-screen Show (4:3)</PresentationFormat>
  <Paragraphs>94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SVN_Interns'_Orientation</vt:lpstr>
      <vt:lpstr>Web Architecture and Software Development Process </vt:lpstr>
      <vt:lpstr>Introduction</vt:lpstr>
      <vt:lpstr>Section I: Web Architecture</vt:lpstr>
      <vt:lpstr>PowerPoint Presentation</vt:lpstr>
      <vt:lpstr>Multi-Tier Architectures</vt:lpstr>
      <vt:lpstr>Multi-Tier Architectures</vt:lpstr>
      <vt:lpstr>Multi-Tier Architectures</vt:lpstr>
      <vt:lpstr>Why Tier System?</vt:lpstr>
      <vt:lpstr>Software Development Process</vt:lpstr>
      <vt:lpstr>Software Development Practices in Deerwalk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Architecture and Software Development Process </dc:title>
  <dc:creator/>
  <cp:lastModifiedBy>S Thakuri</cp:lastModifiedBy>
  <cp:revision>16</cp:revision>
  <dcterms:created xsi:type="dcterms:W3CDTF">2006-08-16T00:00:00Z</dcterms:created>
  <dcterms:modified xsi:type="dcterms:W3CDTF">2013-06-06T07:59:23Z</dcterms:modified>
</cp:coreProperties>
</file>