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46" r:id="rId6"/>
    <p:sldId id="389" r:id="rId7"/>
    <p:sldId id="456" r:id="rId8"/>
    <p:sldId id="457" r:id="rId9"/>
    <p:sldId id="461" r:id="rId10"/>
    <p:sldId id="462" r:id="rId11"/>
    <p:sldId id="466" r:id="rId12"/>
    <p:sldId id="467" r:id="rId13"/>
    <p:sldId id="463" r:id="rId14"/>
    <p:sldId id="464" r:id="rId15"/>
    <p:sldId id="465" r:id="rId16"/>
    <p:sldId id="468" r:id="rId17"/>
    <p:sldId id="469" r:id="rId18"/>
    <p:sldId id="470" r:id="rId19"/>
    <p:sldId id="471" r:id="rId20"/>
    <p:sldId id="472" r:id="rId21"/>
    <p:sldId id="473" r:id="rId22"/>
    <p:sldId id="475" r:id="rId23"/>
    <p:sldId id="474" r:id="rId24"/>
    <p:sldId id="438" r:id="rId25"/>
    <p:sldId id="439" r:id="rId26"/>
    <p:sldId id="476" r:id="rId27"/>
    <p:sldId id="32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 aa" initials="a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</p:showPr>
  <p:clrMru>
    <a:srgbClr val="DD5E5F"/>
    <a:srgbClr val="67A7DB"/>
    <a:srgbClr val="056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BA843-FADB-444C-B5A0-7B8A76D7F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3" Type="http://schemas.openxmlformats.org/officeDocument/2006/relationships/notesSlide" Target="../notesSlides/notesSlide17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9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3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JH-CSJH(十六)FA1-P-3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" y="0"/>
            <a:ext cx="12192000" cy="69151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1590" y="2056365"/>
            <a:ext cx="12214225" cy="3245119"/>
            <a:chOff x="34" y="5066"/>
            <a:chExt cx="19235" cy="3131"/>
          </a:xfrm>
        </p:grpSpPr>
        <p:sp>
          <p:nvSpPr>
            <p:cNvPr id="10" name="矩形 9"/>
            <p:cNvSpPr/>
            <p:nvPr/>
          </p:nvSpPr>
          <p:spPr>
            <a:xfrm>
              <a:off x="34" y="5066"/>
              <a:ext cx="19235" cy="3131"/>
            </a:xfrm>
            <a:prstGeom prst="rect">
              <a:avLst/>
            </a:prstGeom>
            <a:solidFill>
              <a:srgbClr val="0044A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3" rIns="91428" bIns="45713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3" name="TextBox 1"/>
            <p:cNvSpPr txBox="1"/>
            <p:nvPr/>
          </p:nvSpPr>
          <p:spPr>
            <a:xfrm>
              <a:off x="68" y="5960"/>
              <a:ext cx="19201" cy="1231"/>
            </a:xfrm>
            <a:prstGeom prst="rect">
              <a:avLst/>
            </a:prstGeom>
            <a:noFill/>
            <a:effectLst/>
          </p:spPr>
          <p:txBody>
            <a:bodyPr wrap="square" lIns="0" tIns="0" rIns="0" rtlCol="0">
              <a:spAutoFit/>
            </a:bodyPr>
            <a:p>
              <a:pPr algn="ctr">
                <a:lnSpc>
                  <a:spcPct val="100000"/>
                </a:lnSpc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算法培训第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三讲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——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桶排序与分治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算法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622" y="7619"/>
              <a:ext cx="3870" cy="4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 eaLnBrk="1" hangingPunct="1"/>
              <a:r>
                <a:rPr lang="zh-CN" alt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18" charset="-122"/>
                  <a:cs typeface="Arial" panose="020B0604020202020204" pitchFamily="34" charset="0"/>
                  <a:sym typeface="+mn-ea"/>
                </a:rPr>
                <a:t>讲师：邹定南</a:t>
              </a:r>
              <a:endPara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18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3" name="图片 2" descr="聚恒学院logo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02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基本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步骤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11266" name="文本框 40961"/>
          <p:cNvSpPr txBox="1"/>
          <p:nvPr/>
        </p:nvSpPr>
        <p:spPr>
          <a:xfrm>
            <a:off x="707073" y="1160463"/>
            <a:ext cx="8983980" cy="5077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、算法框架：</a:t>
            </a:r>
            <a:endParaRPr lang="en-US" altLang="zh-CN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ea typeface="楷体_GB2312" pitchFamily="1" charset="-122"/>
              </a:rPr>
              <a:t>divide-and-conquer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(P)  {</a:t>
            </a:r>
            <a:endParaRPr lang="en-US" altLang="zh-CN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    //1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如果问题规模足够小，则直接解决</a:t>
            </a:r>
            <a:endParaRPr lang="en-US" altLang="zh-CN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1" charset="-122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 ( | P | &lt;= n0)</a:t>
            </a:r>
            <a:endParaRPr lang="en-US" altLang="zh-CN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        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1" charset="-122"/>
              </a:rPr>
              <a:t>adhoc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(P)； </a:t>
            </a:r>
            <a:endParaRPr lang="zh-CN" altLang="en-US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endParaRPr lang="zh-CN" altLang="en-US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//2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、如果问题规模不够小，则分解问题，并分别递归解决</a:t>
            </a:r>
            <a:endParaRPr lang="zh-CN" altLang="en-US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1" charset="-122"/>
              </a:rPr>
              <a:t>divide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 P into smaller subinstances P1,P2,...,Pk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分解问题</a:t>
            </a:r>
            <a:endParaRPr lang="zh-CN" altLang="en-US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1" charset="-122"/>
              </a:rPr>
              <a:t>for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 (i=1,i&lt;=k,i++)</a:t>
            </a:r>
            <a:endParaRPr lang="en-US" altLang="zh-CN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      yi=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1" charset="-122"/>
              </a:rPr>
              <a:t>divide-and-conquer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(Pi)；  //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递归的解各子问题</a:t>
            </a:r>
            <a:endParaRPr lang="zh-CN" altLang="en-US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endParaRPr lang="zh-CN" altLang="en-US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将分别解决好的子问题的解合并为原问题的解</a:t>
            </a:r>
            <a:endParaRPr lang="zh-CN" altLang="en-US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1" charset="-122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 merge(y1,...,yk)；  </a:t>
            </a:r>
            <a:endParaRPr lang="en-US" altLang="zh-CN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在用分治法设计算法时，最好使子问题的规模大致相同。即将一个问题分成大小相等</a:t>
            </a:r>
            <a:endParaRPr lang="zh-CN" altLang="en-US" dirty="0"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 algn="l"/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的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  <a:sym typeface="+mn-ea"/>
              </a:rPr>
              <a:t>k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个子问题的处理方法是行之有效的。这种使子问题规模大致相等的做法是出自一种</a:t>
            </a:r>
            <a:endParaRPr lang="zh-CN" altLang="en-US" dirty="0"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 algn="l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平衡</a:t>
            </a:r>
            <a:r>
              <a:rPr lang="en-US" altLang="zh-CN" b="1" dirty="0">
                <a:ea typeface="楷体_GB2312" pitchFamily="1" charset="-122"/>
                <a:sym typeface="+mn-ea"/>
              </a:rPr>
              <a:t>(balancing)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子问题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的思想，它几乎总是比子问题规模不等的做法要好。</a:t>
            </a:r>
            <a:endParaRPr lang="zh-CN" altLang="en-US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03.01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举例</a:t>
            </a: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——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归并排序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176136" name="矩形 176135"/>
          <p:cNvSpPr/>
          <p:nvPr/>
        </p:nvSpPr>
        <p:spPr>
          <a:xfrm>
            <a:off x="852170" y="1311910"/>
            <a:ext cx="5404485" cy="95440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1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</a:rPr>
              <a:t>问题：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将</a:t>
            </a:r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个元素排成非递减顺序。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76137" name="矩形 176136"/>
          <p:cNvSpPr/>
          <p:nvPr/>
        </p:nvSpPr>
        <p:spPr>
          <a:xfrm>
            <a:off x="851853" y="3475038"/>
            <a:ext cx="8964612" cy="91598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1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思考如何使用分治法将大问题分成小问题？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03.01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举例</a:t>
            </a: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——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归并排序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460803" name="文本占位符 460802"/>
          <p:cNvSpPr>
            <a:spLocks noGrp="1"/>
          </p:cNvSpPr>
          <p:nvPr/>
        </p:nvSpPr>
        <p:spPr>
          <a:xfrm>
            <a:off x="626745" y="1193165"/>
            <a:ext cx="8320405" cy="2482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算法思路：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</a:t>
            </a:r>
            <a:r>
              <a:rPr lang="en-US" altLang="zh-CN"/>
              <a:t>n</a:t>
            </a:r>
            <a:r>
              <a:rPr lang="zh-CN" altLang="en-US" dirty="0"/>
              <a:t>为</a:t>
            </a:r>
            <a:r>
              <a:rPr lang="en-US" altLang="zh-CN"/>
              <a:t>1,</a:t>
            </a:r>
            <a:r>
              <a:rPr lang="zh-CN" altLang="en-US" dirty="0"/>
              <a:t>算法终止</a:t>
            </a:r>
            <a:r>
              <a:rPr lang="en-US" altLang="zh-CN"/>
              <a:t>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 dirty="0"/>
              <a:t>否则</a:t>
            </a:r>
            <a:r>
              <a:rPr lang="en-US" altLang="zh-CN"/>
              <a:t>,</a:t>
            </a:r>
            <a:r>
              <a:rPr lang="zh-CN" altLang="en-US" dirty="0"/>
              <a:t>将</a:t>
            </a:r>
            <a:r>
              <a:rPr lang="en-US" altLang="zh-CN"/>
              <a:t>n</a:t>
            </a:r>
            <a:r>
              <a:rPr lang="zh-CN" altLang="en-US" dirty="0"/>
              <a:t>个待排元素分割成</a:t>
            </a:r>
            <a:r>
              <a:rPr lang="en-US" altLang="zh-CN" err="1"/>
              <a:t>k(k</a:t>
            </a:r>
            <a:r>
              <a:rPr lang="en-US" altLang="zh-CN"/>
              <a:t>=2)</a:t>
            </a:r>
            <a:r>
              <a:rPr lang="zh-CN" altLang="en-US" dirty="0"/>
              <a:t>个大致相等子集合</a:t>
            </a:r>
            <a:r>
              <a:rPr lang="en-US" altLang="zh-CN"/>
              <a:t>A</a:t>
            </a:r>
            <a:r>
              <a:rPr lang="zh-CN" altLang="en-US" dirty="0"/>
              <a:t>、</a:t>
            </a:r>
            <a:r>
              <a:rPr lang="en-US" altLang="zh-CN"/>
              <a:t>B,</a:t>
            </a:r>
            <a:r>
              <a:rPr lang="zh-CN" altLang="en-US" dirty="0"/>
              <a:t>对每一个子集合分别递归排序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）再将排好序的子集归并为一个集合。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03.01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举例</a:t>
            </a: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——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归并排序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grpSp>
        <p:nvGrpSpPr>
          <p:cNvPr id="167" name="组合 166"/>
          <p:cNvGrpSpPr/>
          <p:nvPr/>
        </p:nvGrpSpPr>
        <p:grpSpPr>
          <a:xfrm>
            <a:off x="1417003" y="1351280"/>
            <a:ext cx="8304212" cy="5273675"/>
            <a:chOff x="2232" y="2128"/>
            <a:chExt cx="13077" cy="8305"/>
          </a:xfrm>
        </p:grpSpPr>
        <p:grpSp>
          <p:nvGrpSpPr>
            <p:cNvPr id="3" name="组合 2"/>
            <p:cNvGrpSpPr/>
            <p:nvPr/>
          </p:nvGrpSpPr>
          <p:grpSpPr>
            <a:xfrm>
              <a:off x="5047" y="2129"/>
              <a:ext cx="5762" cy="435"/>
              <a:chOff x="1615" y="582"/>
              <a:chExt cx="2305" cy="17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15" y="582"/>
                <a:ext cx="2305" cy="174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843" y="603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099" y="603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355" y="603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611" y="603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853" y="603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123" y="603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380" y="603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636" y="603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047" y="9813"/>
              <a:ext cx="5762" cy="435"/>
              <a:chOff x="1615" y="3887"/>
              <a:chExt cx="2305" cy="17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615" y="3887"/>
                <a:ext cx="2305" cy="174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43" y="3909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099" y="3909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2355" y="3909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11" y="3909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853" y="3909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123" y="3909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380" y="3909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636" y="3909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584" y="2950"/>
              <a:ext cx="2883" cy="508"/>
              <a:chOff x="804" y="1046"/>
              <a:chExt cx="1153" cy="203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0" y="1087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217" y="1087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473" y="1087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729" y="1087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04" y="1046"/>
                <a:ext cx="1153" cy="203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424" y="8653"/>
              <a:ext cx="2883" cy="507"/>
              <a:chOff x="740" y="3327"/>
              <a:chExt cx="1153" cy="203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896" y="3368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53" y="3368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409" y="3368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665" y="3368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40" y="3327"/>
                <a:ext cx="1153" cy="203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9462" y="8653"/>
              <a:ext cx="2882" cy="507"/>
              <a:chOff x="3607" y="3327"/>
              <a:chExt cx="1153" cy="20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3764" y="3368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020" y="3368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276" y="3368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532" y="3368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607" y="3327"/>
                <a:ext cx="1153" cy="203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9497" y="2950"/>
              <a:ext cx="2882" cy="508"/>
              <a:chOff x="3621" y="1046"/>
              <a:chExt cx="1153" cy="203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3764" y="1082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034" y="1082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290" y="1082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546" y="1082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621" y="1046"/>
                <a:ext cx="1153" cy="203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589" y="4375"/>
              <a:ext cx="1600" cy="483"/>
              <a:chOff x="406" y="1616"/>
              <a:chExt cx="640" cy="193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562" y="1657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18" y="1657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06" y="1616"/>
                <a:ext cx="640" cy="193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5684" y="4400"/>
              <a:ext cx="1600" cy="483"/>
              <a:chOff x="1644" y="1626"/>
              <a:chExt cx="640" cy="193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814" y="1647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70" y="1647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644" y="1626"/>
                <a:ext cx="640" cy="193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2534" y="7395"/>
              <a:ext cx="1603" cy="483"/>
              <a:chOff x="384" y="2824"/>
              <a:chExt cx="641" cy="193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41" y="2865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97" y="2865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84" y="2824"/>
                <a:ext cx="641" cy="193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629" y="7420"/>
              <a:ext cx="1603" cy="483"/>
              <a:chOff x="1622" y="2834"/>
              <a:chExt cx="641" cy="193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793" y="2855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049" y="2855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622" y="2834"/>
                <a:ext cx="641" cy="193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572" y="7395"/>
              <a:ext cx="1602" cy="483"/>
              <a:chOff x="3251" y="2824"/>
              <a:chExt cx="641" cy="193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3408" y="2865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664" y="2865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251" y="2824"/>
                <a:ext cx="641" cy="193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1809" y="7420"/>
              <a:ext cx="1603" cy="483"/>
              <a:chOff x="4546" y="2834"/>
              <a:chExt cx="641" cy="19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4717" y="2855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973" y="2855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546" y="2834"/>
                <a:ext cx="641" cy="193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2232" y="5850"/>
              <a:ext cx="605" cy="650"/>
              <a:chOff x="263" y="2206"/>
              <a:chExt cx="242" cy="26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56" y="2285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63" y="2206"/>
                <a:ext cx="242" cy="260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3869" y="5873"/>
              <a:ext cx="605" cy="652"/>
              <a:chOff x="918" y="2215"/>
              <a:chExt cx="242" cy="261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996" y="2271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918" y="2215"/>
                <a:ext cx="242" cy="261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327" y="5873"/>
              <a:ext cx="605" cy="652"/>
              <a:chOff x="1501" y="2215"/>
              <a:chExt cx="242" cy="26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587" y="2285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501" y="2215"/>
                <a:ext cx="242" cy="261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6929" y="5873"/>
              <a:ext cx="603" cy="652"/>
              <a:chOff x="2142" y="2215"/>
              <a:chExt cx="241" cy="261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2234" y="2290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142" y="2215"/>
                <a:ext cx="241" cy="261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8644" y="4375"/>
              <a:ext cx="1600" cy="483"/>
              <a:chOff x="3280" y="1616"/>
              <a:chExt cx="640" cy="193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3436" y="1657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693" y="1657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280" y="1616"/>
                <a:ext cx="640" cy="193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1882" y="4400"/>
              <a:ext cx="1600" cy="483"/>
              <a:chOff x="4575" y="1626"/>
              <a:chExt cx="640" cy="193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4746" y="1647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002" y="1647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575" y="1626"/>
                <a:ext cx="640" cy="193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289" y="5850"/>
              <a:ext cx="605" cy="650"/>
              <a:chOff x="3138" y="2206"/>
              <a:chExt cx="242" cy="260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230" y="2285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138" y="2206"/>
                <a:ext cx="242" cy="260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9924" y="5873"/>
              <a:ext cx="605" cy="652"/>
              <a:chOff x="3792" y="2215"/>
              <a:chExt cx="242" cy="261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3870" y="2271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3792" y="2215"/>
                <a:ext cx="242" cy="261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11527" y="5873"/>
              <a:ext cx="602" cy="652"/>
              <a:chOff x="4433" y="2215"/>
              <a:chExt cx="241" cy="261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4518" y="2285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433" y="2215"/>
                <a:ext cx="241" cy="261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13127" y="5873"/>
              <a:ext cx="605" cy="652"/>
              <a:chOff x="5073" y="2215"/>
              <a:chExt cx="242" cy="26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165" y="2290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5073" y="2215"/>
                <a:ext cx="242" cy="261"/>
              </a:xfrm>
              <a:prstGeom prst="rect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4" name="任意多边形 103"/>
            <p:cNvSpPr/>
            <p:nvPr/>
          </p:nvSpPr>
          <p:spPr>
            <a:xfrm>
              <a:off x="5309" y="2225"/>
              <a:ext cx="3220" cy="615"/>
            </a:xfrm>
            <a:custGeom>
              <a:avLst/>
              <a:gdLst/>
              <a:ahLst/>
              <a:cxnLst/>
              <a:pathLst>
                <a:path w="1288" h="246">
                  <a:moveTo>
                    <a:pt x="1288" y="0"/>
                  </a:moveTo>
                  <a:lnTo>
                    <a:pt x="0" y="246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" name="直接连接符 104"/>
            <p:cNvSpPr/>
            <p:nvPr/>
          </p:nvSpPr>
          <p:spPr>
            <a:xfrm flipH="1">
              <a:off x="5293" y="2564"/>
              <a:ext cx="2850" cy="277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" name="任意多边形 105"/>
            <p:cNvSpPr/>
            <p:nvPr/>
          </p:nvSpPr>
          <p:spPr>
            <a:xfrm>
              <a:off x="5104" y="2713"/>
              <a:ext cx="338" cy="225"/>
            </a:xfrm>
            <a:custGeom>
              <a:avLst/>
              <a:gdLst/>
              <a:ahLst/>
              <a:cxnLst/>
              <a:pathLst>
                <a:path w="135" h="90">
                  <a:moveTo>
                    <a:pt x="0" y="68"/>
                  </a:moveTo>
                  <a:lnTo>
                    <a:pt x="0" y="68"/>
                  </a:lnTo>
                  <a:lnTo>
                    <a:pt x="25" y="54"/>
                  </a:lnTo>
                  <a:lnTo>
                    <a:pt x="54" y="37"/>
                  </a:lnTo>
                  <a:lnTo>
                    <a:pt x="79" y="17"/>
                  </a:lnTo>
                  <a:lnTo>
                    <a:pt x="100" y="0"/>
                  </a:lnTo>
                  <a:lnTo>
                    <a:pt x="93" y="49"/>
                  </a:lnTo>
                  <a:lnTo>
                    <a:pt x="135" y="90"/>
                  </a:lnTo>
                  <a:lnTo>
                    <a:pt x="135" y="90"/>
                  </a:lnTo>
                  <a:lnTo>
                    <a:pt x="103" y="80"/>
                  </a:lnTo>
                  <a:lnTo>
                    <a:pt x="68" y="75"/>
                  </a:lnTo>
                  <a:lnTo>
                    <a:pt x="32" y="70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" name="直接连接符 106"/>
            <p:cNvSpPr/>
            <p:nvPr/>
          </p:nvSpPr>
          <p:spPr>
            <a:xfrm flipH="1">
              <a:off x="3584" y="3458"/>
              <a:ext cx="1520" cy="77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8" name="任意多边形 107"/>
            <p:cNvSpPr/>
            <p:nvPr/>
          </p:nvSpPr>
          <p:spPr>
            <a:xfrm>
              <a:off x="3414" y="4103"/>
              <a:ext cx="340" cy="212"/>
            </a:xfrm>
            <a:custGeom>
              <a:avLst/>
              <a:gdLst/>
              <a:ahLst/>
              <a:cxnLst/>
              <a:pathLst>
                <a:path w="136" h="85">
                  <a:moveTo>
                    <a:pt x="0" y="85"/>
                  </a:moveTo>
                  <a:lnTo>
                    <a:pt x="0" y="85"/>
                  </a:lnTo>
                  <a:lnTo>
                    <a:pt x="18" y="65"/>
                  </a:lnTo>
                  <a:lnTo>
                    <a:pt x="32" y="44"/>
                  </a:lnTo>
                  <a:lnTo>
                    <a:pt x="47" y="22"/>
                  </a:lnTo>
                  <a:lnTo>
                    <a:pt x="57" y="0"/>
                  </a:lnTo>
                  <a:lnTo>
                    <a:pt x="79" y="46"/>
                  </a:lnTo>
                  <a:lnTo>
                    <a:pt x="136" y="73"/>
                  </a:lnTo>
                  <a:lnTo>
                    <a:pt x="136" y="73"/>
                  </a:lnTo>
                  <a:lnTo>
                    <a:pt x="104" y="73"/>
                  </a:lnTo>
                  <a:lnTo>
                    <a:pt x="68" y="75"/>
                  </a:lnTo>
                  <a:lnTo>
                    <a:pt x="32" y="80"/>
                  </a:lnTo>
                  <a:lnTo>
                    <a:pt x="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" name="直接连接符 108"/>
            <p:cNvSpPr/>
            <p:nvPr/>
          </p:nvSpPr>
          <p:spPr>
            <a:xfrm>
              <a:off x="5104" y="3458"/>
              <a:ext cx="1433" cy="77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" name="任意多边形 109"/>
            <p:cNvSpPr/>
            <p:nvPr/>
          </p:nvSpPr>
          <p:spPr>
            <a:xfrm>
              <a:off x="6359" y="4103"/>
              <a:ext cx="348" cy="217"/>
            </a:xfrm>
            <a:custGeom>
              <a:avLst/>
              <a:gdLst/>
              <a:ahLst/>
              <a:cxnLst/>
              <a:pathLst>
                <a:path w="139" h="87">
                  <a:moveTo>
                    <a:pt x="139" y="87"/>
                  </a:moveTo>
                  <a:lnTo>
                    <a:pt x="139" y="87"/>
                  </a:lnTo>
                  <a:lnTo>
                    <a:pt x="107" y="80"/>
                  </a:lnTo>
                  <a:lnTo>
                    <a:pt x="71" y="75"/>
                  </a:lnTo>
                  <a:lnTo>
                    <a:pt x="35" y="73"/>
                  </a:lnTo>
                  <a:lnTo>
                    <a:pt x="0" y="73"/>
                  </a:lnTo>
                  <a:lnTo>
                    <a:pt x="64" y="46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92" y="22"/>
                  </a:lnTo>
                  <a:lnTo>
                    <a:pt x="107" y="44"/>
                  </a:lnTo>
                  <a:lnTo>
                    <a:pt x="121" y="68"/>
                  </a:lnTo>
                  <a:lnTo>
                    <a:pt x="139" y="87"/>
                  </a:lnTo>
                  <a:lnTo>
                    <a:pt x="139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" name="直接连接符 110"/>
            <p:cNvSpPr/>
            <p:nvPr/>
          </p:nvSpPr>
          <p:spPr>
            <a:xfrm>
              <a:off x="8144" y="2564"/>
              <a:ext cx="2813" cy="386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" name="任意多边形 111"/>
            <p:cNvSpPr/>
            <p:nvPr/>
          </p:nvSpPr>
          <p:spPr>
            <a:xfrm>
              <a:off x="10912" y="2823"/>
              <a:ext cx="337" cy="217"/>
            </a:xfrm>
            <a:custGeom>
              <a:avLst/>
              <a:gdLst/>
              <a:ahLst/>
              <a:cxnLst/>
              <a:pathLst>
                <a:path w="135" h="87">
                  <a:moveTo>
                    <a:pt x="135" y="68"/>
                  </a:moveTo>
                  <a:lnTo>
                    <a:pt x="135" y="68"/>
                  </a:lnTo>
                  <a:lnTo>
                    <a:pt x="103" y="70"/>
                  </a:lnTo>
                  <a:lnTo>
                    <a:pt x="68" y="75"/>
                  </a:lnTo>
                  <a:lnTo>
                    <a:pt x="32" y="80"/>
                  </a:lnTo>
                  <a:lnTo>
                    <a:pt x="0" y="87"/>
                  </a:lnTo>
                  <a:lnTo>
                    <a:pt x="43" y="48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57" y="17"/>
                  </a:lnTo>
                  <a:lnTo>
                    <a:pt x="82" y="36"/>
                  </a:lnTo>
                  <a:lnTo>
                    <a:pt x="110" y="53"/>
                  </a:lnTo>
                  <a:lnTo>
                    <a:pt x="135" y="68"/>
                  </a:lnTo>
                  <a:lnTo>
                    <a:pt x="135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" name="直接连接符 112"/>
            <p:cNvSpPr/>
            <p:nvPr/>
          </p:nvSpPr>
          <p:spPr>
            <a:xfrm flipH="1">
              <a:off x="9757" y="3458"/>
              <a:ext cx="1412" cy="80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4" name="任意多边形 113"/>
            <p:cNvSpPr/>
            <p:nvPr/>
          </p:nvSpPr>
          <p:spPr>
            <a:xfrm>
              <a:off x="9587" y="4133"/>
              <a:ext cx="347" cy="217"/>
            </a:xfrm>
            <a:custGeom>
              <a:avLst/>
              <a:gdLst/>
              <a:ahLst/>
              <a:cxnLst/>
              <a:pathLst>
                <a:path w="139" h="87">
                  <a:moveTo>
                    <a:pt x="0" y="87"/>
                  </a:moveTo>
                  <a:lnTo>
                    <a:pt x="0" y="87"/>
                  </a:lnTo>
                  <a:lnTo>
                    <a:pt x="18" y="68"/>
                  </a:lnTo>
                  <a:lnTo>
                    <a:pt x="32" y="46"/>
                  </a:lnTo>
                  <a:lnTo>
                    <a:pt x="43" y="22"/>
                  </a:lnTo>
                  <a:lnTo>
                    <a:pt x="53" y="0"/>
                  </a:lnTo>
                  <a:lnTo>
                    <a:pt x="75" y="46"/>
                  </a:lnTo>
                  <a:lnTo>
                    <a:pt x="139" y="70"/>
                  </a:lnTo>
                  <a:lnTo>
                    <a:pt x="139" y="70"/>
                  </a:lnTo>
                  <a:lnTo>
                    <a:pt x="107" y="73"/>
                  </a:lnTo>
                  <a:lnTo>
                    <a:pt x="71" y="75"/>
                  </a:lnTo>
                  <a:lnTo>
                    <a:pt x="36" y="82"/>
                  </a:lnTo>
                  <a:lnTo>
                    <a:pt x="0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" name="直接连接符 114"/>
            <p:cNvSpPr/>
            <p:nvPr/>
          </p:nvSpPr>
          <p:spPr>
            <a:xfrm>
              <a:off x="11169" y="3458"/>
              <a:ext cx="1460" cy="77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6" name="任意多边形 115"/>
            <p:cNvSpPr/>
            <p:nvPr/>
          </p:nvSpPr>
          <p:spPr>
            <a:xfrm>
              <a:off x="12452" y="4103"/>
              <a:ext cx="345" cy="217"/>
            </a:xfrm>
            <a:custGeom>
              <a:avLst/>
              <a:gdLst/>
              <a:ahLst/>
              <a:cxnLst/>
              <a:pathLst>
                <a:path w="138" h="87">
                  <a:moveTo>
                    <a:pt x="138" y="87"/>
                  </a:moveTo>
                  <a:lnTo>
                    <a:pt x="138" y="87"/>
                  </a:lnTo>
                  <a:lnTo>
                    <a:pt x="106" y="80"/>
                  </a:lnTo>
                  <a:lnTo>
                    <a:pt x="71" y="75"/>
                  </a:lnTo>
                  <a:lnTo>
                    <a:pt x="35" y="73"/>
                  </a:lnTo>
                  <a:lnTo>
                    <a:pt x="0" y="73"/>
                  </a:lnTo>
                  <a:lnTo>
                    <a:pt x="64" y="46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92" y="22"/>
                  </a:lnTo>
                  <a:lnTo>
                    <a:pt x="106" y="44"/>
                  </a:lnTo>
                  <a:lnTo>
                    <a:pt x="120" y="65"/>
                  </a:lnTo>
                  <a:lnTo>
                    <a:pt x="138" y="87"/>
                  </a:lnTo>
                  <a:lnTo>
                    <a:pt x="138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" name="直接连接符 116"/>
            <p:cNvSpPr/>
            <p:nvPr/>
          </p:nvSpPr>
          <p:spPr>
            <a:xfrm flipH="1">
              <a:off x="2624" y="4858"/>
              <a:ext cx="748" cy="847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" name="任意多边形 117"/>
            <p:cNvSpPr/>
            <p:nvPr/>
          </p:nvSpPr>
          <p:spPr>
            <a:xfrm>
              <a:off x="2517" y="5595"/>
              <a:ext cx="292" cy="235"/>
            </a:xfrm>
            <a:custGeom>
              <a:avLst/>
              <a:gdLst/>
              <a:ahLst/>
              <a:cxnLst/>
              <a:pathLst>
                <a:path w="117" h="94">
                  <a:moveTo>
                    <a:pt x="0" y="94"/>
                  </a:moveTo>
                  <a:lnTo>
                    <a:pt x="0" y="94"/>
                  </a:lnTo>
                  <a:lnTo>
                    <a:pt x="4" y="70"/>
                  </a:lnTo>
                  <a:lnTo>
                    <a:pt x="7" y="46"/>
                  </a:lnTo>
                  <a:lnTo>
                    <a:pt x="7" y="22"/>
                  </a:lnTo>
                  <a:lnTo>
                    <a:pt x="4" y="0"/>
                  </a:lnTo>
                  <a:lnTo>
                    <a:pt x="50" y="36"/>
                  </a:lnTo>
                  <a:lnTo>
                    <a:pt x="117" y="46"/>
                  </a:lnTo>
                  <a:lnTo>
                    <a:pt x="117" y="46"/>
                  </a:lnTo>
                  <a:lnTo>
                    <a:pt x="89" y="56"/>
                  </a:lnTo>
                  <a:lnTo>
                    <a:pt x="57" y="65"/>
                  </a:lnTo>
                  <a:lnTo>
                    <a:pt x="25" y="80"/>
                  </a:lnTo>
                  <a:lnTo>
                    <a:pt x="0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" name="直接连接符 118"/>
            <p:cNvSpPr/>
            <p:nvPr/>
          </p:nvSpPr>
          <p:spPr>
            <a:xfrm>
              <a:off x="3372" y="4858"/>
              <a:ext cx="782" cy="847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0" name="任意多边形 119"/>
            <p:cNvSpPr/>
            <p:nvPr/>
          </p:nvSpPr>
          <p:spPr>
            <a:xfrm>
              <a:off x="3967" y="5590"/>
              <a:ext cx="302" cy="235"/>
            </a:xfrm>
            <a:custGeom>
              <a:avLst/>
              <a:gdLst/>
              <a:ahLst/>
              <a:cxnLst/>
              <a:pathLst>
                <a:path w="121" h="94">
                  <a:moveTo>
                    <a:pt x="121" y="94"/>
                  </a:moveTo>
                  <a:lnTo>
                    <a:pt x="121" y="94"/>
                  </a:lnTo>
                  <a:lnTo>
                    <a:pt x="92" y="82"/>
                  </a:lnTo>
                  <a:lnTo>
                    <a:pt x="60" y="70"/>
                  </a:lnTo>
                  <a:lnTo>
                    <a:pt x="28" y="58"/>
                  </a:lnTo>
                  <a:lnTo>
                    <a:pt x="0" y="50"/>
                  </a:lnTo>
                  <a:lnTo>
                    <a:pt x="68" y="38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0" y="24"/>
                  </a:lnTo>
                  <a:lnTo>
                    <a:pt x="110" y="48"/>
                  </a:lnTo>
                  <a:lnTo>
                    <a:pt x="114" y="72"/>
                  </a:lnTo>
                  <a:lnTo>
                    <a:pt x="121" y="94"/>
                  </a:lnTo>
                  <a:lnTo>
                    <a:pt x="121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" name="直接连接符 120"/>
            <p:cNvSpPr/>
            <p:nvPr/>
          </p:nvSpPr>
          <p:spPr>
            <a:xfrm flipH="1">
              <a:off x="5504" y="4883"/>
              <a:ext cx="998" cy="82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" name="任意多边形 121"/>
            <p:cNvSpPr/>
            <p:nvPr/>
          </p:nvSpPr>
          <p:spPr>
            <a:xfrm>
              <a:off x="5372" y="5583"/>
              <a:ext cx="320" cy="235"/>
            </a:xfrm>
            <a:custGeom>
              <a:avLst/>
              <a:gdLst/>
              <a:ahLst/>
              <a:cxnLst/>
              <a:pathLst>
                <a:path w="128" h="94">
                  <a:moveTo>
                    <a:pt x="0" y="94"/>
                  </a:moveTo>
                  <a:lnTo>
                    <a:pt x="0" y="94"/>
                  </a:lnTo>
                  <a:lnTo>
                    <a:pt x="7" y="70"/>
                  </a:lnTo>
                  <a:lnTo>
                    <a:pt x="18" y="46"/>
                  </a:lnTo>
                  <a:lnTo>
                    <a:pt x="21" y="22"/>
                  </a:lnTo>
                  <a:lnTo>
                    <a:pt x="25" y="0"/>
                  </a:lnTo>
                  <a:lnTo>
                    <a:pt x="60" y="44"/>
                  </a:lnTo>
                  <a:lnTo>
                    <a:pt x="128" y="58"/>
                  </a:lnTo>
                  <a:lnTo>
                    <a:pt x="128" y="58"/>
                  </a:lnTo>
                  <a:lnTo>
                    <a:pt x="96" y="65"/>
                  </a:lnTo>
                  <a:lnTo>
                    <a:pt x="64" y="73"/>
                  </a:lnTo>
                  <a:lnTo>
                    <a:pt x="28" y="82"/>
                  </a:lnTo>
                  <a:lnTo>
                    <a:pt x="0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" name="直接连接符 122"/>
            <p:cNvSpPr/>
            <p:nvPr/>
          </p:nvSpPr>
          <p:spPr>
            <a:xfrm>
              <a:off x="6502" y="4883"/>
              <a:ext cx="747" cy="797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" name="任意多边形 123"/>
            <p:cNvSpPr/>
            <p:nvPr/>
          </p:nvSpPr>
          <p:spPr>
            <a:xfrm>
              <a:off x="7062" y="5565"/>
              <a:ext cx="302" cy="235"/>
            </a:xfrm>
            <a:custGeom>
              <a:avLst/>
              <a:gdLst/>
              <a:ahLst/>
              <a:cxnLst/>
              <a:pathLst>
                <a:path w="121" h="94">
                  <a:moveTo>
                    <a:pt x="121" y="94"/>
                  </a:moveTo>
                  <a:lnTo>
                    <a:pt x="121" y="94"/>
                  </a:lnTo>
                  <a:lnTo>
                    <a:pt x="92" y="82"/>
                  </a:lnTo>
                  <a:lnTo>
                    <a:pt x="60" y="70"/>
                  </a:lnTo>
                  <a:lnTo>
                    <a:pt x="28" y="58"/>
                  </a:lnTo>
                  <a:lnTo>
                    <a:pt x="0" y="51"/>
                  </a:lnTo>
                  <a:lnTo>
                    <a:pt x="68" y="39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0" y="24"/>
                  </a:lnTo>
                  <a:lnTo>
                    <a:pt x="110" y="48"/>
                  </a:lnTo>
                  <a:lnTo>
                    <a:pt x="114" y="72"/>
                  </a:lnTo>
                  <a:lnTo>
                    <a:pt x="121" y="94"/>
                  </a:lnTo>
                  <a:lnTo>
                    <a:pt x="121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" name="直接连接符 124"/>
            <p:cNvSpPr/>
            <p:nvPr/>
          </p:nvSpPr>
          <p:spPr>
            <a:xfrm flipH="1">
              <a:off x="8714" y="4858"/>
              <a:ext cx="678" cy="82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6" name="任意多边形 125"/>
            <p:cNvSpPr/>
            <p:nvPr/>
          </p:nvSpPr>
          <p:spPr>
            <a:xfrm>
              <a:off x="8609" y="5570"/>
              <a:ext cx="303" cy="238"/>
            </a:xfrm>
            <a:custGeom>
              <a:avLst/>
              <a:gdLst/>
              <a:ahLst/>
              <a:cxnLst/>
              <a:pathLst>
                <a:path w="121" h="95">
                  <a:moveTo>
                    <a:pt x="0" y="95"/>
                  </a:moveTo>
                  <a:lnTo>
                    <a:pt x="0" y="95"/>
                  </a:lnTo>
                  <a:lnTo>
                    <a:pt x="3" y="73"/>
                  </a:lnTo>
                  <a:lnTo>
                    <a:pt x="7" y="46"/>
                  </a:lnTo>
                  <a:lnTo>
                    <a:pt x="7" y="22"/>
                  </a:lnTo>
                  <a:lnTo>
                    <a:pt x="0" y="0"/>
                  </a:lnTo>
                  <a:lnTo>
                    <a:pt x="49" y="37"/>
                  </a:lnTo>
                  <a:lnTo>
                    <a:pt x="121" y="46"/>
                  </a:lnTo>
                  <a:lnTo>
                    <a:pt x="121" y="46"/>
                  </a:lnTo>
                  <a:lnTo>
                    <a:pt x="89" y="54"/>
                  </a:lnTo>
                  <a:lnTo>
                    <a:pt x="57" y="66"/>
                  </a:lnTo>
                  <a:lnTo>
                    <a:pt x="28" y="80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" name="直接连接符 126"/>
            <p:cNvSpPr/>
            <p:nvPr/>
          </p:nvSpPr>
          <p:spPr>
            <a:xfrm>
              <a:off x="9392" y="4858"/>
              <a:ext cx="710" cy="775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" name="任意多边形 127"/>
            <p:cNvSpPr/>
            <p:nvPr/>
          </p:nvSpPr>
          <p:spPr>
            <a:xfrm>
              <a:off x="9917" y="5518"/>
              <a:ext cx="302" cy="235"/>
            </a:xfrm>
            <a:custGeom>
              <a:avLst/>
              <a:gdLst/>
              <a:ahLst/>
              <a:cxnLst/>
              <a:pathLst>
                <a:path w="121" h="94">
                  <a:moveTo>
                    <a:pt x="121" y="94"/>
                  </a:moveTo>
                  <a:lnTo>
                    <a:pt x="121" y="94"/>
                  </a:lnTo>
                  <a:lnTo>
                    <a:pt x="92" y="82"/>
                  </a:lnTo>
                  <a:lnTo>
                    <a:pt x="60" y="70"/>
                  </a:lnTo>
                  <a:lnTo>
                    <a:pt x="28" y="58"/>
                  </a:lnTo>
                  <a:lnTo>
                    <a:pt x="0" y="50"/>
                  </a:lnTo>
                  <a:lnTo>
                    <a:pt x="67" y="38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0" y="24"/>
                  </a:lnTo>
                  <a:lnTo>
                    <a:pt x="110" y="48"/>
                  </a:lnTo>
                  <a:lnTo>
                    <a:pt x="113" y="72"/>
                  </a:lnTo>
                  <a:lnTo>
                    <a:pt x="121" y="94"/>
                  </a:lnTo>
                  <a:lnTo>
                    <a:pt x="121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0" name="直接连接符 129"/>
            <p:cNvSpPr/>
            <p:nvPr/>
          </p:nvSpPr>
          <p:spPr>
            <a:xfrm flipH="1">
              <a:off x="11917" y="4883"/>
              <a:ext cx="747" cy="750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1" name="任意多边形 130"/>
            <p:cNvSpPr/>
            <p:nvPr/>
          </p:nvSpPr>
          <p:spPr>
            <a:xfrm>
              <a:off x="11792" y="5518"/>
              <a:ext cx="312" cy="235"/>
            </a:xfrm>
            <a:custGeom>
              <a:avLst/>
              <a:gdLst/>
              <a:ahLst/>
              <a:cxnLst/>
              <a:pathLst>
                <a:path w="125" h="94">
                  <a:moveTo>
                    <a:pt x="0" y="94"/>
                  </a:moveTo>
                  <a:lnTo>
                    <a:pt x="0" y="94"/>
                  </a:lnTo>
                  <a:lnTo>
                    <a:pt x="7" y="72"/>
                  </a:lnTo>
                  <a:lnTo>
                    <a:pt x="14" y="46"/>
                  </a:lnTo>
                  <a:lnTo>
                    <a:pt x="14" y="21"/>
                  </a:lnTo>
                  <a:lnTo>
                    <a:pt x="14" y="0"/>
                  </a:lnTo>
                  <a:lnTo>
                    <a:pt x="57" y="38"/>
                  </a:lnTo>
                  <a:lnTo>
                    <a:pt x="125" y="50"/>
                  </a:lnTo>
                  <a:lnTo>
                    <a:pt x="125" y="50"/>
                  </a:lnTo>
                  <a:lnTo>
                    <a:pt x="96" y="58"/>
                  </a:lnTo>
                  <a:lnTo>
                    <a:pt x="61" y="70"/>
                  </a:lnTo>
                  <a:lnTo>
                    <a:pt x="29" y="82"/>
                  </a:lnTo>
                  <a:lnTo>
                    <a:pt x="0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2" name="直接连接符 131"/>
            <p:cNvSpPr/>
            <p:nvPr/>
          </p:nvSpPr>
          <p:spPr>
            <a:xfrm>
              <a:off x="12664" y="4883"/>
              <a:ext cx="818" cy="750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" name="任意多边形 132"/>
            <p:cNvSpPr/>
            <p:nvPr/>
          </p:nvSpPr>
          <p:spPr>
            <a:xfrm>
              <a:off x="13294" y="5518"/>
              <a:ext cx="313" cy="227"/>
            </a:xfrm>
            <a:custGeom>
              <a:avLst/>
              <a:gdLst/>
              <a:ahLst/>
              <a:cxnLst/>
              <a:pathLst>
                <a:path w="125" h="91">
                  <a:moveTo>
                    <a:pt x="125" y="91"/>
                  </a:moveTo>
                  <a:lnTo>
                    <a:pt x="125" y="91"/>
                  </a:lnTo>
                  <a:lnTo>
                    <a:pt x="97" y="79"/>
                  </a:lnTo>
                  <a:lnTo>
                    <a:pt x="64" y="70"/>
                  </a:lnTo>
                  <a:lnTo>
                    <a:pt x="32" y="60"/>
                  </a:lnTo>
                  <a:lnTo>
                    <a:pt x="0" y="53"/>
                  </a:lnTo>
                  <a:lnTo>
                    <a:pt x="68" y="38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7" y="21"/>
                  </a:lnTo>
                  <a:lnTo>
                    <a:pt x="111" y="46"/>
                  </a:lnTo>
                  <a:lnTo>
                    <a:pt x="118" y="70"/>
                  </a:lnTo>
                  <a:lnTo>
                    <a:pt x="125" y="91"/>
                  </a:lnTo>
                  <a:lnTo>
                    <a:pt x="125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" name="直接连接符 133"/>
            <p:cNvSpPr/>
            <p:nvPr/>
          </p:nvSpPr>
          <p:spPr>
            <a:xfrm>
              <a:off x="2447" y="6525"/>
              <a:ext cx="532" cy="725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5" name="任意多边形 134"/>
            <p:cNvSpPr/>
            <p:nvPr/>
          </p:nvSpPr>
          <p:spPr>
            <a:xfrm>
              <a:off x="2784" y="7148"/>
              <a:ext cx="310" cy="235"/>
            </a:xfrm>
            <a:custGeom>
              <a:avLst/>
              <a:gdLst/>
              <a:ahLst/>
              <a:cxnLst/>
              <a:pathLst>
                <a:path w="124" h="94">
                  <a:moveTo>
                    <a:pt x="117" y="94"/>
                  </a:moveTo>
                  <a:lnTo>
                    <a:pt x="117" y="94"/>
                  </a:lnTo>
                  <a:lnTo>
                    <a:pt x="92" y="77"/>
                  </a:lnTo>
                  <a:lnTo>
                    <a:pt x="60" y="63"/>
                  </a:lnTo>
                  <a:lnTo>
                    <a:pt x="32" y="51"/>
                  </a:lnTo>
                  <a:lnTo>
                    <a:pt x="0" y="41"/>
                  </a:lnTo>
                  <a:lnTo>
                    <a:pt x="74" y="34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17" y="22"/>
                  </a:lnTo>
                  <a:lnTo>
                    <a:pt x="114" y="46"/>
                  </a:lnTo>
                  <a:lnTo>
                    <a:pt x="114" y="70"/>
                  </a:lnTo>
                  <a:lnTo>
                    <a:pt x="117" y="94"/>
                  </a:lnTo>
                  <a:lnTo>
                    <a:pt x="117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6" name="直接连接符 135"/>
            <p:cNvSpPr/>
            <p:nvPr/>
          </p:nvSpPr>
          <p:spPr>
            <a:xfrm flipH="1">
              <a:off x="3442" y="6525"/>
              <a:ext cx="605" cy="725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7" name="任意多边形 136"/>
            <p:cNvSpPr/>
            <p:nvPr/>
          </p:nvSpPr>
          <p:spPr>
            <a:xfrm>
              <a:off x="3334" y="7143"/>
              <a:ext cx="295" cy="235"/>
            </a:xfrm>
            <a:custGeom>
              <a:avLst/>
              <a:gdLst/>
              <a:ahLst/>
              <a:cxnLst/>
              <a:pathLst>
                <a:path w="118" h="94">
                  <a:moveTo>
                    <a:pt x="0" y="94"/>
                  </a:moveTo>
                  <a:lnTo>
                    <a:pt x="0" y="94"/>
                  </a:lnTo>
                  <a:lnTo>
                    <a:pt x="4" y="70"/>
                  </a:lnTo>
                  <a:lnTo>
                    <a:pt x="7" y="46"/>
                  </a:lnTo>
                  <a:lnTo>
                    <a:pt x="7" y="21"/>
                  </a:lnTo>
                  <a:lnTo>
                    <a:pt x="0" y="0"/>
                  </a:lnTo>
                  <a:lnTo>
                    <a:pt x="50" y="3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89" y="53"/>
                  </a:lnTo>
                  <a:lnTo>
                    <a:pt x="57" y="65"/>
                  </a:lnTo>
                  <a:lnTo>
                    <a:pt x="29" y="79"/>
                  </a:lnTo>
                  <a:lnTo>
                    <a:pt x="0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8" name="直接连接符 137"/>
            <p:cNvSpPr/>
            <p:nvPr/>
          </p:nvSpPr>
          <p:spPr>
            <a:xfrm>
              <a:off x="5577" y="6525"/>
              <a:ext cx="532" cy="725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9" name="任意多边形 138"/>
            <p:cNvSpPr/>
            <p:nvPr/>
          </p:nvSpPr>
          <p:spPr>
            <a:xfrm>
              <a:off x="5914" y="7148"/>
              <a:ext cx="313" cy="235"/>
            </a:xfrm>
            <a:custGeom>
              <a:avLst/>
              <a:gdLst/>
              <a:ahLst/>
              <a:cxnLst/>
              <a:pathLst>
                <a:path w="125" h="94">
                  <a:moveTo>
                    <a:pt x="117" y="94"/>
                  </a:moveTo>
                  <a:lnTo>
                    <a:pt x="117" y="94"/>
                  </a:lnTo>
                  <a:lnTo>
                    <a:pt x="92" y="77"/>
                  </a:lnTo>
                  <a:lnTo>
                    <a:pt x="60" y="63"/>
                  </a:lnTo>
                  <a:lnTo>
                    <a:pt x="32" y="51"/>
                  </a:lnTo>
                  <a:lnTo>
                    <a:pt x="0" y="41"/>
                  </a:lnTo>
                  <a:lnTo>
                    <a:pt x="75" y="34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7" y="22"/>
                  </a:lnTo>
                  <a:lnTo>
                    <a:pt x="114" y="46"/>
                  </a:lnTo>
                  <a:lnTo>
                    <a:pt x="114" y="70"/>
                  </a:lnTo>
                  <a:lnTo>
                    <a:pt x="117" y="94"/>
                  </a:lnTo>
                  <a:lnTo>
                    <a:pt x="117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0" name="直接连接符 139"/>
            <p:cNvSpPr/>
            <p:nvPr/>
          </p:nvSpPr>
          <p:spPr>
            <a:xfrm flipH="1">
              <a:off x="6679" y="6525"/>
              <a:ext cx="498" cy="725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" name="任意多边形 140"/>
            <p:cNvSpPr/>
            <p:nvPr/>
          </p:nvSpPr>
          <p:spPr>
            <a:xfrm>
              <a:off x="6564" y="7148"/>
              <a:ext cx="303" cy="235"/>
            </a:xfrm>
            <a:custGeom>
              <a:avLst/>
              <a:gdLst/>
              <a:ahLst/>
              <a:cxnLst/>
              <a:pathLst>
                <a:path w="121" h="94">
                  <a:moveTo>
                    <a:pt x="10" y="94"/>
                  </a:moveTo>
                  <a:lnTo>
                    <a:pt x="10" y="94"/>
                  </a:lnTo>
                  <a:lnTo>
                    <a:pt x="10" y="70"/>
                  </a:lnTo>
                  <a:lnTo>
                    <a:pt x="10" y="46"/>
                  </a:lnTo>
                  <a:lnTo>
                    <a:pt x="7" y="22"/>
                  </a:lnTo>
                  <a:lnTo>
                    <a:pt x="0" y="0"/>
                  </a:lnTo>
                  <a:lnTo>
                    <a:pt x="49" y="34"/>
                  </a:lnTo>
                  <a:lnTo>
                    <a:pt x="121" y="39"/>
                  </a:lnTo>
                  <a:lnTo>
                    <a:pt x="121" y="39"/>
                  </a:lnTo>
                  <a:lnTo>
                    <a:pt x="92" y="48"/>
                  </a:lnTo>
                  <a:lnTo>
                    <a:pt x="64" y="63"/>
                  </a:lnTo>
                  <a:lnTo>
                    <a:pt x="35" y="77"/>
                  </a:lnTo>
                  <a:lnTo>
                    <a:pt x="10" y="94"/>
                  </a:lnTo>
                  <a:lnTo>
                    <a:pt x="1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2" name="直接连接符 141"/>
            <p:cNvSpPr/>
            <p:nvPr/>
          </p:nvSpPr>
          <p:spPr>
            <a:xfrm>
              <a:off x="8572" y="6500"/>
              <a:ext cx="642" cy="703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" name="任意多边形 142"/>
            <p:cNvSpPr/>
            <p:nvPr/>
          </p:nvSpPr>
          <p:spPr>
            <a:xfrm>
              <a:off x="9027" y="7088"/>
              <a:ext cx="302" cy="242"/>
            </a:xfrm>
            <a:custGeom>
              <a:avLst/>
              <a:gdLst/>
              <a:ahLst/>
              <a:cxnLst/>
              <a:pathLst>
                <a:path w="121" h="97">
                  <a:moveTo>
                    <a:pt x="121" y="97"/>
                  </a:moveTo>
                  <a:lnTo>
                    <a:pt x="121" y="97"/>
                  </a:lnTo>
                  <a:lnTo>
                    <a:pt x="92" y="82"/>
                  </a:lnTo>
                  <a:lnTo>
                    <a:pt x="60" y="68"/>
                  </a:lnTo>
                  <a:lnTo>
                    <a:pt x="28" y="58"/>
                  </a:lnTo>
                  <a:lnTo>
                    <a:pt x="0" y="48"/>
                  </a:lnTo>
                  <a:lnTo>
                    <a:pt x="67" y="39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0" y="24"/>
                  </a:lnTo>
                  <a:lnTo>
                    <a:pt x="110" y="48"/>
                  </a:lnTo>
                  <a:lnTo>
                    <a:pt x="114" y="72"/>
                  </a:lnTo>
                  <a:lnTo>
                    <a:pt x="121" y="97"/>
                  </a:lnTo>
                  <a:lnTo>
                    <a:pt x="121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" name="直接连接符 143"/>
            <p:cNvSpPr/>
            <p:nvPr/>
          </p:nvSpPr>
          <p:spPr>
            <a:xfrm flipH="1">
              <a:off x="9604" y="6525"/>
              <a:ext cx="605" cy="678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" name="任意多边形 144"/>
            <p:cNvSpPr/>
            <p:nvPr/>
          </p:nvSpPr>
          <p:spPr>
            <a:xfrm>
              <a:off x="9489" y="7093"/>
              <a:ext cx="303" cy="237"/>
            </a:xfrm>
            <a:custGeom>
              <a:avLst/>
              <a:gdLst/>
              <a:ahLst/>
              <a:cxnLst/>
              <a:pathLst>
                <a:path w="121" h="95">
                  <a:moveTo>
                    <a:pt x="0" y="95"/>
                  </a:moveTo>
                  <a:lnTo>
                    <a:pt x="0" y="95"/>
                  </a:lnTo>
                  <a:lnTo>
                    <a:pt x="7" y="70"/>
                  </a:lnTo>
                  <a:lnTo>
                    <a:pt x="11" y="46"/>
                  </a:lnTo>
                  <a:lnTo>
                    <a:pt x="11" y="22"/>
                  </a:lnTo>
                  <a:lnTo>
                    <a:pt x="7" y="0"/>
                  </a:lnTo>
                  <a:lnTo>
                    <a:pt x="53" y="37"/>
                  </a:lnTo>
                  <a:lnTo>
                    <a:pt x="121" y="46"/>
                  </a:lnTo>
                  <a:lnTo>
                    <a:pt x="121" y="46"/>
                  </a:lnTo>
                  <a:lnTo>
                    <a:pt x="92" y="56"/>
                  </a:lnTo>
                  <a:lnTo>
                    <a:pt x="60" y="66"/>
                  </a:lnTo>
                  <a:lnTo>
                    <a:pt x="28" y="80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" name="直接连接符 145"/>
            <p:cNvSpPr/>
            <p:nvPr/>
          </p:nvSpPr>
          <p:spPr>
            <a:xfrm>
              <a:off x="11847" y="6525"/>
              <a:ext cx="567" cy="678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7" name="任意多边形 146"/>
            <p:cNvSpPr/>
            <p:nvPr/>
          </p:nvSpPr>
          <p:spPr>
            <a:xfrm>
              <a:off x="12229" y="7093"/>
              <a:ext cx="293" cy="237"/>
            </a:xfrm>
            <a:custGeom>
              <a:avLst/>
              <a:gdLst/>
              <a:ahLst/>
              <a:cxnLst/>
              <a:pathLst>
                <a:path w="117" h="95">
                  <a:moveTo>
                    <a:pt x="117" y="95"/>
                  </a:moveTo>
                  <a:lnTo>
                    <a:pt x="117" y="95"/>
                  </a:lnTo>
                  <a:lnTo>
                    <a:pt x="89" y="80"/>
                  </a:lnTo>
                  <a:lnTo>
                    <a:pt x="60" y="66"/>
                  </a:lnTo>
                  <a:lnTo>
                    <a:pt x="28" y="53"/>
                  </a:lnTo>
                  <a:lnTo>
                    <a:pt x="0" y="46"/>
                  </a:lnTo>
                  <a:lnTo>
                    <a:pt x="67" y="37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0" y="22"/>
                  </a:lnTo>
                  <a:lnTo>
                    <a:pt x="110" y="46"/>
                  </a:lnTo>
                  <a:lnTo>
                    <a:pt x="113" y="70"/>
                  </a:lnTo>
                  <a:lnTo>
                    <a:pt x="117" y="95"/>
                  </a:lnTo>
                  <a:lnTo>
                    <a:pt x="117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8" name="直接连接符 147"/>
            <p:cNvSpPr/>
            <p:nvPr/>
          </p:nvSpPr>
          <p:spPr>
            <a:xfrm flipH="1">
              <a:off x="12949" y="6525"/>
              <a:ext cx="463" cy="678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" name="任意多边形 148"/>
            <p:cNvSpPr/>
            <p:nvPr/>
          </p:nvSpPr>
          <p:spPr>
            <a:xfrm>
              <a:off x="12832" y="7100"/>
              <a:ext cx="302" cy="235"/>
            </a:xfrm>
            <a:custGeom>
              <a:avLst/>
              <a:gdLst/>
              <a:ahLst/>
              <a:cxnLst/>
              <a:pathLst>
                <a:path w="121" h="94">
                  <a:moveTo>
                    <a:pt x="11" y="94"/>
                  </a:moveTo>
                  <a:lnTo>
                    <a:pt x="11" y="94"/>
                  </a:lnTo>
                  <a:lnTo>
                    <a:pt x="11" y="70"/>
                  </a:lnTo>
                  <a:lnTo>
                    <a:pt x="11" y="46"/>
                  </a:lnTo>
                  <a:lnTo>
                    <a:pt x="8" y="21"/>
                  </a:lnTo>
                  <a:lnTo>
                    <a:pt x="0" y="0"/>
                  </a:lnTo>
                  <a:lnTo>
                    <a:pt x="50" y="34"/>
                  </a:lnTo>
                  <a:lnTo>
                    <a:pt x="121" y="38"/>
                  </a:lnTo>
                  <a:lnTo>
                    <a:pt x="121" y="38"/>
                  </a:lnTo>
                  <a:lnTo>
                    <a:pt x="93" y="48"/>
                  </a:lnTo>
                  <a:lnTo>
                    <a:pt x="65" y="63"/>
                  </a:lnTo>
                  <a:lnTo>
                    <a:pt x="36" y="77"/>
                  </a:lnTo>
                  <a:lnTo>
                    <a:pt x="11" y="94"/>
                  </a:lnTo>
                  <a:lnTo>
                    <a:pt x="11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0" name="直接连接符 149"/>
            <p:cNvSpPr/>
            <p:nvPr/>
          </p:nvSpPr>
          <p:spPr>
            <a:xfrm>
              <a:off x="3334" y="7878"/>
              <a:ext cx="1283" cy="65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" name="任意多边形 150"/>
            <p:cNvSpPr/>
            <p:nvPr/>
          </p:nvSpPr>
          <p:spPr>
            <a:xfrm>
              <a:off x="4447" y="8405"/>
              <a:ext cx="337" cy="210"/>
            </a:xfrm>
            <a:custGeom>
              <a:avLst/>
              <a:gdLst/>
              <a:ahLst/>
              <a:cxnLst/>
              <a:pathLst>
                <a:path w="135" h="84">
                  <a:moveTo>
                    <a:pt x="135" y="84"/>
                  </a:moveTo>
                  <a:lnTo>
                    <a:pt x="135" y="84"/>
                  </a:lnTo>
                  <a:lnTo>
                    <a:pt x="103" y="79"/>
                  </a:lnTo>
                  <a:lnTo>
                    <a:pt x="68" y="75"/>
                  </a:lnTo>
                  <a:lnTo>
                    <a:pt x="32" y="72"/>
                  </a:lnTo>
                  <a:lnTo>
                    <a:pt x="0" y="72"/>
                  </a:lnTo>
                  <a:lnTo>
                    <a:pt x="57" y="46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9" y="21"/>
                  </a:lnTo>
                  <a:lnTo>
                    <a:pt x="103" y="43"/>
                  </a:lnTo>
                  <a:lnTo>
                    <a:pt x="117" y="65"/>
                  </a:lnTo>
                  <a:lnTo>
                    <a:pt x="135" y="84"/>
                  </a:lnTo>
                  <a:lnTo>
                    <a:pt x="135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2" name="直接连接符 151"/>
            <p:cNvSpPr/>
            <p:nvPr/>
          </p:nvSpPr>
          <p:spPr>
            <a:xfrm flipH="1">
              <a:off x="5292" y="7903"/>
              <a:ext cx="1175" cy="627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" name="任意多边形 152"/>
            <p:cNvSpPr/>
            <p:nvPr/>
          </p:nvSpPr>
          <p:spPr>
            <a:xfrm>
              <a:off x="5122" y="8405"/>
              <a:ext cx="347" cy="218"/>
            </a:xfrm>
            <a:custGeom>
              <a:avLst/>
              <a:gdLst/>
              <a:ahLst/>
              <a:cxnLst/>
              <a:pathLst>
                <a:path w="139" h="87">
                  <a:moveTo>
                    <a:pt x="0" y="87"/>
                  </a:moveTo>
                  <a:lnTo>
                    <a:pt x="0" y="87"/>
                  </a:lnTo>
                  <a:lnTo>
                    <a:pt x="18" y="67"/>
                  </a:lnTo>
                  <a:lnTo>
                    <a:pt x="32" y="43"/>
                  </a:lnTo>
                  <a:lnTo>
                    <a:pt x="47" y="21"/>
                  </a:lnTo>
                  <a:lnTo>
                    <a:pt x="54" y="0"/>
                  </a:lnTo>
                  <a:lnTo>
                    <a:pt x="75" y="46"/>
                  </a:lnTo>
                  <a:lnTo>
                    <a:pt x="139" y="72"/>
                  </a:lnTo>
                  <a:lnTo>
                    <a:pt x="139" y="72"/>
                  </a:lnTo>
                  <a:lnTo>
                    <a:pt x="104" y="72"/>
                  </a:lnTo>
                  <a:lnTo>
                    <a:pt x="68" y="75"/>
                  </a:lnTo>
                  <a:lnTo>
                    <a:pt x="32" y="79"/>
                  </a:lnTo>
                  <a:lnTo>
                    <a:pt x="0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" name="直接连接符 153"/>
            <p:cNvSpPr/>
            <p:nvPr/>
          </p:nvSpPr>
          <p:spPr>
            <a:xfrm>
              <a:off x="9427" y="7878"/>
              <a:ext cx="1530" cy="652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" name="任意多边形 154"/>
            <p:cNvSpPr/>
            <p:nvPr/>
          </p:nvSpPr>
          <p:spPr>
            <a:xfrm>
              <a:off x="10787" y="8405"/>
              <a:ext cx="347" cy="205"/>
            </a:xfrm>
            <a:custGeom>
              <a:avLst/>
              <a:gdLst/>
              <a:ahLst/>
              <a:cxnLst/>
              <a:pathLst>
                <a:path w="139" h="82">
                  <a:moveTo>
                    <a:pt x="139" y="82"/>
                  </a:moveTo>
                  <a:lnTo>
                    <a:pt x="139" y="82"/>
                  </a:lnTo>
                  <a:lnTo>
                    <a:pt x="107" y="77"/>
                  </a:lnTo>
                  <a:lnTo>
                    <a:pt x="71" y="75"/>
                  </a:lnTo>
                  <a:lnTo>
                    <a:pt x="36" y="75"/>
                  </a:lnTo>
                  <a:lnTo>
                    <a:pt x="0" y="77"/>
                  </a:lnTo>
                  <a:lnTo>
                    <a:pt x="57" y="46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6" y="19"/>
                  </a:lnTo>
                  <a:lnTo>
                    <a:pt x="103" y="41"/>
                  </a:lnTo>
                  <a:lnTo>
                    <a:pt x="121" y="62"/>
                  </a:lnTo>
                  <a:lnTo>
                    <a:pt x="139" y="82"/>
                  </a:lnTo>
                  <a:lnTo>
                    <a:pt x="139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6" name="直接连接符 155"/>
            <p:cNvSpPr/>
            <p:nvPr/>
          </p:nvSpPr>
          <p:spPr>
            <a:xfrm flipH="1">
              <a:off x="11347" y="7903"/>
              <a:ext cx="1317" cy="627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" name="任意多边形 156"/>
            <p:cNvSpPr/>
            <p:nvPr/>
          </p:nvSpPr>
          <p:spPr>
            <a:xfrm>
              <a:off x="11169" y="8405"/>
              <a:ext cx="348" cy="210"/>
            </a:xfrm>
            <a:custGeom>
              <a:avLst/>
              <a:gdLst/>
              <a:ahLst/>
              <a:cxnLst/>
              <a:pathLst>
                <a:path w="139" h="84">
                  <a:moveTo>
                    <a:pt x="0" y="84"/>
                  </a:moveTo>
                  <a:lnTo>
                    <a:pt x="0" y="84"/>
                  </a:lnTo>
                  <a:lnTo>
                    <a:pt x="18" y="65"/>
                  </a:lnTo>
                  <a:lnTo>
                    <a:pt x="36" y="43"/>
                  </a:lnTo>
                  <a:lnTo>
                    <a:pt x="50" y="21"/>
                  </a:lnTo>
                  <a:lnTo>
                    <a:pt x="61" y="0"/>
                  </a:lnTo>
                  <a:lnTo>
                    <a:pt x="82" y="46"/>
                  </a:lnTo>
                  <a:lnTo>
                    <a:pt x="139" y="75"/>
                  </a:lnTo>
                  <a:lnTo>
                    <a:pt x="139" y="75"/>
                  </a:lnTo>
                  <a:lnTo>
                    <a:pt x="107" y="72"/>
                  </a:lnTo>
                  <a:lnTo>
                    <a:pt x="71" y="75"/>
                  </a:lnTo>
                  <a:lnTo>
                    <a:pt x="36" y="79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8" name="直接连接符 157"/>
            <p:cNvSpPr/>
            <p:nvPr/>
          </p:nvSpPr>
          <p:spPr>
            <a:xfrm>
              <a:off x="4899" y="9160"/>
              <a:ext cx="2903" cy="623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9" name="任意多边形 158"/>
            <p:cNvSpPr/>
            <p:nvPr/>
          </p:nvSpPr>
          <p:spPr>
            <a:xfrm>
              <a:off x="7620" y="9670"/>
              <a:ext cx="348" cy="217"/>
            </a:xfrm>
            <a:custGeom>
              <a:avLst/>
              <a:gdLst/>
              <a:ahLst/>
              <a:cxnLst/>
              <a:pathLst>
                <a:path w="139" h="87">
                  <a:moveTo>
                    <a:pt x="139" y="70"/>
                  </a:moveTo>
                  <a:lnTo>
                    <a:pt x="139" y="70"/>
                  </a:lnTo>
                  <a:lnTo>
                    <a:pt x="103" y="70"/>
                  </a:lnTo>
                  <a:lnTo>
                    <a:pt x="68" y="75"/>
                  </a:lnTo>
                  <a:lnTo>
                    <a:pt x="32" y="79"/>
                  </a:lnTo>
                  <a:lnTo>
                    <a:pt x="0" y="87"/>
                  </a:lnTo>
                  <a:lnTo>
                    <a:pt x="46" y="48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64" y="17"/>
                  </a:lnTo>
                  <a:lnTo>
                    <a:pt x="86" y="36"/>
                  </a:lnTo>
                  <a:lnTo>
                    <a:pt x="114" y="53"/>
                  </a:lnTo>
                  <a:lnTo>
                    <a:pt x="139" y="70"/>
                  </a:lnTo>
                  <a:lnTo>
                    <a:pt x="139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0" name="直接连接符 159"/>
            <p:cNvSpPr/>
            <p:nvPr/>
          </p:nvSpPr>
          <p:spPr>
            <a:xfrm flipH="1">
              <a:off x="8354" y="9116"/>
              <a:ext cx="2692" cy="667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1" name="任意多边形 160"/>
            <p:cNvSpPr/>
            <p:nvPr/>
          </p:nvSpPr>
          <p:spPr>
            <a:xfrm>
              <a:off x="8152" y="9670"/>
              <a:ext cx="345" cy="217"/>
            </a:xfrm>
            <a:custGeom>
              <a:avLst/>
              <a:gdLst/>
              <a:ahLst/>
              <a:cxnLst/>
              <a:pathLst>
                <a:path w="138" h="87">
                  <a:moveTo>
                    <a:pt x="0" y="70"/>
                  </a:moveTo>
                  <a:lnTo>
                    <a:pt x="0" y="70"/>
                  </a:lnTo>
                  <a:lnTo>
                    <a:pt x="24" y="53"/>
                  </a:lnTo>
                  <a:lnTo>
                    <a:pt x="53" y="36"/>
                  </a:lnTo>
                  <a:lnTo>
                    <a:pt x="74" y="17"/>
                  </a:lnTo>
                  <a:lnTo>
                    <a:pt x="92" y="0"/>
                  </a:lnTo>
                  <a:lnTo>
                    <a:pt x="92" y="48"/>
                  </a:lnTo>
                  <a:lnTo>
                    <a:pt x="138" y="87"/>
                  </a:lnTo>
                  <a:lnTo>
                    <a:pt x="138" y="87"/>
                  </a:lnTo>
                  <a:lnTo>
                    <a:pt x="106" y="79"/>
                  </a:lnTo>
                  <a:lnTo>
                    <a:pt x="71" y="75"/>
                  </a:lnTo>
                  <a:lnTo>
                    <a:pt x="35" y="70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2" name="右大括号 161"/>
            <p:cNvSpPr/>
            <p:nvPr/>
          </p:nvSpPr>
          <p:spPr>
            <a:xfrm>
              <a:off x="13552" y="2128"/>
              <a:ext cx="736" cy="3970"/>
            </a:xfrm>
            <a:prstGeom prst="rightBrace">
              <a:avLst>
                <a:gd name="adj1" fmla="val 34272"/>
                <a:gd name="adj2" fmla="val 50000"/>
              </a:avLst>
            </a:prstGeom>
            <a:noFill/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solidFill>
                  <a:srgbClr val="FF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14459" y="3636"/>
              <a:ext cx="850" cy="8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solidFill>
                    <a:srgbClr val="FF0066"/>
                  </a:solidFill>
                  <a:latin typeface="Arial" panose="020B0604020202020204" pitchFamily="34" charset="0"/>
                </a:rPr>
                <a:t>分</a:t>
              </a:r>
              <a:endPara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" name="右大括号 163"/>
            <p:cNvSpPr/>
            <p:nvPr/>
          </p:nvSpPr>
          <p:spPr>
            <a:xfrm>
              <a:off x="13552" y="6552"/>
              <a:ext cx="849" cy="3881"/>
            </a:xfrm>
            <a:prstGeom prst="rightBrace">
              <a:avLst>
                <a:gd name="adj1" fmla="val 34272"/>
                <a:gd name="adj2" fmla="val 50000"/>
              </a:avLst>
            </a:prstGeom>
            <a:noFill/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solidFill>
                  <a:srgbClr val="FF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14459" y="8084"/>
              <a:ext cx="850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solidFill>
                    <a:srgbClr val="FF0066"/>
                  </a:solidFill>
                  <a:latin typeface="Arial" panose="020B0604020202020204" pitchFamily="34" charset="0"/>
                </a:rPr>
                <a:t>合</a:t>
              </a:r>
              <a:endPara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03.01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举例</a:t>
            </a: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——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归并排序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graphicFrame>
        <p:nvGraphicFramePr>
          <p:cNvPr id="166" name="对象 165"/>
          <p:cNvGraphicFramePr/>
          <p:nvPr>
            <p:custDataLst>
              <p:tags r:id="rId2"/>
            </p:custDataLst>
          </p:nvPr>
        </p:nvGraphicFramePr>
        <p:xfrm>
          <a:off x="852170" y="1160145"/>
          <a:ext cx="8558530" cy="5240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" name="" r:id="rId3" imgW="8886825" imgH="5543550" progId="Paint.Picture">
                  <p:embed/>
                </p:oleObj>
              </mc:Choice>
              <mc:Fallback>
                <p:oleObj name="" r:id="rId3" imgW="8886825" imgH="5543550" progId="Paint.Picture">
                  <p:embed/>
                  <p:pic>
                    <p:nvPicPr>
                      <p:cNvPr id="0" name="图片 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170" y="1160145"/>
                        <a:ext cx="8558530" cy="5240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03.02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举例</a:t>
            </a: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——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二分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查找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166" name="文本框 165"/>
          <p:cNvSpPr txBox="1"/>
          <p:nvPr/>
        </p:nvSpPr>
        <p:spPr>
          <a:xfrm>
            <a:off x="852170" y="1089025"/>
            <a:ext cx="82264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二分查找算法</a:t>
            </a:r>
            <a:r>
              <a:rPr lang="zh-CN" altLang="en-US" b="1"/>
              <a:t>，也称</a:t>
            </a:r>
            <a:r>
              <a:rPr lang="zh-CN" altLang="en-US" b="1">
                <a:sym typeface="+mn-ea"/>
              </a:rPr>
              <a:t>折半搜索</a:t>
            </a:r>
            <a:r>
              <a:rPr lang="zh-CN" altLang="en-US" b="1"/>
              <a:t>、二分搜索，是一种在有序数组中查找某一特定元素的搜索算法：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）搜素过程从数组的中间元素开始，如果中间元素正好是要查找的元素，则搜素过程结束；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）如果某一特定元素大于或者小于中间元素，则在数组大于或小于中间元素的那一半中查找，而且跟开始一样从中间元素开始比较。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）如果在某一步骤数组为空，则代表找不到。这种搜索算法每一次比较都使搜索范围缩小一半。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）二分查找要求线性表必须采用顺序存储结构，而且表中元素按关键字有序排列。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03.02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举例</a:t>
            </a: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——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二分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查找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graphicFrame>
        <p:nvGraphicFramePr>
          <p:cNvPr id="166" name="对象 165"/>
          <p:cNvGraphicFramePr/>
          <p:nvPr/>
        </p:nvGraphicFramePr>
        <p:xfrm>
          <a:off x="1018540" y="1083310"/>
          <a:ext cx="663448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" name="" r:id="rId2" imgW="6629400" imgH="5305425" progId="Paint.Picture">
                  <p:embed/>
                </p:oleObj>
              </mc:Choice>
              <mc:Fallback>
                <p:oleObj name="" r:id="rId2" imgW="6629400" imgH="53054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8540" y="1083310"/>
                        <a:ext cx="663448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对象 168"/>
          <p:cNvGraphicFramePr/>
          <p:nvPr/>
        </p:nvGraphicFramePr>
        <p:xfrm>
          <a:off x="7981315" y="1235075"/>
          <a:ext cx="981710" cy="7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" imgW="981075" imgH="723900" progId="Paint.Picture">
                  <p:embed/>
                </p:oleObj>
              </mc:Choice>
              <mc:Fallback>
                <p:oleObj name="" r:id="rId4" imgW="981075" imgH="7239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81315" y="1235075"/>
                        <a:ext cx="981710" cy="724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03.02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举例</a:t>
            </a: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——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二分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查找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>
            <p:custDataLst>
              <p:tags r:id="rId2"/>
            </p:custDataLst>
          </p:nvPr>
        </p:nvGraphicFramePr>
        <p:xfrm>
          <a:off x="852170" y="1130935"/>
          <a:ext cx="5776595" cy="254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772150" imgH="2543175" progId="Paint.Picture">
                  <p:embed/>
                </p:oleObj>
              </mc:Choice>
              <mc:Fallback>
                <p:oleObj name="" r:id="rId3" imgW="5772150" imgH="25431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170" y="1130935"/>
                        <a:ext cx="5776595" cy="2545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03.03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举例</a:t>
            </a: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——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快速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排序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53251" name="文本占位符 53250"/>
          <p:cNvSpPr>
            <a:spLocks noGrp="1"/>
          </p:cNvSpPr>
          <p:nvPr/>
        </p:nvSpPr>
        <p:spPr>
          <a:xfrm>
            <a:off x="852170" y="1117600"/>
            <a:ext cx="8430260" cy="21926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算法思想：</a:t>
            </a:r>
            <a:endParaRPr lang="zh-CN" altLang="en-US" sz="1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algn="l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（1）一趟排序将n个元素分成三段:左段left，右段right和中段middle；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algn="l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（2）中段仅包含一个元素；左段中各元素都小于等于中段元素；右段中各元素都大于等于中段元素；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algn="l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（3）left和right中的元素可以独立排序,并且不必对left和right的排序结果进行合并。middle中的元素被称为支点(pivot)。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2170" y="3470910"/>
            <a:ext cx="79730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、</a:t>
            </a:r>
            <a:r>
              <a:rPr lang="zh-CN" altLang="en-US" b="1" dirty="0">
                <a:sym typeface="+mn-ea"/>
              </a:rPr>
              <a:t>算法步骤：</a:t>
            </a:r>
            <a:endParaRPr lang="en-US" altLang="zh-CN" b="1" dirty="0">
              <a:sym typeface="+mn-ea"/>
            </a:endParaRPr>
          </a:p>
          <a:p>
            <a:r>
              <a:rPr lang="en-US" altLang="zh-CN" dirty="0">
                <a:sym typeface="+mn-ea"/>
              </a:rPr>
              <a:t>/ /</a:t>
            </a:r>
            <a:r>
              <a:rPr lang="zh-CN" altLang="en-US" dirty="0">
                <a:sym typeface="+mn-ea"/>
              </a:rPr>
              <a:t>使用快速排序方法对</a:t>
            </a:r>
            <a:r>
              <a:rPr lang="en-US" altLang="zh-CN" dirty="0">
                <a:sym typeface="+mn-ea"/>
              </a:rPr>
              <a:t>a[ 0 :n-1 ]</a:t>
            </a:r>
            <a:r>
              <a:rPr lang="zh-CN" altLang="en-US" dirty="0">
                <a:sym typeface="+mn-ea"/>
              </a:rPr>
              <a:t>排序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）从</a:t>
            </a:r>
            <a:r>
              <a:rPr lang="en-US" altLang="zh-CN" dirty="0">
                <a:sym typeface="+mn-ea"/>
              </a:rPr>
              <a:t>a[0 :n-1]</a:t>
            </a:r>
            <a:r>
              <a:rPr lang="zh-CN" altLang="en-US" dirty="0">
                <a:sym typeface="+mn-ea"/>
              </a:rPr>
              <a:t>中选择一个元素作为目标</a:t>
            </a:r>
            <a:r>
              <a:rPr lang="en-US" altLang="zh-CN" dirty="0">
                <a:sym typeface="+mn-ea"/>
              </a:rPr>
              <a:t>middle</a:t>
            </a:r>
            <a:r>
              <a:rPr lang="zh-CN" altLang="en-US" dirty="0">
                <a:sym typeface="+mn-ea"/>
              </a:rPr>
              <a:t>，该元素为支点；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）把余下的元素分割为两段</a:t>
            </a:r>
            <a:r>
              <a:rPr lang="en-US" altLang="zh-CN" dirty="0">
                <a:sym typeface="+mn-ea"/>
              </a:rPr>
              <a:t>left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right</a:t>
            </a:r>
            <a:r>
              <a:rPr lang="zh-CN" altLang="en-US" dirty="0">
                <a:sym typeface="+mn-ea"/>
              </a:rPr>
              <a:t>，使得</a:t>
            </a:r>
            <a:r>
              <a:rPr lang="en-US" altLang="zh-CN" dirty="0">
                <a:sym typeface="+mn-ea"/>
              </a:rPr>
              <a:t>left</a:t>
            </a:r>
            <a:r>
              <a:rPr lang="zh-CN" altLang="en-US" dirty="0">
                <a:sym typeface="+mn-ea"/>
              </a:rPr>
              <a:t>中的元素都小于等于支点，而</a:t>
            </a:r>
            <a:r>
              <a:rPr lang="en-US" altLang="zh-CN" dirty="0">
                <a:sym typeface="+mn-ea"/>
              </a:rPr>
              <a:t>right </a:t>
            </a:r>
            <a:r>
              <a:rPr lang="zh-CN" altLang="en-US" dirty="0">
                <a:sym typeface="+mn-ea"/>
              </a:rPr>
              <a:t>中的元素都大于等于支点；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）递归地使用快速排序方法对</a:t>
            </a:r>
            <a:r>
              <a:rPr lang="en-US" altLang="zh-CN">
                <a:sym typeface="+mn-ea"/>
              </a:rPr>
              <a:t>left</a:t>
            </a:r>
            <a:r>
              <a:rPr lang="en-US" altLang="zh-CN" i="1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进行排序；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）递归地使用快速排序方法对</a:t>
            </a:r>
            <a:r>
              <a:rPr lang="en-US" altLang="zh-CN">
                <a:sym typeface="+mn-ea"/>
              </a:rPr>
              <a:t>right</a:t>
            </a:r>
            <a:r>
              <a:rPr lang="en-US" altLang="zh-CN" i="1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进行排序；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）所得结果为</a:t>
            </a:r>
            <a:r>
              <a:rPr lang="en-US" altLang="zh-CN">
                <a:sym typeface="+mn-ea"/>
              </a:rPr>
              <a:t>left + middle + right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25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  <a:sym typeface="+mn-ea"/>
              </a:rPr>
              <a:t>03.03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举例</a:t>
            </a: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——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快速排序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graphicFrame>
        <p:nvGraphicFramePr>
          <p:cNvPr id="2" name="对象 1"/>
          <p:cNvGraphicFramePr/>
          <p:nvPr/>
        </p:nvGraphicFramePr>
        <p:xfrm>
          <a:off x="852170" y="1014730"/>
          <a:ext cx="3403600" cy="256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4171950" imgH="2962275" progId="Paint.Picture">
                  <p:embed/>
                </p:oleObj>
              </mc:Choice>
              <mc:Fallback>
                <p:oleObj name="" r:id="rId2" imgW="4171950" imgH="29622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170" y="1014730"/>
                        <a:ext cx="3403600" cy="256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769620" y="3757930"/>
          <a:ext cx="390906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4457700" imgH="2828925" progId="Paint.Picture">
                  <p:embed/>
                </p:oleObj>
              </mc:Choice>
              <mc:Fallback>
                <p:oleObj name="" r:id="rId4" imgW="4457700" imgH="28289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9620" y="3757930"/>
                        <a:ext cx="3909060" cy="236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092700" y="968375"/>
          <a:ext cx="4148455" cy="227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4543425" imgH="2657475" progId="Paint.Picture">
                  <p:embed/>
                </p:oleObj>
              </mc:Choice>
              <mc:Fallback>
                <p:oleObj name="" r:id="rId6" imgW="4543425" imgH="26574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92700" y="968375"/>
                        <a:ext cx="4148455" cy="227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5317490" y="3581400"/>
          <a:ext cx="3923665" cy="230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4762500" imgH="3009900" progId="Paint.Picture">
                  <p:embed/>
                </p:oleObj>
              </mc:Choice>
              <mc:Fallback>
                <p:oleObj name="" r:id="rId8" imgW="4762500" imgH="30099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17490" y="3581400"/>
                        <a:ext cx="3923665" cy="2305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JH-CSJH(十六)-P-4"/>
          <p:cNvPicPr>
            <a:picLocks noChangeAspect="1"/>
          </p:cNvPicPr>
          <p:nvPr/>
        </p:nvPicPr>
        <p:blipFill>
          <a:blip r:embed="rId1"/>
          <a:srcRect l="33750" r="2796"/>
          <a:stretch>
            <a:fillRect/>
          </a:stretch>
        </p:blipFill>
        <p:spPr>
          <a:xfrm>
            <a:off x="-7620" y="-20955"/>
            <a:ext cx="5819775" cy="68789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17" y="1799612"/>
            <a:ext cx="5806283" cy="2452214"/>
          </a:xfrm>
          <a:prstGeom prst="rect">
            <a:avLst/>
          </a:prstGeom>
          <a:solidFill>
            <a:srgbClr val="0A42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zh-CN" sz="40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/>
            <a:r>
              <a:rPr lang="zh-CN" altLang="zh-CN" sz="40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目录</a:t>
            </a:r>
            <a:endParaRPr lang="zh-CN" altLang="zh-CN" sz="40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/>
            <a:r>
              <a:rPr lang="en-US" altLang="zh-CN" sz="399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CONTENTS</a:t>
            </a:r>
            <a:endParaRPr lang="en-US" altLang="zh-CN" sz="399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40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4" name="图片 3" descr="聚恒学院logo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816090" y="2033270"/>
            <a:ext cx="3486150" cy="667385"/>
            <a:chOff x="11361" y="1667"/>
            <a:chExt cx="5133" cy="1222"/>
          </a:xfrm>
        </p:grpSpPr>
        <p:sp>
          <p:nvSpPr>
            <p:cNvPr id="22" name="文本框 21"/>
            <p:cNvSpPr txBox="1"/>
            <p:nvPr>
              <p:custDataLst>
                <p:tags r:id="rId3"/>
              </p:custDataLst>
            </p:nvPr>
          </p:nvSpPr>
          <p:spPr>
            <a:xfrm>
              <a:off x="11698" y="1815"/>
              <a:ext cx="4796" cy="926"/>
            </a:xfrm>
            <a:prstGeom prst="rect">
              <a:avLst/>
            </a:prstGeom>
            <a:ln>
              <a:noFill/>
            </a:ln>
          </p:spPr>
          <p:txBody>
            <a:bodyPr wrap="square" anchor="b" anchorCtr="0">
              <a:normAutofit fontScale="50000"/>
            </a:bodyPr>
            <a:lstStyle>
              <a:defPPr>
                <a:defRPr lang="zh-CN"/>
              </a:defPPr>
              <a:lvl1pPr>
                <a:defRPr sz="2400">
                  <a:solidFill>
                    <a:schemeClr val="accent4"/>
                  </a:solidFill>
                </a:defRPr>
              </a:lvl1pPr>
            </a:lstStyle>
            <a:p>
              <a:r>
                <a:rPr lang="en-US" altLang="zh-CN" sz="4655" b="1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ea"/>
                </a:rPr>
                <a:t>01 </a:t>
              </a:r>
              <a:r>
                <a:rPr lang="zh-CN" altLang="en-US" sz="4650" b="1" dirty="0">
                  <a:solidFill>
                    <a:schemeClr val="tx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  <a:sym typeface="+mn-ea"/>
                </a:rPr>
                <a:t>桶排序</a:t>
              </a:r>
              <a:r>
                <a:rPr lang="zh-CN" altLang="en-US" sz="4650" b="1" dirty="0">
                  <a:solidFill>
                    <a:schemeClr val="tx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  <a:sym typeface="+mn-ea"/>
                </a:rPr>
                <a:t>算法</a:t>
              </a:r>
              <a:endParaRPr lang="zh-CN" altLang="en-US" sz="4650" b="1" dirty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4"/>
              </p:custDataLst>
            </p:nvPr>
          </p:nvSpPr>
          <p:spPr>
            <a:xfrm flipH="1">
              <a:off x="11361" y="1667"/>
              <a:ext cx="142" cy="12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16090" y="3208655"/>
            <a:ext cx="3486150" cy="667385"/>
            <a:chOff x="11361" y="1667"/>
            <a:chExt cx="5133" cy="1222"/>
          </a:xfrm>
        </p:grpSpPr>
        <p:sp>
          <p:nvSpPr>
            <p:cNvPr id="35" name="文本框 34"/>
            <p:cNvSpPr txBox="1"/>
            <p:nvPr>
              <p:custDataLst>
                <p:tags r:id="rId5"/>
              </p:custDataLst>
            </p:nvPr>
          </p:nvSpPr>
          <p:spPr>
            <a:xfrm>
              <a:off x="11698" y="1815"/>
              <a:ext cx="4796" cy="926"/>
            </a:xfrm>
            <a:prstGeom prst="rect">
              <a:avLst/>
            </a:prstGeom>
            <a:ln>
              <a:noFill/>
            </a:ln>
          </p:spPr>
          <p:txBody>
            <a:bodyPr wrap="square" anchor="b" anchorCtr="0">
              <a:normAutofit fontScale="50000"/>
            </a:bodyPr>
            <a:lstStyle>
              <a:defPPr>
                <a:defRPr lang="zh-CN"/>
              </a:defPPr>
              <a:lvl1pPr>
                <a:defRPr sz="2400">
                  <a:solidFill>
                    <a:schemeClr val="accent4"/>
                  </a:solidFill>
                </a:defRPr>
              </a:lvl1pPr>
            </a:lstStyle>
            <a:p>
              <a:r>
                <a:rPr lang="en-US" altLang="zh-CN" sz="4655" b="1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ea"/>
                </a:rPr>
                <a:t>02 </a:t>
              </a:r>
              <a:r>
                <a:rPr lang="zh-CN" altLang="en-US" sz="4655" b="1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ea"/>
                </a:rPr>
                <a:t>分治</a:t>
              </a:r>
              <a:r>
                <a:rPr lang="zh-CN" altLang="en-US" sz="4655" b="1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ea"/>
                </a:rPr>
                <a:t>算法</a:t>
              </a:r>
              <a:endParaRPr lang="zh-CN" altLang="en-US" sz="4655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6"/>
              </p:custDataLst>
            </p:nvPr>
          </p:nvSpPr>
          <p:spPr>
            <a:xfrm flipH="1">
              <a:off x="11361" y="1667"/>
              <a:ext cx="142" cy="12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816090" y="4384040"/>
            <a:ext cx="3486150" cy="667385"/>
            <a:chOff x="11361" y="1667"/>
            <a:chExt cx="5133" cy="1222"/>
          </a:xfrm>
        </p:grpSpPr>
        <p:sp>
          <p:nvSpPr>
            <p:cNvPr id="6" name="文本框 5"/>
            <p:cNvSpPr txBox="1"/>
            <p:nvPr>
              <p:custDataLst>
                <p:tags r:id="rId7"/>
              </p:custDataLst>
            </p:nvPr>
          </p:nvSpPr>
          <p:spPr>
            <a:xfrm>
              <a:off x="11698" y="1815"/>
              <a:ext cx="4796" cy="926"/>
            </a:xfrm>
            <a:prstGeom prst="rect">
              <a:avLst/>
            </a:prstGeom>
            <a:ln>
              <a:noFill/>
            </a:ln>
          </p:spPr>
          <p:txBody>
            <a:bodyPr wrap="square" anchor="b" anchorCtr="0">
              <a:normAutofit fontScale="50000"/>
            </a:bodyPr>
            <a:lstStyle>
              <a:defPPr>
                <a:defRPr lang="zh-CN"/>
              </a:defPPr>
              <a:lvl1pPr>
                <a:defRPr sz="2400">
                  <a:solidFill>
                    <a:schemeClr val="accent4"/>
                  </a:solidFill>
                </a:defRPr>
              </a:lvl1pPr>
            </a:lstStyle>
            <a:p>
              <a:r>
                <a:rPr lang="en-US" altLang="zh-CN" sz="4655" b="1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ea"/>
                </a:rPr>
                <a:t>03 </a:t>
              </a:r>
              <a:r>
                <a:rPr lang="zh-CN" altLang="en-US" sz="4655" b="1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ea"/>
                </a:rPr>
                <a:t>作业</a:t>
              </a:r>
              <a:endParaRPr lang="zh-CN" altLang="en-US" sz="4655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 flipH="1">
              <a:off x="11361" y="1667"/>
              <a:ext cx="142" cy="12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25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  <a:sym typeface="+mn-ea"/>
              </a:rPr>
              <a:t>03.03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举例</a:t>
            </a: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——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快速排序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graphicFrame>
        <p:nvGraphicFramePr>
          <p:cNvPr id="2" name="对象 1"/>
          <p:cNvGraphicFramePr/>
          <p:nvPr/>
        </p:nvGraphicFramePr>
        <p:xfrm>
          <a:off x="852170" y="1259840"/>
          <a:ext cx="5223510" cy="310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5219700" imgH="3105150" progId="Paint.Picture">
                  <p:embed/>
                </p:oleObj>
              </mc:Choice>
              <mc:Fallback>
                <p:oleObj name="" r:id="rId2" imgW="5219700" imgH="31051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170" y="1259840"/>
                        <a:ext cx="5223510" cy="310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25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  <a:sym typeface="+mn-ea"/>
              </a:rPr>
              <a:t>03.03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举例</a:t>
            </a: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——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快速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排序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graphicFrame>
        <p:nvGraphicFramePr>
          <p:cNvPr id="2" name="对象 1"/>
          <p:cNvGraphicFramePr/>
          <p:nvPr/>
        </p:nvGraphicFramePr>
        <p:xfrm>
          <a:off x="852170" y="1014095"/>
          <a:ext cx="7929880" cy="536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8277225" imgH="5724525" progId="Paint.Picture">
                  <p:embed/>
                </p:oleObj>
              </mc:Choice>
              <mc:Fallback>
                <p:oleObj name="" r:id="rId2" imgW="8277225" imgH="57245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170" y="1014095"/>
                        <a:ext cx="7929880" cy="536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-12700" y="635"/>
            <a:ext cx="12217400" cy="2239010"/>
          </a:xfrm>
          <a:prstGeom prst="rect">
            <a:avLst/>
          </a:prstGeom>
          <a:solidFill>
            <a:srgbClr val="0044A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sp>
        <p:nvSpPr>
          <p:cNvPr id="27" name="Freeform 3"/>
          <p:cNvSpPr/>
          <p:nvPr/>
        </p:nvSpPr>
        <p:spPr>
          <a:xfrm>
            <a:off x="7299634" y="6726039"/>
            <a:ext cx="4441422" cy="0"/>
          </a:xfrm>
          <a:custGeom>
            <a:avLst/>
            <a:gdLst>
              <a:gd name="connsiteX0" fmla="*/ 0 w 3965524"/>
              <a:gd name="connsiteY0" fmla="*/ 0 h 0"/>
              <a:gd name="connsiteX1" fmla="*/ 3965523 w 3965524"/>
              <a:gd name="connsiteY1" fmla="*/ 0 h 0"/>
              <a:gd name="connsiteX2" fmla="*/ 0 w 3965524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965524">
                <a:moveTo>
                  <a:pt x="0" y="0"/>
                </a:moveTo>
                <a:lnTo>
                  <a:pt x="3965523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15"/>
          </a:p>
        </p:txBody>
      </p:sp>
      <p:pic>
        <p:nvPicPr>
          <p:cNvPr id="2" name="图片 1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5198110" y="1400175"/>
            <a:ext cx="3006725" cy="4146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p>
            <a:pPr algn="l">
              <a:lnSpc>
                <a:spcPct val="100000"/>
              </a:lnSpc>
              <a:tabLst>
                <a:tab pos="139700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Homework </a:t>
            </a:r>
            <a:endParaRPr lang="en-US" altLang="zh-CN" sz="24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762928" y="769193"/>
            <a:ext cx="1852930" cy="6311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81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 03 </a:t>
            </a:r>
            <a:r>
              <a:rPr lang="zh-CN" altLang="en-US" sz="381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作业</a:t>
            </a:r>
            <a:endParaRPr lang="zh-CN" altLang="en-US" sz="381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34260" y="3314065"/>
            <a:ext cx="2428875" cy="1459230"/>
            <a:chOff x="12546" y="5357"/>
            <a:chExt cx="3825" cy="2298"/>
          </a:xfrm>
        </p:grpSpPr>
        <p:sp>
          <p:nvSpPr>
            <p:cNvPr id="13" name="椭圆 12"/>
            <p:cNvSpPr/>
            <p:nvPr/>
          </p:nvSpPr>
          <p:spPr>
            <a:xfrm>
              <a:off x="13748" y="5357"/>
              <a:ext cx="1420" cy="14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6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1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TextBox 1"/>
            <p:cNvSpPr txBox="1"/>
            <p:nvPr/>
          </p:nvSpPr>
          <p:spPr>
            <a:xfrm>
              <a:off x="12546" y="7095"/>
              <a:ext cx="3825" cy="5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p>
              <a:pPr algn="ctr">
                <a:lnSpc>
                  <a:spcPct val="100000"/>
                </a:lnSpc>
                <a:tabLst>
                  <a:tab pos="495300" algn="l"/>
                </a:tabLst>
              </a:pPr>
              <a:r>
                <a:rPr lang="zh-CN" altLang="en-US" sz="2015" dirty="0">
                  <a:solidFill>
                    <a:schemeClr val="tx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桶排序作业</a:t>
              </a:r>
              <a:endParaRPr lang="zh-CN" altLang="en-US" sz="2015" dirty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endParaRPr>
            </a:p>
          </p:txBody>
        </p:sp>
        <p:sp>
          <p:nvSpPr>
            <p:cNvPr id="24" name="TextBox 1"/>
            <p:cNvSpPr txBox="1"/>
            <p:nvPr/>
          </p:nvSpPr>
          <p:spPr>
            <a:xfrm>
              <a:off x="14085" y="5974"/>
              <a:ext cx="750" cy="52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p>
              <a:pPr algn="ctr">
                <a:lnSpc>
                  <a:spcPts val="2600"/>
                </a:lnSpc>
                <a:tabLst>
                  <a:tab pos="495300" algn="l"/>
                </a:tabLst>
              </a:pPr>
              <a:r>
                <a:rPr lang="en-US" altLang="zh-CN" sz="3140" dirty="0">
                  <a:solidFill>
                    <a:srgbClr val="2E66B5"/>
                  </a:solidFill>
                  <a:latin typeface="Impact" panose="020B0806030902050204" pitchFamily="34" charset="0"/>
                  <a:ea typeface="微软雅黑" panose="020B0503020204020204" pitchFamily="18" charset="-122"/>
                  <a:cs typeface="Arial" panose="020B0604020202020204" pitchFamily="34" charset="0"/>
                  <a:sym typeface="+mn-ea"/>
                </a:rPr>
                <a:t>02</a:t>
              </a:r>
              <a:endParaRPr lang="en-US" altLang="zh-CN" sz="3140" dirty="0">
                <a:solidFill>
                  <a:srgbClr val="2E66B5"/>
                </a:solidFill>
                <a:latin typeface="Impact" panose="020B0806030902050204" pitchFamily="34" charset="0"/>
                <a:ea typeface="微软雅黑" panose="020B0503020204020204" pitchFamily="18" charset="-122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54140" y="3314065"/>
            <a:ext cx="2428875" cy="1459230"/>
            <a:chOff x="12546" y="5357"/>
            <a:chExt cx="3825" cy="2298"/>
          </a:xfrm>
        </p:grpSpPr>
        <p:sp>
          <p:nvSpPr>
            <p:cNvPr id="6" name="椭圆 5"/>
            <p:cNvSpPr/>
            <p:nvPr/>
          </p:nvSpPr>
          <p:spPr>
            <a:xfrm>
              <a:off x="13748" y="5357"/>
              <a:ext cx="1420" cy="14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6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1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TextBox 1"/>
            <p:cNvSpPr txBox="1"/>
            <p:nvPr/>
          </p:nvSpPr>
          <p:spPr>
            <a:xfrm>
              <a:off x="12546" y="7095"/>
              <a:ext cx="3825" cy="5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p>
              <a:pPr algn="ctr">
                <a:lnSpc>
                  <a:spcPct val="100000"/>
                </a:lnSpc>
                <a:tabLst>
                  <a:tab pos="495300" algn="l"/>
                </a:tabLst>
              </a:pPr>
              <a:r>
                <a:rPr lang="zh-CN" altLang="en-US" sz="2015" dirty="0">
                  <a:solidFill>
                    <a:schemeClr val="tx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分治</a:t>
              </a:r>
              <a:r>
                <a:rPr lang="zh-CN" altLang="en-US" sz="2015" dirty="0">
                  <a:solidFill>
                    <a:schemeClr val="tx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算法作业</a:t>
              </a:r>
              <a:endParaRPr lang="zh-CN" altLang="en-US" sz="2015" dirty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endParaRPr>
            </a:p>
          </p:txBody>
        </p:sp>
        <p:sp>
          <p:nvSpPr>
            <p:cNvPr id="8" name="TextBox 1"/>
            <p:cNvSpPr txBox="1"/>
            <p:nvPr/>
          </p:nvSpPr>
          <p:spPr>
            <a:xfrm>
              <a:off x="14085" y="5974"/>
              <a:ext cx="750" cy="52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p>
              <a:pPr algn="ctr">
                <a:lnSpc>
                  <a:spcPts val="2600"/>
                </a:lnSpc>
                <a:tabLst>
                  <a:tab pos="495300" algn="l"/>
                </a:tabLst>
              </a:pPr>
              <a:r>
                <a:rPr lang="en-US" altLang="zh-CN" sz="3140" dirty="0">
                  <a:solidFill>
                    <a:srgbClr val="2E66B5"/>
                  </a:solidFill>
                  <a:latin typeface="Impact" panose="020B0806030902050204" pitchFamily="34" charset="0"/>
                  <a:ea typeface="微软雅黑" panose="020B0503020204020204" pitchFamily="18" charset="-122"/>
                  <a:cs typeface="Arial" panose="020B0604020202020204" pitchFamily="34" charset="0"/>
                  <a:sym typeface="+mn-ea"/>
                </a:rPr>
                <a:t>02</a:t>
              </a:r>
              <a:endParaRPr lang="en-US" altLang="zh-CN" sz="3140" dirty="0">
                <a:solidFill>
                  <a:srgbClr val="2E66B5"/>
                </a:solidFill>
                <a:latin typeface="Impact" panose="020B0806030902050204" pitchFamily="34" charset="0"/>
                <a:ea typeface="微软雅黑" panose="020B0503020204020204" pitchFamily="18" charset="-122"/>
                <a:cs typeface="Arial" panose="020B0604020202020204" pitchFamily="34" charset="0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01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作业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2170" y="959485"/>
            <a:ext cx="830008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500"/>
              <a:t>68宠物APP中的训练视频中，视频(Video)具有几个重要的属性：序号SeqNo（int类型），名称Name，点赞数(PraiseNum)等，视频呈现规则如下：</a:t>
            </a:r>
            <a:endParaRPr sz="1500"/>
          </a:p>
          <a:p>
            <a:r>
              <a:rPr sz="1500"/>
              <a:t>1、系统中训练视频的总数为5万个（视频的SeqNo从1到50000）；</a:t>
            </a:r>
            <a:endParaRPr sz="1500"/>
          </a:p>
          <a:p>
            <a:r>
              <a:rPr sz="1500"/>
              <a:t>2、视频最多被</a:t>
            </a:r>
            <a:r>
              <a:rPr lang="zh-CN" sz="1500"/>
              <a:t>点赞</a:t>
            </a:r>
            <a:r>
              <a:rPr sz="1500"/>
              <a:t>次数为1000万（即用户量&lt;=1000万，一个用户重复观看只算一次）；</a:t>
            </a:r>
            <a:endParaRPr sz="1500"/>
          </a:p>
          <a:p>
            <a:r>
              <a:rPr sz="1500"/>
              <a:t>3、视频呈现时排序规则按照点赞数(PraiseNum)降序排列；</a:t>
            </a:r>
            <a:endParaRPr sz="1500"/>
          </a:p>
          <a:p>
            <a:r>
              <a:rPr sz="1500"/>
              <a:t>4、用户浏览时每页显示10个视频，当页面滑到底部时，加载下面的10个视频；</a:t>
            </a:r>
            <a:endParaRPr sz="1500"/>
          </a:p>
          <a:p>
            <a:r>
              <a:rPr sz="1500"/>
              <a:t>5、用户点赞一次则点赞数(PraiseNum)加一。</a:t>
            </a:r>
            <a:endParaRPr sz="1500"/>
          </a:p>
          <a:p>
            <a:endParaRPr sz="1500"/>
          </a:p>
          <a:p>
            <a:r>
              <a:rPr sz="1500"/>
              <a:t>请写算法完成以下题目：</a:t>
            </a:r>
            <a:endParaRPr sz="1500"/>
          </a:p>
          <a:p>
            <a:r>
              <a:rPr sz="1500"/>
              <a:t>1、按照空间换时间的思想，在内存中定义一个按点赞数排序的数据结构，存储排序结果，名字为PraiseSortResul；</a:t>
            </a:r>
            <a:endParaRPr sz="1500"/>
          </a:p>
          <a:p>
            <a:r>
              <a:rPr lang="en-US" sz="1500"/>
              <a:t>2</a:t>
            </a:r>
            <a:r>
              <a:rPr sz="1500"/>
              <a:t>、采用桶排序实现对视频按照点赞数（</a:t>
            </a:r>
            <a:r>
              <a:rPr sz="1500">
                <a:sym typeface="+mn-ea"/>
              </a:rPr>
              <a:t>PraiseNum</a:t>
            </a:r>
            <a:r>
              <a:rPr sz="1500"/>
              <a:t>）降序排列，方法名：VideoBucketSort；</a:t>
            </a:r>
            <a:endParaRPr sz="1500"/>
          </a:p>
          <a:p>
            <a:r>
              <a:rPr lang="en-US" sz="1500"/>
              <a:t>3</a:t>
            </a:r>
            <a:r>
              <a:rPr sz="1500"/>
              <a:t>、当视频点赞次数加一时，调整PraiseSortResul中的数据，使得该结构中的数据还是按照点赞数(PraiseNum)降序排列，该操作方法名为：PraiseVideo(int seqNo)，seqNo为视频序号；</a:t>
            </a:r>
            <a:endParaRPr sz="1500"/>
          </a:p>
        </p:txBody>
      </p:sp>
      <p:sp>
        <p:nvSpPr>
          <p:cNvPr id="2" name="文本框 1"/>
          <p:cNvSpPr txBox="1"/>
          <p:nvPr/>
        </p:nvSpPr>
        <p:spPr>
          <a:xfrm>
            <a:off x="707390" y="4282440"/>
            <a:ext cx="71304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注意：请认真分析需求，注意边界条件，注意指定的数据结构和方法名称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02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分治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算法作业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53251" name="文本占位符 53250"/>
          <p:cNvSpPr>
            <a:spLocks noGrp="1"/>
          </p:cNvSpPr>
          <p:nvPr/>
        </p:nvSpPr>
        <p:spPr>
          <a:xfrm>
            <a:off x="707390" y="1127125"/>
            <a:ext cx="8430260" cy="18757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、确定有问题的犬牌区间</a:t>
            </a: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1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algn="l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公司生产了一批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RFID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犬牌，总数为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万个，号码从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1~1000000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。由于工厂人员疏忽，导致犬牌芯片中烧录的号码（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ChipNo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）与犬牌外面所贴的号码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(PlateNo)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不一致，比如芯片中烧录的是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9603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，但是所贴的号码为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9604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。经调查，发现这十万个犬牌中有两个连续号段的号码存在错误，请结合今天学习的内容，使用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分治算法将两个号段的号码找出来，要求分别输出两个号段的起始号码与结束号码。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JH-CSJH(十六)FA1-P-1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54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35" y="635"/>
            <a:ext cx="12204065" cy="6876415"/>
          </a:xfrm>
          <a:prstGeom prst="rect">
            <a:avLst/>
          </a:prstGeom>
          <a:solidFill>
            <a:srgbClr val="0563B8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grpSp>
        <p:nvGrpSpPr>
          <p:cNvPr id="7" name="组合 6"/>
          <p:cNvGrpSpPr/>
          <p:nvPr/>
        </p:nvGrpSpPr>
        <p:grpSpPr>
          <a:xfrm>
            <a:off x="-11350" y="2941858"/>
            <a:ext cx="12214027" cy="2469014"/>
            <a:chOff x="-18" y="7003"/>
            <a:chExt cx="19235" cy="3888"/>
          </a:xfrm>
        </p:grpSpPr>
        <p:sp>
          <p:nvSpPr>
            <p:cNvPr id="8" name="矩形 7"/>
            <p:cNvSpPr/>
            <p:nvPr/>
          </p:nvSpPr>
          <p:spPr>
            <a:xfrm>
              <a:off x="-18" y="7003"/>
              <a:ext cx="19235" cy="3888"/>
            </a:xfrm>
            <a:prstGeom prst="rect">
              <a:avLst/>
            </a:prstGeom>
            <a:solidFill>
              <a:srgbClr val="0044A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3" rIns="91428" bIns="45713" numCol="1" spcCol="0" rtlCol="0" fromWordArt="0" anchor="ctr" anchorCtr="0" forceAA="0" compatLnSpc="1">
              <a:noAutofit/>
            </a:bodyPr>
            <a:p>
              <a:pPr algn="ctr"/>
              <a:endParaRPr lang="zh-CN" altLang="en-US" dirty="0"/>
            </a:p>
          </p:txBody>
        </p:sp>
        <p:sp>
          <p:nvSpPr>
            <p:cNvPr id="33" name="TextBox 1"/>
            <p:cNvSpPr txBox="1"/>
            <p:nvPr/>
          </p:nvSpPr>
          <p:spPr>
            <a:xfrm>
              <a:off x="-1" y="7359"/>
              <a:ext cx="19201" cy="1671"/>
            </a:xfrm>
            <a:prstGeom prst="rect">
              <a:avLst/>
            </a:prstGeom>
            <a:noFill/>
            <a:effectLst/>
          </p:spPr>
          <p:txBody>
            <a:bodyPr wrap="square" lIns="0" tIns="0" rIns="0" rtlCol="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THANKS</a:t>
              </a:r>
              <a:endParaRPr lang="en-US" altLang="zh-CN" sz="66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1" y="9268"/>
              <a:ext cx="19200" cy="7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+mn-ea"/>
                </a:rPr>
                <a:t>聚天下英才    恒时代伟业</a:t>
              </a:r>
              <a:endParaRPr lang="zh-CN" alt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endParaRPr>
            </a:p>
          </p:txBody>
        </p:sp>
      </p:grpSp>
      <p:pic>
        <p:nvPicPr>
          <p:cNvPr id="3" name="图片 2" descr="聚恒学院logo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10980420" y="0"/>
            <a:ext cx="1211580" cy="365125"/>
          </a:xfrm>
        </p:spPr>
        <p:txBody>
          <a:bodyPr/>
          <a:p>
            <a:fld id="{D997B5FA-0921-464F-AAE1-844C04324D75}" type="datetime11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-12700" y="635"/>
            <a:ext cx="12217400" cy="2239010"/>
          </a:xfrm>
          <a:prstGeom prst="rect">
            <a:avLst/>
          </a:prstGeom>
          <a:solidFill>
            <a:srgbClr val="0044A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sp>
        <p:nvSpPr>
          <p:cNvPr id="27" name="Freeform 3"/>
          <p:cNvSpPr/>
          <p:nvPr/>
        </p:nvSpPr>
        <p:spPr>
          <a:xfrm>
            <a:off x="7299634" y="6726039"/>
            <a:ext cx="4441422" cy="0"/>
          </a:xfrm>
          <a:custGeom>
            <a:avLst/>
            <a:gdLst>
              <a:gd name="connsiteX0" fmla="*/ 0 w 3965524"/>
              <a:gd name="connsiteY0" fmla="*/ 0 h 0"/>
              <a:gd name="connsiteX1" fmla="*/ 3965523 w 3965524"/>
              <a:gd name="connsiteY1" fmla="*/ 0 h 0"/>
              <a:gd name="connsiteX2" fmla="*/ 0 w 3965524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965524">
                <a:moveTo>
                  <a:pt x="0" y="0"/>
                </a:moveTo>
                <a:lnTo>
                  <a:pt x="3965523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15"/>
          </a:p>
        </p:txBody>
      </p:sp>
      <p:pic>
        <p:nvPicPr>
          <p:cNvPr id="2" name="图片 1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429125" y="3431540"/>
            <a:ext cx="2428875" cy="1459230"/>
            <a:chOff x="12546" y="5357"/>
            <a:chExt cx="3825" cy="2298"/>
          </a:xfrm>
        </p:grpSpPr>
        <p:sp>
          <p:nvSpPr>
            <p:cNvPr id="12" name="椭圆 11"/>
            <p:cNvSpPr/>
            <p:nvPr/>
          </p:nvSpPr>
          <p:spPr>
            <a:xfrm>
              <a:off x="13748" y="5357"/>
              <a:ext cx="1420" cy="14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6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1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TextBox 1"/>
            <p:cNvSpPr txBox="1"/>
            <p:nvPr/>
          </p:nvSpPr>
          <p:spPr>
            <a:xfrm>
              <a:off x="12546" y="7095"/>
              <a:ext cx="3825" cy="5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p>
              <a:pPr algn="ctr">
                <a:lnSpc>
                  <a:spcPct val="100000"/>
                </a:lnSpc>
                <a:tabLst>
                  <a:tab pos="495300" algn="l"/>
                </a:tabLst>
              </a:pPr>
              <a:r>
                <a:rPr lang="zh-CN" altLang="en-US" sz="2015" dirty="0">
                  <a:solidFill>
                    <a:schemeClr val="tx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桶排序</a:t>
              </a:r>
              <a:endParaRPr lang="zh-CN" altLang="en-US" sz="2015" dirty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endParaRPr>
            </a:p>
          </p:txBody>
        </p:sp>
        <p:sp>
          <p:nvSpPr>
            <p:cNvPr id="24" name="TextBox 1"/>
            <p:cNvSpPr txBox="1"/>
            <p:nvPr/>
          </p:nvSpPr>
          <p:spPr>
            <a:xfrm>
              <a:off x="14085" y="5974"/>
              <a:ext cx="750" cy="52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p>
              <a:pPr algn="ctr">
                <a:lnSpc>
                  <a:spcPts val="2600"/>
                </a:lnSpc>
                <a:tabLst>
                  <a:tab pos="495300" algn="l"/>
                </a:tabLst>
              </a:pPr>
              <a:r>
                <a:rPr lang="en-US" altLang="zh-CN" sz="3140" dirty="0">
                  <a:solidFill>
                    <a:srgbClr val="2E66B5"/>
                  </a:solidFill>
                  <a:latin typeface="Impact" panose="020B0806030902050204" pitchFamily="34" charset="0"/>
                  <a:ea typeface="微软雅黑" panose="020B0503020204020204" pitchFamily="18" charset="-122"/>
                  <a:cs typeface="Arial" panose="020B0604020202020204" pitchFamily="34" charset="0"/>
                  <a:sym typeface="+mn-ea"/>
                </a:rPr>
                <a:t>01</a:t>
              </a:r>
              <a:endParaRPr lang="en-US" altLang="zh-CN" sz="3140" dirty="0">
                <a:solidFill>
                  <a:srgbClr val="2E66B5"/>
                </a:solidFill>
                <a:latin typeface="Impact" panose="020B0806030902050204" pitchFamily="34" charset="0"/>
                <a:ea typeface="微软雅黑" panose="020B0503020204020204" pitchFamily="18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4" name="TextBox 1"/>
          <p:cNvSpPr txBox="1"/>
          <p:nvPr/>
        </p:nvSpPr>
        <p:spPr>
          <a:xfrm>
            <a:off x="4520993" y="769193"/>
            <a:ext cx="2336800" cy="6311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81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 01 </a:t>
            </a:r>
            <a:r>
              <a:rPr lang="zh-CN" altLang="en-US" sz="381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桶排序</a:t>
            </a:r>
            <a:endParaRPr lang="zh-CN" altLang="en-US" sz="381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桶排序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7390" y="1113155"/>
            <a:ext cx="8985250" cy="42462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、</a:t>
            </a:r>
            <a:r>
              <a:rPr lang="zh-CN" b="1">
                <a:sym typeface="+mn-ea"/>
              </a:rPr>
              <a:t>概念：</a:t>
            </a:r>
            <a:r>
              <a:rPr>
                <a:sym typeface="+mn-ea"/>
              </a:rPr>
              <a:t>桶排序(Bucket sort)是一种基于计数的排序算法，工作的原理是将数据分</a:t>
            </a:r>
            <a:endParaRPr>
              <a:sym typeface="+mn-ea"/>
            </a:endParaRPr>
          </a:p>
          <a:p>
            <a:pPr algn="l"/>
            <a:r>
              <a:rPr>
                <a:sym typeface="+mn-ea"/>
              </a:rPr>
              <a:t>到有限数量的桶子里，然后每个桶再分别排序（有可能再使用别的排序算法或是以</a:t>
            </a:r>
            <a:endParaRPr>
              <a:sym typeface="+mn-ea"/>
            </a:endParaRPr>
          </a:p>
          <a:p>
            <a:pPr algn="l"/>
            <a:r>
              <a:rPr lang="zh-CN">
                <a:sym typeface="+mn-ea"/>
              </a:rPr>
              <a:t>递归</a:t>
            </a:r>
            <a:r>
              <a:rPr>
                <a:sym typeface="+mn-ea"/>
              </a:rPr>
              <a:t>方式继续使用桶排序进行排序）。桶排序不同于快速排序，不是比较排序，</a:t>
            </a:r>
            <a:endParaRPr>
              <a:sym typeface="+mn-ea"/>
            </a:endParaRPr>
          </a:p>
          <a:p>
            <a:pPr algn="l"/>
            <a:r>
              <a:rPr>
                <a:sym typeface="+mn-ea"/>
              </a:rPr>
              <a:t>不受到时间复杂度 O(nlogn) 下限的影响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b="1"/>
              <a:t>2</a:t>
            </a:r>
            <a:r>
              <a:rPr lang="zh-CN" altLang="en-US" b="1"/>
              <a:t>、步骤</a:t>
            </a:r>
            <a:r>
              <a:rPr b="1"/>
              <a:t>：</a:t>
            </a:r>
            <a:endParaRPr b="1"/>
          </a:p>
          <a:p>
            <a:pPr algn="l"/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</a:t>
            </a:r>
            <a:r>
              <a:t>设置固定数量的空桶。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</a:t>
            </a:r>
            <a:r>
              <a:t>把数据放到对应的桶中。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3</a:t>
            </a:r>
            <a:r>
              <a:rPr lang="zh-CN"/>
              <a:t>）</a:t>
            </a:r>
            <a:r>
              <a:t>对每个不为空的桶中数据进行排序。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t>拼接从不为空的桶中数据，得到结果。</a:t>
            </a:r>
          </a:p>
          <a:p>
            <a:pPr algn="l"/>
          </a:p>
          <a:p>
            <a:pPr algn="l"/>
            <a:r>
              <a:rPr lang="en-US" b="1"/>
              <a:t>3</a:t>
            </a:r>
            <a:r>
              <a:rPr lang="zh-CN" altLang="en-US" b="1"/>
              <a:t>、特点：</a:t>
            </a:r>
            <a:endParaRPr lang="zh-CN" altLang="en-US" b="1"/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）桶排序，主要适用于小范围整数数据，且独立均匀分布，可以计算的数据量很大，</a:t>
            </a:r>
            <a:endParaRPr lang="zh-CN" altLang="en-US"/>
          </a:p>
          <a:p>
            <a:pPr algn="l"/>
            <a:r>
              <a:rPr lang="zh-CN" altLang="en-US"/>
              <a:t>而且符合线性期望时间。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/>
              <a:t>桶排序是稳定的。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桶排序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52170" y="1236980"/>
            <a:ext cx="1228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/>
              <a:t>4</a:t>
            </a:r>
            <a:r>
              <a:rPr lang="zh-CN" altLang="en-US" b="1"/>
              <a:t>、举例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0" y="1236980"/>
            <a:ext cx="400431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）设置桶的数量为5个空桶，找到最大值110，最小值7，每个桶的范围20.8=(110-7+1)/5 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）遍历原始数据，以链表结构，放到对应的桶中。数字7，桶索引值为0，计算公式为floor((7 – 7) / 20.8)， 数字36，桶索引值为1，计算公式floor((36 – 7) / 20.8)。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当向同一个索引的桶，第二次插入数据时，判断桶中已存在的数字与新插入数字的大小，按照左到右，从小到大的顺序插入。如：索引为2的桶，在插入63时，桶中已存在4个数字56，59，60，65，则数字63，插入到65的左边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）合并非空的桶，按从左到右的顺序合并0，1，2，3，4桶。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）得到桶排序的结果</a:t>
            </a:r>
            <a:endParaRPr lang="zh-CN" altLang="en-US"/>
          </a:p>
        </p:txBody>
      </p:sp>
      <p:graphicFrame>
        <p:nvGraphicFramePr>
          <p:cNvPr id="8" name="对象 7"/>
          <p:cNvGraphicFramePr/>
          <p:nvPr/>
        </p:nvGraphicFramePr>
        <p:xfrm>
          <a:off x="852170" y="1713865"/>
          <a:ext cx="5231765" cy="409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7239000" imgH="5981700" progId="Paint.Picture">
                  <p:embed/>
                </p:oleObj>
              </mc:Choice>
              <mc:Fallback>
                <p:oleObj name="" r:id="rId2" imgW="7239000" imgH="598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170" y="1713865"/>
                        <a:ext cx="5231765" cy="409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桶排序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2775" y="1069975"/>
            <a:ext cx="19189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/>
              <a:t>5</a:t>
            </a:r>
            <a:r>
              <a:rPr lang="zh-CN" altLang="en-US" b="1"/>
              <a:t>、复杂度分析：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626745" y="1438275"/>
            <a:ext cx="84067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桶排序利用函数的映射关系，减少了几乎所有的比较工作。实际上，桶排序的f(k)值的计算，其作用就相当于快排中划分，已经把大量数据分割成了基本有序的数据块(桶)。然后只需要对桶中的少量数据做先进的比较排序即可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）循环计算每个关键字的桶映射函数，这个时间复杂度是O(N)。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）利用先进的比较排序算法对每个桶内的所有数据进行排序，其时间复杂度为 ∑ O(Ni*logNi) 。其中Ni 为第i个桶的数据量。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 桶排序的平均时间复杂度为线性的O(N+C)，其中C=N*(logN-logM)。如果相对于同样的N，桶数量M越大，其效率越高，最好的时间复杂度达到O(N)。 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）桶排序的空间复杂度 为O(N+M)，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-12700" y="635"/>
            <a:ext cx="12217400" cy="2239010"/>
          </a:xfrm>
          <a:prstGeom prst="rect">
            <a:avLst/>
          </a:prstGeom>
          <a:solidFill>
            <a:srgbClr val="0044A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sp>
        <p:nvSpPr>
          <p:cNvPr id="27" name="Freeform 3"/>
          <p:cNvSpPr/>
          <p:nvPr/>
        </p:nvSpPr>
        <p:spPr>
          <a:xfrm>
            <a:off x="7299634" y="6726039"/>
            <a:ext cx="4441422" cy="0"/>
          </a:xfrm>
          <a:custGeom>
            <a:avLst/>
            <a:gdLst>
              <a:gd name="connsiteX0" fmla="*/ 0 w 3965524"/>
              <a:gd name="connsiteY0" fmla="*/ 0 h 0"/>
              <a:gd name="connsiteX1" fmla="*/ 3965523 w 3965524"/>
              <a:gd name="connsiteY1" fmla="*/ 0 h 0"/>
              <a:gd name="connsiteX2" fmla="*/ 0 w 3965524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965524">
                <a:moveTo>
                  <a:pt x="0" y="0"/>
                </a:moveTo>
                <a:lnTo>
                  <a:pt x="3965523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15"/>
          </a:p>
        </p:txBody>
      </p:sp>
      <p:pic>
        <p:nvPicPr>
          <p:cNvPr id="2" name="图片 1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023110" y="3354070"/>
            <a:ext cx="2428875" cy="1459230"/>
            <a:chOff x="12546" y="5357"/>
            <a:chExt cx="3825" cy="2298"/>
          </a:xfrm>
        </p:grpSpPr>
        <p:sp>
          <p:nvSpPr>
            <p:cNvPr id="12" name="椭圆 11"/>
            <p:cNvSpPr/>
            <p:nvPr/>
          </p:nvSpPr>
          <p:spPr>
            <a:xfrm>
              <a:off x="13748" y="5357"/>
              <a:ext cx="1420" cy="14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6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1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TextBox 1"/>
            <p:cNvSpPr txBox="1"/>
            <p:nvPr/>
          </p:nvSpPr>
          <p:spPr>
            <a:xfrm>
              <a:off x="12546" y="7095"/>
              <a:ext cx="3825" cy="5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p>
              <a:pPr algn="ctr">
                <a:lnSpc>
                  <a:spcPct val="100000"/>
                </a:lnSpc>
                <a:tabLst>
                  <a:tab pos="495300" algn="l"/>
                </a:tabLst>
              </a:pPr>
              <a:r>
                <a:rPr lang="zh-CN" altLang="en-US" sz="2015" dirty="0">
                  <a:solidFill>
                    <a:schemeClr val="tx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基本思想</a:t>
              </a:r>
              <a:endParaRPr lang="zh-CN" altLang="en-US" sz="2015" dirty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endParaRPr>
            </a:p>
          </p:txBody>
        </p:sp>
        <p:sp>
          <p:nvSpPr>
            <p:cNvPr id="24" name="TextBox 1"/>
            <p:cNvSpPr txBox="1"/>
            <p:nvPr/>
          </p:nvSpPr>
          <p:spPr>
            <a:xfrm>
              <a:off x="14085" y="5974"/>
              <a:ext cx="750" cy="52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p>
              <a:pPr algn="ctr">
                <a:lnSpc>
                  <a:spcPts val="2600"/>
                </a:lnSpc>
                <a:tabLst>
                  <a:tab pos="495300" algn="l"/>
                </a:tabLst>
              </a:pPr>
              <a:r>
                <a:rPr lang="en-US" altLang="zh-CN" sz="3140" dirty="0">
                  <a:solidFill>
                    <a:srgbClr val="2E66B5"/>
                  </a:solidFill>
                  <a:latin typeface="Impact" panose="020B0806030902050204" pitchFamily="34" charset="0"/>
                  <a:ea typeface="微软雅黑" panose="020B0503020204020204" pitchFamily="18" charset="-122"/>
                  <a:cs typeface="Arial" panose="020B0604020202020204" pitchFamily="34" charset="0"/>
                  <a:sym typeface="+mn-ea"/>
                </a:rPr>
                <a:t>01</a:t>
              </a:r>
              <a:endParaRPr lang="en-US" altLang="zh-CN" sz="3140" dirty="0">
                <a:solidFill>
                  <a:srgbClr val="2E66B5"/>
                </a:solidFill>
                <a:latin typeface="Impact" panose="020B0806030902050204" pitchFamily="34" charset="0"/>
                <a:ea typeface="微软雅黑" panose="020B0503020204020204" pitchFamily="18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4" name="TextBox 1"/>
          <p:cNvSpPr txBox="1"/>
          <p:nvPr/>
        </p:nvSpPr>
        <p:spPr>
          <a:xfrm>
            <a:off x="4279058" y="769193"/>
            <a:ext cx="2820670" cy="6311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81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 02 </a:t>
            </a:r>
            <a:r>
              <a:rPr lang="zh-CN" altLang="en-US" sz="381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分治</a:t>
            </a:r>
            <a:r>
              <a:rPr lang="zh-CN" altLang="en-US" sz="381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算法</a:t>
            </a:r>
            <a:endParaRPr lang="zh-CN" altLang="en-US" sz="381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06950" y="3354070"/>
            <a:ext cx="2428875" cy="1459230"/>
            <a:chOff x="12546" y="5357"/>
            <a:chExt cx="3825" cy="2298"/>
          </a:xfrm>
        </p:grpSpPr>
        <p:sp>
          <p:nvSpPr>
            <p:cNvPr id="5" name="椭圆 4"/>
            <p:cNvSpPr/>
            <p:nvPr/>
          </p:nvSpPr>
          <p:spPr>
            <a:xfrm>
              <a:off x="13748" y="5357"/>
              <a:ext cx="1420" cy="14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6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1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" name="TextBox 1"/>
            <p:cNvSpPr txBox="1"/>
            <p:nvPr/>
          </p:nvSpPr>
          <p:spPr>
            <a:xfrm>
              <a:off x="12546" y="7095"/>
              <a:ext cx="3825" cy="5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p>
              <a:pPr algn="ctr">
                <a:lnSpc>
                  <a:spcPct val="100000"/>
                </a:lnSpc>
                <a:tabLst>
                  <a:tab pos="495300" algn="l"/>
                </a:tabLst>
              </a:pPr>
              <a:r>
                <a:rPr lang="zh-CN" altLang="en-US" sz="2015" dirty="0">
                  <a:solidFill>
                    <a:schemeClr val="tx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步骤</a:t>
              </a:r>
              <a:r>
                <a:rPr lang="zh-CN" altLang="en-US" sz="2015" dirty="0">
                  <a:solidFill>
                    <a:schemeClr val="tx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算法</a:t>
              </a:r>
              <a:endParaRPr lang="zh-CN" altLang="en-US" sz="2015" dirty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endParaRPr>
            </a:p>
          </p:txBody>
        </p:sp>
        <p:sp>
          <p:nvSpPr>
            <p:cNvPr id="7" name="TextBox 1"/>
            <p:cNvSpPr txBox="1"/>
            <p:nvPr/>
          </p:nvSpPr>
          <p:spPr>
            <a:xfrm>
              <a:off x="14085" y="5974"/>
              <a:ext cx="750" cy="52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p>
              <a:pPr algn="ctr">
                <a:lnSpc>
                  <a:spcPts val="2600"/>
                </a:lnSpc>
                <a:tabLst>
                  <a:tab pos="495300" algn="l"/>
                </a:tabLst>
              </a:pPr>
              <a:r>
                <a:rPr lang="en-US" altLang="zh-CN" sz="3140" dirty="0">
                  <a:solidFill>
                    <a:srgbClr val="2E66B5"/>
                  </a:solidFill>
                  <a:latin typeface="Impact" panose="020B0806030902050204" pitchFamily="34" charset="0"/>
                  <a:ea typeface="微软雅黑" panose="020B0503020204020204" pitchFamily="18" charset="-122"/>
                  <a:cs typeface="Arial" panose="020B0604020202020204" pitchFamily="34" charset="0"/>
                  <a:sym typeface="+mn-ea"/>
                </a:rPr>
                <a:t>02</a:t>
              </a:r>
              <a:endParaRPr lang="en-US" altLang="zh-CN" sz="3140" dirty="0">
                <a:solidFill>
                  <a:srgbClr val="2E66B5"/>
                </a:solidFill>
                <a:latin typeface="Impact" panose="020B0806030902050204" pitchFamily="34" charset="0"/>
                <a:ea typeface="微软雅黑" panose="020B0503020204020204" pitchFamily="18" charset="-122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376795" y="3354070"/>
            <a:ext cx="2428875" cy="1459230"/>
            <a:chOff x="12546" y="5357"/>
            <a:chExt cx="3825" cy="2298"/>
          </a:xfrm>
        </p:grpSpPr>
        <p:sp>
          <p:nvSpPr>
            <p:cNvPr id="9" name="椭圆 8"/>
            <p:cNvSpPr/>
            <p:nvPr/>
          </p:nvSpPr>
          <p:spPr>
            <a:xfrm>
              <a:off x="13748" y="5357"/>
              <a:ext cx="1420" cy="14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6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1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TextBox 1"/>
            <p:cNvSpPr txBox="1"/>
            <p:nvPr/>
          </p:nvSpPr>
          <p:spPr>
            <a:xfrm>
              <a:off x="12546" y="7095"/>
              <a:ext cx="3825" cy="5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p>
              <a:pPr algn="ctr">
                <a:lnSpc>
                  <a:spcPct val="100000"/>
                </a:lnSpc>
                <a:tabLst>
                  <a:tab pos="495300" algn="l"/>
                </a:tabLst>
              </a:pPr>
              <a:r>
                <a:rPr lang="zh-CN" altLang="en-US" sz="2015" dirty="0">
                  <a:solidFill>
                    <a:schemeClr val="tx1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算法举例</a:t>
              </a:r>
              <a:endParaRPr lang="zh-CN" altLang="en-US" sz="2015" dirty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endParaRPr>
            </a:p>
          </p:txBody>
        </p:sp>
        <p:sp>
          <p:nvSpPr>
            <p:cNvPr id="14" name="TextBox 1"/>
            <p:cNvSpPr txBox="1"/>
            <p:nvPr/>
          </p:nvSpPr>
          <p:spPr>
            <a:xfrm>
              <a:off x="14085" y="5974"/>
              <a:ext cx="750" cy="52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p>
              <a:pPr algn="ctr">
                <a:lnSpc>
                  <a:spcPts val="2600"/>
                </a:lnSpc>
                <a:tabLst>
                  <a:tab pos="495300" algn="l"/>
                </a:tabLst>
              </a:pPr>
              <a:r>
                <a:rPr lang="en-US" altLang="zh-CN" sz="3140" dirty="0">
                  <a:solidFill>
                    <a:srgbClr val="2E66B5"/>
                  </a:solidFill>
                  <a:latin typeface="Impact" panose="020B0806030902050204" pitchFamily="34" charset="0"/>
                  <a:ea typeface="微软雅黑" panose="020B0503020204020204" pitchFamily="18" charset="-122"/>
                  <a:cs typeface="Arial" panose="020B0604020202020204" pitchFamily="34" charset="0"/>
                  <a:sym typeface="+mn-ea"/>
                </a:rPr>
                <a:t>03</a:t>
              </a:r>
              <a:endParaRPr lang="en-US" altLang="zh-CN" sz="3140" dirty="0">
                <a:solidFill>
                  <a:srgbClr val="2E66B5"/>
                </a:solidFill>
                <a:latin typeface="Impact" panose="020B0806030902050204" pitchFamily="34" charset="0"/>
                <a:ea typeface="微软雅黑" panose="020B0503020204020204" pitchFamily="18" charset="-122"/>
                <a:cs typeface="Arial" panose="020B0604020202020204" pitchFamily="34" charset="0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01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基本思想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7184" name="矩形 7183"/>
          <p:cNvSpPr/>
          <p:nvPr/>
        </p:nvSpPr>
        <p:spPr>
          <a:xfrm>
            <a:off x="626745" y="1153160"/>
            <a:ext cx="8483600" cy="26111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总体思想：将一个难以直接解决的大问题，分割成一些规模较小的相同问题，以便各个击破，分而治之，具体如下：</a:t>
            </a:r>
            <a:endParaRPr lang="zh-CN" altLang="en-US" b="1" dirty="0">
              <a:solidFill>
                <a:schemeClr val="tx1"/>
              </a:solidFill>
              <a:ea typeface="黑体" panose="02010609060101010101" pitchFamily="49" charset="-122"/>
              <a:sym typeface="+mn-ea"/>
            </a:endParaRPr>
          </a:p>
          <a:p>
            <a:pPr marL="0"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（</a:t>
            </a:r>
            <a:r>
              <a:rPr lang="zh-CN" altLang="en-US" sz="18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1）将要求解的较大规模的问题分割成m个更小规模的子问题，对这m个子问题分别求解。</a:t>
            </a:r>
            <a:endParaRPr lang="zh-CN" altLang="en-US" sz="18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 marL="0"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（2）如果子问题的规模仍然不够小，则再划分为m个子问题，如此递归的进行下去，直到问题规模足够小，很容易求出其解为止。</a:t>
            </a:r>
            <a:endParaRPr lang="zh-CN" altLang="en-US" sz="18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 marL="0"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  <a:sym typeface="+mn-ea"/>
              </a:rPr>
              <a:t>）将求出的小规模的问题的解合并为一个更大规模的问题的解，自底向上逐步求出原来问题的解。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楷体_GB2312" pitchFamily="1" charset="-122"/>
              <a:sym typeface="+mn-ea"/>
            </a:endParaRPr>
          </a:p>
        </p:txBody>
      </p:sp>
      <p:sp>
        <p:nvSpPr>
          <p:cNvPr id="39939" name="文本占位符 39938"/>
          <p:cNvSpPr>
            <a:spLocks noGrp="1"/>
          </p:cNvSpPr>
          <p:nvPr/>
        </p:nvSpPr>
        <p:spPr>
          <a:xfrm>
            <a:off x="754380" y="3764280"/>
            <a:ext cx="8355965" cy="2320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800" b="1" i="0" u="none" strike="noStrike" kern="1200" cap="none" spc="0" normalizeH="0" baseline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0" lang="zh-CN" altLang="en-US" sz="1800" b="1" i="0" u="none" strike="noStrike" kern="1200" cap="none" spc="0" normalizeH="0" baseline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分治法的适用条件，即其所能解决的问题一般具有以下几个特征：</a:t>
            </a:r>
            <a:endParaRPr kumimoji="0" lang="zh-CN" altLang="en-US" sz="1800" b="1" i="0" u="none" strike="noStrike" kern="1200" cap="none" spc="0" normalizeH="0" baseline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+mn-cs"/>
              </a:rPr>
              <a:t>（1）该问题的规模缩小到一定的程度就可以容易地解决；</a:t>
            </a:r>
            <a:endParaRPr kumimoji="0" lang="zh-CN" altLang="en-US" sz="1800" b="0" i="0" u="none" strike="noStrike" kern="1200" cap="none" spc="0" normalizeH="0" baseline="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+mn-cs"/>
              </a:rPr>
              <a:t>（2）该问题可以分解为若干个规模较小的相同问题，即该问题具有最优子结构性质</a:t>
            </a:r>
            <a:endParaRPr kumimoji="0" lang="zh-CN" altLang="en-US" sz="1800" i="0" u="none" strike="noStrike" kern="1200" cap="none" spc="0" normalizeH="0" baseline="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+mn-cs"/>
              </a:rPr>
              <a:t>（3）利用该问题分解出的子问题的解可以合并为该问题的解；</a:t>
            </a:r>
            <a:endParaRPr kumimoji="0" lang="zh-CN" altLang="en-US" sz="1800" i="0" u="none" strike="noStrike" kern="1200" cap="none" spc="0" normalizeH="0" baseline="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  <a:cs typeface="+mn-cs"/>
              </a:rPr>
              <a:t>（4）该问题所分解出的各个子问题是相互独立的，即子问题之间不包含公共的子问题。 </a:t>
            </a:r>
            <a:endParaRPr kumimoji="0" lang="zh-CN" altLang="en-US" sz="1800" i="0" u="none" strike="noStrike" kern="1200" cap="none" spc="0" normalizeH="0" baseline="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2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charRg st="22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46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charRg st="46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8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charRg st="81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0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charRg st="107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/>
      <p:bldP spid="399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642" y="369201"/>
            <a:ext cx="80643" cy="490782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05"/>
          </a:p>
        </p:txBody>
      </p:sp>
      <p:sp>
        <p:nvSpPr>
          <p:cNvPr id="129" name="矩形 128"/>
          <p:cNvSpPr/>
          <p:nvPr/>
        </p:nvSpPr>
        <p:spPr>
          <a:xfrm>
            <a:off x="852170" y="382905"/>
            <a:ext cx="4358005" cy="449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01 </a:t>
            </a:r>
            <a:r>
              <a:rPr lang="zh-CN" altLang="en-US" sz="2330" b="1" dirty="0">
                <a:solidFill>
                  <a:srgbClr val="0563B8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基本思想</a:t>
            </a:r>
            <a:endParaRPr lang="zh-CN" altLang="en-US" sz="2330" b="1" dirty="0">
              <a:solidFill>
                <a:srgbClr val="0563B8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聚恒学院log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5695" y="0"/>
            <a:ext cx="2197100" cy="790575"/>
          </a:xfrm>
          <a:prstGeom prst="rect">
            <a:avLst/>
          </a:prstGeom>
        </p:spPr>
      </p:pic>
      <p:sp>
        <p:nvSpPr>
          <p:cNvPr id="8196" name="椭圆 9219"/>
          <p:cNvSpPr/>
          <p:nvPr/>
        </p:nvSpPr>
        <p:spPr>
          <a:xfrm>
            <a:off x="6053138" y="1958023"/>
            <a:ext cx="800100" cy="60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3200" dirty="0">
                <a:latin typeface="Arial Rounded MT Bold" pitchFamily="34" charset="0"/>
              </a:rPr>
              <a:t>n</a:t>
            </a:r>
            <a:endParaRPr lang="en-US" altLang="zh-CN" sz="3200" dirty="0">
              <a:latin typeface="Arial Rounded MT Bold" pitchFamily="34" charset="0"/>
            </a:endParaRPr>
          </a:p>
        </p:txBody>
      </p:sp>
      <p:cxnSp>
        <p:nvCxnSpPr>
          <p:cNvPr id="8197" name="直接箭头连接符 9220"/>
          <p:cNvCxnSpPr>
            <a:stCxn id="8196" idx="4"/>
          </p:cNvCxnSpPr>
          <p:nvPr/>
        </p:nvCxnSpPr>
        <p:spPr>
          <a:xfrm>
            <a:off x="6453188" y="2567623"/>
            <a:ext cx="3621087" cy="812800"/>
          </a:xfrm>
          <a:prstGeom prst="straightConnector1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8" name="直接箭头连接符 9221"/>
          <p:cNvCxnSpPr/>
          <p:nvPr/>
        </p:nvCxnSpPr>
        <p:spPr>
          <a:xfrm flipH="1">
            <a:off x="3027363" y="2607310"/>
            <a:ext cx="3417887" cy="762000"/>
          </a:xfrm>
          <a:prstGeom prst="straightConnector1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9" name="直接箭头连接符 9222"/>
          <p:cNvCxnSpPr/>
          <p:nvPr/>
        </p:nvCxnSpPr>
        <p:spPr>
          <a:xfrm flipH="1">
            <a:off x="5403850" y="2607310"/>
            <a:ext cx="1071563" cy="812800"/>
          </a:xfrm>
          <a:prstGeom prst="straightConnector1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0" name="直接箭头连接符 9223"/>
          <p:cNvCxnSpPr>
            <a:stCxn id="8196" idx="4"/>
          </p:cNvCxnSpPr>
          <p:nvPr/>
        </p:nvCxnSpPr>
        <p:spPr>
          <a:xfrm>
            <a:off x="6453188" y="2567623"/>
            <a:ext cx="1274762" cy="812800"/>
          </a:xfrm>
          <a:prstGeom prst="straightConnector1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201" name="等腰三角形 9224"/>
          <p:cNvSpPr/>
          <p:nvPr/>
        </p:nvSpPr>
        <p:spPr>
          <a:xfrm>
            <a:off x="3058160" y="1729423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3200" dirty="0">
                <a:latin typeface="Arial Rounded MT Bold" pitchFamily="34" charset="0"/>
              </a:rPr>
              <a:t>T(n)</a:t>
            </a:r>
            <a:endParaRPr lang="en-US" altLang="zh-CN" sz="3200" dirty="0">
              <a:latin typeface="Arial Rounded MT Bold" pitchFamily="34" charset="0"/>
            </a:endParaRPr>
          </a:p>
        </p:txBody>
      </p:sp>
      <p:sp>
        <p:nvSpPr>
          <p:cNvPr id="8202" name="文本框 9225"/>
          <p:cNvSpPr txBox="1"/>
          <p:nvPr/>
        </p:nvSpPr>
        <p:spPr>
          <a:xfrm>
            <a:off x="4664075" y="2007235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sz="3200" dirty="0">
                <a:latin typeface="Arial Rounded MT Bold" pitchFamily="34" charset="0"/>
              </a:rPr>
              <a:t>=</a:t>
            </a:r>
            <a:endParaRPr lang="en-US" altLang="zh-CN" sz="3200" dirty="0">
              <a:latin typeface="Arial Rounded MT Bold" pitchFamily="34" charset="0"/>
            </a:endParaRPr>
          </a:p>
        </p:txBody>
      </p:sp>
      <p:grpSp>
        <p:nvGrpSpPr>
          <p:cNvPr id="8203" name="组合 9226"/>
          <p:cNvGrpSpPr/>
          <p:nvPr/>
        </p:nvGrpSpPr>
        <p:grpSpPr>
          <a:xfrm>
            <a:off x="2019300" y="3470910"/>
            <a:ext cx="1981200" cy="1422400"/>
            <a:chOff x="0" y="0"/>
            <a:chExt cx="1248" cy="896"/>
          </a:xfrm>
        </p:grpSpPr>
        <p:sp>
          <p:nvSpPr>
            <p:cNvPr id="8236" name="椭圆 9227"/>
            <p:cNvSpPr/>
            <p:nvPr/>
          </p:nvSpPr>
          <p:spPr>
            <a:xfrm>
              <a:off x="443" y="0"/>
              <a:ext cx="423" cy="312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800" dirty="0">
                  <a:latin typeface="Arial Rounded MT Bold" pitchFamily="34" charset="0"/>
                </a:rPr>
                <a:t>n/m</a:t>
              </a:r>
              <a:endParaRPr lang="en-US" altLang="zh-CN" sz="2800" dirty="0">
                <a:latin typeface="Arial Rounded MT Bold" pitchFamily="34" charset="0"/>
              </a:endParaRPr>
            </a:p>
          </p:txBody>
        </p:sp>
        <p:cxnSp>
          <p:nvCxnSpPr>
            <p:cNvPr id="8237" name="直接箭头连接符 9228"/>
            <p:cNvCxnSpPr>
              <a:stCxn id="8236" idx="4"/>
              <a:endCxn id="8244" idx="0"/>
            </p:cNvCxnSpPr>
            <p:nvPr/>
          </p:nvCxnSpPr>
          <p:spPr>
            <a:xfrm>
              <a:off x="654" y="317"/>
              <a:ext cx="483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8238" name="直接箭头连接符 9229"/>
            <p:cNvCxnSpPr>
              <a:stCxn id="8236" idx="4"/>
              <a:endCxn id="8241" idx="0"/>
            </p:cNvCxnSpPr>
            <p:nvPr/>
          </p:nvCxnSpPr>
          <p:spPr>
            <a:xfrm flipH="1">
              <a:off x="111" y="317"/>
              <a:ext cx="543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8239" name="直接箭头连接符 9230"/>
            <p:cNvCxnSpPr>
              <a:stCxn id="8236" idx="4"/>
              <a:endCxn id="8242" idx="0"/>
            </p:cNvCxnSpPr>
            <p:nvPr/>
          </p:nvCxnSpPr>
          <p:spPr>
            <a:xfrm flipH="1">
              <a:off x="453" y="317"/>
              <a:ext cx="201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8240" name="直接箭头连接符 9231"/>
            <p:cNvCxnSpPr>
              <a:stCxn id="8236" idx="4"/>
              <a:endCxn id="8243" idx="0"/>
            </p:cNvCxnSpPr>
            <p:nvPr/>
          </p:nvCxnSpPr>
          <p:spPr>
            <a:xfrm>
              <a:off x="654" y="317"/>
              <a:ext cx="141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sp>
          <p:nvSpPr>
            <p:cNvPr id="8241" name="等腰三角形 9232"/>
            <p:cNvSpPr/>
            <p:nvPr/>
          </p:nvSpPr>
          <p:spPr>
            <a:xfrm>
              <a:off x="0" y="72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r>
                <a:rPr lang="en-US" altLang="zh-CN" sz="1600" b="1" dirty="0">
                  <a:latin typeface="Arial Rounded MT Bold" pitchFamily="34" charset="0"/>
                </a:rPr>
                <a:t>T(n/m</a:t>
              </a:r>
              <a:r>
                <a:rPr lang="en-US" altLang="zh-CN" sz="1600" b="1" baseline="30000" dirty="0">
                  <a:latin typeface="Arial Rounded MT Bold" pitchFamily="34" charset="0"/>
                </a:rPr>
                <a:t>2</a:t>
              </a:r>
              <a:r>
                <a:rPr lang="en-US" altLang="zh-CN" sz="1600" b="1" dirty="0">
                  <a:latin typeface="Arial Rounded MT Bold" pitchFamily="34" charset="0"/>
                </a:rPr>
                <a:t>)</a:t>
              </a:r>
              <a:endParaRPr lang="en-US" altLang="zh-CN" sz="1600" b="1" dirty="0">
                <a:latin typeface="Arial Rounded MT Bold" pitchFamily="34" charset="0"/>
              </a:endParaRPr>
            </a:p>
          </p:txBody>
        </p:sp>
        <p:sp>
          <p:nvSpPr>
            <p:cNvPr id="8242" name="等腰三角形 9233"/>
            <p:cNvSpPr/>
            <p:nvPr/>
          </p:nvSpPr>
          <p:spPr>
            <a:xfrm>
              <a:off x="342" y="72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</p:txBody>
        </p:sp>
        <p:sp>
          <p:nvSpPr>
            <p:cNvPr id="8243" name="等腰三角形 9234"/>
            <p:cNvSpPr/>
            <p:nvPr/>
          </p:nvSpPr>
          <p:spPr>
            <a:xfrm>
              <a:off x="684" y="72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r>
                <a:rPr lang="en-US" altLang="zh-CN" sz="1600" b="1" dirty="0">
                  <a:latin typeface="Arial Rounded MT Bold" pitchFamily="34" charset="0"/>
                </a:rPr>
                <a:t>T(n/m</a:t>
              </a:r>
              <a:r>
                <a:rPr lang="en-US" altLang="zh-CN" sz="1600" b="1" baseline="30000" dirty="0">
                  <a:latin typeface="Arial Rounded MT Bold" pitchFamily="34" charset="0"/>
                </a:rPr>
                <a:t>2</a:t>
              </a:r>
              <a:r>
                <a:rPr lang="en-US" altLang="zh-CN" sz="1600" b="1" dirty="0">
                  <a:latin typeface="Arial Rounded MT Bold" pitchFamily="34" charset="0"/>
                </a:rPr>
                <a:t>)</a:t>
              </a:r>
              <a:endParaRPr lang="en-US" altLang="zh-CN" sz="1600" b="1" dirty="0">
                <a:latin typeface="Arial Rounded MT Bold" pitchFamily="34" charset="0"/>
              </a:endParaRPr>
            </a:p>
          </p:txBody>
        </p:sp>
        <p:sp>
          <p:nvSpPr>
            <p:cNvPr id="8244" name="等腰三角形 9235"/>
            <p:cNvSpPr/>
            <p:nvPr/>
          </p:nvSpPr>
          <p:spPr>
            <a:xfrm>
              <a:off x="1027" y="72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</p:txBody>
        </p:sp>
      </p:grpSp>
      <p:grpSp>
        <p:nvGrpSpPr>
          <p:cNvPr id="8204" name="组合 9236"/>
          <p:cNvGrpSpPr/>
          <p:nvPr/>
        </p:nvGrpSpPr>
        <p:grpSpPr>
          <a:xfrm>
            <a:off x="4395788" y="3470910"/>
            <a:ext cx="1981200" cy="1422400"/>
            <a:chOff x="0" y="0"/>
            <a:chExt cx="1248" cy="896"/>
          </a:xfrm>
        </p:grpSpPr>
        <p:sp>
          <p:nvSpPr>
            <p:cNvPr id="8227" name="椭圆 9237"/>
            <p:cNvSpPr/>
            <p:nvPr/>
          </p:nvSpPr>
          <p:spPr>
            <a:xfrm>
              <a:off x="443" y="0"/>
              <a:ext cx="423" cy="312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800" dirty="0">
                  <a:latin typeface="Arial Rounded MT Bold" pitchFamily="34" charset="0"/>
                </a:rPr>
                <a:t>n/m</a:t>
              </a:r>
              <a:endParaRPr lang="en-US" altLang="zh-CN" sz="2800" dirty="0">
                <a:latin typeface="Arial Rounded MT Bold" pitchFamily="34" charset="0"/>
              </a:endParaRPr>
            </a:p>
          </p:txBody>
        </p:sp>
        <p:cxnSp>
          <p:nvCxnSpPr>
            <p:cNvPr id="8228" name="直接箭头连接符 9238"/>
            <p:cNvCxnSpPr>
              <a:stCxn id="8227" idx="4"/>
              <a:endCxn id="8235" idx="0"/>
            </p:cNvCxnSpPr>
            <p:nvPr/>
          </p:nvCxnSpPr>
          <p:spPr>
            <a:xfrm>
              <a:off x="654" y="317"/>
              <a:ext cx="483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8229" name="直接箭头连接符 9239"/>
            <p:cNvCxnSpPr>
              <a:stCxn id="8227" idx="4"/>
              <a:endCxn id="8232" idx="0"/>
            </p:cNvCxnSpPr>
            <p:nvPr/>
          </p:nvCxnSpPr>
          <p:spPr>
            <a:xfrm flipH="1">
              <a:off x="111" y="317"/>
              <a:ext cx="543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8230" name="直接箭头连接符 9240"/>
            <p:cNvCxnSpPr>
              <a:stCxn id="8227" idx="4"/>
              <a:endCxn id="8233" idx="0"/>
            </p:cNvCxnSpPr>
            <p:nvPr/>
          </p:nvCxnSpPr>
          <p:spPr>
            <a:xfrm flipH="1">
              <a:off x="453" y="317"/>
              <a:ext cx="201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8231" name="直接箭头连接符 9241"/>
            <p:cNvCxnSpPr>
              <a:stCxn id="8227" idx="4"/>
              <a:endCxn id="8234" idx="0"/>
            </p:cNvCxnSpPr>
            <p:nvPr/>
          </p:nvCxnSpPr>
          <p:spPr>
            <a:xfrm>
              <a:off x="654" y="317"/>
              <a:ext cx="141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sp>
          <p:nvSpPr>
            <p:cNvPr id="8232" name="等腰三角形 9242"/>
            <p:cNvSpPr/>
            <p:nvPr/>
          </p:nvSpPr>
          <p:spPr>
            <a:xfrm>
              <a:off x="0" y="72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r>
                <a:rPr lang="en-US" altLang="zh-CN" sz="1600" b="1" dirty="0">
                  <a:latin typeface="Arial Rounded MT Bold" pitchFamily="34" charset="0"/>
                </a:rPr>
                <a:t>T(n/m</a:t>
              </a:r>
              <a:r>
                <a:rPr lang="en-US" altLang="zh-CN" sz="1600" b="1" baseline="30000" dirty="0">
                  <a:latin typeface="Arial Rounded MT Bold" pitchFamily="34" charset="0"/>
                </a:rPr>
                <a:t>2</a:t>
              </a:r>
              <a:r>
                <a:rPr lang="en-US" altLang="zh-CN" sz="1600" b="1" dirty="0">
                  <a:latin typeface="Arial Rounded MT Bold" pitchFamily="34" charset="0"/>
                </a:rPr>
                <a:t>)</a:t>
              </a:r>
              <a:endParaRPr lang="en-US" altLang="zh-CN" sz="1600" b="1" dirty="0">
                <a:latin typeface="Arial Rounded MT Bold" pitchFamily="34" charset="0"/>
              </a:endParaRPr>
            </a:p>
          </p:txBody>
        </p:sp>
        <p:sp>
          <p:nvSpPr>
            <p:cNvPr id="8233" name="等腰三角形 9243"/>
            <p:cNvSpPr/>
            <p:nvPr/>
          </p:nvSpPr>
          <p:spPr>
            <a:xfrm>
              <a:off x="342" y="72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</p:txBody>
        </p:sp>
        <p:sp>
          <p:nvSpPr>
            <p:cNvPr id="8234" name="等腰三角形 9244"/>
            <p:cNvSpPr/>
            <p:nvPr/>
          </p:nvSpPr>
          <p:spPr>
            <a:xfrm>
              <a:off x="684" y="72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r>
                <a:rPr lang="en-US" altLang="zh-CN" sz="1600" b="1" dirty="0">
                  <a:latin typeface="Arial Rounded MT Bold" pitchFamily="34" charset="0"/>
                </a:rPr>
                <a:t>T(n/m</a:t>
              </a:r>
              <a:r>
                <a:rPr lang="en-US" altLang="zh-CN" sz="1600" b="1" baseline="30000" dirty="0">
                  <a:latin typeface="Arial Rounded MT Bold" pitchFamily="34" charset="0"/>
                </a:rPr>
                <a:t>2</a:t>
              </a:r>
              <a:r>
                <a:rPr lang="en-US" altLang="zh-CN" sz="1600" b="1" dirty="0">
                  <a:latin typeface="Arial Rounded MT Bold" pitchFamily="34" charset="0"/>
                </a:rPr>
                <a:t>)</a:t>
              </a:r>
              <a:endParaRPr lang="en-US" altLang="zh-CN" sz="1600" b="1" dirty="0">
                <a:latin typeface="Arial Rounded MT Bold" pitchFamily="34" charset="0"/>
              </a:endParaRPr>
            </a:p>
          </p:txBody>
        </p:sp>
        <p:sp>
          <p:nvSpPr>
            <p:cNvPr id="8235" name="等腰三角形 9245"/>
            <p:cNvSpPr/>
            <p:nvPr/>
          </p:nvSpPr>
          <p:spPr>
            <a:xfrm>
              <a:off x="1027" y="72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</p:txBody>
        </p:sp>
      </p:grpSp>
      <p:grpSp>
        <p:nvGrpSpPr>
          <p:cNvPr id="8205" name="组合 9246"/>
          <p:cNvGrpSpPr/>
          <p:nvPr/>
        </p:nvGrpSpPr>
        <p:grpSpPr>
          <a:xfrm>
            <a:off x="6700838" y="3470910"/>
            <a:ext cx="1981200" cy="1422400"/>
            <a:chOff x="0" y="0"/>
            <a:chExt cx="1248" cy="896"/>
          </a:xfrm>
        </p:grpSpPr>
        <p:sp>
          <p:nvSpPr>
            <p:cNvPr id="8218" name="椭圆 9247"/>
            <p:cNvSpPr/>
            <p:nvPr/>
          </p:nvSpPr>
          <p:spPr>
            <a:xfrm>
              <a:off x="443" y="0"/>
              <a:ext cx="423" cy="312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800" dirty="0">
                  <a:latin typeface="Arial Rounded MT Bold" pitchFamily="34" charset="0"/>
                </a:rPr>
                <a:t>n/m</a:t>
              </a:r>
              <a:endParaRPr lang="en-US" altLang="zh-CN" sz="2800" dirty="0">
                <a:latin typeface="Arial Rounded MT Bold" pitchFamily="34" charset="0"/>
              </a:endParaRPr>
            </a:p>
          </p:txBody>
        </p:sp>
        <p:cxnSp>
          <p:nvCxnSpPr>
            <p:cNvPr id="8219" name="直接箭头连接符 9248"/>
            <p:cNvCxnSpPr>
              <a:stCxn id="8218" idx="4"/>
              <a:endCxn id="8226" idx="0"/>
            </p:cNvCxnSpPr>
            <p:nvPr/>
          </p:nvCxnSpPr>
          <p:spPr>
            <a:xfrm>
              <a:off x="654" y="317"/>
              <a:ext cx="483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8220" name="直接箭头连接符 9249"/>
            <p:cNvCxnSpPr>
              <a:stCxn id="8218" idx="4"/>
              <a:endCxn id="8223" idx="0"/>
            </p:cNvCxnSpPr>
            <p:nvPr/>
          </p:nvCxnSpPr>
          <p:spPr>
            <a:xfrm flipH="1">
              <a:off x="111" y="317"/>
              <a:ext cx="543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8221" name="直接箭头连接符 9250"/>
            <p:cNvCxnSpPr>
              <a:stCxn id="8218" idx="4"/>
              <a:endCxn id="8224" idx="0"/>
            </p:cNvCxnSpPr>
            <p:nvPr/>
          </p:nvCxnSpPr>
          <p:spPr>
            <a:xfrm flipH="1">
              <a:off x="453" y="317"/>
              <a:ext cx="201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8222" name="直接箭头连接符 9251"/>
            <p:cNvCxnSpPr>
              <a:stCxn id="8218" idx="4"/>
              <a:endCxn id="8225" idx="0"/>
            </p:cNvCxnSpPr>
            <p:nvPr/>
          </p:nvCxnSpPr>
          <p:spPr>
            <a:xfrm>
              <a:off x="654" y="317"/>
              <a:ext cx="141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sp>
          <p:nvSpPr>
            <p:cNvPr id="8223" name="等腰三角形 9252"/>
            <p:cNvSpPr/>
            <p:nvPr/>
          </p:nvSpPr>
          <p:spPr>
            <a:xfrm>
              <a:off x="0" y="72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r>
                <a:rPr lang="en-US" altLang="zh-CN" sz="1600" b="1" dirty="0">
                  <a:latin typeface="Arial Rounded MT Bold" pitchFamily="34" charset="0"/>
                </a:rPr>
                <a:t>T(n/m</a:t>
              </a:r>
              <a:r>
                <a:rPr lang="en-US" altLang="zh-CN" sz="1600" b="1" baseline="30000" dirty="0">
                  <a:latin typeface="Arial Rounded MT Bold" pitchFamily="34" charset="0"/>
                </a:rPr>
                <a:t>2</a:t>
              </a:r>
              <a:r>
                <a:rPr lang="en-US" altLang="zh-CN" sz="1600" b="1" dirty="0">
                  <a:latin typeface="Arial Rounded MT Bold" pitchFamily="34" charset="0"/>
                </a:rPr>
                <a:t>)</a:t>
              </a:r>
              <a:endParaRPr lang="en-US" altLang="zh-CN" sz="1600" b="1" dirty="0">
                <a:latin typeface="Arial Rounded MT Bold" pitchFamily="34" charset="0"/>
              </a:endParaRPr>
            </a:p>
          </p:txBody>
        </p:sp>
        <p:sp>
          <p:nvSpPr>
            <p:cNvPr id="8224" name="等腰三角形 9253"/>
            <p:cNvSpPr/>
            <p:nvPr/>
          </p:nvSpPr>
          <p:spPr>
            <a:xfrm>
              <a:off x="342" y="72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</p:txBody>
        </p:sp>
        <p:sp>
          <p:nvSpPr>
            <p:cNvPr id="8225" name="等腰三角形 9254"/>
            <p:cNvSpPr/>
            <p:nvPr/>
          </p:nvSpPr>
          <p:spPr>
            <a:xfrm>
              <a:off x="684" y="72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r>
                <a:rPr lang="en-US" altLang="zh-CN" sz="1600" b="1" dirty="0">
                  <a:latin typeface="Arial Rounded MT Bold" pitchFamily="34" charset="0"/>
                </a:rPr>
                <a:t>T(n/m</a:t>
              </a:r>
              <a:r>
                <a:rPr lang="en-US" altLang="zh-CN" sz="1600" b="1" baseline="30000" dirty="0">
                  <a:latin typeface="Arial Rounded MT Bold" pitchFamily="34" charset="0"/>
                </a:rPr>
                <a:t>2</a:t>
              </a:r>
              <a:r>
                <a:rPr lang="en-US" altLang="zh-CN" sz="1600" b="1" dirty="0">
                  <a:latin typeface="Arial Rounded MT Bold" pitchFamily="34" charset="0"/>
                </a:rPr>
                <a:t>)</a:t>
              </a:r>
              <a:endParaRPr lang="en-US" altLang="zh-CN" sz="1600" b="1" dirty="0">
                <a:latin typeface="Arial Rounded MT Bold" pitchFamily="34" charset="0"/>
              </a:endParaRPr>
            </a:p>
          </p:txBody>
        </p:sp>
        <p:sp>
          <p:nvSpPr>
            <p:cNvPr id="8226" name="等腰三角形 9255"/>
            <p:cNvSpPr/>
            <p:nvPr/>
          </p:nvSpPr>
          <p:spPr>
            <a:xfrm>
              <a:off x="1027" y="72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</p:txBody>
        </p:sp>
      </p:grpSp>
      <p:grpSp>
        <p:nvGrpSpPr>
          <p:cNvPr id="8206" name="组合 9256"/>
          <p:cNvGrpSpPr/>
          <p:nvPr/>
        </p:nvGrpSpPr>
        <p:grpSpPr>
          <a:xfrm>
            <a:off x="8931275" y="3470910"/>
            <a:ext cx="1981200" cy="1422400"/>
            <a:chOff x="0" y="0"/>
            <a:chExt cx="1248" cy="896"/>
          </a:xfrm>
        </p:grpSpPr>
        <p:sp>
          <p:nvSpPr>
            <p:cNvPr id="8209" name="椭圆 9257"/>
            <p:cNvSpPr/>
            <p:nvPr/>
          </p:nvSpPr>
          <p:spPr>
            <a:xfrm>
              <a:off x="443" y="0"/>
              <a:ext cx="423" cy="312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800" dirty="0">
                  <a:latin typeface="Arial Rounded MT Bold" pitchFamily="34" charset="0"/>
                </a:rPr>
                <a:t>n/m</a:t>
              </a:r>
              <a:endParaRPr lang="en-US" altLang="zh-CN" sz="2800" dirty="0">
                <a:latin typeface="Arial Rounded MT Bold" pitchFamily="34" charset="0"/>
              </a:endParaRPr>
            </a:p>
          </p:txBody>
        </p:sp>
        <p:cxnSp>
          <p:nvCxnSpPr>
            <p:cNvPr id="8210" name="直接箭头连接符 9258"/>
            <p:cNvCxnSpPr>
              <a:stCxn id="8209" idx="4"/>
              <a:endCxn id="8217" idx="0"/>
            </p:cNvCxnSpPr>
            <p:nvPr/>
          </p:nvCxnSpPr>
          <p:spPr>
            <a:xfrm>
              <a:off x="654" y="317"/>
              <a:ext cx="483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8211" name="直接箭头连接符 9259"/>
            <p:cNvCxnSpPr>
              <a:stCxn id="8209" idx="4"/>
              <a:endCxn id="8214" idx="0"/>
            </p:cNvCxnSpPr>
            <p:nvPr/>
          </p:nvCxnSpPr>
          <p:spPr>
            <a:xfrm flipH="1">
              <a:off x="111" y="317"/>
              <a:ext cx="543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8212" name="直接箭头连接符 9260"/>
            <p:cNvCxnSpPr>
              <a:stCxn id="8209" idx="4"/>
              <a:endCxn id="8215" idx="0"/>
            </p:cNvCxnSpPr>
            <p:nvPr/>
          </p:nvCxnSpPr>
          <p:spPr>
            <a:xfrm flipH="1">
              <a:off x="453" y="317"/>
              <a:ext cx="201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8213" name="直接箭头连接符 9261"/>
            <p:cNvCxnSpPr>
              <a:stCxn id="8209" idx="4"/>
              <a:endCxn id="8216" idx="0"/>
            </p:cNvCxnSpPr>
            <p:nvPr/>
          </p:nvCxnSpPr>
          <p:spPr>
            <a:xfrm>
              <a:off x="654" y="317"/>
              <a:ext cx="141" cy="40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cxnSp>
        <p:sp>
          <p:nvSpPr>
            <p:cNvPr id="8214" name="等腰三角形 9262"/>
            <p:cNvSpPr/>
            <p:nvPr/>
          </p:nvSpPr>
          <p:spPr>
            <a:xfrm>
              <a:off x="0" y="72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r>
                <a:rPr lang="en-US" altLang="zh-CN" sz="1600" b="1" dirty="0">
                  <a:latin typeface="Arial Rounded MT Bold" pitchFamily="34" charset="0"/>
                </a:rPr>
                <a:t>T(n/m</a:t>
              </a:r>
              <a:r>
                <a:rPr lang="en-US" altLang="zh-CN" sz="1600" b="1" baseline="30000" dirty="0">
                  <a:latin typeface="Arial Rounded MT Bold" pitchFamily="34" charset="0"/>
                </a:rPr>
                <a:t>2</a:t>
              </a:r>
              <a:r>
                <a:rPr lang="en-US" altLang="zh-CN" sz="1600" b="1" dirty="0">
                  <a:latin typeface="Arial Rounded MT Bold" pitchFamily="34" charset="0"/>
                </a:rPr>
                <a:t>)</a:t>
              </a:r>
              <a:endParaRPr lang="en-US" altLang="zh-CN" sz="1600" b="1" dirty="0">
                <a:latin typeface="Arial Rounded MT Bold" pitchFamily="34" charset="0"/>
              </a:endParaRPr>
            </a:p>
          </p:txBody>
        </p:sp>
        <p:sp>
          <p:nvSpPr>
            <p:cNvPr id="8215" name="等腰三角形 9263"/>
            <p:cNvSpPr/>
            <p:nvPr/>
          </p:nvSpPr>
          <p:spPr>
            <a:xfrm>
              <a:off x="342" y="72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</p:txBody>
        </p:sp>
        <p:sp>
          <p:nvSpPr>
            <p:cNvPr id="8216" name="等腰三角形 9264"/>
            <p:cNvSpPr/>
            <p:nvPr/>
          </p:nvSpPr>
          <p:spPr>
            <a:xfrm>
              <a:off x="684" y="72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  <a:p>
              <a:pPr algn="ctr" eaLnBrk="0" hangingPunct="0"/>
              <a:r>
                <a:rPr lang="en-US" altLang="zh-CN" sz="1600" b="1" dirty="0">
                  <a:latin typeface="Arial Rounded MT Bold" pitchFamily="34" charset="0"/>
                </a:rPr>
                <a:t>T(n/m</a:t>
              </a:r>
              <a:r>
                <a:rPr lang="en-US" altLang="zh-CN" sz="1600" b="1" baseline="30000" dirty="0">
                  <a:latin typeface="Arial Rounded MT Bold" pitchFamily="34" charset="0"/>
                </a:rPr>
                <a:t>2</a:t>
              </a:r>
              <a:r>
                <a:rPr lang="en-US" altLang="zh-CN" sz="1600" b="1" dirty="0">
                  <a:latin typeface="Arial Rounded MT Bold" pitchFamily="34" charset="0"/>
                </a:rPr>
                <a:t>)</a:t>
              </a:r>
              <a:endParaRPr lang="en-US" altLang="zh-CN" sz="1600" b="1" dirty="0">
                <a:latin typeface="Arial Rounded MT Bold" pitchFamily="34" charset="0"/>
              </a:endParaRPr>
            </a:p>
          </p:txBody>
        </p:sp>
        <p:sp>
          <p:nvSpPr>
            <p:cNvPr id="8217" name="等腰三角形 9265"/>
            <p:cNvSpPr/>
            <p:nvPr/>
          </p:nvSpPr>
          <p:spPr>
            <a:xfrm>
              <a:off x="1027" y="72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en-US" altLang="zh-CN" sz="1600" b="1" dirty="0">
                <a:latin typeface="Arial Rounded MT Bold" pitchFamily="34" charset="0"/>
              </a:endParaRPr>
            </a:p>
          </p:txBody>
        </p:sp>
      </p:grpSp>
      <p:sp>
        <p:nvSpPr>
          <p:cNvPr id="8207" name="文本框 9266"/>
          <p:cNvSpPr txBox="1"/>
          <p:nvPr/>
        </p:nvSpPr>
        <p:spPr>
          <a:xfrm>
            <a:off x="8428038" y="3470910"/>
            <a:ext cx="10080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 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0184557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7"/>
</p:tagLst>
</file>

<file path=ppt/tags/tag11.xml><?xml version="1.0" encoding="utf-8"?>
<p:tagLst xmlns:p="http://schemas.openxmlformats.org/presentationml/2006/main">
  <p:tag name="KSO_WM_TEMPLATE_CATEGORY" val="custom"/>
  <p:tag name="KSO_WM_TEMPLATE_INDEX" val="20184557"/>
</p:tagLst>
</file>

<file path=ppt/tags/tag12.xml><?xml version="1.0" encoding="utf-8"?>
<p:tagLst xmlns:p="http://schemas.openxmlformats.org/presentationml/2006/main">
  <p:tag name="KSO_WM_TEMPLATE_CATEGORY" val="custom"/>
  <p:tag name="KSO_WM_TEMPLATE_INDEX" val="20184557"/>
</p:tagLst>
</file>

<file path=ppt/tags/tag13.xml><?xml version="1.0" encoding="utf-8"?>
<p:tagLst xmlns:p="http://schemas.openxmlformats.org/presentationml/2006/main">
  <p:tag name="KSO_WM_TEMPLATE_CATEGORY" val="custom"/>
  <p:tag name="KSO_WM_TEMPLATE_INDEX" val="20184557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7"/>
</p:tagLst>
</file>

<file path=ppt/tags/tag15.xml><?xml version="1.0" encoding="utf-8"?>
<p:tagLst xmlns:p="http://schemas.openxmlformats.org/presentationml/2006/main">
  <p:tag name="KSO_WM_TEMPLATE_CATEGORY" val="custom"/>
  <p:tag name="KSO_WM_TEMPLATE_INDEX" val="20184557"/>
</p:tagLst>
</file>

<file path=ppt/tags/tag16.xml><?xml version="1.0" encoding="utf-8"?>
<p:tagLst xmlns:p="http://schemas.openxmlformats.org/presentationml/2006/main">
  <p:tag name="KSO_WM_TEMPLATE_CATEGORY" val="custom"/>
  <p:tag name="KSO_WM_TEMPLATE_INDEX" val="20184557"/>
</p:tagLst>
</file>

<file path=ppt/tags/tag17.xml><?xml version="1.0" encoding="utf-8"?>
<p:tagLst xmlns:p="http://schemas.openxmlformats.org/presentationml/2006/main">
  <p:tag name="KSO_WM_TEMPLATE_CATEGORY" val="custom"/>
  <p:tag name="KSO_WM_TEMPLATE_INDEX" val="20184557"/>
</p:tagLst>
</file>

<file path=ppt/tags/tag18.xml><?xml version="1.0" encoding="utf-8"?>
<p:tagLst xmlns:p="http://schemas.openxmlformats.org/presentationml/2006/main">
  <p:tag name="KSO_WM_TEMPLATE_CATEGORY" val="custom"/>
  <p:tag name="KSO_WM_TEMPLATE_INDEX" val="20184557"/>
</p:tagLst>
</file>

<file path=ppt/tags/tag19.xml><?xml version="1.0" encoding="utf-8"?>
<p:tagLst xmlns:p="http://schemas.openxmlformats.org/presentationml/2006/main">
  <p:tag name="KSO_WM_TEMPLATE_CATEGORY" val="custom"/>
  <p:tag name="KSO_WM_TEMPLATE_INDEX" val="20184557"/>
</p:tagLst>
</file>

<file path=ppt/tags/tag2.xml><?xml version="1.0" encoding="utf-8"?>
<p:tagLst xmlns:p="http://schemas.openxmlformats.org/presentationml/2006/main">
  <p:tag name="KSO_WM_TEMPLATE_CATEGORY" val="custom"/>
  <p:tag name="KSO_WM_TEMPLATE_INDEX" val="20184557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1"/>
  <p:tag name="KSO_WM_UNIT_HIGHLIGHT" val="0"/>
  <p:tag name="KSO_WM_UNIT_COMPATIBLE" val="0"/>
  <p:tag name="KSO_WM_UNIT_ID" val="custom20184557_9*l_h_a*1_1_1"/>
  <p:tag name="KSO_WM_DIAGRAM_GROUP_CODE" val="l1-1"/>
  <p:tag name="KSO_WM_UNIT_ISCONTENTSTITLE" val="0"/>
  <p:tag name="KSO_WM_UNIT_PRESET_TEXT" val="LOREM IPSUM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UNIT_PLACING_PICTURE_USER_VIEWPORT" val="{&quot;height&quot;:8737,&quot;width&quot;:14006}"/>
</p:tagLst>
</file>

<file path=ppt/tags/tag21.xml><?xml version="1.0" encoding="utf-8"?>
<p:tagLst xmlns:p="http://schemas.openxmlformats.org/presentationml/2006/main">
  <p:tag name="KSO_WM_TEMPLATE_CATEGORY" val="custom"/>
  <p:tag name="KSO_WM_TEMPLATE_INDEX" val="20184557"/>
</p:tagLst>
</file>

<file path=ppt/tags/tag22.xml><?xml version="1.0" encoding="utf-8"?>
<p:tagLst xmlns:p="http://schemas.openxmlformats.org/presentationml/2006/main">
  <p:tag name="KSO_WM_TEMPLATE_CATEGORY" val="custom"/>
  <p:tag name="KSO_WM_TEMPLATE_INDEX" val="20184557"/>
</p:tagLst>
</file>

<file path=ppt/tags/tag23.xml><?xml version="1.0" encoding="utf-8"?>
<p:tagLst xmlns:p="http://schemas.openxmlformats.org/presentationml/2006/main">
  <p:tag name="KSO_WM_TEMPLATE_CATEGORY" val="custom"/>
  <p:tag name="KSO_WM_TEMPLATE_INDEX" val="20184557"/>
</p:tagLst>
</file>

<file path=ppt/tags/tag24.xml><?xml version="1.0" encoding="utf-8"?>
<p:tagLst xmlns:p="http://schemas.openxmlformats.org/presentationml/2006/main">
  <p:tag name="KSO_WM_UNIT_PLACING_PICTURE_USER_VIEWPORT" val="{&quot;height&quot;:4008,&quot;width&quot;:9097}"/>
</p:tagLst>
</file>

<file path=ppt/tags/tag25.xml><?xml version="1.0" encoding="utf-8"?>
<p:tagLst xmlns:p="http://schemas.openxmlformats.org/presentationml/2006/main">
  <p:tag name="KSO_WM_TEMPLATE_CATEGORY" val="custom"/>
  <p:tag name="KSO_WM_TEMPLATE_INDEX" val="20184557"/>
</p:tagLst>
</file>

<file path=ppt/tags/tag26.xml><?xml version="1.0" encoding="utf-8"?>
<p:tagLst xmlns:p="http://schemas.openxmlformats.org/presentationml/2006/main">
  <p:tag name="KSO_WM_TEMPLATE_CATEGORY" val="custom"/>
  <p:tag name="KSO_WM_TEMPLATE_INDEX" val="20184557"/>
</p:tagLst>
</file>

<file path=ppt/tags/tag27.xml><?xml version="1.0" encoding="utf-8"?>
<p:tagLst xmlns:p="http://schemas.openxmlformats.org/presentationml/2006/main">
  <p:tag name="KSO_WM_TEMPLATE_CATEGORY" val="custom"/>
  <p:tag name="KSO_WM_TEMPLATE_INDEX" val="20184557"/>
</p:tagLst>
</file>

<file path=ppt/tags/tag28.xml><?xml version="1.0" encoding="utf-8"?>
<p:tagLst xmlns:p="http://schemas.openxmlformats.org/presentationml/2006/main">
  <p:tag name="KSO_WM_TEMPLATE_CATEGORY" val="custom"/>
  <p:tag name="KSO_WM_TEMPLATE_INDEX" val="20184557"/>
</p:tagLst>
</file>

<file path=ppt/tags/tag29.xml><?xml version="1.0" encoding="utf-8"?>
<p:tagLst xmlns:p="http://schemas.openxmlformats.org/presentationml/2006/main">
  <p:tag name="KSO_WM_TEMPLATE_CATEGORY" val="custom"/>
  <p:tag name="KSO_WM_TEMPLATE_INDEX" val="20184557"/>
</p:tagLst>
</file>

<file path=ppt/tags/tag3.xml><?xml version="1.0" encoding="utf-8"?>
<p:tagLst xmlns:p="http://schemas.openxmlformats.org/presentationml/2006/main">
  <p:tag name="KSO_WM_TEMPLATE_CATEGORY" val="custom"/>
  <p:tag name="KSO_WM_TEMPLATE_INDEX" val="20184557"/>
  <p:tag name="KSO_WM_TAG_VERSION" val="1.0"/>
  <p:tag name="KSO_WM_BEAUTIFY_FLAG" val="#wm#"/>
  <p:tag name="KSO_WM_UNIT_TYPE" val="l_h_i"/>
  <p:tag name="KSO_WM_UNIT_INDEX" val="1_1_1"/>
  <p:tag name="KSO_WM_UNIT_LAYERLEVEL" val="1_1_1"/>
  <p:tag name="KSO_WM_UNIT_ID" val="custom20184557_9*l_h_i*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TEMPLATE_CATEGORY" val="custom"/>
  <p:tag name="KSO_WM_TEMPLATE_INDEX" val="20184557"/>
</p:tagLst>
</file>

<file path=ppt/tags/tag31.xml><?xml version="1.0" encoding="utf-8"?>
<p:tagLst xmlns:p="http://schemas.openxmlformats.org/presentationml/2006/main">
  <p:tag name="KSO_WM_TEMPLATE_CATEGORY" val="custom"/>
  <p:tag name="KSO_WM_TEMPLATE_INDEX" val="20184557"/>
</p:tagLst>
</file>

<file path=ppt/tags/tag32.xml><?xml version="1.0" encoding="utf-8"?>
<p:tagLst xmlns:p="http://schemas.openxmlformats.org/presentationml/2006/main">
  <p:tag name="KSO_WM_TEMPLATE_CATEGORY" val="custom"/>
  <p:tag name="KSO_WM_TEMPLATE_INDEX" val="20184557"/>
</p:tagLst>
</file>

<file path=ppt/tags/tag33.xml><?xml version="1.0" encoding="utf-8"?>
<p:tagLst xmlns:p="http://schemas.openxmlformats.org/presentationml/2006/main">
  <p:tag name="KSO_WM_TEMPLATE_CATEGORY" val="custom"/>
  <p:tag name="KSO_WM_TEMPLATE_INDEX" val="20184557"/>
</p:tagLst>
</file>

<file path=ppt/tags/tag4.xml><?xml version="1.0" encoding="utf-8"?>
<p:tagLst xmlns:p="http://schemas.openxmlformats.org/presentationml/2006/main">
  <p:tag name="KSO_WM_TEMPLATE_CATEGORY" val="custom"/>
  <p:tag name="KSO_WM_TEMPLATE_INDEX" val="20184557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1"/>
  <p:tag name="KSO_WM_UNIT_HIGHLIGHT" val="0"/>
  <p:tag name="KSO_WM_UNIT_COMPATIBLE" val="0"/>
  <p:tag name="KSO_WM_UNIT_ID" val="custom20184557_9*l_h_a*1_1_1"/>
  <p:tag name="KSO_WM_DIAGRAM_GROUP_CODE" val="l1-1"/>
  <p:tag name="KSO_WM_UNIT_ISCONTENTSTITLE" val="0"/>
  <p:tag name="KSO_WM_UNIT_PRESET_TEXT" val="LOREM IPSUM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20184557"/>
  <p:tag name="KSO_WM_TAG_VERSION" val="1.0"/>
  <p:tag name="KSO_WM_BEAUTIFY_FLAG" val="#wm#"/>
  <p:tag name="KSO_WM_UNIT_TYPE" val="l_h_i"/>
  <p:tag name="KSO_WM_UNIT_INDEX" val="1_1_1"/>
  <p:tag name="KSO_WM_UNIT_LAYERLEVEL" val="1_1_1"/>
  <p:tag name="KSO_WM_UNIT_ID" val="custom20184557_9*l_h_i*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EMPLATE_CATEGORY" val="custom"/>
  <p:tag name="KSO_WM_TEMPLATE_INDEX" val="20184557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1"/>
  <p:tag name="KSO_WM_UNIT_HIGHLIGHT" val="0"/>
  <p:tag name="KSO_WM_UNIT_COMPATIBLE" val="0"/>
  <p:tag name="KSO_WM_UNIT_ID" val="custom20184557_9*l_h_a*1_1_1"/>
  <p:tag name="KSO_WM_DIAGRAM_GROUP_CODE" val="l1-1"/>
  <p:tag name="KSO_WM_UNIT_ISCONTENTSTITLE" val="0"/>
  <p:tag name="KSO_WM_UNIT_PRESET_TEXT" val="LOREM IPSUM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EMPLATE_CATEGORY" val="custom"/>
  <p:tag name="KSO_WM_TEMPLATE_INDEX" val="20184557"/>
  <p:tag name="KSO_WM_TAG_VERSION" val="1.0"/>
  <p:tag name="KSO_WM_BEAUTIFY_FLAG" val="#wm#"/>
  <p:tag name="KSO_WM_UNIT_TYPE" val="l_h_i"/>
  <p:tag name="KSO_WM_UNIT_INDEX" val="1_1_1"/>
  <p:tag name="KSO_WM_UNIT_LAYERLEVEL" val="1_1_1"/>
  <p:tag name="KSO_WM_UNIT_ID" val="custom20184557_9*l_h_i*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SLIDE_ITEM_CNT" val="5"/>
  <p:tag name="KSO_WM_SLIDE_LAYOUT" val="a_l"/>
  <p:tag name="KSO_WM_SLIDE_LAYOUT_CNT" val="1_1"/>
  <p:tag name="KSO_WM_SLIDE_TYPE" val="contents"/>
  <p:tag name="KSO_WM_BEAUTIFY_FLAG" val="#wm#"/>
  <p:tag name="KSO_WM_COMBINE_RELATE_SLIDE_ID" val="custom20180541_8"/>
  <p:tag name="KSO_WM_TEMPLATE_CATEGORY" val="custom"/>
  <p:tag name="KSO_WM_TEMPLATE_INDEX" val="20184557"/>
  <p:tag name="KSO_WM_SLIDE_ID" val="custom20184557_9"/>
  <p:tag name="KSO_WM_SLIDE_INDEX" val="9"/>
  <p:tag name="KSO_WM_TEMPLATE_SUBCATEGORY" val="0"/>
  <p:tag name="KSO_WM_DIAGRAM_GROUP_CODE" val="l1-1"/>
  <p:tag name="KSO_WM_SLIDE_SUBTYPE" val="diag"/>
  <p:tag name="KSO_WM_SLIDE_DIAGTYPE" val="l"/>
</p:tagLst>
</file>

<file path=ppt/tags/tag9.xml><?xml version="1.0" encoding="utf-8"?>
<p:tagLst xmlns:p="http://schemas.openxmlformats.org/presentationml/2006/main">
  <p:tag name="KSO_WM_TEMPLATE_CATEGORY" val="custom"/>
  <p:tag name="KSO_WM_TEMPLATE_INDEX" val="2018455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3630</Words>
  <Application>WPS 演示</Application>
  <PresentationFormat>宽屏</PresentationFormat>
  <Paragraphs>359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25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Impact</vt:lpstr>
      <vt:lpstr>Times New Roman</vt:lpstr>
      <vt:lpstr>Calibri</vt:lpstr>
      <vt:lpstr>Arial Unicode MS</vt:lpstr>
      <vt:lpstr>黑体</vt:lpstr>
      <vt:lpstr>楷体_GB2312</vt:lpstr>
      <vt:lpstr>新宋体</vt:lpstr>
      <vt:lpstr>Arial Rounded MT Bold</vt:lpstr>
      <vt:lpstr>Symbol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思路举例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132</cp:revision>
  <dcterms:created xsi:type="dcterms:W3CDTF">2021-03-16T00:45:00Z</dcterms:created>
  <dcterms:modified xsi:type="dcterms:W3CDTF">2021-10-20T10:35:26Z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AB91893700AD400F9FC7659CC1FF63FA</vt:lpwstr>
  </property>
</Properties>
</file>