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46" r:id="rId6"/>
    <p:sldId id="491" r:id="rId7"/>
    <p:sldId id="389" r:id="rId8"/>
    <p:sldId id="492" r:id="rId9"/>
    <p:sldId id="493" r:id="rId10"/>
    <p:sldId id="461" r:id="rId11"/>
    <p:sldId id="462" r:id="rId12"/>
    <p:sldId id="494" r:id="rId13"/>
    <p:sldId id="467"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14" r:id="rId28"/>
    <p:sldId id="515" r:id="rId29"/>
    <p:sldId id="509" r:id="rId30"/>
    <p:sldId id="438" r:id="rId31"/>
    <p:sldId id="439" r:id="rId32"/>
    <p:sldId id="32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 aa" initials="a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showPr>
  <p:clrMru>
    <a:srgbClr val="DD5E5F"/>
    <a:srgbClr val="67A7DB"/>
    <a:srgbClr val="056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A843-FADB-444C-B5A0-7B8A76D7F09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image" Target="../media/image11.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tags" Target="../tags/tag23.xml"/><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tags" Target="../tags/tag33.xml"/><Relationship Id="rId2" Type="http://schemas.openxmlformats.org/officeDocument/2006/relationships/image" Target="../media/image1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tags" Target="../tags/tag34.xml"/><Relationship Id="rId2" Type="http://schemas.openxmlformats.org/officeDocument/2006/relationships/image" Target="../media/image14.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tags" Target="../tags/tag35.xml"/><Relationship Id="rId2" Type="http://schemas.openxmlformats.org/officeDocument/2006/relationships/image" Target="../media/image15.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tags" Target="../tags/tag39.xml"/><Relationship Id="rId2" Type="http://schemas.openxmlformats.org/officeDocument/2006/relationships/image" Target="../media/image2.png"/><Relationship Id="rId1" Type="http://schemas.openxmlformats.org/officeDocument/2006/relationships/image" Target="../media/image16.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ags" Target="../tags/tag12.xml"/><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JH-CSJH(十六)FA1-P-3(1)"/>
          <p:cNvPicPr>
            <a:picLocks noChangeAspect="1"/>
          </p:cNvPicPr>
          <p:nvPr/>
        </p:nvPicPr>
        <p:blipFill>
          <a:blip r:embed="rId1"/>
          <a:stretch>
            <a:fillRect/>
          </a:stretch>
        </p:blipFill>
        <p:spPr>
          <a:xfrm>
            <a:off x="10795" y="0"/>
            <a:ext cx="12192000" cy="6915150"/>
          </a:xfrm>
          <a:prstGeom prst="rect">
            <a:avLst/>
          </a:prstGeom>
        </p:spPr>
      </p:pic>
      <p:grpSp>
        <p:nvGrpSpPr>
          <p:cNvPr id="5" name="组合 4"/>
          <p:cNvGrpSpPr/>
          <p:nvPr/>
        </p:nvGrpSpPr>
        <p:grpSpPr>
          <a:xfrm>
            <a:off x="21590" y="2056365"/>
            <a:ext cx="12214225" cy="3245119"/>
            <a:chOff x="34" y="5066"/>
            <a:chExt cx="19235" cy="3131"/>
          </a:xfrm>
        </p:grpSpPr>
        <p:sp>
          <p:nvSpPr>
            <p:cNvPr id="10" name="矩形 9"/>
            <p:cNvSpPr/>
            <p:nvPr/>
          </p:nvSpPr>
          <p:spPr>
            <a:xfrm>
              <a:off x="34" y="5066"/>
              <a:ext cx="19235" cy="3131"/>
            </a:xfrm>
            <a:prstGeom prst="rect">
              <a:avLst/>
            </a:prstGeom>
            <a:solidFill>
              <a:srgbClr val="0044A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3" rIns="91428" bIns="45713" numCol="1" spcCol="0" rtlCol="0" fromWordArt="0" anchor="ctr" anchorCtr="0" forceAA="0" compatLnSpc="1">
              <a:noAutofit/>
            </a:bodyPr>
            <a:lstStyle/>
            <a:p>
              <a:pPr algn="ctr"/>
              <a:endParaRPr lang="zh-CN" altLang="en-US" dirty="0"/>
            </a:p>
          </p:txBody>
        </p:sp>
        <p:sp>
          <p:nvSpPr>
            <p:cNvPr id="33" name="TextBox 1"/>
            <p:cNvSpPr txBox="1"/>
            <p:nvPr/>
          </p:nvSpPr>
          <p:spPr>
            <a:xfrm>
              <a:off x="68" y="5960"/>
              <a:ext cx="19201" cy="1231"/>
            </a:xfrm>
            <a:prstGeom prst="rect">
              <a:avLst/>
            </a:prstGeom>
            <a:noFill/>
            <a:effectLst/>
          </p:spPr>
          <p:txBody>
            <a:bodyPr wrap="square" lIns="0" tIns="0" rIns="0" rtlCol="0">
              <a:spAutoFit/>
            </a:bodyPr>
            <a:p>
              <a:pPr algn="ctr">
                <a:lnSpc>
                  <a:spcPct val="100000"/>
                </a:lnSpc>
              </a:pPr>
              <a:r>
                <a:rPr lang="zh-CN" altLang="en-US"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算法培训第四</a:t>
              </a:r>
              <a:r>
                <a:rPr lang="zh-CN" altLang="en-US"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讲</a:t>
              </a:r>
              <a:endParaRPr lang="zh-CN" altLang="en-US"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a:p>
              <a:pPr algn="ctr">
                <a:lnSpc>
                  <a:spcPct val="100000"/>
                </a:lnSpc>
              </a:pPr>
              <a:r>
                <a:rPr lang="en-US" altLang="zh-CN"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a:t>
              </a:r>
              <a:r>
                <a:rPr lang="zh-CN" altLang="en-US"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其他经典排序</a:t>
              </a:r>
              <a:r>
                <a:rPr lang="zh-CN" altLang="en-US"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算法</a:t>
              </a:r>
              <a:endParaRPr lang="zh-CN" altLang="en-US"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34" name="矩形 33"/>
            <p:cNvSpPr/>
            <p:nvPr/>
          </p:nvSpPr>
          <p:spPr>
            <a:xfrm>
              <a:off x="10622" y="7619"/>
              <a:ext cx="3870" cy="444"/>
            </a:xfrm>
            <a:prstGeom prst="rect">
              <a:avLst/>
            </a:prstGeom>
          </p:spPr>
          <p:txBody>
            <a:bodyPr wrap="square">
              <a:spAutoFit/>
            </a:bodyPr>
            <a:p>
              <a:pPr algn="l" eaLnBrk="1" hangingPunct="1"/>
              <a:r>
                <a:rPr lang="zh-CN" altLang="en-US" sz="2400" dirty="0" smtClean="0">
                  <a:solidFill>
                    <a:schemeClr val="bg1"/>
                  </a:solidFill>
                  <a:latin typeface="Arial" panose="020B0604020202020204" pitchFamily="34" charset="0"/>
                  <a:ea typeface="微软雅黑" panose="020B0503020204020204" pitchFamily="18" charset="-122"/>
                  <a:cs typeface="Arial" panose="020B0604020202020204" pitchFamily="34" charset="0"/>
                  <a:sym typeface="+mn-ea"/>
                </a:rPr>
                <a:t>讲师：邹定南</a:t>
              </a:r>
              <a:endParaRPr lang="zh-CN" altLang="en-US" sz="2400" dirty="0" smtClean="0">
                <a:solidFill>
                  <a:schemeClr val="bg1"/>
                </a:solidFill>
                <a:latin typeface="Arial" panose="020B0604020202020204" pitchFamily="34" charset="0"/>
                <a:ea typeface="微软雅黑" panose="020B0503020204020204" pitchFamily="18" charset="-122"/>
                <a:cs typeface="Arial" panose="020B0604020202020204" pitchFamily="34" charset="0"/>
                <a:sym typeface="+mn-ea"/>
              </a:endParaRPr>
            </a:p>
          </p:txBody>
        </p:sp>
      </p:grpSp>
      <p:pic>
        <p:nvPicPr>
          <p:cNvPr id="3" name="图片 2" descr="聚恒学院logo-03"/>
          <p:cNvPicPr>
            <a:picLocks noChangeAspect="1"/>
          </p:cNvPicPr>
          <p:nvPr/>
        </p:nvPicPr>
        <p:blipFill>
          <a:blip r:embed="rId2"/>
          <a:stretch>
            <a:fillRect/>
          </a:stretch>
        </p:blipFill>
        <p:spPr>
          <a:xfrm>
            <a:off x="10005695" y="0"/>
            <a:ext cx="2197100" cy="790575"/>
          </a:xfrm>
          <a:prstGeom prst="rect">
            <a:avLst/>
          </a:prstGeom>
        </p:spPr>
      </p:pic>
      <p:pic>
        <p:nvPicPr>
          <p:cNvPr id="4" name="图片 3"/>
          <p:cNvPicPr>
            <a:picLocks noChangeAspect="1"/>
          </p:cNvPicPr>
          <p:nvPr/>
        </p:nvPicPr>
        <p:blipFill>
          <a:blip r:embed="rId3"/>
          <a:stretch>
            <a:fillRect/>
          </a:stretch>
        </p:blipFill>
        <p:spPr>
          <a:xfrm>
            <a:off x="8940800" y="2056130"/>
            <a:ext cx="3251200" cy="325120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2.1.1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线性插入排序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21515" name="文本占位符 12298"/>
          <p:cNvSpPr>
            <a:spLocks noGrp="1"/>
          </p:cNvSpPr>
          <p:nvPr/>
        </p:nvSpPr>
        <p:spPr>
          <a:xfrm>
            <a:off x="895985" y="1099185"/>
            <a:ext cx="8001000" cy="1362710"/>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r>
              <a:rPr lang="zh-CN" altLang="en-US" sz="2000" dirty="0">
                <a:solidFill>
                  <a:srgbClr val="FF3300"/>
                </a:solidFill>
              </a:rPr>
              <a:t>基本思想：</a:t>
            </a:r>
            <a:r>
              <a:rPr lang="zh-CN" altLang="en-US" sz="2000" dirty="0">
                <a:solidFill>
                  <a:srgbClr val="0000FF"/>
                </a:solidFill>
              </a:rPr>
              <a:t>每步将一个待排序的元素按其大小插入到前面已排序的数据中的适当位置。</a:t>
            </a:r>
            <a:r>
              <a:rPr lang="zh-CN" altLang="en-US" sz="2000" dirty="0">
                <a:solidFill>
                  <a:schemeClr val="tx2"/>
                </a:solidFill>
              </a:rPr>
              <a:t>重复该工作，直至有序区包含所有元素。</a:t>
            </a:r>
            <a:endParaRPr lang="zh-CN" altLang="en-US" sz="2000" dirty="0"/>
          </a:p>
        </p:txBody>
      </p:sp>
      <p:grpSp>
        <p:nvGrpSpPr>
          <p:cNvPr id="2" name="组合 1"/>
          <p:cNvGrpSpPr/>
          <p:nvPr/>
        </p:nvGrpSpPr>
        <p:grpSpPr>
          <a:xfrm>
            <a:off x="1388110" y="2533015"/>
            <a:ext cx="8115300" cy="3200400"/>
            <a:chOff x="840" y="5160"/>
            <a:chExt cx="12780" cy="5040"/>
          </a:xfrm>
        </p:grpSpPr>
        <p:sp>
          <p:nvSpPr>
            <p:cNvPr id="21506" name="矩形 12289"/>
            <p:cNvSpPr/>
            <p:nvPr/>
          </p:nvSpPr>
          <p:spPr>
            <a:xfrm>
              <a:off x="850" y="5160"/>
              <a:ext cx="5280" cy="1085"/>
            </a:xfrm>
            <a:prstGeom prst="rect">
              <a:avLst/>
            </a:prstGeom>
            <a:pattFill prst="pct5">
              <a:fgClr>
                <a:srgbClr val="CC99FF"/>
              </a:fgClr>
              <a:bgClr>
                <a:srgbClr val="FFFFFF"/>
              </a:bgClr>
            </a:pattFill>
            <a:ln w="9525" cap="flat" cmpd="sng">
              <a:solidFill>
                <a:schemeClr val="tx1"/>
              </a:solidFill>
              <a:prstDash val="solid"/>
              <a:miter/>
              <a:headEnd type="none" w="med" len="med"/>
              <a:tailEnd type="none" w="med" len="med"/>
            </a:ln>
          </p:spPr>
          <p:txBody>
            <a:bodyPr wrap="none" anchor="ctr" anchorCtr="0"/>
            <a:p>
              <a:pPr algn="ctr"/>
              <a:r>
                <a:rPr lang="zh-CN" altLang="en-US" sz="2000">
                  <a:latin typeface="Times New Roman" panose="02020603050405020304" pitchFamily="18" charset="0"/>
                  <a:ea typeface="宋体" panose="02010600030101010101" pitchFamily="2" charset="-122"/>
                </a:rPr>
                <a:t>有序序列</a:t>
              </a:r>
              <a:r>
                <a:rPr lang="en-US" altLang="zh-CN" sz="2000">
                  <a:latin typeface="Times New Roman" panose="02020603050405020304" pitchFamily="18" charset="0"/>
                  <a:ea typeface="宋体" panose="02010600030101010101" pitchFamily="2" charset="-122"/>
                </a:rPr>
                <a:t>L.r[1..i-1]</a:t>
              </a:r>
              <a:endParaRPr lang="en-US" altLang="zh-CN" sz="2000">
                <a:latin typeface="Times New Roman" panose="02020603050405020304" pitchFamily="18" charset="0"/>
                <a:ea typeface="宋体" panose="02010600030101010101" pitchFamily="2" charset="-122"/>
              </a:endParaRPr>
            </a:p>
          </p:txBody>
        </p:sp>
        <p:sp>
          <p:nvSpPr>
            <p:cNvPr id="12291" name="矩形 12290"/>
            <p:cNvSpPr/>
            <p:nvPr/>
          </p:nvSpPr>
          <p:spPr>
            <a:xfrm>
              <a:off x="6065" y="6840"/>
              <a:ext cx="1200" cy="868"/>
            </a:xfrm>
            <a:prstGeom prst="rect">
              <a:avLst/>
            </a:prstGeom>
            <a:gradFill rotWithShape="0">
              <a:gsLst>
                <a:gs pos="0">
                  <a:srgbClr val="66FFFF"/>
                </a:gs>
                <a:gs pos="100000">
                  <a:srgbClr val="60F0F0"/>
                </a:gs>
              </a:gsLst>
              <a:lin ang="5400000" scaled="1"/>
              <a:tileRect/>
            </a:grad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pitchFamily="18" charset="0"/>
                  <a:ea typeface="宋体" panose="02010600030101010101" pitchFamily="2" charset="-122"/>
                </a:rPr>
                <a:t>L.r[i]</a:t>
              </a:r>
              <a:endParaRPr lang="en-US" altLang="zh-CN" sz="2000">
                <a:latin typeface="Times New Roman" panose="02020603050405020304" pitchFamily="18" charset="0"/>
                <a:ea typeface="宋体" panose="02010600030101010101" pitchFamily="2" charset="-122"/>
              </a:endParaRPr>
            </a:p>
          </p:txBody>
        </p:sp>
        <p:sp>
          <p:nvSpPr>
            <p:cNvPr id="21508" name="矩形 12291"/>
            <p:cNvSpPr/>
            <p:nvPr/>
          </p:nvSpPr>
          <p:spPr>
            <a:xfrm>
              <a:off x="6180" y="5160"/>
              <a:ext cx="7440" cy="1085"/>
            </a:xfrm>
            <a:prstGeom prst="rect">
              <a:avLst/>
            </a:prstGeom>
            <a:pattFill prst="trellis">
              <a:fgClr>
                <a:srgbClr val="00FFFF"/>
              </a:fgClr>
              <a:bgClr>
                <a:srgbClr val="FFFFFF"/>
              </a:bgClr>
            </a:pattFill>
            <a:ln w="9525" cap="flat" cmpd="sng">
              <a:solidFill>
                <a:schemeClr val="tx1"/>
              </a:solidFill>
              <a:prstDash val="solid"/>
              <a:miter/>
              <a:headEnd type="none" w="med" len="med"/>
              <a:tailEnd type="none" w="med" len="med"/>
            </a:ln>
          </p:spPr>
          <p:txBody>
            <a:bodyPr wrap="none" anchor="ctr" anchorCtr="0"/>
            <a:p>
              <a:pPr algn="ctr"/>
              <a:r>
                <a:rPr lang="zh-CN" altLang="en-US" sz="2000">
                  <a:latin typeface="Times New Roman" panose="02020603050405020304" pitchFamily="18" charset="0"/>
                  <a:ea typeface="宋体" panose="02010600030101010101" pitchFamily="2" charset="-122"/>
                </a:rPr>
                <a:t>无序序列 </a:t>
              </a:r>
              <a:r>
                <a:rPr lang="en-US" altLang="zh-CN" sz="2000">
                  <a:latin typeface="Times New Roman" panose="02020603050405020304" pitchFamily="18" charset="0"/>
                  <a:ea typeface="宋体" panose="02010600030101010101" pitchFamily="2" charset="-122"/>
                </a:rPr>
                <a:t>L.r[i..n]</a:t>
              </a:r>
              <a:endParaRPr lang="en-US" altLang="zh-CN" sz="2000">
                <a:latin typeface="Times New Roman" panose="02020603050405020304" pitchFamily="18" charset="0"/>
                <a:ea typeface="宋体" panose="02010600030101010101" pitchFamily="2" charset="-122"/>
              </a:endParaRPr>
            </a:p>
          </p:txBody>
        </p:sp>
        <p:sp>
          <p:nvSpPr>
            <p:cNvPr id="12293" name="矩形 12292"/>
            <p:cNvSpPr/>
            <p:nvPr/>
          </p:nvSpPr>
          <p:spPr>
            <a:xfrm>
              <a:off x="840" y="9120"/>
              <a:ext cx="6480" cy="1080"/>
            </a:xfrm>
            <a:prstGeom prst="rect">
              <a:avLst/>
            </a:prstGeom>
            <a:pattFill prst="pct5">
              <a:fgClr>
                <a:srgbClr val="CC99FF"/>
              </a:fgClr>
              <a:bgClr>
                <a:srgbClr val="FFFFFF"/>
              </a:bgClr>
            </a:pattFill>
            <a:ln w="9525" cap="flat" cmpd="sng">
              <a:solidFill>
                <a:schemeClr val="tx1"/>
              </a:solidFill>
              <a:prstDash val="solid"/>
              <a:miter/>
              <a:headEnd type="none" w="med" len="med"/>
              <a:tailEnd type="none" w="med" len="med"/>
            </a:ln>
          </p:spPr>
          <p:txBody>
            <a:bodyPr wrap="none" anchor="ctr" anchorCtr="0"/>
            <a:p>
              <a:pPr algn="ctr"/>
              <a:r>
                <a:rPr lang="zh-CN" altLang="en-US" sz="2000">
                  <a:latin typeface="Times New Roman" panose="02020603050405020304" pitchFamily="18" charset="0"/>
                  <a:ea typeface="宋体" panose="02010600030101010101" pitchFamily="2" charset="-122"/>
                </a:rPr>
                <a:t>有序序列</a:t>
              </a:r>
              <a:r>
                <a:rPr lang="en-US" altLang="zh-CN" sz="2000">
                  <a:latin typeface="Times New Roman" panose="02020603050405020304" pitchFamily="18" charset="0"/>
                  <a:ea typeface="宋体" panose="02010600030101010101" pitchFamily="2" charset="-122"/>
                </a:rPr>
                <a:t>L.r[1..i]</a:t>
              </a:r>
              <a:endParaRPr lang="en-US" altLang="zh-CN" sz="2000">
                <a:latin typeface="Times New Roman" panose="02020603050405020304" pitchFamily="18" charset="0"/>
                <a:ea typeface="宋体" panose="02010600030101010101" pitchFamily="2" charset="-122"/>
              </a:endParaRPr>
            </a:p>
          </p:txBody>
        </p:sp>
        <p:sp>
          <p:nvSpPr>
            <p:cNvPr id="12294" name="矩形 12293"/>
            <p:cNvSpPr/>
            <p:nvPr/>
          </p:nvSpPr>
          <p:spPr>
            <a:xfrm>
              <a:off x="7320" y="9120"/>
              <a:ext cx="6240" cy="1080"/>
            </a:xfrm>
            <a:prstGeom prst="rect">
              <a:avLst/>
            </a:prstGeom>
            <a:pattFill prst="trellis">
              <a:fgClr>
                <a:srgbClr val="00FFFF"/>
              </a:fgClr>
              <a:bgClr>
                <a:srgbClr val="FFFFFF"/>
              </a:bgClr>
            </a:pattFill>
            <a:ln w="9525" cap="flat" cmpd="sng">
              <a:solidFill>
                <a:schemeClr val="tx1"/>
              </a:solidFill>
              <a:prstDash val="solid"/>
              <a:miter/>
              <a:headEnd type="none" w="med" len="med"/>
              <a:tailEnd type="none" w="med" len="med"/>
            </a:ln>
          </p:spPr>
          <p:txBody>
            <a:bodyPr wrap="none" anchor="ctr" anchorCtr="0"/>
            <a:p>
              <a:pPr algn="ctr"/>
              <a:r>
                <a:rPr lang="zh-CN" altLang="en-US" sz="2000">
                  <a:latin typeface="Times New Roman" panose="02020603050405020304" pitchFamily="18" charset="0"/>
                  <a:ea typeface="宋体" panose="02010600030101010101" pitchFamily="2" charset="-122"/>
                </a:rPr>
                <a:t>无序序列 </a:t>
              </a:r>
              <a:r>
                <a:rPr lang="en-US" altLang="zh-CN" sz="2000">
                  <a:latin typeface="Times New Roman" panose="02020603050405020304" pitchFamily="18" charset="0"/>
                  <a:ea typeface="宋体" panose="02010600030101010101" pitchFamily="2" charset="-122"/>
                </a:rPr>
                <a:t>L.r[i+1..n]</a:t>
              </a:r>
              <a:endParaRPr lang="en-US" altLang="zh-CN" sz="2000">
                <a:latin typeface="Times New Roman" panose="02020603050405020304" pitchFamily="18" charset="0"/>
                <a:ea typeface="宋体" panose="02010600030101010101" pitchFamily="2" charset="-122"/>
              </a:endParaRPr>
            </a:p>
          </p:txBody>
        </p:sp>
        <p:cxnSp>
          <p:nvCxnSpPr>
            <p:cNvPr id="12295" name="肘形连接符 12294"/>
            <p:cNvCxnSpPr/>
            <p:nvPr/>
          </p:nvCxnSpPr>
          <p:spPr>
            <a:xfrm rot="10800000">
              <a:off x="3458" y="6173"/>
              <a:ext cx="2640" cy="1140"/>
            </a:xfrm>
            <a:prstGeom prst="bentConnector2">
              <a:avLst/>
            </a:prstGeom>
            <a:ln w="57150" cap="flat" cmpd="sng">
              <a:solidFill>
                <a:schemeClr val="tx1"/>
              </a:solidFill>
              <a:prstDash val="solid"/>
              <a:miter/>
              <a:headEnd type="none" w="med" len="med"/>
              <a:tailEnd type="triangle" w="med" len="med"/>
            </a:ln>
          </p:spPr>
        </p:cxnSp>
        <p:sp>
          <p:nvSpPr>
            <p:cNvPr id="12296" name="下箭头 12295"/>
            <p:cNvSpPr/>
            <p:nvPr/>
          </p:nvSpPr>
          <p:spPr>
            <a:xfrm>
              <a:off x="4705" y="7440"/>
              <a:ext cx="1320" cy="1660"/>
            </a:xfrm>
            <a:prstGeom prst="downArrow">
              <a:avLst>
                <a:gd name="adj1" fmla="val 50000"/>
                <a:gd name="adj2" fmla="val 31433"/>
              </a:avLst>
            </a:prstGeom>
            <a:solidFill>
              <a:schemeClr val="hlink"/>
            </a:solidFill>
            <a:ln w="9525" cap="flat" cmpd="sng">
              <a:solidFill>
                <a:schemeClr val="tx1"/>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21513" name="直接连接符 12296"/>
            <p:cNvSpPr/>
            <p:nvPr/>
          </p:nvSpPr>
          <p:spPr>
            <a:xfrm>
              <a:off x="7313" y="5160"/>
              <a:ext cx="0" cy="1085"/>
            </a:xfrm>
            <a:prstGeom prst="line">
              <a:avLst/>
            </a:prstGeom>
            <a:ln w="9525" cap="flat" cmpd="sng">
              <a:solidFill>
                <a:schemeClr val="tx1"/>
              </a:solidFill>
              <a:prstDash val="dash"/>
              <a:round/>
              <a:headEnd type="none" w="med" len="med"/>
              <a:tailEnd type="none" w="med" len="med"/>
            </a:ln>
          </p:spPr>
        </p:sp>
      </p:grpSp>
    </p:spTree>
    <p:custDataLst>
      <p:tags r:id="rId2"/>
    </p:custData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2.1.2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希尔排序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29698" name="文本框 20481"/>
          <p:cNvSpPr txBox="1"/>
          <p:nvPr/>
        </p:nvSpPr>
        <p:spPr>
          <a:xfrm>
            <a:off x="852170" y="939800"/>
            <a:ext cx="10188575" cy="2491740"/>
          </a:xfrm>
          <a:prstGeom prst="rect">
            <a:avLst/>
          </a:prstGeom>
          <a:noFill/>
          <a:ln w="9525">
            <a:noFill/>
          </a:ln>
        </p:spPr>
        <p:txBody>
          <a:bodyPr wrap="square" anchor="t" anchorCtr="0">
            <a:spAutoFit/>
          </a:bodyPr>
          <a:p>
            <a:pPr>
              <a:lnSpc>
                <a:spcPct val="115000"/>
              </a:lnSpc>
              <a:spcBef>
                <a:spcPct val="45000"/>
              </a:spcBef>
            </a:pPr>
            <a:r>
              <a:rPr lang="en-US" altLang="zh-CN" sz="2000" b="1">
                <a:latin typeface="Times New Roman" panose="02020603050405020304" pitchFamily="18" charset="0"/>
                <a:ea typeface="楷体_GB2312" pitchFamily="1" charset="-122"/>
              </a:rPr>
              <a:t>    </a:t>
            </a:r>
            <a:r>
              <a:rPr lang="zh-CN" altLang="en-US" sz="2000" b="1">
                <a:solidFill>
                  <a:srgbClr val="FF0066"/>
                </a:solidFill>
                <a:latin typeface="Times New Roman" panose="02020603050405020304" pitchFamily="18" charset="0"/>
                <a:ea typeface="楷体_GB2312" pitchFamily="1" charset="-122"/>
              </a:rPr>
              <a:t>希尔排序（</a:t>
            </a:r>
            <a:r>
              <a:rPr lang="en-US" altLang="zh-CN" sz="2000" b="1">
                <a:solidFill>
                  <a:srgbClr val="FF0066"/>
                </a:solidFill>
                <a:latin typeface="Times New Roman" panose="02020603050405020304" pitchFamily="18" charset="0"/>
                <a:ea typeface="楷体_GB2312" pitchFamily="1" charset="-122"/>
              </a:rPr>
              <a:t>Shell’s method</a:t>
            </a:r>
            <a:r>
              <a:rPr lang="zh-CN" altLang="en-US" sz="2000" b="1">
                <a:solidFill>
                  <a:srgbClr val="FF0066"/>
                </a:solidFill>
                <a:latin typeface="Times New Roman" panose="02020603050405020304" pitchFamily="18" charset="0"/>
                <a:ea typeface="楷体_GB2312" pitchFamily="1" charset="-122"/>
              </a:rPr>
              <a:t>）又称为“缩小增量排序” ，</a:t>
            </a:r>
            <a:r>
              <a:rPr lang="zh-CN" altLang="en-US" sz="2000" b="1">
                <a:latin typeface="Times New Roman" panose="02020603050405020304" pitchFamily="18" charset="0"/>
                <a:ea typeface="楷体_GB2312" pitchFamily="1" charset="-122"/>
              </a:rPr>
              <a:t>本质上讲是插入排序，它是对线性插入排序的改进。</a:t>
            </a:r>
            <a:r>
              <a:rPr lang="zh-CN" altLang="en-US" sz="2000" b="1">
                <a:solidFill>
                  <a:srgbClr val="FF0066"/>
                </a:solidFill>
                <a:latin typeface="Times New Roman" panose="02020603050405020304" pitchFamily="18" charset="0"/>
                <a:ea typeface="楷体_GB2312" pitchFamily="1" charset="-122"/>
              </a:rPr>
              <a:t>其基本思想是：</a:t>
            </a:r>
            <a:endParaRPr lang="zh-CN" altLang="en-US" sz="2000" b="1">
              <a:solidFill>
                <a:srgbClr val="FF0066"/>
              </a:solidFill>
              <a:latin typeface="Times New Roman" panose="02020603050405020304" pitchFamily="18" charset="0"/>
              <a:ea typeface="楷体_GB2312" pitchFamily="1" charset="-122"/>
            </a:endParaRPr>
          </a:p>
          <a:p>
            <a:pPr>
              <a:lnSpc>
                <a:spcPct val="115000"/>
              </a:lnSpc>
              <a:spcBef>
                <a:spcPct val="45000"/>
              </a:spcBef>
            </a:pPr>
            <a:r>
              <a:rPr lang="zh-CN" altLang="en-US" sz="2000" b="1">
                <a:latin typeface="Times New Roman" panose="02020603050405020304" pitchFamily="18" charset="0"/>
                <a:ea typeface="楷体_GB2312" pitchFamily="1" charset="-122"/>
              </a:rPr>
              <a:t>        </a:t>
            </a:r>
            <a:r>
              <a:rPr lang="zh-CN" altLang="en-US" sz="2000" b="1">
                <a:solidFill>
                  <a:srgbClr val="0000FF"/>
                </a:solidFill>
                <a:latin typeface="Times New Roman" panose="02020603050405020304" pitchFamily="18" charset="0"/>
                <a:ea typeface="楷体_GB2312" pitchFamily="1" charset="-122"/>
              </a:rPr>
              <a:t>先取一个小于</a:t>
            </a:r>
            <a:r>
              <a:rPr lang="en-US" altLang="zh-CN" sz="2000" b="1">
                <a:solidFill>
                  <a:srgbClr val="0000FF"/>
                </a:solidFill>
                <a:latin typeface="Times New Roman" panose="02020603050405020304" pitchFamily="18" charset="0"/>
                <a:ea typeface="楷体_GB2312" pitchFamily="1" charset="-122"/>
              </a:rPr>
              <a:t>n</a:t>
            </a:r>
            <a:r>
              <a:rPr lang="zh-CN" altLang="en-US" sz="2000" b="1">
                <a:solidFill>
                  <a:srgbClr val="0000FF"/>
                </a:solidFill>
                <a:latin typeface="Times New Roman" panose="02020603050405020304" pitchFamily="18" charset="0"/>
                <a:ea typeface="楷体_GB2312" pitchFamily="1" charset="-122"/>
              </a:rPr>
              <a:t>的整数</a:t>
            </a:r>
            <a:r>
              <a:rPr lang="en-US" altLang="zh-CN" sz="2000" b="1">
                <a:solidFill>
                  <a:srgbClr val="0000FF"/>
                </a:solidFill>
                <a:latin typeface="Times New Roman" panose="02020603050405020304" pitchFamily="18" charset="0"/>
                <a:ea typeface="楷体_GB2312" pitchFamily="1" charset="-122"/>
              </a:rPr>
              <a:t>d1</a:t>
            </a:r>
            <a:r>
              <a:rPr lang="zh-CN" altLang="en-US" sz="2000" b="1">
                <a:solidFill>
                  <a:srgbClr val="0000FF"/>
                </a:solidFill>
                <a:latin typeface="Times New Roman" panose="02020603050405020304" pitchFamily="18" charset="0"/>
                <a:ea typeface="楷体_GB2312" pitchFamily="1" charset="-122"/>
              </a:rPr>
              <a:t>并作为第一个增量，</a:t>
            </a:r>
            <a:r>
              <a:rPr lang="zh-CN" altLang="en-US" sz="2000" b="1">
                <a:latin typeface="Times New Roman" panose="02020603050405020304" pitchFamily="18" charset="0"/>
                <a:ea typeface="楷体_GB2312" pitchFamily="1" charset="-122"/>
              </a:rPr>
              <a:t>将文件的全部记录分成</a:t>
            </a:r>
            <a:r>
              <a:rPr lang="en-US" altLang="zh-CN" sz="2000" b="1">
                <a:latin typeface="Times New Roman" panose="02020603050405020304" pitchFamily="18" charset="0"/>
                <a:ea typeface="楷体_GB2312" pitchFamily="1" charset="-122"/>
              </a:rPr>
              <a:t>d1</a:t>
            </a:r>
            <a:r>
              <a:rPr lang="zh-CN" altLang="en-US" sz="2000" b="1">
                <a:latin typeface="Times New Roman" panose="02020603050405020304" pitchFamily="18" charset="0"/>
                <a:ea typeface="楷体_GB2312" pitchFamily="1" charset="-122"/>
              </a:rPr>
              <a:t>个组，所有距离为</a:t>
            </a:r>
            <a:r>
              <a:rPr lang="en-US" altLang="zh-CN" sz="2000" b="1">
                <a:latin typeface="Times New Roman" panose="02020603050405020304" pitchFamily="18" charset="0"/>
                <a:ea typeface="楷体_GB2312" pitchFamily="1" charset="-122"/>
              </a:rPr>
              <a:t>d1</a:t>
            </a:r>
            <a:r>
              <a:rPr lang="zh-CN" altLang="en-US" sz="2000" b="1">
                <a:latin typeface="Times New Roman" panose="02020603050405020304" pitchFamily="18" charset="0"/>
                <a:ea typeface="楷体_GB2312" pitchFamily="1" charset="-122"/>
              </a:rPr>
              <a:t>倍数的记录放在同一个组中，在各组内进行直接插入排序；</a:t>
            </a:r>
            <a:endParaRPr lang="zh-CN" altLang="en-US" sz="2000" b="1">
              <a:latin typeface="Times New Roman" panose="02020603050405020304" pitchFamily="18" charset="0"/>
              <a:ea typeface="楷体_GB2312" pitchFamily="1" charset="-122"/>
            </a:endParaRPr>
          </a:p>
          <a:p>
            <a:pPr>
              <a:lnSpc>
                <a:spcPct val="115000"/>
              </a:lnSpc>
              <a:spcBef>
                <a:spcPct val="45000"/>
              </a:spcBef>
            </a:pPr>
            <a:r>
              <a:rPr lang="zh-CN" altLang="en-US" sz="2000" b="1">
                <a:latin typeface="Times New Roman" panose="02020603050405020304" pitchFamily="18" charset="0"/>
                <a:ea typeface="楷体_GB2312" pitchFamily="1" charset="-122"/>
              </a:rPr>
              <a:t>        </a:t>
            </a:r>
            <a:r>
              <a:rPr lang="zh-CN" altLang="en-US" sz="2000" b="1">
                <a:solidFill>
                  <a:srgbClr val="0000FF"/>
                </a:solidFill>
                <a:latin typeface="Times New Roman" panose="02020603050405020304" pitchFamily="18" charset="0"/>
                <a:ea typeface="楷体_GB2312" pitchFamily="1" charset="-122"/>
              </a:rPr>
              <a:t>然后取第二个增量</a:t>
            </a:r>
            <a:r>
              <a:rPr lang="en-US" altLang="zh-CN" sz="2000" b="1">
                <a:solidFill>
                  <a:srgbClr val="0000FF"/>
                </a:solidFill>
                <a:latin typeface="Times New Roman" panose="02020603050405020304" pitchFamily="18" charset="0"/>
                <a:ea typeface="楷体_GB2312" pitchFamily="1" charset="-122"/>
              </a:rPr>
              <a:t>d2&lt;d1</a:t>
            </a:r>
            <a:r>
              <a:rPr lang="zh-CN" altLang="en-US" sz="2000" b="1">
                <a:solidFill>
                  <a:srgbClr val="0000FF"/>
                </a:solidFill>
                <a:latin typeface="Times New Roman" panose="02020603050405020304" pitchFamily="18" charset="0"/>
                <a:ea typeface="楷体_GB2312" pitchFamily="1" charset="-122"/>
              </a:rPr>
              <a:t>，</a:t>
            </a:r>
            <a:r>
              <a:rPr lang="zh-CN" altLang="en-US" sz="2000" b="1">
                <a:latin typeface="Times New Roman" panose="02020603050405020304" pitchFamily="18" charset="0"/>
                <a:ea typeface="楷体_GB2312" pitchFamily="1" charset="-122"/>
              </a:rPr>
              <a:t>重复上述的分组和排序，直至所取的增量</a:t>
            </a:r>
            <a:r>
              <a:rPr lang="en-US" altLang="zh-CN" sz="2000" b="1">
                <a:latin typeface="Times New Roman" panose="02020603050405020304" pitchFamily="18" charset="0"/>
                <a:ea typeface="楷体_GB2312" pitchFamily="1" charset="-122"/>
              </a:rPr>
              <a:t>dt=1 (dt&lt;dt</a:t>
            </a:r>
            <a:r>
              <a:rPr lang="en-US" altLang="zh-CN" sz="2000" b="1">
                <a:latin typeface="Times New Roman" panose="02020603050405020304" pitchFamily="18" charset="0"/>
                <a:ea typeface="楷体_GB2312" pitchFamily="1" charset="-122"/>
                <a:sym typeface="Symbol" panose="05050102010706020507" pitchFamily="18" charset="2"/>
              </a:rPr>
              <a:t></a:t>
            </a:r>
            <a:r>
              <a:rPr lang="en-US" altLang="zh-CN" sz="2000" b="1">
                <a:latin typeface="Times New Roman" panose="02020603050405020304" pitchFamily="18" charset="0"/>
                <a:ea typeface="楷体_GB2312" pitchFamily="1" charset="-122"/>
              </a:rPr>
              <a:t>1&lt;…&lt;d2&lt;d1)</a:t>
            </a:r>
            <a:r>
              <a:rPr lang="zh-CN" altLang="en-US" sz="2000" b="1">
                <a:latin typeface="Times New Roman" panose="02020603050405020304" pitchFamily="18" charset="0"/>
                <a:ea typeface="楷体_GB2312" pitchFamily="1" charset="-122"/>
              </a:rPr>
              <a:t>为止，此时，所有的记录放在同一组中进行直接插入排序。        </a:t>
            </a:r>
            <a:endParaRPr lang="zh-CN" altLang="en-US" sz="2000" b="1">
              <a:latin typeface="Times New Roman" panose="02020603050405020304" pitchFamily="18" charset="0"/>
              <a:ea typeface="楷体_GB2312" pitchFamily="1" charset="-122"/>
            </a:endParaRPr>
          </a:p>
        </p:txBody>
      </p:sp>
      <p:sp>
        <p:nvSpPr>
          <p:cNvPr id="2" name="文本占位符 21506"/>
          <p:cNvSpPr>
            <a:spLocks noGrp="1"/>
          </p:cNvSpPr>
          <p:nvPr/>
        </p:nvSpPr>
        <p:spPr>
          <a:xfrm>
            <a:off x="887095" y="3431540"/>
            <a:ext cx="9994900" cy="3260090"/>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35000"/>
              </a:lnSpc>
              <a:spcBef>
                <a:spcPct val="75000"/>
              </a:spcBef>
            </a:pPr>
            <a:r>
              <a:rPr lang="zh-CN" altLang="en-US" sz="2000" b="1">
                <a:latin typeface="楷体_GB2312" pitchFamily="1" charset="-122"/>
                <a:ea typeface="楷体_GB2312" pitchFamily="1" charset="-122"/>
              </a:rPr>
              <a:t>如何选择增量序列才能产生最好的排序效果，这个问题至今没有得到解决。</a:t>
            </a:r>
            <a:endParaRPr lang="zh-CN" altLang="en-US" sz="2000" b="1">
              <a:latin typeface="楷体_GB2312" pitchFamily="1" charset="-122"/>
              <a:ea typeface="楷体_GB2312" pitchFamily="1" charset="-122"/>
            </a:endParaRPr>
          </a:p>
          <a:p>
            <a:pPr>
              <a:lnSpc>
                <a:spcPct val="135000"/>
              </a:lnSpc>
              <a:spcBef>
                <a:spcPct val="75000"/>
              </a:spcBef>
            </a:pPr>
            <a:r>
              <a:rPr lang="zh-CN" altLang="en-US" sz="2000" b="1">
                <a:latin typeface="楷体_GB2312" pitchFamily="1" charset="-122"/>
                <a:ea typeface="楷体_GB2312" pitchFamily="1" charset="-122"/>
              </a:rPr>
              <a:t>希尔本人最初提出取</a:t>
            </a:r>
            <a:endParaRPr lang="zh-CN" altLang="en-US" sz="2000" b="1">
              <a:latin typeface="楷体_GB2312" pitchFamily="1" charset="-122"/>
              <a:ea typeface="楷体_GB2312" pitchFamily="1" charset="-122"/>
            </a:endParaRPr>
          </a:p>
          <a:p>
            <a:pPr lvl="1">
              <a:lnSpc>
                <a:spcPct val="135000"/>
              </a:lnSpc>
              <a:spcBef>
                <a:spcPct val="75000"/>
              </a:spcBef>
            </a:pPr>
            <a:r>
              <a:rPr lang="en-US" altLang="zh-CN" sz="2000" b="1">
                <a:solidFill>
                  <a:srgbClr val="FF0000"/>
                </a:solidFill>
                <a:latin typeface="楷体_GB2312" pitchFamily="1" charset="-122"/>
                <a:ea typeface="楷体_GB2312" pitchFamily="1" charset="-122"/>
              </a:rPr>
              <a:t>d1=</a:t>
            </a:r>
            <a:r>
              <a:rPr lang="en-US" altLang="zh-CN" sz="2000" b="1">
                <a:solidFill>
                  <a:srgbClr val="FF0000"/>
                </a:solidFill>
                <a:latin typeface="楷体_GB2312" pitchFamily="1" charset="-122"/>
                <a:ea typeface="楷体_GB2312" pitchFamily="1" charset="-122"/>
                <a:sym typeface="Symbol" panose="05050102010706020507" pitchFamily="18" charset="2"/>
              </a:rPr>
              <a:t></a:t>
            </a:r>
            <a:r>
              <a:rPr lang="en-US" altLang="zh-CN" sz="2000" b="1">
                <a:solidFill>
                  <a:srgbClr val="FF0000"/>
                </a:solidFill>
                <a:latin typeface="楷体_GB2312" pitchFamily="1" charset="-122"/>
                <a:ea typeface="楷体_GB2312" pitchFamily="1" charset="-122"/>
              </a:rPr>
              <a:t>n/2</a:t>
            </a:r>
            <a:r>
              <a:rPr lang="en-US" altLang="zh-CN" sz="2000" b="1">
                <a:solidFill>
                  <a:srgbClr val="FF0000"/>
                </a:solidFill>
                <a:latin typeface="楷体_GB2312" pitchFamily="1" charset="-122"/>
                <a:ea typeface="楷体_GB2312" pitchFamily="1" charset="-122"/>
                <a:sym typeface="Symbol" panose="05050102010706020507" pitchFamily="18" charset="2"/>
              </a:rPr>
              <a:t></a:t>
            </a:r>
            <a:r>
              <a:rPr lang="zh-CN" altLang="en-US" sz="2000" b="1">
                <a:solidFill>
                  <a:srgbClr val="FF0000"/>
                </a:solidFill>
                <a:latin typeface="楷体_GB2312" pitchFamily="1" charset="-122"/>
                <a:ea typeface="楷体_GB2312" pitchFamily="1" charset="-122"/>
              </a:rPr>
              <a:t>，</a:t>
            </a:r>
            <a:endParaRPr lang="zh-CN" altLang="en-US" sz="2000" b="1">
              <a:solidFill>
                <a:srgbClr val="FF0000"/>
              </a:solidFill>
              <a:latin typeface="楷体_GB2312" pitchFamily="1" charset="-122"/>
              <a:ea typeface="楷体_GB2312" pitchFamily="1" charset="-122"/>
            </a:endParaRPr>
          </a:p>
          <a:p>
            <a:pPr lvl="1">
              <a:lnSpc>
                <a:spcPct val="135000"/>
              </a:lnSpc>
              <a:spcBef>
                <a:spcPct val="75000"/>
              </a:spcBef>
            </a:pPr>
            <a:r>
              <a:rPr lang="en-US" altLang="zh-CN" sz="2000" b="1">
                <a:solidFill>
                  <a:srgbClr val="FF0000"/>
                </a:solidFill>
                <a:latin typeface="楷体_GB2312" pitchFamily="1" charset="-122"/>
                <a:ea typeface="楷体_GB2312" pitchFamily="1" charset="-122"/>
              </a:rPr>
              <a:t>di+1=</a:t>
            </a:r>
            <a:r>
              <a:rPr lang="en-US" altLang="zh-CN" sz="2000" b="1">
                <a:solidFill>
                  <a:srgbClr val="FF0000"/>
                </a:solidFill>
                <a:latin typeface="楷体_GB2312" pitchFamily="1" charset="-122"/>
                <a:ea typeface="楷体_GB2312" pitchFamily="1" charset="-122"/>
                <a:sym typeface="Symbol" panose="05050102010706020507" pitchFamily="18" charset="2"/>
              </a:rPr>
              <a:t></a:t>
            </a:r>
            <a:r>
              <a:rPr lang="en-US" altLang="zh-CN" sz="2000" b="1">
                <a:solidFill>
                  <a:srgbClr val="FF0000"/>
                </a:solidFill>
                <a:latin typeface="楷体_GB2312" pitchFamily="1" charset="-122"/>
                <a:ea typeface="楷体_GB2312" pitchFamily="1" charset="-122"/>
              </a:rPr>
              <a:t>di/2</a:t>
            </a:r>
            <a:r>
              <a:rPr lang="en-US" altLang="zh-CN" sz="2000" b="1">
                <a:solidFill>
                  <a:srgbClr val="FF0000"/>
                </a:solidFill>
                <a:latin typeface="楷体_GB2312" pitchFamily="1" charset="-122"/>
                <a:ea typeface="楷体_GB2312" pitchFamily="1" charset="-122"/>
                <a:sym typeface="Symbol" panose="05050102010706020507" pitchFamily="18" charset="2"/>
              </a:rPr>
              <a:t></a:t>
            </a:r>
            <a:r>
              <a:rPr lang="zh-CN" altLang="en-US" sz="2000" b="1">
                <a:solidFill>
                  <a:srgbClr val="FF0000"/>
                </a:solidFill>
                <a:latin typeface="楷体_GB2312" pitchFamily="1" charset="-122"/>
                <a:ea typeface="楷体_GB2312" pitchFamily="1" charset="-122"/>
              </a:rPr>
              <a:t>，</a:t>
            </a:r>
            <a:endParaRPr lang="zh-CN" altLang="en-US" sz="2000" b="1">
              <a:solidFill>
                <a:srgbClr val="FF0000"/>
              </a:solidFill>
              <a:latin typeface="楷体_GB2312" pitchFamily="1" charset="-122"/>
              <a:ea typeface="楷体_GB2312" pitchFamily="1" charset="-122"/>
            </a:endParaRPr>
          </a:p>
          <a:p>
            <a:pPr lvl="1">
              <a:lnSpc>
                <a:spcPct val="135000"/>
              </a:lnSpc>
              <a:spcBef>
                <a:spcPct val="75000"/>
              </a:spcBef>
            </a:pPr>
            <a:r>
              <a:rPr lang="en-US" altLang="zh-CN" sz="2000" b="1">
                <a:solidFill>
                  <a:srgbClr val="FF0000"/>
                </a:solidFill>
                <a:latin typeface="楷体_GB2312" pitchFamily="1" charset="-122"/>
                <a:ea typeface="楷体_GB2312" pitchFamily="1" charset="-122"/>
              </a:rPr>
              <a:t>dt=1</a:t>
            </a:r>
            <a:r>
              <a:rPr lang="zh-CN" altLang="en-US" sz="2000" b="1">
                <a:solidFill>
                  <a:srgbClr val="FF0000"/>
                </a:solidFill>
                <a:latin typeface="楷体_GB2312" pitchFamily="1" charset="-122"/>
                <a:ea typeface="楷体_GB2312" pitchFamily="1" charset="-122"/>
              </a:rPr>
              <a:t>，</a:t>
            </a:r>
            <a:r>
              <a:rPr lang="en-US" altLang="zh-CN" sz="2000" b="1">
                <a:solidFill>
                  <a:srgbClr val="FF0000"/>
                </a:solidFill>
                <a:latin typeface="楷体_GB2312" pitchFamily="1" charset="-122"/>
                <a:ea typeface="楷体_GB2312" pitchFamily="1" charset="-122"/>
              </a:rPr>
              <a:t>t=</a:t>
            </a:r>
            <a:r>
              <a:rPr lang="en-US" altLang="zh-CN" sz="2000" b="1">
                <a:solidFill>
                  <a:srgbClr val="FF0000"/>
                </a:solidFill>
                <a:latin typeface="楷体_GB2312" pitchFamily="1" charset="-122"/>
                <a:ea typeface="楷体_GB2312" pitchFamily="1" charset="-122"/>
                <a:sym typeface="Symbol" panose="05050102010706020507" pitchFamily="18" charset="2"/>
              </a:rPr>
              <a:t></a:t>
            </a:r>
            <a:r>
              <a:rPr lang="en-US" altLang="zh-CN" sz="2000" b="1">
                <a:solidFill>
                  <a:srgbClr val="FF0000"/>
                </a:solidFill>
                <a:latin typeface="楷体_GB2312" pitchFamily="1" charset="-122"/>
                <a:ea typeface="楷体_GB2312" pitchFamily="1" charset="-122"/>
              </a:rPr>
              <a:t>log2n</a:t>
            </a:r>
            <a:r>
              <a:rPr lang="en-US" altLang="zh-CN" sz="2000" b="1">
                <a:solidFill>
                  <a:srgbClr val="FF0000"/>
                </a:solidFill>
                <a:latin typeface="楷体_GB2312" pitchFamily="1" charset="-122"/>
                <a:ea typeface="楷体_GB2312" pitchFamily="1" charset="-122"/>
                <a:sym typeface="Symbol" panose="05050102010706020507" pitchFamily="18" charset="2"/>
              </a:rPr>
              <a:t></a:t>
            </a:r>
            <a:r>
              <a:rPr lang="zh-CN" altLang="en-US" sz="2000" b="1">
                <a:solidFill>
                  <a:srgbClr val="FF0000"/>
                </a:solidFill>
                <a:latin typeface="楷体_GB2312" pitchFamily="1" charset="-122"/>
                <a:ea typeface="楷体_GB2312" pitchFamily="1" charset="-122"/>
              </a:rPr>
              <a:t>。</a:t>
            </a:r>
            <a:endParaRPr lang="zh-CN" altLang="en-US" sz="2000" b="1">
              <a:solidFill>
                <a:srgbClr val="FF0000"/>
              </a:solidFill>
              <a:latin typeface="楷体_GB2312" pitchFamily="1" charset="-122"/>
              <a:ea typeface="楷体_GB2312" pitchFamily="1" charset="-122"/>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2.1.2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希尔排序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32770" name="文本框 23553"/>
          <p:cNvSpPr txBox="1"/>
          <p:nvPr/>
        </p:nvSpPr>
        <p:spPr>
          <a:xfrm>
            <a:off x="784225" y="892810"/>
            <a:ext cx="10237470" cy="891540"/>
          </a:xfrm>
          <a:prstGeom prst="rect">
            <a:avLst/>
          </a:prstGeom>
          <a:noFill/>
          <a:ln w="9525">
            <a:noFill/>
          </a:ln>
        </p:spPr>
        <p:txBody>
          <a:bodyPr wrap="square" anchor="t" anchorCtr="0">
            <a:spAutoFit/>
          </a:bodyPr>
          <a:p>
            <a:pPr>
              <a:lnSpc>
                <a:spcPct val="130000"/>
              </a:lnSpc>
            </a:pPr>
            <a:r>
              <a:rPr lang="zh-CN" altLang="en-US" sz="2000" b="1">
                <a:solidFill>
                  <a:schemeClr val="hlink"/>
                </a:solidFill>
                <a:latin typeface="Times New Roman" panose="02020603050405020304" pitchFamily="18" charset="0"/>
                <a:ea typeface="楷体_GB2312" pitchFamily="1" charset="-122"/>
              </a:rPr>
              <a:t>设待排序共有</a:t>
            </a:r>
            <a:r>
              <a:rPr lang="en-US" altLang="zh-CN" sz="2000" b="1">
                <a:solidFill>
                  <a:schemeClr val="hlink"/>
                </a:solidFill>
                <a:latin typeface="Times New Roman" panose="02020603050405020304" pitchFamily="18" charset="0"/>
                <a:ea typeface="楷体_GB2312" pitchFamily="1" charset="-122"/>
              </a:rPr>
              <a:t>10</a:t>
            </a:r>
            <a:r>
              <a:rPr lang="zh-CN" altLang="en-US" sz="2000" b="1">
                <a:solidFill>
                  <a:schemeClr val="hlink"/>
                </a:solidFill>
                <a:latin typeface="Times New Roman" panose="02020603050405020304" pitchFamily="18" charset="0"/>
                <a:ea typeface="楷体_GB2312" pitchFamily="1" charset="-122"/>
              </a:rPr>
              <a:t>个记录，其关键字分别为</a:t>
            </a:r>
            <a:r>
              <a:rPr lang="en-US" altLang="zh-CN" sz="2000" b="1">
                <a:solidFill>
                  <a:schemeClr val="hlink"/>
                </a:solidFill>
                <a:latin typeface="Times New Roman" panose="02020603050405020304" pitchFamily="18" charset="0"/>
                <a:ea typeface="楷体_GB2312" pitchFamily="1" charset="-122"/>
              </a:rPr>
              <a:t>47, 33, 61, 82, 71, 11, 25, 47</a:t>
            </a:r>
            <a:r>
              <a:rPr lang="en-US" altLang="zh-CN" sz="2000" b="1">
                <a:solidFill>
                  <a:schemeClr val="hlink"/>
                </a:solidFill>
                <a:latin typeface="Times New Roman" panose="02020603050405020304" pitchFamily="18" charset="0"/>
                <a:ea typeface="楷体_GB2312" pitchFamily="1" charset="-122"/>
                <a:sym typeface="Symbol" panose="05050102010706020507" pitchFamily="18" charset="2"/>
              </a:rPr>
              <a:t></a:t>
            </a:r>
            <a:r>
              <a:rPr lang="en-US" altLang="zh-CN" sz="2000" b="1">
                <a:solidFill>
                  <a:schemeClr val="hlink"/>
                </a:solidFill>
                <a:latin typeface="Times New Roman" panose="02020603050405020304" pitchFamily="18" charset="0"/>
                <a:ea typeface="楷体_GB2312" pitchFamily="1" charset="-122"/>
              </a:rPr>
              <a:t>, 57, 02</a:t>
            </a:r>
            <a:r>
              <a:rPr lang="zh-CN" altLang="en-US" sz="2000" b="1">
                <a:solidFill>
                  <a:schemeClr val="hlink"/>
                </a:solidFill>
                <a:latin typeface="Times New Roman" panose="02020603050405020304" pitchFamily="18" charset="0"/>
                <a:ea typeface="楷体_GB2312" pitchFamily="1" charset="-122"/>
              </a:rPr>
              <a:t>，增量序列取值依次为</a:t>
            </a:r>
            <a:r>
              <a:rPr lang="en-US" altLang="zh-CN" sz="2000" b="1">
                <a:solidFill>
                  <a:schemeClr val="hlink"/>
                </a:solidFill>
                <a:latin typeface="Times New Roman" panose="02020603050405020304" pitchFamily="18" charset="0"/>
                <a:ea typeface="楷体_GB2312" pitchFamily="1" charset="-122"/>
              </a:rPr>
              <a:t>5, 3, 1</a:t>
            </a:r>
            <a:r>
              <a:rPr lang="zh-CN" altLang="en-US" sz="2000" b="1">
                <a:solidFill>
                  <a:schemeClr val="hlink"/>
                </a:solidFill>
                <a:latin typeface="Times New Roman" panose="02020603050405020304" pitchFamily="18" charset="0"/>
                <a:ea typeface="楷体_GB2312" pitchFamily="1" charset="-122"/>
              </a:rPr>
              <a:t>。</a:t>
            </a:r>
            <a:r>
              <a:rPr lang="zh-CN" altLang="en-US" sz="2000" b="1">
                <a:latin typeface="Times New Roman" panose="02020603050405020304" pitchFamily="18" charset="0"/>
                <a:ea typeface="楷体_GB2312" pitchFamily="1" charset="-122"/>
              </a:rPr>
              <a:t>        </a:t>
            </a:r>
            <a:endParaRPr lang="zh-CN" altLang="en-US" sz="2000" b="1">
              <a:solidFill>
                <a:srgbClr val="FF0000"/>
              </a:solidFill>
              <a:latin typeface="Times New Roman" panose="02020603050405020304" pitchFamily="18" charset="0"/>
              <a:ea typeface="楷体_GB2312" pitchFamily="1" charset="-122"/>
            </a:endParaRPr>
          </a:p>
        </p:txBody>
      </p:sp>
      <p:pic>
        <p:nvPicPr>
          <p:cNvPr id="32772" name="图片 23555"/>
          <p:cNvPicPr>
            <a:picLocks noChangeAspect="1"/>
          </p:cNvPicPr>
          <p:nvPr/>
        </p:nvPicPr>
        <p:blipFill>
          <a:blip r:embed="rId2"/>
          <a:stretch>
            <a:fillRect/>
          </a:stretch>
        </p:blipFill>
        <p:spPr>
          <a:xfrm>
            <a:off x="626745" y="1699260"/>
            <a:ext cx="7408545" cy="5013325"/>
          </a:xfrm>
          <a:prstGeom prst="rect">
            <a:avLst/>
          </a:prstGeom>
          <a:noFill/>
          <a:ln w="9525">
            <a:noFill/>
          </a:ln>
        </p:spPr>
      </p:pic>
    </p:spTree>
    <p:custDataLst>
      <p:tags r:id="rId3"/>
    </p:custData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2.1.2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希尔排序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33794" name="文本框 24577"/>
          <p:cNvSpPr txBox="1"/>
          <p:nvPr/>
        </p:nvSpPr>
        <p:spPr>
          <a:xfrm>
            <a:off x="626745" y="984885"/>
            <a:ext cx="10418445" cy="2891790"/>
          </a:xfrm>
          <a:prstGeom prst="rect">
            <a:avLst/>
          </a:prstGeom>
          <a:noFill/>
          <a:ln w="9525">
            <a:noFill/>
          </a:ln>
        </p:spPr>
        <p:txBody>
          <a:bodyPr wrap="square" anchor="t" anchorCtr="0">
            <a:spAutoFit/>
          </a:bodyPr>
          <a:p>
            <a:pPr>
              <a:lnSpc>
                <a:spcPct val="130000"/>
              </a:lnSpc>
            </a:pPr>
            <a:r>
              <a:rPr lang="en-US" altLang="zh-CN" sz="2000" b="1">
                <a:solidFill>
                  <a:srgbClr val="FF0000"/>
                </a:solidFill>
                <a:latin typeface="Times New Roman" panose="02020603050405020304" pitchFamily="18" charset="0"/>
                <a:ea typeface="楷体_GB2312" pitchFamily="1" charset="-122"/>
              </a:rPr>
              <a:t>       </a:t>
            </a:r>
            <a:r>
              <a:rPr lang="zh-CN" altLang="en-US" sz="2000" b="1">
                <a:solidFill>
                  <a:srgbClr val="FF0000"/>
                </a:solidFill>
                <a:latin typeface="Times New Roman" panose="02020603050405020304" pitchFamily="18" charset="0"/>
                <a:ea typeface="楷体_GB2312" pitchFamily="1" charset="-122"/>
              </a:rPr>
              <a:t>希尔排序实质上还是一种插入排序，其主要特点是：</a:t>
            </a:r>
            <a:endParaRPr lang="zh-CN" altLang="en-US" sz="2000" b="1">
              <a:solidFill>
                <a:srgbClr val="FF0000"/>
              </a:solidFill>
              <a:latin typeface="Times New Roman" panose="02020603050405020304" pitchFamily="18" charset="0"/>
              <a:ea typeface="楷体_GB2312" pitchFamily="1" charset="-122"/>
            </a:endParaRPr>
          </a:p>
          <a:p>
            <a:pPr>
              <a:lnSpc>
                <a:spcPct val="130000"/>
              </a:lnSpc>
            </a:pPr>
            <a:r>
              <a:rPr lang="zh-CN" altLang="en-US" sz="2000" b="1">
                <a:solidFill>
                  <a:srgbClr val="0000FF"/>
                </a:solidFill>
                <a:latin typeface="Times New Roman" panose="02020603050405020304" pitchFamily="18" charset="0"/>
                <a:ea typeface="楷体_GB2312" pitchFamily="1" charset="-122"/>
              </a:rPr>
              <a:t>每一趟以不同的增量进行排序。</a:t>
            </a:r>
            <a:r>
              <a:rPr lang="zh-CN" altLang="en-US" sz="2000" b="1">
                <a:latin typeface="Times New Roman" panose="02020603050405020304" pitchFamily="18" charset="0"/>
                <a:ea typeface="楷体_GB2312" pitchFamily="1" charset="-122"/>
              </a:rPr>
              <a:t>在每趟的插入排序中，记录的关键字是和同一组中的前一个关键字进行比较，所以关键字较小的记录在排序过程中是作跳跃式的移动。</a:t>
            </a:r>
            <a:endParaRPr lang="zh-CN" altLang="en-US" sz="2000" b="1">
              <a:latin typeface="Times New Roman" panose="02020603050405020304" pitchFamily="18" charset="0"/>
              <a:ea typeface="楷体_GB2312" pitchFamily="1" charset="-122"/>
            </a:endParaRPr>
          </a:p>
          <a:p>
            <a:pPr>
              <a:lnSpc>
                <a:spcPct val="130000"/>
              </a:lnSpc>
            </a:pPr>
            <a:r>
              <a:rPr lang="zh-CN" altLang="en-US" sz="2000" b="1">
                <a:latin typeface="Times New Roman" panose="02020603050405020304" pitchFamily="18" charset="0"/>
                <a:ea typeface="楷体_GB2312" pitchFamily="1" charset="-122"/>
              </a:rPr>
              <a:t>       另外，</a:t>
            </a:r>
            <a:r>
              <a:rPr lang="zh-CN" altLang="en-US" sz="2000" b="1">
                <a:solidFill>
                  <a:srgbClr val="0000FF"/>
                </a:solidFill>
                <a:latin typeface="Times New Roman" panose="02020603050405020304" pitchFamily="18" charset="0"/>
                <a:ea typeface="楷体_GB2312" pitchFamily="1" charset="-122"/>
              </a:rPr>
              <a:t>由于开始时增量的取值较大，每组中记录较少，故排序比较快，</a:t>
            </a:r>
            <a:r>
              <a:rPr lang="zh-CN" altLang="en-US" sz="2000" b="1">
                <a:latin typeface="Times New Roman" panose="02020603050405020304" pitchFamily="18" charset="0"/>
                <a:ea typeface="楷体_GB2312" pitchFamily="1" charset="-122"/>
              </a:rPr>
              <a:t>随着增量值的逐步变小，每组中的记录逐渐变多，但由于此时记录已基本有序了，因次在进行最后一趟增量为</a:t>
            </a:r>
            <a:r>
              <a:rPr lang="en-US" altLang="zh-CN" sz="2000" b="1">
                <a:latin typeface="Times New Roman" panose="02020603050405020304" pitchFamily="18" charset="0"/>
                <a:ea typeface="楷体_GB2312" pitchFamily="1" charset="-122"/>
              </a:rPr>
              <a:t>1</a:t>
            </a:r>
            <a:r>
              <a:rPr lang="zh-CN" altLang="en-US" sz="2000" b="1">
                <a:latin typeface="Times New Roman" panose="02020603050405020304" pitchFamily="18" charset="0"/>
                <a:ea typeface="楷体_GB2312" pitchFamily="1" charset="-122"/>
              </a:rPr>
              <a:t>的插入排序时，只需作少量的比较和移动便可完成排序，从而提高了排序速度。 </a:t>
            </a:r>
            <a:endParaRPr lang="zh-CN" altLang="en-US" sz="2000" b="1">
              <a:latin typeface="Times New Roman" panose="02020603050405020304" pitchFamily="18" charset="0"/>
              <a:ea typeface="楷体_GB2312" pitchFamily="1" charset="-122"/>
            </a:endParaRPr>
          </a:p>
          <a:p>
            <a:pPr>
              <a:lnSpc>
                <a:spcPct val="130000"/>
              </a:lnSpc>
            </a:pPr>
            <a:r>
              <a:rPr lang="zh-CN" altLang="en-US" sz="2000" b="1">
                <a:latin typeface="Times New Roman" panose="02020603050405020304" pitchFamily="18" charset="0"/>
                <a:ea typeface="楷体_GB2312" pitchFamily="1" charset="-122"/>
              </a:rPr>
              <a:t>           </a:t>
            </a:r>
            <a:endParaRPr lang="zh-CN" altLang="en-US" sz="2000" b="1">
              <a:solidFill>
                <a:srgbClr val="000080"/>
              </a:solidFill>
              <a:latin typeface="楷体_GB2312" pitchFamily="1" charset="-122"/>
              <a:ea typeface="楷体_GB2312" pitchFamily="1" charset="-122"/>
            </a:endParaRPr>
          </a:p>
        </p:txBody>
      </p:sp>
      <p:sp>
        <p:nvSpPr>
          <p:cNvPr id="34818" name="文本框 25601"/>
          <p:cNvSpPr txBox="1"/>
          <p:nvPr/>
        </p:nvSpPr>
        <p:spPr>
          <a:xfrm>
            <a:off x="707390" y="3743960"/>
            <a:ext cx="10337800" cy="2091690"/>
          </a:xfrm>
          <a:prstGeom prst="rect">
            <a:avLst/>
          </a:prstGeom>
          <a:noFill/>
          <a:ln w="9525">
            <a:noFill/>
          </a:ln>
        </p:spPr>
        <p:txBody>
          <a:bodyPr wrap="square" anchor="t" anchorCtr="0">
            <a:spAutoFit/>
          </a:bodyPr>
          <a:p>
            <a:pPr>
              <a:lnSpc>
                <a:spcPct val="130000"/>
              </a:lnSpc>
            </a:pPr>
            <a:r>
              <a:rPr lang="en-US" altLang="zh-CN" sz="2000" b="1">
                <a:latin typeface="Times New Roman" panose="02020603050405020304" pitchFamily="18" charset="0"/>
                <a:ea typeface="楷体_GB2312" pitchFamily="1" charset="-122"/>
              </a:rPr>
              <a:t>    </a:t>
            </a:r>
            <a:r>
              <a:rPr lang="zh-CN" altLang="en-US" sz="2000" b="1">
                <a:solidFill>
                  <a:srgbClr val="FF0066"/>
                </a:solidFill>
                <a:latin typeface="Times New Roman" panose="02020603050405020304" pitchFamily="18" charset="0"/>
                <a:ea typeface="楷体_GB2312" pitchFamily="1" charset="-122"/>
              </a:rPr>
              <a:t>希尔排序比直接插入排序的平均性能要好：</a:t>
            </a:r>
            <a:endParaRPr lang="zh-CN" altLang="en-US" sz="2000" b="1">
              <a:solidFill>
                <a:srgbClr val="FF0066"/>
              </a:solidFill>
              <a:latin typeface="Times New Roman" panose="02020603050405020304" pitchFamily="18" charset="0"/>
              <a:ea typeface="楷体_GB2312" pitchFamily="1" charset="-122"/>
            </a:endParaRPr>
          </a:p>
          <a:p>
            <a:pPr>
              <a:lnSpc>
                <a:spcPct val="130000"/>
              </a:lnSpc>
              <a:buFont typeface="Wingdings" panose="05000000000000000000" pitchFamily="2" charset="2"/>
              <a:buChar char="l"/>
            </a:pPr>
            <a:r>
              <a:rPr lang="zh-CN" altLang="en-US" sz="2000" b="1">
                <a:latin typeface="Times New Roman" panose="02020603050405020304" pitchFamily="18" charset="0"/>
                <a:ea typeface="楷体_GB2312" pitchFamily="1" charset="-122"/>
              </a:rPr>
              <a:t>在</a:t>
            </a:r>
            <a:r>
              <a:rPr lang="zh-CN" altLang="en-US" sz="2000" b="1">
                <a:solidFill>
                  <a:srgbClr val="0000FF"/>
                </a:solidFill>
                <a:latin typeface="Times New Roman" panose="02020603050405020304" pitchFamily="18" charset="0"/>
                <a:ea typeface="楷体_GB2312" pitchFamily="1" charset="-122"/>
              </a:rPr>
              <a:t>最好情况</a:t>
            </a:r>
            <a:r>
              <a:rPr lang="zh-CN" altLang="en-US" sz="2000" b="1">
                <a:latin typeface="Times New Roman" panose="02020603050405020304" pitchFamily="18" charset="0"/>
                <a:ea typeface="楷体_GB2312" pitchFamily="1" charset="-122"/>
              </a:rPr>
              <a:t>（原始记录按关键字有序排列）下，移动次数为</a:t>
            </a:r>
            <a:r>
              <a:rPr lang="en-US" altLang="zh-CN" sz="2000" b="1">
                <a:latin typeface="Times New Roman" panose="02020603050405020304" pitchFamily="18" charset="0"/>
                <a:ea typeface="楷体_GB2312" pitchFamily="1" charset="-122"/>
              </a:rPr>
              <a:t>0</a:t>
            </a:r>
            <a:r>
              <a:rPr lang="zh-CN" altLang="en-US" sz="2000" b="1">
                <a:latin typeface="Times New Roman" panose="02020603050405020304" pitchFamily="18" charset="0"/>
                <a:ea typeface="楷体_GB2312" pitchFamily="1" charset="-122"/>
              </a:rPr>
              <a:t>，比较次数界于</a:t>
            </a:r>
            <a:r>
              <a:rPr lang="en-US" altLang="zh-CN" sz="2000" b="1">
                <a:latin typeface="Times New Roman" panose="02020603050405020304" pitchFamily="18" charset="0"/>
                <a:ea typeface="楷体_GB2312" pitchFamily="1" charset="-122"/>
              </a:rPr>
              <a:t>n</a:t>
            </a:r>
            <a:r>
              <a:rPr lang="zh-CN" altLang="en-US" sz="2000" b="1">
                <a:latin typeface="Times New Roman" panose="02020603050405020304" pitchFamily="18" charset="0"/>
                <a:ea typeface="楷体_GB2312" pitchFamily="1" charset="-122"/>
              </a:rPr>
              <a:t>～ </a:t>
            </a:r>
            <a:r>
              <a:rPr lang="en-US" altLang="zh-CN" sz="2000" b="1">
                <a:latin typeface="Times New Roman" panose="02020603050405020304" pitchFamily="18" charset="0"/>
                <a:ea typeface="楷体_GB2312" pitchFamily="1" charset="-122"/>
              </a:rPr>
              <a:t>n</a:t>
            </a:r>
            <a:r>
              <a:rPr lang="en-US" altLang="zh-CN" sz="2000" b="1" baseline="30000">
                <a:latin typeface="Times New Roman" panose="02020603050405020304" pitchFamily="18" charset="0"/>
                <a:ea typeface="楷体_GB2312" pitchFamily="1" charset="-122"/>
              </a:rPr>
              <a:t>2</a:t>
            </a:r>
            <a:r>
              <a:rPr lang="en-US" altLang="zh-CN" sz="2000" b="1">
                <a:latin typeface="Times New Roman" panose="02020603050405020304" pitchFamily="18" charset="0"/>
                <a:ea typeface="楷体_GB2312" pitchFamily="1" charset="-122"/>
              </a:rPr>
              <a:t> </a:t>
            </a:r>
            <a:r>
              <a:rPr lang="zh-CN" altLang="en-US" sz="2000" b="1">
                <a:latin typeface="Times New Roman" panose="02020603050405020304" pitchFamily="18" charset="0"/>
                <a:ea typeface="楷体_GB2312" pitchFamily="1" charset="-122"/>
              </a:rPr>
              <a:t>之间。</a:t>
            </a:r>
            <a:endParaRPr lang="zh-CN" altLang="en-US" sz="2000" b="1">
              <a:latin typeface="Times New Roman" panose="02020603050405020304" pitchFamily="18" charset="0"/>
              <a:ea typeface="楷体_GB2312" pitchFamily="1" charset="-122"/>
            </a:endParaRPr>
          </a:p>
          <a:p>
            <a:pPr>
              <a:lnSpc>
                <a:spcPct val="130000"/>
              </a:lnSpc>
              <a:buFont typeface="Wingdings" panose="05000000000000000000" pitchFamily="2" charset="2"/>
              <a:buChar char="l"/>
            </a:pPr>
            <a:r>
              <a:rPr lang="zh-CN" altLang="en-US" sz="2000" b="1">
                <a:latin typeface="Times New Roman" panose="02020603050405020304" pitchFamily="18" charset="0"/>
                <a:ea typeface="楷体_GB2312" pitchFamily="1" charset="-122"/>
              </a:rPr>
              <a:t>在</a:t>
            </a:r>
            <a:r>
              <a:rPr lang="zh-CN" altLang="en-US" sz="2000" b="1">
                <a:solidFill>
                  <a:srgbClr val="0000FF"/>
                </a:solidFill>
                <a:latin typeface="Times New Roman" panose="02020603050405020304" pitchFamily="18" charset="0"/>
                <a:ea typeface="楷体_GB2312" pitchFamily="1" charset="-122"/>
              </a:rPr>
              <a:t>最坏情况</a:t>
            </a:r>
            <a:r>
              <a:rPr lang="zh-CN" altLang="en-US" sz="2000" b="1">
                <a:latin typeface="Times New Roman" panose="02020603050405020304" pitchFamily="18" charset="0"/>
                <a:ea typeface="楷体_GB2312" pitchFamily="1" charset="-122"/>
              </a:rPr>
              <a:t>（原始记录按关键字逆序排列）下，移动次数和比较次数接近</a:t>
            </a:r>
            <a:r>
              <a:rPr lang="en-US" altLang="zh-CN" sz="2000" b="1">
                <a:latin typeface="Times New Roman" panose="02020603050405020304" pitchFamily="18" charset="0"/>
                <a:ea typeface="楷体_GB2312" pitchFamily="1" charset="-122"/>
              </a:rPr>
              <a:t>n</a:t>
            </a:r>
            <a:r>
              <a:rPr lang="en-US" altLang="zh-CN" sz="2000" b="1" baseline="30000">
                <a:latin typeface="Times New Roman" panose="02020603050405020304" pitchFamily="18" charset="0"/>
                <a:ea typeface="楷体_GB2312" pitchFamily="1" charset="-122"/>
              </a:rPr>
              <a:t>2</a:t>
            </a:r>
            <a:r>
              <a:rPr lang="zh-CN" altLang="en-US" sz="2000" b="1">
                <a:latin typeface="Times New Roman" panose="02020603050405020304" pitchFamily="18" charset="0"/>
                <a:ea typeface="楷体_GB2312" pitchFamily="1" charset="-122"/>
              </a:rPr>
              <a:t>。 </a:t>
            </a:r>
            <a:endParaRPr lang="zh-CN" altLang="en-US" sz="2000" b="1">
              <a:latin typeface="Times New Roman" panose="02020603050405020304" pitchFamily="18" charset="0"/>
              <a:ea typeface="楷体_GB2312" pitchFamily="1" charset="-122"/>
            </a:endParaRPr>
          </a:p>
          <a:p>
            <a:pPr>
              <a:lnSpc>
                <a:spcPct val="130000"/>
              </a:lnSpc>
              <a:buFont typeface="Wingdings" panose="05000000000000000000" pitchFamily="2" charset="2"/>
              <a:buChar char="l"/>
            </a:pPr>
            <a:r>
              <a:rPr lang="zh-CN" altLang="en-US" sz="2000" b="1">
                <a:latin typeface="Times New Roman" panose="02020603050405020304" pitchFamily="18" charset="0"/>
                <a:ea typeface="楷体_GB2312" pitchFamily="1" charset="-122"/>
              </a:rPr>
              <a:t>在</a:t>
            </a:r>
            <a:r>
              <a:rPr lang="zh-CN" altLang="en-US" sz="2000" b="1">
                <a:solidFill>
                  <a:srgbClr val="0000FF"/>
                </a:solidFill>
                <a:latin typeface="Times New Roman" panose="02020603050405020304" pitchFamily="18" charset="0"/>
                <a:ea typeface="楷体_GB2312" pitchFamily="1" charset="-122"/>
              </a:rPr>
              <a:t>平均情况</a:t>
            </a:r>
            <a:r>
              <a:rPr lang="zh-CN" altLang="en-US" sz="2000" b="1">
                <a:latin typeface="Times New Roman" panose="02020603050405020304" pitchFamily="18" charset="0"/>
                <a:ea typeface="楷体_GB2312" pitchFamily="1" charset="-122"/>
              </a:rPr>
              <a:t>下</a:t>
            </a:r>
            <a:r>
              <a:rPr lang="zh-CN" altLang="en-US" sz="2000" b="1">
                <a:latin typeface="Verdana" panose="020B0604030504040204" pitchFamily="2" charset="0"/>
                <a:ea typeface="宋体" panose="02010600030101010101" pitchFamily="2" charset="-122"/>
              </a:rPr>
              <a:t>，</a:t>
            </a:r>
            <a:r>
              <a:rPr lang="zh-CN" altLang="en-US" sz="2000" b="1">
                <a:latin typeface="Times New Roman" panose="02020603050405020304" pitchFamily="18" charset="0"/>
                <a:ea typeface="楷体_GB2312" pitchFamily="1" charset="-122"/>
              </a:rPr>
              <a:t>移动次数和比较次数在</a:t>
            </a:r>
            <a:r>
              <a:rPr lang="en-US" altLang="zh-CN" sz="2000" b="1">
                <a:latin typeface="Times New Roman" panose="02020603050405020304" pitchFamily="18" charset="0"/>
                <a:ea typeface="楷体_GB2312" pitchFamily="1" charset="-122"/>
              </a:rPr>
              <a:t>O</a:t>
            </a:r>
            <a:r>
              <a:rPr lang="zh-CN" altLang="en-US" sz="2000" b="1">
                <a:latin typeface="Times New Roman" panose="02020603050405020304" pitchFamily="18" charset="0"/>
                <a:ea typeface="楷体_GB2312" pitchFamily="1" charset="-122"/>
              </a:rPr>
              <a:t>（</a:t>
            </a:r>
            <a:r>
              <a:rPr lang="en-US" altLang="zh-CN" sz="2000" b="1">
                <a:latin typeface="Times New Roman" panose="02020603050405020304" pitchFamily="18" charset="0"/>
                <a:ea typeface="楷体_GB2312" pitchFamily="1" charset="-122"/>
              </a:rPr>
              <a:t>n</a:t>
            </a:r>
            <a:r>
              <a:rPr lang="en-US" altLang="zh-CN" sz="2000" b="1" baseline="30000">
                <a:latin typeface="Times New Roman" panose="02020603050405020304" pitchFamily="18" charset="0"/>
                <a:ea typeface="楷体_GB2312" pitchFamily="1" charset="-122"/>
              </a:rPr>
              <a:t>1.3</a:t>
            </a:r>
            <a:r>
              <a:rPr lang="zh-CN" altLang="en-US" sz="2000" b="1">
                <a:latin typeface="Times New Roman" panose="02020603050405020304" pitchFamily="18" charset="0"/>
                <a:ea typeface="楷体_GB2312" pitchFamily="1" charset="-122"/>
              </a:rPr>
              <a:t>）左右，好于直接插入排序。</a:t>
            </a:r>
            <a:endParaRPr lang="zh-CN" altLang="en-US" sz="2000" b="1">
              <a:latin typeface="Times New Roman" panose="02020603050405020304" pitchFamily="18" charset="0"/>
              <a:ea typeface="楷体_GB2312" pitchFamily="1" charset="-122"/>
            </a:endParaRPr>
          </a:p>
          <a:p>
            <a:pPr>
              <a:lnSpc>
                <a:spcPct val="130000"/>
              </a:lnSpc>
            </a:pPr>
            <a:endParaRPr lang="zh-CN" altLang="en-US" sz="2000" b="1">
              <a:latin typeface="Times New Roman" panose="02020603050405020304" pitchFamily="18" charset="0"/>
              <a:ea typeface="楷体_GB2312" pitchFamily="1" charset="-122"/>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2.2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交换排序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39939" name="文本占位符 30722"/>
          <p:cNvSpPr>
            <a:spLocks noGrp="1"/>
          </p:cNvSpPr>
          <p:nvPr/>
        </p:nvSpPr>
        <p:spPr>
          <a:xfrm>
            <a:off x="852170" y="1134110"/>
            <a:ext cx="8001000" cy="917575"/>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marL="0" indent="0">
              <a:spcBef>
                <a:spcPts val="500"/>
              </a:spcBef>
              <a:spcAft>
                <a:spcPts val="500"/>
              </a:spcAft>
              <a:buNone/>
            </a:pPr>
            <a:r>
              <a:rPr lang="zh-CN" altLang="en-US" sz="2000">
                <a:latin typeface="宋体" panose="02010600030101010101" pitchFamily="2" charset="-122"/>
              </a:rPr>
              <a:t>两两比较待排序记录的关键字，发现两个记录次序相反时即进行交换，直到没有反序的记录为止，冒泡排序和快速排序都是交换排序。</a:t>
            </a:r>
            <a:endParaRPr lang="zh-CN" altLang="en-US" sz="2000">
              <a:latin typeface="宋体" panose="02010600030101010101" pitchFamily="2" charset="-122"/>
            </a:endParaRPr>
          </a:p>
          <a:p>
            <a:pPr marL="0" indent="0">
              <a:spcBef>
                <a:spcPts val="500"/>
              </a:spcBef>
              <a:spcAft>
                <a:spcPts val="500"/>
              </a:spcAft>
              <a:buNone/>
            </a:pPr>
            <a:endParaRPr lang="zh-CN" altLang="en-US" sz="2000">
              <a:latin typeface="宋体" panose="02010600030101010101" pitchFamily="2" charset="-122"/>
            </a:endParaRPr>
          </a:p>
          <a:p>
            <a:pPr marL="0" indent="0">
              <a:spcBef>
                <a:spcPts val="500"/>
              </a:spcBef>
              <a:spcAft>
                <a:spcPts val="500"/>
              </a:spcAft>
              <a:buNone/>
            </a:pPr>
            <a:r>
              <a:rPr lang="zh-CN" altLang="en-US" sz="2400" b="1"/>
              <a:t>冒泡排序：</a:t>
            </a:r>
            <a:endParaRPr lang="zh-CN" altLang="en-US" sz="2400" b="1"/>
          </a:p>
        </p:txBody>
      </p:sp>
      <p:grpSp>
        <p:nvGrpSpPr>
          <p:cNvPr id="2" name="组合 1"/>
          <p:cNvGrpSpPr/>
          <p:nvPr/>
        </p:nvGrpSpPr>
        <p:grpSpPr>
          <a:xfrm>
            <a:off x="852170" y="2599055"/>
            <a:ext cx="7696200" cy="3509645"/>
            <a:chOff x="1080" y="3600"/>
            <a:chExt cx="12120" cy="5527"/>
          </a:xfrm>
        </p:grpSpPr>
        <p:sp>
          <p:nvSpPr>
            <p:cNvPr id="31748" name="矩形 31747"/>
            <p:cNvSpPr/>
            <p:nvPr/>
          </p:nvSpPr>
          <p:spPr>
            <a:xfrm>
              <a:off x="1080" y="4800"/>
              <a:ext cx="6600" cy="840"/>
            </a:xfrm>
            <a:prstGeom prst="rect">
              <a:avLst/>
            </a:prstGeom>
            <a:solidFill>
              <a:srgbClr val="CCFFFF"/>
            </a:solidFill>
            <a:ln w="9525" cap="flat" cmpd="sng">
              <a:solidFill>
                <a:schemeClr val="tx2"/>
              </a:solidFill>
              <a:prstDash val="solid"/>
              <a:miter/>
              <a:headEnd type="none" w="med" len="med"/>
              <a:tailEnd type="none" w="med" len="med"/>
            </a:ln>
          </p:spPr>
          <p:txBody>
            <a:bodyPr wrap="none" anchor="ctr" anchorCtr="0"/>
            <a:p>
              <a:pPr algn="ctr"/>
              <a:r>
                <a:rPr lang="zh-CN" altLang="en-US" sz="2000" b="1">
                  <a:latin typeface="Times New Roman" panose="02020603050405020304" pitchFamily="18" charset="0"/>
                  <a:ea typeface="宋体" panose="02010600030101010101" pitchFamily="2" charset="-122"/>
                </a:rPr>
                <a:t>无序序列</a:t>
              </a:r>
              <a:r>
                <a:rPr lang="en-US" altLang="zh-CN" sz="2000" b="1">
                  <a:latin typeface="Times New Roman" panose="02020603050405020304" pitchFamily="18" charset="0"/>
                  <a:ea typeface="宋体" panose="02010600030101010101" pitchFamily="2" charset="-122"/>
                </a:rPr>
                <a:t>L.r[1..n-i+1]</a:t>
              </a:r>
              <a:endParaRPr lang="en-US" altLang="zh-CN" sz="2000" b="1">
                <a:latin typeface="Times New Roman" panose="02020603050405020304" pitchFamily="18" charset="0"/>
                <a:ea typeface="宋体" panose="02010600030101010101" pitchFamily="2" charset="-122"/>
              </a:endParaRPr>
            </a:p>
          </p:txBody>
        </p:sp>
        <p:sp>
          <p:nvSpPr>
            <p:cNvPr id="31749" name="矩形 31748"/>
            <p:cNvSpPr/>
            <p:nvPr/>
          </p:nvSpPr>
          <p:spPr>
            <a:xfrm>
              <a:off x="7680" y="4800"/>
              <a:ext cx="5520" cy="8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pPr algn="ctr"/>
              <a:endParaRPr lang="en-US" altLang="zh-CN" sz="2000" b="1">
                <a:solidFill>
                  <a:schemeClr val="bg2"/>
                </a:solidFill>
                <a:latin typeface="Times New Roman" panose="02020603050405020304" pitchFamily="18" charset="0"/>
                <a:ea typeface="宋体" panose="02010600030101010101" pitchFamily="2" charset="-122"/>
              </a:endParaRPr>
            </a:p>
            <a:p>
              <a:pPr algn="ctr"/>
              <a:r>
                <a:rPr lang="zh-CN" altLang="en-US" sz="2000" b="1">
                  <a:solidFill>
                    <a:schemeClr val="bg2"/>
                  </a:solidFill>
                  <a:latin typeface="Times New Roman" panose="02020603050405020304" pitchFamily="18" charset="0"/>
                  <a:ea typeface="宋体" panose="02010600030101010101" pitchFamily="2" charset="-122"/>
                </a:rPr>
                <a:t>有序序列 </a:t>
              </a:r>
              <a:r>
                <a:rPr lang="en-US" altLang="zh-CN" sz="2000" b="1">
                  <a:solidFill>
                    <a:schemeClr val="bg2"/>
                  </a:solidFill>
                  <a:latin typeface="Times New Roman" panose="02020603050405020304" pitchFamily="18" charset="0"/>
                  <a:ea typeface="宋体" panose="02010600030101010101" pitchFamily="2" charset="-122"/>
                </a:rPr>
                <a:t>L.r[n-i+2..n]</a:t>
              </a:r>
              <a:endParaRPr lang="en-US" altLang="zh-CN" sz="2000" b="1">
                <a:solidFill>
                  <a:schemeClr val="bg2"/>
                </a:solidFill>
                <a:latin typeface="Times New Roman" panose="02020603050405020304" pitchFamily="18" charset="0"/>
                <a:ea typeface="宋体" panose="02010600030101010101" pitchFamily="2" charset="-122"/>
              </a:endParaRPr>
            </a:p>
            <a:p>
              <a:pPr algn="ctr"/>
              <a:endParaRPr lang="en-US" altLang="zh-CN" sz="2000" b="1">
                <a:solidFill>
                  <a:schemeClr val="bg2"/>
                </a:solidFill>
                <a:latin typeface="Times New Roman" panose="02020603050405020304" pitchFamily="18" charset="0"/>
                <a:ea typeface="宋体" panose="02010600030101010101" pitchFamily="2" charset="-122"/>
              </a:endParaRPr>
            </a:p>
          </p:txBody>
        </p:sp>
        <p:sp>
          <p:nvSpPr>
            <p:cNvPr id="31750" name="直接连接符 31749"/>
            <p:cNvSpPr/>
            <p:nvPr/>
          </p:nvSpPr>
          <p:spPr>
            <a:xfrm>
              <a:off x="7400" y="3960"/>
              <a:ext cx="0" cy="840"/>
            </a:xfrm>
            <a:prstGeom prst="line">
              <a:avLst/>
            </a:prstGeom>
            <a:ln w="19050" cap="flat" cmpd="sng">
              <a:solidFill>
                <a:schemeClr val="tx1"/>
              </a:solidFill>
              <a:prstDash val="solid"/>
              <a:round/>
              <a:headEnd type="none" w="med" len="med"/>
              <a:tailEnd type="stealth" w="lg" len="lg"/>
            </a:ln>
          </p:spPr>
        </p:sp>
        <p:sp>
          <p:nvSpPr>
            <p:cNvPr id="31751" name="文本框 31750"/>
            <p:cNvSpPr txBox="1"/>
            <p:nvPr/>
          </p:nvSpPr>
          <p:spPr>
            <a:xfrm>
              <a:off x="7560" y="3600"/>
              <a:ext cx="1158" cy="628"/>
            </a:xfrm>
            <a:prstGeom prst="rect">
              <a:avLst/>
            </a:prstGeom>
            <a:noFill/>
            <a:ln w="9525">
              <a:noFill/>
            </a:ln>
          </p:spPr>
          <p:txBody>
            <a:bodyPr wrap="none" anchor="t" anchorCtr="0">
              <a:spAutoFit/>
            </a:bodyPr>
            <a:p>
              <a:r>
                <a:rPr lang="en-US" altLang="zh-CN" sz="2000">
                  <a:latin typeface="Times New Roman" panose="02020603050405020304" pitchFamily="18" charset="0"/>
                  <a:ea typeface="楷体_GB2312" pitchFamily="1" charset="-122"/>
                </a:rPr>
                <a:t>n-i+1</a:t>
              </a:r>
              <a:endParaRPr lang="en-US" altLang="zh-CN" sz="2000">
                <a:latin typeface="Times New Roman" panose="02020603050405020304" pitchFamily="18" charset="0"/>
                <a:ea typeface="楷体_GB2312" pitchFamily="1" charset="-122"/>
              </a:endParaRPr>
            </a:p>
          </p:txBody>
        </p:sp>
        <p:sp>
          <p:nvSpPr>
            <p:cNvPr id="31752" name="矩形 31751"/>
            <p:cNvSpPr/>
            <p:nvPr/>
          </p:nvSpPr>
          <p:spPr>
            <a:xfrm>
              <a:off x="1080" y="8287"/>
              <a:ext cx="6000" cy="840"/>
            </a:xfrm>
            <a:prstGeom prst="rect">
              <a:avLst/>
            </a:prstGeom>
            <a:solidFill>
              <a:srgbClr val="CCFFFF"/>
            </a:solidFill>
            <a:ln w="9525" cap="flat" cmpd="sng">
              <a:solidFill>
                <a:schemeClr val="tx2"/>
              </a:solidFill>
              <a:prstDash val="solid"/>
              <a:miter/>
              <a:headEnd type="none" w="med" len="med"/>
              <a:tailEnd type="none" w="med" len="med"/>
            </a:ln>
          </p:spPr>
          <p:txBody>
            <a:bodyPr wrap="none" anchor="ctr" anchorCtr="0"/>
            <a:p>
              <a:pPr algn="ctr"/>
              <a:r>
                <a:rPr lang="zh-CN" altLang="en-US" sz="2000" b="1">
                  <a:latin typeface="Times New Roman" panose="02020603050405020304" pitchFamily="18" charset="0"/>
                  <a:ea typeface="宋体" panose="02010600030101010101" pitchFamily="2" charset="-122"/>
                </a:rPr>
                <a:t>无序序列</a:t>
              </a:r>
              <a:r>
                <a:rPr lang="en-US" altLang="zh-CN" sz="2000" b="1">
                  <a:latin typeface="Times New Roman" panose="02020603050405020304" pitchFamily="18" charset="0"/>
                  <a:ea typeface="宋体" panose="02010600030101010101" pitchFamily="2" charset="-122"/>
                </a:rPr>
                <a:t>L.r[1..n-i]</a:t>
              </a:r>
              <a:endParaRPr lang="en-US" altLang="zh-CN" sz="2000" b="1">
                <a:latin typeface="Times New Roman" panose="02020603050405020304" pitchFamily="18" charset="0"/>
                <a:ea typeface="宋体" panose="02010600030101010101" pitchFamily="2" charset="-122"/>
              </a:endParaRPr>
            </a:p>
          </p:txBody>
        </p:sp>
        <p:sp>
          <p:nvSpPr>
            <p:cNvPr id="31753" name="矩形 31752"/>
            <p:cNvSpPr/>
            <p:nvPr/>
          </p:nvSpPr>
          <p:spPr>
            <a:xfrm>
              <a:off x="7080" y="8287"/>
              <a:ext cx="6120" cy="8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pPr algn="ctr"/>
              <a:endParaRPr lang="en-US" altLang="zh-CN" sz="2000" b="1">
                <a:solidFill>
                  <a:schemeClr val="bg2"/>
                </a:solidFill>
                <a:latin typeface="Times New Roman" panose="02020603050405020304" pitchFamily="18" charset="0"/>
                <a:ea typeface="宋体" panose="02010600030101010101" pitchFamily="2" charset="-122"/>
              </a:endParaRPr>
            </a:p>
            <a:p>
              <a:pPr algn="ctr"/>
              <a:r>
                <a:rPr lang="zh-CN" altLang="en-US" sz="2000" b="1">
                  <a:solidFill>
                    <a:schemeClr val="bg2"/>
                  </a:solidFill>
                  <a:latin typeface="Times New Roman" panose="02020603050405020304" pitchFamily="18" charset="0"/>
                  <a:ea typeface="宋体" panose="02010600030101010101" pitchFamily="2" charset="-122"/>
                </a:rPr>
                <a:t>有序序列 </a:t>
              </a:r>
              <a:r>
                <a:rPr lang="en-US" altLang="zh-CN" sz="2000" b="1">
                  <a:solidFill>
                    <a:schemeClr val="bg2"/>
                  </a:solidFill>
                  <a:latin typeface="Times New Roman" panose="02020603050405020304" pitchFamily="18" charset="0"/>
                  <a:ea typeface="宋体" panose="02010600030101010101" pitchFamily="2" charset="-122"/>
                </a:rPr>
                <a:t>L.r[n-i+1..n]</a:t>
              </a:r>
              <a:endParaRPr lang="en-US" altLang="zh-CN" sz="2000" b="1">
                <a:solidFill>
                  <a:schemeClr val="bg2"/>
                </a:solidFill>
                <a:latin typeface="Times New Roman" panose="02020603050405020304" pitchFamily="18" charset="0"/>
                <a:ea typeface="宋体" panose="02010600030101010101" pitchFamily="2" charset="-122"/>
              </a:endParaRPr>
            </a:p>
            <a:p>
              <a:pPr algn="ctr"/>
              <a:endParaRPr lang="en-US" altLang="zh-CN" sz="2000" b="1">
                <a:solidFill>
                  <a:schemeClr val="bg2"/>
                </a:solidFill>
                <a:latin typeface="Times New Roman" panose="02020603050405020304" pitchFamily="18" charset="0"/>
                <a:ea typeface="宋体" panose="02010600030101010101" pitchFamily="2" charset="-122"/>
              </a:endParaRPr>
            </a:p>
          </p:txBody>
        </p:sp>
        <p:sp>
          <p:nvSpPr>
            <p:cNvPr id="31754" name="下箭头 31753"/>
            <p:cNvSpPr/>
            <p:nvPr/>
          </p:nvSpPr>
          <p:spPr>
            <a:xfrm>
              <a:off x="7953" y="5704"/>
              <a:ext cx="765" cy="2531"/>
            </a:xfrm>
            <a:prstGeom prst="downArrow">
              <a:avLst>
                <a:gd name="adj1" fmla="val 50000"/>
                <a:gd name="adj2" fmla="val 50000"/>
              </a:avLst>
            </a:prstGeom>
            <a:solidFill>
              <a:srgbClr val="00CC99"/>
            </a:solidFill>
            <a:ln w="9525" cap="flat" cmpd="sng">
              <a:solidFill>
                <a:srgbClr val="006666"/>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55" name="文本框 31754"/>
            <p:cNvSpPr txBox="1"/>
            <p:nvPr/>
          </p:nvSpPr>
          <p:spPr>
            <a:xfrm>
              <a:off x="1200" y="6480"/>
              <a:ext cx="5640" cy="1210"/>
            </a:xfrm>
            <a:prstGeom prst="rect">
              <a:avLst/>
            </a:prstGeom>
            <a:noFill/>
            <a:ln w="9525">
              <a:noFill/>
            </a:ln>
          </p:spPr>
          <p:txBody>
            <a:bodyPr anchor="t" anchorCtr="0">
              <a:spAutoFit/>
            </a:bodyPr>
            <a:p>
              <a:pPr>
                <a:lnSpc>
                  <a:spcPct val="110000"/>
                </a:lnSpc>
              </a:pPr>
              <a:r>
                <a:rPr lang="zh-CN" altLang="en-US" sz="2000" dirty="0">
                  <a:solidFill>
                    <a:srgbClr val="800000"/>
                  </a:solidFill>
                  <a:latin typeface="Times New Roman" panose="02020603050405020304" pitchFamily="18" charset="0"/>
                  <a:ea typeface="楷体_GB2312" pitchFamily="1" charset="-122"/>
                </a:rPr>
                <a:t>比较相邻记录，将</a:t>
              </a:r>
              <a:r>
                <a:rPr lang="zh-CN" altLang="en-US" sz="2000" b="1" dirty="0">
                  <a:solidFill>
                    <a:srgbClr val="800000"/>
                  </a:solidFill>
                  <a:latin typeface="Times New Roman" panose="02020603050405020304" pitchFamily="18" charset="0"/>
                  <a:ea typeface="楷体_GB2312" pitchFamily="1" charset="-122"/>
                </a:rPr>
                <a:t>关键字最大的记录交换</a:t>
              </a:r>
              <a:r>
                <a:rPr lang="zh-CN" altLang="en-US" sz="2000" dirty="0">
                  <a:solidFill>
                    <a:srgbClr val="800000"/>
                  </a:solidFill>
                  <a:latin typeface="Times New Roman" panose="02020603050405020304" pitchFamily="18" charset="0"/>
                  <a:ea typeface="楷体_GB2312" pitchFamily="1" charset="-122"/>
                </a:rPr>
                <a:t>到</a:t>
              </a:r>
              <a:r>
                <a:rPr lang="zh-CN" altLang="en-US" sz="2000" b="1" dirty="0">
                  <a:solidFill>
                    <a:srgbClr val="800000"/>
                  </a:solidFill>
                  <a:latin typeface="Times New Roman" panose="02020603050405020304" pitchFamily="18" charset="0"/>
                  <a:ea typeface="楷体_GB2312" pitchFamily="1" charset="-122"/>
                </a:rPr>
                <a:t> n-i+1 </a:t>
              </a:r>
              <a:r>
                <a:rPr lang="zh-CN" altLang="en-US" sz="2000" dirty="0">
                  <a:solidFill>
                    <a:srgbClr val="800000"/>
                  </a:solidFill>
                  <a:latin typeface="Times New Roman" panose="02020603050405020304" pitchFamily="18" charset="0"/>
                  <a:ea typeface="楷体_GB2312" pitchFamily="1" charset="-122"/>
                </a:rPr>
                <a:t>的位置上</a:t>
              </a:r>
              <a:endParaRPr lang="zh-CN" altLang="en-US" sz="2000" b="1" dirty="0">
                <a:solidFill>
                  <a:srgbClr val="800000"/>
                </a:solidFill>
                <a:latin typeface="Times New Roman" panose="02020603050405020304" pitchFamily="18" charset="0"/>
                <a:ea typeface="楷体_GB2312" pitchFamily="1" charset="-122"/>
              </a:endParaRPr>
            </a:p>
          </p:txBody>
        </p:sp>
        <p:sp>
          <p:nvSpPr>
            <p:cNvPr id="31756" name="下弧形箭头 31755"/>
            <p:cNvSpPr/>
            <p:nvPr/>
          </p:nvSpPr>
          <p:spPr>
            <a:xfrm>
              <a:off x="420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57" name="下弧形箭头 31756"/>
            <p:cNvSpPr/>
            <p:nvPr/>
          </p:nvSpPr>
          <p:spPr>
            <a:xfrm>
              <a:off x="672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58" name="下弧形箭头 31757"/>
            <p:cNvSpPr/>
            <p:nvPr/>
          </p:nvSpPr>
          <p:spPr>
            <a:xfrm>
              <a:off x="588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59" name="下弧形箭头 31758"/>
            <p:cNvSpPr/>
            <p:nvPr/>
          </p:nvSpPr>
          <p:spPr>
            <a:xfrm>
              <a:off x="504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60" name="下弧形箭头 31759"/>
            <p:cNvSpPr/>
            <p:nvPr/>
          </p:nvSpPr>
          <p:spPr>
            <a:xfrm>
              <a:off x="348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61" name="下弧形箭头 31760"/>
            <p:cNvSpPr/>
            <p:nvPr/>
          </p:nvSpPr>
          <p:spPr>
            <a:xfrm>
              <a:off x="276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62" name="下弧形箭头 31761"/>
            <p:cNvSpPr/>
            <p:nvPr/>
          </p:nvSpPr>
          <p:spPr>
            <a:xfrm>
              <a:off x="204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63" name="下弧形箭头 31762"/>
            <p:cNvSpPr/>
            <p:nvPr/>
          </p:nvSpPr>
          <p:spPr>
            <a:xfrm>
              <a:off x="1200" y="5640"/>
              <a:ext cx="840" cy="480"/>
            </a:xfrm>
            <a:prstGeom prst="curvedUpArrow">
              <a:avLst>
                <a:gd name="adj1" fmla="val 22288"/>
                <a:gd name="adj2" fmla="val 57288"/>
                <a:gd name="adj3" fmla="val 33328"/>
              </a:avLst>
            </a:prstGeom>
            <a:solidFill>
              <a:schemeClr val="accent1"/>
            </a:solidFill>
            <a:ln w="28575" cap="flat" cmpd="sng">
              <a:solidFill>
                <a:srgbClr val="FF6600"/>
              </a:solidFill>
              <a:prstDash val="solid"/>
              <a:miter/>
              <a:headEnd type="none" w="med" len="med"/>
              <a:tailEnd type="none" w="med" len="med"/>
            </a:ln>
          </p:spPr>
          <p:txBody>
            <a:bodyPr anchor="t" anchorCtr="0"/>
            <a:p>
              <a:endParaRPr lang="zh-CN" altLang="en-US" sz="2000">
                <a:latin typeface="Verdana" panose="020B0604030504040204" pitchFamily="2" charset="0"/>
                <a:ea typeface="宋体" panose="02010600030101010101" pitchFamily="2" charset="-122"/>
              </a:endParaRPr>
            </a:p>
          </p:txBody>
        </p:sp>
        <p:sp>
          <p:nvSpPr>
            <p:cNvPr id="31764" name="直接连接符 31763"/>
            <p:cNvSpPr/>
            <p:nvPr/>
          </p:nvSpPr>
          <p:spPr>
            <a:xfrm>
              <a:off x="7680" y="5640"/>
              <a:ext cx="1" cy="3481"/>
            </a:xfrm>
            <a:prstGeom prst="line">
              <a:avLst/>
            </a:prstGeom>
            <a:ln w="28575" cap="rnd" cmpd="sng">
              <a:solidFill>
                <a:srgbClr val="005042"/>
              </a:solidFill>
              <a:prstDash val="sysDot"/>
              <a:round/>
              <a:headEnd type="none" w="med" len="med"/>
              <a:tailEnd type="none" w="med" len="med"/>
            </a:ln>
          </p:spPr>
        </p:sp>
        <p:sp>
          <p:nvSpPr>
            <p:cNvPr id="31765" name="直接连接符 31764"/>
            <p:cNvSpPr/>
            <p:nvPr/>
          </p:nvSpPr>
          <p:spPr>
            <a:xfrm>
              <a:off x="7080" y="4799"/>
              <a:ext cx="40" cy="3437"/>
            </a:xfrm>
            <a:prstGeom prst="line">
              <a:avLst/>
            </a:prstGeom>
            <a:ln w="28575" cap="rnd" cmpd="sng">
              <a:solidFill>
                <a:srgbClr val="005042"/>
              </a:solidFill>
              <a:prstDash val="sysDot"/>
              <a:round/>
              <a:headEnd type="none" w="med" len="med"/>
              <a:tailEnd type="none" w="med" len="med"/>
            </a:ln>
          </p:spPr>
        </p:sp>
      </p:grpSp>
    </p:spTree>
    <p:custDataLst>
      <p:tags r:id="rId2"/>
    </p:custData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2.2.1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冒泡排序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41986" name="文本框 32769"/>
          <p:cNvSpPr txBox="1"/>
          <p:nvPr/>
        </p:nvSpPr>
        <p:spPr>
          <a:xfrm>
            <a:off x="852170" y="1183005"/>
            <a:ext cx="8569325" cy="3538538"/>
          </a:xfrm>
          <a:prstGeom prst="rect">
            <a:avLst/>
          </a:prstGeom>
          <a:noFill/>
          <a:ln w="9525">
            <a:noFill/>
          </a:ln>
        </p:spPr>
        <p:txBody>
          <a:bodyPr anchor="t" anchorCtr="0">
            <a:spAutoFit/>
          </a:bodyPr>
          <a:p>
            <a:r>
              <a:rPr lang="en-US" altLang="zh-CN" sz="2800" b="1">
                <a:latin typeface="Times New Roman" panose="02020603050405020304" pitchFamily="18" charset="0"/>
                <a:ea typeface="宋体" panose="02010600030101010101" pitchFamily="2" charset="-122"/>
              </a:rPr>
              <a:t>void BubbleSort(SqList *L)</a:t>
            </a:r>
            <a:endParaRPr lang="en-US" altLang="zh-CN" sz="2800" b="1">
              <a:latin typeface="Times New Roman" panose="02020603050405020304" pitchFamily="18" charset="0"/>
              <a:ea typeface="宋体" panose="02010600030101010101" pitchFamily="2" charset="-122"/>
            </a:endParaRPr>
          </a:p>
          <a:p>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r>
              <a:rPr lang="en-US" altLang="zh-CN" sz="2800" b="1">
                <a:latin typeface="Times New Roman" panose="02020603050405020304" pitchFamily="18" charset="0"/>
                <a:ea typeface="宋体" panose="02010600030101010101" pitchFamily="2" charset="-122"/>
              </a:rPr>
              <a:t>        for (i=L-&gt;length;i&gt;1;--i){</a:t>
            </a:r>
            <a:endParaRPr lang="en-US" altLang="zh-CN" sz="2800" b="1">
              <a:latin typeface="Times New Roman" panose="02020603050405020304" pitchFamily="18" charset="0"/>
              <a:ea typeface="宋体" panose="02010600030101010101" pitchFamily="2" charset="-122"/>
            </a:endParaRPr>
          </a:p>
          <a:p>
            <a:r>
              <a:rPr lang="en-US" altLang="zh-CN" sz="2800" b="1">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for (j=1;j&lt;i;++j)</a:t>
            </a:r>
            <a:endParaRPr lang="en-US" altLang="zh-CN" sz="2800" b="1">
              <a:solidFill>
                <a:srgbClr val="FF0000"/>
              </a:solidFill>
              <a:latin typeface="Times New Roman" panose="02020603050405020304" pitchFamily="18" charset="0"/>
              <a:ea typeface="宋体" panose="02010600030101010101" pitchFamily="2" charset="-122"/>
            </a:endParaRPr>
          </a:p>
          <a:p>
            <a:r>
              <a:rPr lang="en-US" altLang="zh-CN" sz="2800" b="1">
                <a:solidFill>
                  <a:srgbClr val="FF0000"/>
                </a:solidFill>
                <a:latin typeface="Times New Roman" panose="02020603050405020304" pitchFamily="18" charset="0"/>
                <a:ea typeface="宋体" panose="02010600030101010101" pitchFamily="2" charset="-122"/>
              </a:rPr>
              <a:t>                 </a:t>
            </a:r>
            <a:r>
              <a:rPr lang="en-US" altLang="zh-CN" sz="2800" b="1">
                <a:solidFill>
                  <a:srgbClr val="0000FF"/>
                </a:solidFill>
                <a:latin typeface="Times New Roman" panose="02020603050405020304" pitchFamily="18" charset="0"/>
                <a:ea typeface="宋体" panose="02010600030101010101" pitchFamily="2" charset="-122"/>
              </a:rPr>
              <a:t>if (L-&gt;r[j+1]&lt;L-&gt;r[j]){</a:t>
            </a:r>
            <a:endParaRPr lang="en-US" altLang="zh-CN" sz="2800" b="1">
              <a:solidFill>
                <a:srgbClr val="0000FF"/>
              </a:solidFill>
              <a:latin typeface="Times New Roman" panose="02020603050405020304" pitchFamily="18" charset="0"/>
              <a:ea typeface="宋体" panose="02010600030101010101" pitchFamily="2" charset="-122"/>
            </a:endParaRPr>
          </a:p>
          <a:p>
            <a:r>
              <a:rPr lang="en-US" altLang="zh-CN" sz="2800" b="1">
                <a:solidFill>
                  <a:srgbClr val="0000FF"/>
                </a:solidFill>
                <a:latin typeface="Times New Roman" panose="02020603050405020304" pitchFamily="18" charset="0"/>
                <a:ea typeface="宋体" panose="02010600030101010101" pitchFamily="2" charset="-122"/>
              </a:rPr>
              <a:t>                    Swap(L-&gt;r[j],L-&gt;r[j+1]);</a:t>
            </a:r>
            <a:endParaRPr lang="en-US" altLang="zh-CN" sz="2800" b="1">
              <a:solidFill>
                <a:srgbClr val="0000FF"/>
              </a:solidFill>
              <a:latin typeface="Times New Roman" panose="02020603050405020304" pitchFamily="18" charset="0"/>
              <a:ea typeface="宋体" panose="02010600030101010101" pitchFamily="2" charset="-122"/>
            </a:endParaRPr>
          </a:p>
          <a:p>
            <a:r>
              <a:rPr lang="en-US" altLang="zh-CN" sz="2800" b="1">
                <a:solidFill>
                  <a:srgbClr val="0000FF"/>
                </a:solidFill>
                <a:latin typeface="Times New Roman" panose="02020603050405020304" pitchFamily="18" charset="0"/>
                <a:ea typeface="宋体" panose="02010600030101010101" pitchFamily="2" charset="-122"/>
              </a:rPr>
              <a:t>                }</a:t>
            </a:r>
            <a:endParaRPr lang="en-US" altLang="zh-CN" sz="2800" b="1">
              <a:solidFill>
                <a:srgbClr val="0000FF"/>
              </a:solidFill>
              <a:latin typeface="Times New Roman" panose="02020603050405020304" pitchFamily="18" charset="0"/>
              <a:ea typeface="宋体" panose="02010600030101010101" pitchFamily="2" charset="-122"/>
            </a:endParaRPr>
          </a:p>
          <a:p>
            <a:r>
              <a:rPr lang="en-US" altLang="zh-CN" sz="2800" b="1">
                <a:latin typeface="Times New Roman" panose="02020603050405020304" pitchFamily="18" charset="0"/>
                <a:ea typeface="宋体" panose="02010600030101010101" pitchFamily="2" charset="-122"/>
              </a:rPr>
              <a:t>       }    }</a:t>
            </a:r>
            <a:endParaRPr lang="en-US" altLang="zh-CN" sz="2800" b="1">
              <a:latin typeface="Times New Roman" panose="02020603050405020304" pitchFamily="18" charset="0"/>
              <a:ea typeface="宋体" panose="02010600030101010101" pitchFamily="2" charset="-122"/>
            </a:endParaRPr>
          </a:p>
        </p:txBody>
      </p:sp>
      <p:sp>
        <p:nvSpPr>
          <p:cNvPr id="41987" name="文本框 32770"/>
          <p:cNvSpPr txBox="1"/>
          <p:nvPr/>
        </p:nvSpPr>
        <p:spPr>
          <a:xfrm>
            <a:off x="796290" y="4889818"/>
            <a:ext cx="2684463" cy="522287"/>
          </a:xfrm>
          <a:prstGeom prst="rect">
            <a:avLst/>
          </a:prstGeom>
          <a:noFill/>
          <a:ln w="9525">
            <a:noFill/>
          </a:ln>
        </p:spPr>
        <p:txBody>
          <a:bodyPr wrap="none" anchor="t" anchorCtr="0">
            <a:spAutoFit/>
          </a:bodyPr>
          <a:p>
            <a:pPr algn="ctr"/>
            <a:r>
              <a:rPr lang="zh-CN" altLang="en-US" sz="2800" b="1">
                <a:solidFill>
                  <a:srgbClr val="FF0000"/>
                </a:solidFill>
                <a:latin typeface="Verdana" panose="020B0604030504040204" pitchFamily="2" charset="0"/>
                <a:ea typeface="楷体_GB2312" pitchFamily="1" charset="-122"/>
              </a:rPr>
              <a:t>时间性能分析：</a:t>
            </a:r>
            <a:endParaRPr lang="zh-CN" altLang="en-US" sz="2800" b="1">
              <a:solidFill>
                <a:srgbClr val="FF0000"/>
              </a:solidFill>
              <a:latin typeface="Verdana" panose="020B0604030504040204" pitchFamily="2" charset="0"/>
              <a:ea typeface="楷体_GB2312" pitchFamily="1" charset="-122"/>
            </a:endParaRPr>
          </a:p>
        </p:txBody>
      </p:sp>
      <p:sp>
        <p:nvSpPr>
          <p:cNvPr id="41988" name="文本框 32771"/>
          <p:cNvSpPr txBox="1"/>
          <p:nvPr/>
        </p:nvSpPr>
        <p:spPr>
          <a:xfrm>
            <a:off x="1012190" y="5394643"/>
            <a:ext cx="8526780" cy="953135"/>
          </a:xfrm>
          <a:prstGeom prst="rect">
            <a:avLst/>
          </a:prstGeom>
          <a:noFill/>
          <a:ln w="9525">
            <a:noFill/>
          </a:ln>
        </p:spPr>
        <p:txBody>
          <a:bodyPr wrap="none" anchor="t" anchorCtr="0">
            <a:spAutoFit/>
          </a:bodyPr>
          <a:p>
            <a:r>
              <a:rPr lang="zh-CN" altLang="en-US" sz="2800" b="1">
                <a:solidFill>
                  <a:schemeClr val="hlink"/>
                </a:solidFill>
                <a:latin typeface="Times New Roman" panose="02020603050405020304" pitchFamily="18" charset="0"/>
                <a:ea typeface="楷体_GB2312" pitchFamily="1" charset="-122"/>
              </a:rPr>
              <a:t>比较次数</a:t>
            </a:r>
            <a:r>
              <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rPr>
              <a:t>:</a:t>
            </a:r>
            <a:r>
              <a:rPr lang="zh-CN" altLang="en-US" sz="2800" b="1">
                <a:solidFill>
                  <a:schemeClr val="hlink"/>
                </a:solidFill>
                <a:latin typeface="Times New Roman" panose="02020603050405020304" pitchFamily="18" charset="0"/>
                <a:ea typeface="楷体_GB2312" pitchFamily="1" charset="-122"/>
                <a:sym typeface="Wingdings" panose="05000000000000000000" pitchFamily="2" charset="2"/>
              </a:rPr>
              <a:t>最坏</a:t>
            </a:r>
            <a:r>
              <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rPr>
              <a:t>(n-1)+(n-2)+...+1;                   </a:t>
            </a:r>
            <a:r>
              <a:rPr lang="zh-CN" altLang="en-US" sz="2800" b="1">
                <a:solidFill>
                  <a:schemeClr val="hlink"/>
                </a:solidFill>
                <a:latin typeface="Times New Roman" panose="02020603050405020304" pitchFamily="18" charset="0"/>
                <a:ea typeface="楷体_GB2312" pitchFamily="1" charset="-122"/>
                <a:sym typeface="Wingdings" panose="05000000000000000000" pitchFamily="2" charset="2"/>
              </a:rPr>
              <a:t>最好： </a:t>
            </a:r>
            <a:r>
              <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rPr>
              <a:t>n-1</a:t>
            </a:r>
            <a:r>
              <a:rPr lang="en-US" altLang="zh-CN" sz="2400" i="1">
                <a:solidFill>
                  <a:schemeClr val="hlink"/>
                </a:solidFill>
                <a:latin typeface="Verdana" panose="020B0604030504040204" pitchFamily="2" charset="0"/>
                <a:ea typeface="宋体" panose="02010600030101010101" pitchFamily="2" charset="-122"/>
                <a:sym typeface="Wingdings" panose="05000000000000000000" pitchFamily="2" charset="2"/>
              </a:rPr>
              <a:t> </a:t>
            </a:r>
            <a:endPar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endParaRPr>
          </a:p>
          <a:p>
            <a:r>
              <a:rPr lang="zh-CN" altLang="en-US" sz="2800" b="1">
                <a:solidFill>
                  <a:schemeClr val="hlink"/>
                </a:solidFill>
                <a:latin typeface="Times New Roman" panose="02020603050405020304" pitchFamily="18" charset="0"/>
                <a:ea typeface="楷体_GB2312" pitchFamily="1" charset="-122"/>
                <a:sym typeface="Wingdings" panose="05000000000000000000" pitchFamily="2" charset="2"/>
              </a:rPr>
              <a:t>移动次数</a:t>
            </a:r>
            <a:r>
              <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rPr>
              <a:t>:</a:t>
            </a:r>
            <a:r>
              <a:rPr lang="zh-CN" altLang="en-US" sz="2800" b="1">
                <a:solidFill>
                  <a:schemeClr val="hlink"/>
                </a:solidFill>
                <a:latin typeface="Times New Roman" panose="02020603050405020304" pitchFamily="18" charset="0"/>
                <a:ea typeface="楷体_GB2312" pitchFamily="1" charset="-122"/>
                <a:sym typeface="Wingdings" panose="05000000000000000000" pitchFamily="2" charset="2"/>
              </a:rPr>
              <a:t>最坏：</a:t>
            </a:r>
            <a:r>
              <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rPr>
              <a:t>3((n-1)+(n-2)+...+1)</a:t>
            </a:r>
            <a:r>
              <a:rPr lang="zh-CN" altLang="en-US" sz="2800" b="1">
                <a:solidFill>
                  <a:schemeClr val="hlink"/>
                </a:solidFill>
                <a:latin typeface="Times New Roman" panose="02020603050405020304" pitchFamily="18" charset="0"/>
                <a:ea typeface="楷体_GB2312" pitchFamily="1" charset="-122"/>
                <a:sym typeface="Wingdings" panose="05000000000000000000" pitchFamily="2" charset="2"/>
              </a:rPr>
              <a:t>；</a:t>
            </a:r>
            <a:r>
              <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rPr>
              <a:t>        </a:t>
            </a:r>
            <a:r>
              <a:rPr lang="zh-CN" altLang="en-US" sz="2800" b="1">
                <a:solidFill>
                  <a:schemeClr val="hlink"/>
                </a:solidFill>
                <a:latin typeface="Times New Roman" panose="02020603050405020304" pitchFamily="18" charset="0"/>
                <a:ea typeface="楷体_GB2312" pitchFamily="1" charset="-122"/>
                <a:sym typeface="Wingdings" panose="05000000000000000000" pitchFamily="2" charset="2"/>
              </a:rPr>
              <a:t>最好：</a:t>
            </a:r>
            <a:r>
              <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rPr>
              <a:t>0  </a:t>
            </a:r>
            <a:endParaRPr lang="en-US" altLang="zh-CN" sz="2800" b="1">
              <a:solidFill>
                <a:schemeClr val="hlink"/>
              </a:solidFill>
              <a:latin typeface="Times New Roman" panose="02020603050405020304" pitchFamily="18" charset="0"/>
              <a:ea typeface="楷体_GB2312" pitchFamily="1" charset="-122"/>
              <a:sym typeface="Wingdings" panose="05000000000000000000" pitchFamily="2" charset="2"/>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25"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sym typeface="+mn-ea"/>
              </a:rPr>
              <a:t>2.2.1 </a:t>
            </a:r>
            <a:r>
              <a:rPr lang="zh-CN" altLang="en-US" sz="2325"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sym typeface="+mn-ea"/>
              </a:rPr>
              <a:t>冒泡排序</a:t>
            </a:r>
            <a:r>
              <a:rPr lang="en-US" altLang="zh-CN" sz="2325"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sym typeface="+mn-ea"/>
              </a:rPr>
              <a:t>——</a:t>
            </a:r>
            <a:r>
              <a:rPr lang="zh-CN" altLang="en-US" sz="2325"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sym typeface="+mn-ea"/>
              </a:rPr>
              <a:t>改进</a:t>
            </a:r>
            <a:endParaRPr lang="zh-CN" altLang="en-US" sz="2325"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sym typeface="+mn-ea"/>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grpSp>
        <p:nvGrpSpPr>
          <p:cNvPr id="29" name="组合 28"/>
          <p:cNvGrpSpPr/>
          <p:nvPr/>
        </p:nvGrpSpPr>
        <p:grpSpPr>
          <a:xfrm>
            <a:off x="490855" y="1805305"/>
            <a:ext cx="7239000" cy="1828800"/>
            <a:chOff x="1080" y="3580"/>
            <a:chExt cx="11400" cy="2880"/>
          </a:xfrm>
        </p:grpSpPr>
        <p:sp>
          <p:nvSpPr>
            <p:cNvPr id="32" name="文本框 31"/>
            <p:cNvSpPr txBox="1"/>
            <p:nvPr/>
          </p:nvSpPr>
          <p:spPr>
            <a:xfrm>
              <a:off x="1080" y="3580"/>
              <a:ext cx="1320" cy="628"/>
            </a:xfrm>
            <a:prstGeom prst="rect">
              <a:avLst/>
            </a:prstGeom>
            <a:solidFill>
              <a:srgbClr val="CCFFCC"/>
            </a:solidFill>
            <a:ln w="9525">
              <a:noFill/>
            </a:ln>
          </p:spPr>
          <p:txBody>
            <a:bodyPr anchor="t" anchorCtr="0">
              <a:spAutoFit/>
            </a:bodyPr>
            <a:p>
              <a:pPr algn="ctr"/>
              <a:r>
                <a:rPr lang="en-US" altLang="zh-CN" sz="2000" b="1">
                  <a:solidFill>
                    <a:srgbClr val="003366"/>
                  </a:solidFill>
                  <a:latin typeface="Times New Roman" panose="02020603050405020304" pitchFamily="18" charset="0"/>
                  <a:ea typeface="宋体" panose="02010600030101010101" pitchFamily="2" charset="-122"/>
                </a:rPr>
                <a:t>2</a:t>
              </a:r>
              <a:endParaRPr lang="en-US" altLang="zh-CN" sz="2000" b="1">
                <a:solidFill>
                  <a:srgbClr val="003366"/>
                </a:solidFill>
                <a:latin typeface="Times New Roman" panose="02020603050405020304" pitchFamily="18" charset="0"/>
                <a:ea typeface="宋体" panose="02010600030101010101" pitchFamily="2" charset="-122"/>
              </a:endParaRPr>
            </a:p>
          </p:txBody>
        </p:sp>
        <p:sp>
          <p:nvSpPr>
            <p:cNvPr id="35" name="文本框 34"/>
            <p:cNvSpPr txBox="1"/>
            <p:nvPr/>
          </p:nvSpPr>
          <p:spPr>
            <a:xfrm>
              <a:off x="2517" y="3600"/>
              <a:ext cx="1320" cy="628"/>
            </a:xfrm>
            <a:prstGeom prst="rect">
              <a:avLst/>
            </a:prstGeom>
            <a:solidFill>
              <a:srgbClr val="CCFFCC"/>
            </a:solidFill>
            <a:ln w="9525">
              <a:noFill/>
            </a:ln>
          </p:spPr>
          <p:txBody>
            <a:bodyPr anchor="t" anchorCtr="0">
              <a:spAutoFit/>
            </a:bodyPr>
            <a:p>
              <a:pPr algn="ctr"/>
              <a:r>
                <a:rPr lang="en-US" altLang="zh-CN" sz="2000" b="1">
                  <a:solidFill>
                    <a:srgbClr val="FF0066"/>
                  </a:solidFill>
                  <a:latin typeface="Times New Roman" panose="02020603050405020304" pitchFamily="18" charset="0"/>
                  <a:ea typeface="宋体" panose="02010600030101010101" pitchFamily="2" charset="-122"/>
                </a:rPr>
                <a:t>3</a:t>
              </a:r>
              <a:endParaRPr lang="en-US" altLang="zh-CN" sz="2000" b="1">
                <a:solidFill>
                  <a:srgbClr val="FF0066"/>
                </a:solidFill>
                <a:latin typeface="Times New Roman" panose="02020603050405020304" pitchFamily="18" charset="0"/>
                <a:ea typeface="宋体" panose="02010600030101010101" pitchFamily="2" charset="-122"/>
              </a:endParaRPr>
            </a:p>
          </p:txBody>
        </p:sp>
        <p:sp>
          <p:nvSpPr>
            <p:cNvPr id="36" name="文本框 35"/>
            <p:cNvSpPr txBox="1"/>
            <p:nvPr/>
          </p:nvSpPr>
          <p:spPr>
            <a:xfrm>
              <a:off x="3954" y="3600"/>
              <a:ext cx="1320" cy="628"/>
            </a:xfrm>
            <a:prstGeom prst="rect">
              <a:avLst/>
            </a:prstGeom>
            <a:solidFill>
              <a:srgbClr val="CCFFCC"/>
            </a:solidFill>
            <a:ln w="9525">
              <a:noFill/>
            </a:ln>
          </p:spPr>
          <p:txBody>
            <a:bodyPr anchor="t" anchorCtr="0">
              <a:spAutoFit/>
            </a:bodyPr>
            <a:p>
              <a:pPr algn="ctr"/>
              <a:r>
                <a:rPr lang="en-US" altLang="zh-CN" sz="2000" b="1">
                  <a:solidFill>
                    <a:srgbClr val="FF0066"/>
                  </a:solidFill>
                  <a:latin typeface="Times New Roman" panose="02020603050405020304" pitchFamily="18" charset="0"/>
                  <a:ea typeface="宋体" panose="02010600030101010101" pitchFamily="2" charset="-122"/>
                </a:rPr>
                <a:t>1</a:t>
              </a:r>
              <a:endParaRPr lang="en-US" altLang="zh-CN" sz="2000" b="1">
                <a:solidFill>
                  <a:srgbClr val="FF0066"/>
                </a:solidFill>
                <a:latin typeface="Times New Roman" panose="02020603050405020304" pitchFamily="18" charset="0"/>
                <a:ea typeface="宋体" panose="02010600030101010101" pitchFamily="2" charset="-122"/>
              </a:endParaRPr>
            </a:p>
          </p:txBody>
        </p:sp>
        <p:sp>
          <p:nvSpPr>
            <p:cNvPr id="37" name="文本框 36"/>
            <p:cNvSpPr txBox="1"/>
            <p:nvPr/>
          </p:nvSpPr>
          <p:spPr>
            <a:xfrm>
              <a:off x="5391" y="3600"/>
              <a:ext cx="1320" cy="628"/>
            </a:xfrm>
            <a:prstGeom prst="rect">
              <a:avLst/>
            </a:prstGeom>
            <a:solidFill>
              <a:srgbClr val="CCFFCC"/>
            </a:solidFill>
            <a:ln w="9525">
              <a:noFill/>
            </a:ln>
          </p:spPr>
          <p:txBody>
            <a:bodyPr anchor="t" anchorCtr="0">
              <a:spAutoFit/>
            </a:bodyPr>
            <a:p>
              <a:pPr algn="ctr"/>
              <a:r>
                <a:rPr lang="en-US" altLang="zh-CN" sz="2000" b="1">
                  <a:solidFill>
                    <a:srgbClr val="990000"/>
                  </a:solidFill>
                  <a:latin typeface="Times New Roman" panose="02020603050405020304" pitchFamily="18" charset="0"/>
                  <a:ea typeface="宋体" panose="02010600030101010101" pitchFamily="2" charset="-122"/>
                </a:rPr>
                <a:t>5</a:t>
              </a:r>
              <a:endParaRPr lang="en-US" altLang="zh-CN" sz="2000" b="1">
                <a:solidFill>
                  <a:srgbClr val="990000"/>
                </a:solidFill>
                <a:latin typeface="Times New Roman" panose="02020603050405020304" pitchFamily="18" charset="0"/>
                <a:ea typeface="宋体" panose="02010600030101010101" pitchFamily="2" charset="-122"/>
              </a:endParaRPr>
            </a:p>
          </p:txBody>
        </p:sp>
        <p:sp>
          <p:nvSpPr>
            <p:cNvPr id="38" name="文本框 37"/>
            <p:cNvSpPr txBox="1"/>
            <p:nvPr/>
          </p:nvSpPr>
          <p:spPr>
            <a:xfrm>
              <a:off x="6828" y="3600"/>
              <a:ext cx="1320" cy="628"/>
            </a:xfrm>
            <a:prstGeom prst="rect">
              <a:avLst/>
            </a:prstGeom>
            <a:solidFill>
              <a:srgbClr val="CCFFCC"/>
            </a:solidFill>
            <a:ln w="9525">
              <a:noFill/>
            </a:ln>
          </p:spPr>
          <p:txBody>
            <a:bodyPr anchor="t" anchorCtr="0">
              <a:spAutoFit/>
            </a:bodyPr>
            <a:p>
              <a:pPr algn="ctr"/>
              <a:r>
                <a:rPr lang="en-US" altLang="zh-CN" sz="2000" b="1">
                  <a:solidFill>
                    <a:srgbClr val="003366"/>
                  </a:solidFill>
                  <a:latin typeface="Times New Roman" panose="02020603050405020304" pitchFamily="18" charset="0"/>
                  <a:ea typeface="宋体" panose="02010600030101010101" pitchFamily="2" charset="-122"/>
                </a:rPr>
                <a:t>7</a:t>
              </a:r>
              <a:endParaRPr lang="en-US" altLang="zh-CN" sz="2000" b="1">
                <a:solidFill>
                  <a:srgbClr val="003366"/>
                </a:solidFill>
                <a:latin typeface="Times New Roman" panose="02020603050405020304" pitchFamily="18" charset="0"/>
                <a:ea typeface="宋体" panose="02010600030101010101" pitchFamily="2" charset="-122"/>
              </a:endParaRPr>
            </a:p>
          </p:txBody>
        </p:sp>
        <p:sp>
          <p:nvSpPr>
            <p:cNvPr id="40" name="文本框 39"/>
            <p:cNvSpPr txBox="1"/>
            <p:nvPr/>
          </p:nvSpPr>
          <p:spPr>
            <a:xfrm>
              <a:off x="8265" y="3600"/>
              <a:ext cx="1320" cy="628"/>
            </a:xfrm>
            <a:prstGeom prst="rect">
              <a:avLst/>
            </a:prstGeom>
            <a:solidFill>
              <a:srgbClr val="CCFFCC"/>
            </a:solidFill>
            <a:ln w="9525">
              <a:noFill/>
            </a:ln>
          </p:spPr>
          <p:txBody>
            <a:bodyPr anchor="t" anchorCtr="0">
              <a:spAutoFit/>
            </a:bodyPr>
            <a:p>
              <a:pPr algn="ctr"/>
              <a:r>
                <a:rPr lang="en-US" altLang="zh-CN" sz="2000" b="1">
                  <a:solidFill>
                    <a:srgbClr val="003366"/>
                  </a:solidFill>
                  <a:latin typeface="Times New Roman" panose="02020603050405020304" pitchFamily="18" charset="0"/>
                  <a:ea typeface="宋体" panose="02010600030101010101" pitchFamily="2" charset="-122"/>
                </a:rPr>
                <a:t>8</a:t>
              </a:r>
              <a:endParaRPr lang="en-US" altLang="zh-CN" sz="2000" b="1">
                <a:solidFill>
                  <a:srgbClr val="003366"/>
                </a:solidFill>
                <a:latin typeface="Times New Roman" panose="02020603050405020304" pitchFamily="18" charset="0"/>
                <a:ea typeface="宋体" panose="02010600030101010101" pitchFamily="2" charset="-122"/>
              </a:endParaRPr>
            </a:p>
          </p:txBody>
        </p:sp>
        <p:sp>
          <p:nvSpPr>
            <p:cNvPr id="42" name="直接连接符 41"/>
            <p:cNvSpPr/>
            <p:nvPr/>
          </p:nvSpPr>
          <p:spPr>
            <a:xfrm flipV="1">
              <a:off x="11040" y="5020"/>
              <a:ext cx="0" cy="1200"/>
            </a:xfrm>
            <a:prstGeom prst="line">
              <a:avLst/>
            </a:prstGeom>
            <a:ln w="19050" cap="flat" cmpd="sng">
              <a:solidFill>
                <a:srgbClr val="0000FF"/>
              </a:solidFill>
              <a:prstDash val="solid"/>
              <a:round/>
              <a:headEnd type="none" w="med" len="med"/>
              <a:tailEnd type="triangle" w="med" len="med"/>
            </a:ln>
          </p:spPr>
        </p:sp>
        <p:sp>
          <p:nvSpPr>
            <p:cNvPr id="43" name="文本框 42"/>
            <p:cNvSpPr txBox="1"/>
            <p:nvPr/>
          </p:nvSpPr>
          <p:spPr>
            <a:xfrm>
              <a:off x="11075" y="5728"/>
              <a:ext cx="1285" cy="628"/>
            </a:xfrm>
            <a:prstGeom prst="rect">
              <a:avLst/>
            </a:prstGeom>
            <a:noFill/>
            <a:ln w="9525">
              <a:noFill/>
            </a:ln>
          </p:spPr>
          <p:txBody>
            <a:bodyPr anchor="t" anchorCtr="0">
              <a:spAutoFit/>
            </a:bodyPr>
            <a:p>
              <a:pPr>
                <a:spcBef>
                  <a:spcPct val="50000"/>
                </a:spcBef>
              </a:pPr>
              <a:r>
                <a:rPr lang="en-US" altLang="zh-CN" sz="2000">
                  <a:solidFill>
                    <a:srgbClr val="990000"/>
                  </a:solidFill>
                  <a:latin typeface="Times New Roman" panose="02020603050405020304" pitchFamily="18" charset="0"/>
                  <a:ea typeface="宋体" panose="02010600030101010101" pitchFamily="2" charset="-122"/>
                </a:rPr>
                <a:t>i=7</a:t>
              </a:r>
              <a:endParaRPr lang="en-US" altLang="zh-CN" sz="2000">
                <a:solidFill>
                  <a:srgbClr val="990000"/>
                </a:solidFill>
                <a:latin typeface="Times New Roman" panose="02020603050405020304" pitchFamily="18" charset="0"/>
                <a:ea typeface="宋体" panose="02010600030101010101" pitchFamily="2" charset="-122"/>
              </a:endParaRPr>
            </a:p>
          </p:txBody>
        </p:sp>
        <p:sp>
          <p:nvSpPr>
            <p:cNvPr id="44" name="直接连接符 43"/>
            <p:cNvSpPr/>
            <p:nvPr/>
          </p:nvSpPr>
          <p:spPr>
            <a:xfrm flipV="1">
              <a:off x="9480" y="4780"/>
              <a:ext cx="0" cy="1200"/>
            </a:xfrm>
            <a:prstGeom prst="line">
              <a:avLst/>
            </a:prstGeom>
            <a:ln w="19050" cap="flat" cmpd="sng">
              <a:solidFill>
                <a:srgbClr val="005042"/>
              </a:solidFill>
              <a:prstDash val="solid"/>
              <a:round/>
              <a:headEnd type="none" w="med" len="med"/>
              <a:tailEnd type="triangle" w="med" len="med"/>
            </a:ln>
          </p:spPr>
        </p:sp>
        <p:sp>
          <p:nvSpPr>
            <p:cNvPr id="45" name="文本框 44"/>
            <p:cNvSpPr txBox="1"/>
            <p:nvPr/>
          </p:nvSpPr>
          <p:spPr>
            <a:xfrm>
              <a:off x="9515" y="5500"/>
              <a:ext cx="1285" cy="628"/>
            </a:xfrm>
            <a:prstGeom prst="rect">
              <a:avLst/>
            </a:prstGeom>
            <a:noFill/>
            <a:ln w="9525">
              <a:noFill/>
            </a:ln>
          </p:spPr>
          <p:txBody>
            <a:bodyPr anchor="t" anchorCtr="0">
              <a:spAutoFit/>
            </a:bodyPr>
            <a:p>
              <a:pPr>
                <a:spcBef>
                  <a:spcPct val="50000"/>
                </a:spcBef>
              </a:pPr>
              <a:r>
                <a:rPr lang="en-US" altLang="zh-CN" sz="2000">
                  <a:solidFill>
                    <a:srgbClr val="003366"/>
                  </a:solidFill>
                  <a:latin typeface="Times New Roman" panose="02020603050405020304" pitchFamily="18" charset="0"/>
                  <a:ea typeface="宋体" panose="02010600030101010101" pitchFamily="2" charset="-122"/>
                </a:rPr>
                <a:t>i=6</a:t>
              </a:r>
              <a:endParaRPr lang="en-US" altLang="zh-CN" sz="2000">
                <a:solidFill>
                  <a:srgbClr val="003366"/>
                </a:solidFill>
                <a:latin typeface="Times New Roman" panose="02020603050405020304" pitchFamily="18" charset="0"/>
                <a:ea typeface="宋体" panose="02010600030101010101" pitchFamily="2" charset="-122"/>
              </a:endParaRPr>
            </a:p>
          </p:txBody>
        </p:sp>
        <p:sp>
          <p:nvSpPr>
            <p:cNvPr id="46" name="矩形 45"/>
            <p:cNvSpPr/>
            <p:nvPr/>
          </p:nvSpPr>
          <p:spPr>
            <a:xfrm>
              <a:off x="1094" y="5692"/>
              <a:ext cx="8421" cy="701"/>
            </a:xfrm>
            <a:prstGeom prst="rect">
              <a:avLst/>
            </a:prstGeom>
            <a:solidFill>
              <a:srgbClr val="CCFFFF">
                <a:alpha val="50000"/>
              </a:srgbClr>
            </a:solidFill>
            <a:ln w="9525">
              <a:noFill/>
            </a:ln>
          </p:spPr>
          <p:txBody>
            <a:bodyPr wrap="none" anchor="t" anchorCtr="0">
              <a:spAutoFit/>
            </a:bodyPr>
            <a:p>
              <a:pPr>
                <a:lnSpc>
                  <a:spcPct val="115000"/>
                </a:lnSpc>
              </a:pPr>
              <a:r>
                <a:rPr lang="en-US" altLang="zh-CN" sz="2000" b="1">
                  <a:solidFill>
                    <a:srgbClr val="000099"/>
                  </a:solidFill>
                  <a:latin typeface="Times New Roman" panose="02020603050405020304" pitchFamily="18" charset="0"/>
                  <a:ea typeface="宋体" panose="02010600030101010101" pitchFamily="2" charset="-122"/>
                </a:rPr>
                <a:t>for (j = 1</a:t>
              </a:r>
              <a:r>
                <a:rPr lang="en-US" altLang="zh-CN" sz="2000" b="1">
                  <a:solidFill>
                    <a:srgbClr val="0000FF"/>
                  </a:solidFill>
                  <a:latin typeface="Times New Roman" panose="02020603050405020304" pitchFamily="18" charset="0"/>
                  <a:ea typeface="宋体" panose="02010600030101010101" pitchFamily="2" charset="-122"/>
                </a:rPr>
                <a:t>;  j &lt; i;</a:t>
              </a:r>
              <a:r>
                <a:rPr lang="en-US" altLang="zh-CN" sz="2000" b="1">
                  <a:solidFill>
                    <a:srgbClr val="000099"/>
                  </a:solidFill>
                  <a:latin typeface="Times New Roman" panose="02020603050405020304" pitchFamily="18" charset="0"/>
                  <a:ea typeface="宋体" panose="02010600030101010101" pitchFamily="2" charset="-122"/>
                </a:rPr>
                <a:t>  j++)  </a:t>
              </a:r>
              <a:r>
                <a:rPr lang="en-US" altLang="zh-CN" sz="2000" b="1">
                  <a:solidFill>
                    <a:srgbClr val="0000FF"/>
                  </a:solidFill>
                  <a:latin typeface="Times New Roman" panose="02020603050405020304" pitchFamily="18" charset="0"/>
                  <a:ea typeface="宋体" panose="02010600030101010101" pitchFamily="2" charset="-122"/>
                </a:rPr>
                <a:t>if (L-&gt;r[j+1] &lt; L-&gt;r[j])</a:t>
              </a:r>
              <a:r>
                <a:rPr lang="en-US" altLang="zh-CN" sz="2000" b="1">
                  <a:solidFill>
                    <a:srgbClr val="000099"/>
                  </a:solidFill>
                  <a:latin typeface="Times New Roman" panose="02020603050405020304" pitchFamily="18" charset="0"/>
                  <a:ea typeface="宋体" panose="02010600030101010101" pitchFamily="2" charset="-122"/>
                </a:rPr>
                <a:t> …</a:t>
              </a:r>
              <a:endParaRPr lang="en-US" altLang="zh-CN" sz="2000" b="1">
                <a:latin typeface="Times New Roman" panose="02020603050405020304" pitchFamily="18" charset="0"/>
                <a:ea typeface="宋体" panose="02010600030101010101" pitchFamily="2" charset="-122"/>
              </a:endParaRPr>
            </a:p>
          </p:txBody>
        </p:sp>
        <p:sp useBgFill="1">
          <p:nvSpPr>
            <p:cNvPr id="47" name="矩形 46"/>
            <p:cNvSpPr/>
            <p:nvPr/>
          </p:nvSpPr>
          <p:spPr>
            <a:xfrm>
              <a:off x="10800" y="4780"/>
              <a:ext cx="1680" cy="1680"/>
            </a:xfrm>
            <a:prstGeom prst="rect">
              <a:avLst/>
            </a:prstGeom>
            <a:ln w="9525">
              <a:noFill/>
            </a:ln>
          </p:spPr>
          <p:txBody>
            <a:bodyPr wrap="none" anchor="ctr" anchorCtr="0"/>
            <a:p>
              <a:pPr algn="ctr"/>
              <a:endParaRPr lang="zh-CN" sz="2000">
                <a:solidFill>
                  <a:srgbClr val="990000"/>
                </a:solidFill>
                <a:latin typeface="Verdana" panose="020B0604030504040204" pitchFamily="2" charset="0"/>
                <a:ea typeface="宋体" panose="02010600030101010101" pitchFamily="2" charset="-122"/>
              </a:endParaRPr>
            </a:p>
          </p:txBody>
        </p:sp>
        <p:sp>
          <p:nvSpPr>
            <p:cNvPr id="50" name="直接连接符 49"/>
            <p:cNvSpPr/>
            <p:nvPr/>
          </p:nvSpPr>
          <p:spPr>
            <a:xfrm flipV="1">
              <a:off x="4471" y="4228"/>
              <a:ext cx="0" cy="1200"/>
            </a:xfrm>
            <a:prstGeom prst="line">
              <a:avLst/>
            </a:prstGeom>
            <a:ln w="19050" cap="flat" cmpd="sng">
              <a:solidFill>
                <a:srgbClr val="800000"/>
              </a:solidFill>
              <a:prstDash val="solid"/>
              <a:round/>
              <a:headEnd type="none" w="med" len="med"/>
              <a:tailEnd type="triangle" w="med" len="med"/>
            </a:ln>
          </p:spPr>
        </p:sp>
        <p:sp>
          <p:nvSpPr>
            <p:cNvPr id="51" name="文本框 50"/>
            <p:cNvSpPr txBox="1"/>
            <p:nvPr/>
          </p:nvSpPr>
          <p:spPr>
            <a:xfrm>
              <a:off x="4553" y="4798"/>
              <a:ext cx="1285" cy="628"/>
            </a:xfrm>
            <a:prstGeom prst="rect">
              <a:avLst/>
            </a:prstGeom>
            <a:noFill/>
            <a:ln w="9525">
              <a:noFill/>
            </a:ln>
          </p:spPr>
          <p:txBody>
            <a:bodyPr anchor="t" anchorCtr="0">
              <a:spAutoFit/>
            </a:bodyPr>
            <a:p>
              <a:pPr>
                <a:spcBef>
                  <a:spcPct val="50000"/>
                </a:spcBef>
              </a:pPr>
              <a:r>
                <a:rPr lang="en-US" altLang="zh-CN" sz="2000">
                  <a:solidFill>
                    <a:srgbClr val="800000"/>
                  </a:solidFill>
                  <a:latin typeface="Times New Roman" panose="02020603050405020304" pitchFamily="18" charset="0"/>
                  <a:ea typeface="宋体" panose="02010600030101010101" pitchFamily="2" charset="-122"/>
                </a:rPr>
                <a:t>i=2</a:t>
              </a:r>
              <a:endParaRPr lang="en-US" altLang="zh-CN" sz="2000">
                <a:solidFill>
                  <a:srgbClr val="800000"/>
                </a:solidFill>
                <a:latin typeface="Times New Roman" panose="02020603050405020304" pitchFamily="18" charset="0"/>
                <a:ea typeface="宋体" panose="02010600030101010101" pitchFamily="2" charset="-122"/>
              </a:endParaRPr>
            </a:p>
          </p:txBody>
        </p:sp>
        <p:sp useBgFill="1">
          <p:nvSpPr>
            <p:cNvPr id="52" name="矩形 51"/>
            <p:cNvSpPr/>
            <p:nvPr/>
          </p:nvSpPr>
          <p:spPr>
            <a:xfrm>
              <a:off x="9240" y="4780"/>
              <a:ext cx="1320" cy="1440"/>
            </a:xfrm>
            <a:prstGeom prst="rect">
              <a:avLst/>
            </a:prstGeom>
            <a:ln w="9525">
              <a:noFill/>
            </a:ln>
          </p:spPr>
          <p:txBody>
            <a:bodyPr anchor="t" anchorCtr="0"/>
            <a:p>
              <a:endParaRPr lang="zh-CN" altLang="en-US" sz="2000">
                <a:latin typeface="Verdana" panose="020B0604030504040204" pitchFamily="2" charset="0"/>
                <a:ea typeface="宋体" panose="02010600030101010101" pitchFamily="2" charset="-122"/>
              </a:endParaRPr>
            </a:p>
          </p:txBody>
        </p:sp>
      </p:grpSp>
      <p:sp>
        <p:nvSpPr>
          <p:cNvPr id="44034" name="文本框 34817"/>
          <p:cNvSpPr txBox="1"/>
          <p:nvPr/>
        </p:nvSpPr>
        <p:spPr>
          <a:xfrm>
            <a:off x="6849745" y="1617345"/>
            <a:ext cx="4988560" cy="4092575"/>
          </a:xfrm>
          <a:prstGeom prst="rect">
            <a:avLst/>
          </a:prstGeom>
          <a:solidFill>
            <a:schemeClr val="bg1"/>
          </a:solidFill>
          <a:ln w="9525">
            <a:noFill/>
          </a:ln>
        </p:spPr>
        <p:txBody>
          <a:bodyPr wrap="square" anchor="t" anchorCtr="0">
            <a:spAutoFit/>
          </a:bodyPr>
          <a:p>
            <a:r>
              <a:rPr lang="en-US" altLang="zh-CN" sz="2000" b="1">
                <a:latin typeface="Times New Roman" panose="02020603050405020304" pitchFamily="18" charset="0"/>
                <a:ea typeface="宋体" panose="02010600030101010101" pitchFamily="2" charset="-122"/>
              </a:rPr>
              <a:t>void BubbleSort(SqList  *L)</a:t>
            </a:r>
            <a:endParaRPr lang="en-US" altLang="zh-CN" sz="2000" b="1">
              <a:latin typeface="Times New Roman" panose="02020603050405020304" pitchFamily="18" charset="0"/>
              <a:ea typeface="宋体" panose="02010600030101010101" pitchFamily="2" charset="-122"/>
            </a:endParaRPr>
          </a:p>
          <a:p>
            <a:r>
              <a:rPr lang="en-US" altLang="zh-CN" sz="2000" b="1">
                <a:latin typeface="Times New Roman" panose="02020603050405020304" pitchFamily="18" charset="0"/>
                <a:ea typeface="宋体" panose="02010600030101010101" pitchFamily="2" charset="-122"/>
              </a:rPr>
              <a:t>{</a:t>
            </a:r>
            <a:endParaRPr lang="en-US" altLang="zh-CN" sz="2000" b="1">
              <a:latin typeface="Times New Roman" panose="02020603050405020304" pitchFamily="18" charset="0"/>
              <a:ea typeface="宋体" panose="02010600030101010101" pitchFamily="2" charset="-122"/>
            </a:endParaRPr>
          </a:p>
          <a:p>
            <a:r>
              <a:rPr lang="en-US" altLang="zh-CN" sz="2000" b="1">
                <a:latin typeface="Times New Roman" panose="02020603050405020304" pitchFamily="18" charset="0"/>
                <a:ea typeface="宋体" panose="02010600030101010101" pitchFamily="2" charset="-122"/>
              </a:rPr>
              <a:t>        i=L-&gt;length; </a:t>
            </a:r>
            <a:endParaRPr lang="en-US" altLang="zh-CN" sz="2000" b="1">
              <a:latin typeface="Times New Roman" panose="02020603050405020304" pitchFamily="18" charset="0"/>
              <a:ea typeface="宋体" panose="02010600030101010101" pitchFamily="2" charset="-122"/>
            </a:endParaRPr>
          </a:p>
          <a:p>
            <a:r>
              <a:rPr lang="en-US" altLang="zh-CN" sz="2000" b="1">
                <a:latin typeface="Times New Roman" panose="02020603050405020304" pitchFamily="18" charset="0"/>
                <a:ea typeface="宋体" panose="02010600030101010101" pitchFamily="2" charset="-122"/>
              </a:rPr>
              <a:t>         while (i&gt;1){    //</a:t>
            </a:r>
            <a:r>
              <a:rPr lang="zh-CN" altLang="en-US" sz="2000" b="1">
                <a:latin typeface="Times New Roman" panose="02020603050405020304" pitchFamily="18" charset="0"/>
                <a:ea typeface="宋体" panose="02010600030101010101" pitchFamily="2" charset="-122"/>
              </a:rPr>
              <a:t>定位第</a:t>
            </a:r>
            <a:r>
              <a:rPr lang="en-US" altLang="zh-CN" sz="2000" b="1">
                <a:latin typeface="Times New Roman" panose="02020603050405020304" pitchFamily="18" charset="0"/>
                <a:ea typeface="宋体" panose="02010600030101010101" pitchFamily="2" charset="-122"/>
              </a:rPr>
              <a:t>i</a:t>
            </a:r>
            <a:r>
              <a:rPr lang="zh-CN" altLang="en-US" sz="2000" b="1">
                <a:latin typeface="Times New Roman" panose="02020603050405020304" pitchFamily="18" charset="0"/>
                <a:ea typeface="宋体" panose="02010600030101010101" pitchFamily="2" charset="-122"/>
              </a:rPr>
              <a:t>个位置的记录</a:t>
            </a:r>
            <a:endParaRPr lang="zh-CN" altLang="en-US" sz="2000" b="1">
              <a:latin typeface="Times New Roman" panose="02020603050405020304" pitchFamily="18" charset="0"/>
              <a:ea typeface="宋体" panose="02010600030101010101" pitchFamily="2" charset="-122"/>
            </a:endParaRPr>
          </a:p>
          <a:p>
            <a:r>
              <a:rPr lang="zh-CN" altLang="en-US" sz="2000" b="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lastExchangeIndex=1; </a:t>
            </a:r>
            <a:endParaRPr lang="en-US" altLang="zh-CN" sz="2000" b="1">
              <a:latin typeface="Times New Roman" panose="02020603050405020304" pitchFamily="18" charset="0"/>
              <a:ea typeface="宋体" panose="02010600030101010101" pitchFamily="2" charset="-122"/>
            </a:endParaRPr>
          </a:p>
          <a:p>
            <a:r>
              <a:rPr lang="en-US" altLang="zh-CN" sz="2000" b="1">
                <a:latin typeface="Times New Roman" panose="02020603050405020304" pitchFamily="18" charset="0"/>
                <a:ea typeface="宋体" panose="02010600030101010101" pitchFamily="2" charset="-122"/>
              </a:rPr>
              <a:t>            </a:t>
            </a:r>
            <a:r>
              <a:rPr lang="en-US" altLang="zh-CN" sz="2000" b="1">
                <a:solidFill>
                  <a:srgbClr val="FF0000"/>
                </a:solidFill>
                <a:latin typeface="Times New Roman" panose="02020603050405020304" pitchFamily="18" charset="0"/>
                <a:ea typeface="宋体" panose="02010600030101010101" pitchFamily="2" charset="-122"/>
              </a:rPr>
              <a:t>for (j=1;j&lt;i;++j)</a:t>
            </a:r>
            <a:endParaRPr lang="en-US" altLang="zh-CN" sz="2000" b="1">
              <a:solidFill>
                <a:srgbClr val="FF0000"/>
              </a:solidFill>
              <a:latin typeface="Times New Roman" panose="02020603050405020304" pitchFamily="18" charset="0"/>
              <a:ea typeface="宋体" panose="02010600030101010101" pitchFamily="2" charset="-122"/>
            </a:endParaRPr>
          </a:p>
          <a:p>
            <a:r>
              <a:rPr lang="en-US" altLang="zh-CN" sz="2000" b="1">
                <a:solidFill>
                  <a:srgbClr val="FF0000"/>
                </a:solidFill>
                <a:latin typeface="Times New Roman" panose="02020603050405020304" pitchFamily="18" charset="0"/>
                <a:ea typeface="宋体" panose="02010600030101010101" pitchFamily="2" charset="-122"/>
              </a:rPr>
              <a:t>                 </a:t>
            </a:r>
            <a:r>
              <a:rPr lang="en-US" altLang="zh-CN" sz="2000" b="1">
                <a:solidFill>
                  <a:srgbClr val="0000FF"/>
                </a:solidFill>
                <a:latin typeface="Times New Roman" panose="02020603050405020304" pitchFamily="18" charset="0"/>
                <a:ea typeface="宋体" panose="02010600030101010101" pitchFamily="2" charset="-122"/>
              </a:rPr>
              <a:t>if (L-&gt;r[j+1]&lt;L-&gt;r[j]){</a:t>
            </a:r>
            <a:endParaRPr lang="en-US" altLang="zh-CN" sz="2000" b="1">
              <a:solidFill>
                <a:srgbClr val="0000FF"/>
              </a:solidFill>
              <a:latin typeface="Times New Roman" panose="02020603050405020304" pitchFamily="18" charset="0"/>
              <a:ea typeface="宋体" panose="02010600030101010101" pitchFamily="2" charset="-122"/>
            </a:endParaRPr>
          </a:p>
          <a:p>
            <a:r>
              <a:rPr lang="en-US" altLang="zh-CN" sz="2000" b="1">
                <a:solidFill>
                  <a:srgbClr val="0000FF"/>
                </a:solidFill>
                <a:latin typeface="Times New Roman" panose="02020603050405020304" pitchFamily="18" charset="0"/>
                <a:ea typeface="宋体" panose="02010600030101010101" pitchFamily="2" charset="-122"/>
              </a:rPr>
              <a:t>                    Swap(L-&gt;r[j],L-&gt;r[j+1]);</a:t>
            </a:r>
            <a:endParaRPr lang="en-US" altLang="zh-CN" sz="2000" b="1">
              <a:solidFill>
                <a:srgbClr val="0000FF"/>
              </a:solidFill>
              <a:latin typeface="Times New Roman" panose="02020603050405020304" pitchFamily="18" charset="0"/>
              <a:ea typeface="宋体" panose="02010600030101010101" pitchFamily="2" charset="-122"/>
            </a:endParaRPr>
          </a:p>
          <a:p>
            <a:r>
              <a:rPr lang="en-US" altLang="zh-CN" sz="2000" b="1">
                <a:solidFill>
                  <a:srgbClr val="0000FF"/>
                </a:solidFill>
                <a:latin typeface="Times New Roman" panose="02020603050405020304" pitchFamily="18" charset="0"/>
                <a:ea typeface="宋体" panose="02010600030101010101" pitchFamily="2" charset="-122"/>
              </a:rPr>
              <a:t>                    lastExchangeIndex=j;</a:t>
            </a:r>
            <a:endParaRPr lang="en-US" altLang="zh-CN" sz="2000" b="1">
              <a:solidFill>
                <a:srgbClr val="0000FF"/>
              </a:solidFill>
              <a:latin typeface="Times New Roman" panose="02020603050405020304" pitchFamily="18" charset="0"/>
              <a:ea typeface="宋体" panose="02010600030101010101" pitchFamily="2" charset="-122"/>
            </a:endParaRPr>
          </a:p>
          <a:p>
            <a:r>
              <a:rPr lang="en-US" altLang="zh-CN" sz="2000" b="1">
                <a:solidFill>
                  <a:srgbClr val="0000FF"/>
                </a:solidFill>
                <a:latin typeface="Times New Roman" panose="02020603050405020304" pitchFamily="18" charset="0"/>
                <a:ea typeface="宋体" panose="02010600030101010101" pitchFamily="2" charset="-122"/>
              </a:rPr>
              <a:t>                 }</a:t>
            </a:r>
            <a:endParaRPr lang="en-US" altLang="zh-CN" sz="2000" b="1">
              <a:solidFill>
                <a:srgbClr val="0000FF"/>
              </a:solidFill>
              <a:latin typeface="Times New Roman" panose="02020603050405020304" pitchFamily="18" charset="0"/>
              <a:ea typeface="宋体" panose="02010600030101010101" pitchFamily="2" charset="-122"/>
            </a:endParaRPr>
          </a:p>
          <a:p>
            <a:r>
              <a:rPr lang="en-US" altLang="zh-CN" sz="2000" b="1">
                <a:solidFill>
                  <a:srgbClr val="FF0000"/>
                </a:solidFill>
                <a:latin typeface="Times New Roman" panose="02020603050405020304" pitchFamily="18" charset="0"/>
                <a:ea typeface="宋体" panose="02010600030101010101" pitchFamily="2" charset="-122"/>
              </a:rPr>
              <a:t>	   i=lastExchangeIndex;</a:t>
            </a:r>
            <a:endParaRPr lang="en-US" altLang="zh-CN" sz="2000" b="1">
              <a:solidFill>
                <a:srgbClr val="FF0000"/>
              </a:solidFill>
              <a:latin typeface="Times New Roman" panose="02020603050405020304" pitchFamily="18" charset="0"/>
              <a:ea typeface="宋体" panose="02010600030101010101" pitchFamily="2" charset="-122"/>
            </a:endParaRPr>
          </a:p>
          <a:p>
            <a:r>
              <a:rPr lang="en-US" altLang="zh-CN" sz="2000" b="1">
                <a:latin typeface="Times New Roman" panose="02020603050405020304" pitchFamily="18" charset="0"/>
                <a:ea typeface="宋体" panose="02010600030101010101" pitchFamily="2" charset="-122"/>
              </a:rPr>
              <a:t>        }   </a:t>
            </a:r>
            <a:endParaRPr lang="en-US" altLang="zh-CN" sz="2000" b="1">
              <a:latin typeface="Times New Roman" panose="02020603050405020304" pitchFamily="18" charset="0"/>
              <a:ea typeface="宋体" panose="02010600030101010101" pitchFamily="2" charset="-122"/>
            </a:endParaRPr>
          </a:p>
          <a:p>
            <a:r>
              <a:rPr lang="en-US" altLang="zh-CN" sz="2000" b="1">
                <a:latin typeface="Times New Roman" panose="02020603050405020304" pitchFamily="18" charset="0"/>
                <a:ea typeface="宋体" panose="02010600030101010101" pitchFamily="2" charset="-122"/>
              </a:rPr>
              <a:t>}</a:t>
            </a:r>
            <a:endParaRPr lang="en-US" altLang="zh-CN" sz="2000" b="1">
              <a:latin typeface="Times New Roman" panose="02020603050405020304" pitchFamily="18" charset="0"/>
              <a:ea typeface="宋体" panose="02010600030101010101" pitchFamily="2" charset="-122"/>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2.3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选择排序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67587" name="文本占位符 58370"/>
          <p:cNvSpPr>
            <a:spLocks noGrp="1"/>
          </p:cNvSpPr>
          <p:nvPr/>
        </p:nvSpPr>
        <p:spPr>
          <a:xfrm>
            <a:off x="852170" y="1054735"/>
            <a:ext cx="10100310" cy="2899410"/>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nSpc>
                <a:spcPct val="150000"/>
              </a:lnSpc>
            </a:pPr>
            <a:r>
              <a:rPr lang="zh-CN" altLang="en-US" sz="2000" b="1"/>
              <a:t>堆排序</a:t>
            </a:r>
            <a:endParaRPr lang="zh-CN" altLang="en-US" sz="2000" b="1"/>
          </a:p>
          <a:p>
            <a:pPr marL="0" indent="0">
              <a:lnSpc>
                <a:spcPct val="150000"/>
              </a:lnSpc>
            </a:pPr>
            <a:r>
              <a:rPr lang="zh-CN" altLang="en-US" sz="2000" b="1"/>
              <a:t>简单选择排序</a:t>
            </a:r>
            <a:endParaRPr lang="zh-CN" altLang="en-US" sz="2000" b="1"/>
          </a:p>
          <a:p>
            <a:pPr marL="533400" lvl="1" indent="11430">
              <a:lnSpc>
                <a:spcPct val="150000"/>
              </a:lnSpc>
            </a:pPr>
            <a:r>
              <a:rPr lang="zh-CN" altLang="en-US" sz="2000"/>
              <a:t>又称为</a:t>
            </a:r>
            <a:r>
              <a:rPr lang="zh-CN" altLang="en-US" sz="2000">
                <a:sym typeface="+mn-ea"/>
              </a:rPr>
              <a:t>直接</a:t>
            </a:r>
            <a:r>
              <a:rPr lang="zh-CN" altLang="en-US" sz="2000"/>
              <a:t>选择排序，是一种简单直观的排序方法。</a:t>
            </a:r>
            <a:endParaRPr lang="zh-CN" altLang="en-US" sz="2000"/>
          </a:p>
          <a:p>
            <a:pPr marL="533400" lvl="1" indent="11430">
              <a:lnSpc>
                <a:spcPct val="150000"/>
              </a:lnSpc>
            </a:pPr>
            <a:r>
              <a:rPr lang="zh-CN" altLang="en-US" sz="2000"/>
              <a:t>从待排序的所有记录中，选取关键字最小的记录，并将它与原始序列中的第一个记录交换，然后从去掉了关键字最小记录的剩余记录中选择关键字最小的记录将它与原始记录序列的第二个记录交换位置，以此类推，直到序列中全部记录排序完毕。</a:t>
            </a:r>
            <a:endParaRPr lang="zh-CN" altLang="en-US" sz="2000"/>
          </a:p>
        </p:txBody>
      </p:sp>
      <p:sp>
        <p:nvSpPr>
          <p:cNvPr id="70658" name="文本框 61441"/>
          <p:cNvSpPr txBox="1"/>
          <p:nvPr/>
        </p:nvSpPr>
        <p:spPr>
          <a:xfrm>
            <a:off x="1434148" y="4265613"/>
            <a:ext cx="8032750" cy="860425"/>
          </a:xfrm>
          <a:prstGeom prst="rect">
            <a:avLst/>
          </a:prstGeom>
          <a:noFill/>
          <a:ln w="9525">
            <a:noFill/>
          </a:ln>
        </p:spPr>
        <p:txBody>
          <a:bodyPr anchor="t" anchorCtr="0">
            <a:spAutoFit/>
          </a:bodyPr>
          <a:p>
            <a:pPr>
              <a:lnSpc>
                <a:spcPct val="125000"/>
              </a:lnSpc>
            </a:pPr>
            <a:r>
              <a:rPr lang="zh-CN" altLang="en-US" sz="2000" b="1">
                <a:latin typeface="Times New Roman" panose="02020603050405020304" pitchFamily="18" charset="0"/>
                <a:ea typeface="楷体_GB2312" pitchFamily="1" charset="-122"/>
              </a:rPr>
              <a:t>对 </a:t>
            </a:r>
            <a:r>
              <a:rPr lang="en-US" altLang="zh-CN" sz="2000" b="1">
                <a:latin typeface="Times New Roman" panose="02020603050405020304" pitchFamily="18" charset="0"/>
                <a:ea typeface="楷体_GB2312" pitchFamily="1" charset="-122"/>
              </a:rPr>
              <a:t>n </a:t>
            </a:r>
            <a:r>
              <a:rPr lang="zh-CN" altLang="en-US" sz="2000" b="1">
                <a:latin typeface="Times New Roman" panose="02020603050405020304" pitchFamily="18" charset="0"/>
                <a:ea typeface="楷体_GB2312" pitchFamily="1" charset="-122"/>
              </a:rPr>
              <a:t>个记录进行简单选择排序，所需进行的 </a:t>
            </a:r>
            <a:r>
              <a:rPr lang="zh-CN" altLang="en-US" sz="2000" b="1">
                <a:solidFill>
                  <a:srgbClr val="840C26"/>
                </a:solidFill>
                <a:latin typeface="Times New Roman" panose="02020603050405020304" pitchFamily="18" charset="0"/>
                <a:ea typeface="楷体_GB2312" pitchFamily="1" charset="-122"/>
              </a:rPr>
              <a:t>关键字间的比较次数 </a:t>
            </a:r>
            <a:r>
              <a:rPr lang="zh-CN" altLang="en-US" sz="2000" b="1">
                <a:latin typeface="Times New Roman" panose="02020603050405020304" pitchFamily="18" charset="0"/>
                <a:ea typeface="楷体_GB2312" pitchFamily="1" charset="-122"/>
              </a:rPr>
              <a:t>总计为：</a:t>
            </a:r>
            <a:endParaRPr lang="zh-CN" altLang="en-US" sz="2000" b="1">
              <a:latin typeface="Times New Roman" panose="02020603050405020304" pitchFamily="18" charset="0"/>
              <a:ea typeface="楷体_GB2312" pitchFamily="1" charset="-122"/>
            </a:endParaRPr>
          </a:p>
        </p:txBody>
      </p:sp>
      <p:sp>
        <p:nvSpPr>
          <p:cNvPr id="70659" name="文本框 61442"/>
          <p:cNvSpPr txBox="1"/>
          <p:nvPr/>
        </p:nvSpPr>
        <p:spPr>
          <a:xfrm>
            <a:off x="1434148" y="5721033"/>
            <a:ext cx="8856662" cy="475615"/>
          </a:xfrm>
          <a:prstGeom prst="rect">
            <a:avLst/>
          </a:prstGeom>
          <a:noFill/>
          <a:ln w="9525">
            <a:noFill/>
          </a:ln>
        </p:spPr>
        <p:txBody>
          <a:bodyPr anchor="t" anchorCtr="0">
            <a:spAutoFit/>
          </a:bodyPr>
          <a:p>
            <a:pPr>
              <a:lnSpc>
                <a:spcPct val="125000"/>
              </a:lnSpc>
            </a:pPr>
            <a:r>
              <a:rPr lang="zh-CN" altLang="en-US" sz="2000" b="1">
                <a:solidFill>
                  <a:srgbClr val="840C26"/>
                </a:solidFill>
                <a:latin typeface="Times New Roman" panose="02020603050405020304" pitchFamily="18" charset="0"/>
                <a:ea typeface="楷体_GB2312" pitchFamily="1" charset="-122"/>
              </a:rPr>
              <a:t>移动记录的次数</a:t>
            </a:r>
            <a:r>
              <a:rPr lang="zh-CN" altLang="en-US" sz="2000" b="1">
                <a:latin typeface="Times New Roman" panose="02020603050405020304" pitchFamily="18" charset="0"/>
                <a:ea typeface="楷体_GB2312" pitchFamily="1" charset="-122"/>
              </a:rPr>
              <a:t>，</a:t>
            </a:r>
            <a:r>
              <a:rPr lang="zh-CN" altLang="en-US" sz="2000" b="1">
                <a:solidFill>
                  <a:srgbClr val="003366"/>
                </a:solidFill>
                <a:latin typeface="Times New Roman" panose="02020603050405020304" pitchFamily="18" charset="0"/>
                <a:ea typeface="楷体_GB2312" pitchFamily="1" charset="-122"/>
              </a:rPr>
              <a:t>最小值为 </a:t>
            </a:r>
            <a:r>
              <a:rPr lang="en-US" altLang="zh-CN" sz="2000" b="1">
                <a:solidFill>
                  <a:srgbClr val="003366"/>
                </a:solidFill>
                <a:latin typeface="Times New Roman" panose="02020603050405020304" pitchFamily="18" charset="0"/>
                <a:ea typeface="楷体_GB2312" pitchFamily="1" charset="-122"/>
              </a:rPr>
              <a:t>0,</a:t>
            </a:r>
            <a:r>
              <a:rPr lang="en-US" altLang="zh-CN" sz="2000" b="1">
                <a:latin typeface="Times New Roman" panose="02020603050405020304" pitchFamily="18" charset="0"/>
                <a:ea typeface="楷体_GB2312" pitchFamily="1" charset="-122"/>
              </a:rPr>
              <a:t> </a:t>
            </a:r>
            <a:r>
              <a:rPr lang="zh-CN" altLang="en-US" sz="2000" b="1">
                <a:solidFill>
                  <a:srgbClr val="FF0000"/>
                </a:solidFill>
                <a:latin typeface="Times New Roman" panose="02020603050405020304" pitchFamily="18" charset="0"/>
                <a:ea typeface="楷体_GB2312" pitchFamily="1" charset="-122"/>
              </a:rPr>
              <a:t>最大值为</a:t>
            </a:r>
            <a:r>
              <a:rPr lang="en-US" altLang="zh-CN" sz="2000" b="1">
                <a:solidFill>
                  <a:srgbClr val="FF0000"/>
                </a:solidFill>
                <a:latin typeface="Times New Roman" panose="02020603050405020304" pitchFamily="18" charset="0"/>
                <a:ea typeface="楷体_GB2312" pitchFamily="1" charset="-122"/>
              </a:rPr>
              <a:t>3(n-1) </a:t>
            </a:r>
            <a:r>
              <a:rPr lang="zh-CN" altLang="en-US" sz="2000" b="1">
                <a:solidFill>
                  <a:srgbClr val="FF0000"/>
                </a:solidFill>
                <a:latin typeface="Times New Roman" panose="02020603050405020304" pitchFamily="18" charset="0"/>
                <a:ea typeface="楷体_GB2312" pitchFamily="1" charset="-122"/>
              </a:rPr>
              <a:t>。</a:t>
            </a:r>
            <a:endParaRPr lang="zh-CN" altLang="en-US" sz="2000" b="1">
              <a:solidFill>
                <a:srgbClr val="FF6600"/>
              </a:solidFill>
              <a:latin typeface="Times New Roman" panose="02020603050405020304" pitchFamily="18" charset="0"/>
              <a:ea typeface="楷体_GB2312" pitchFamily="1" charset="-122"/>
            </a:endParaRPr>
          </a:p>
        </p:txBody>
      </p:sp>
      <p:graphicFrame>
        <p:nvGraphicFramePr>
          <p:cNvPr id="70660" name="对象 61443"/>
          <p:cNvGraphicFramePr>
            <a:graphicFrameLocks noChangeAspect="1"/>
          </p:cNvGraphicFramePr>
          <p:nvPr/>
        </p:nvGraphicFramePr>
        <p:xfrm>
          <a:off x="3442335" y="4796155"/>
          <a:ext cx="2675255" cy="925195"/>
        </p:xfrm>
        <a:graphic>
          <a:graphicData uri="http://schemas.openxmlformats.org/presentationml/2006/ole">
            <mc:AlternateContent xmlns:mc="http://schemas.openxmlformats.org/markup-compatibility/2006">
              <mc:Choice xmlns:v="urn:schemas-microsoft-com:vml" Requires="v">
                <p:oleObj spid="_x0000_s3085" name="" r:id="rId2" imgW="1244600" imgH="431800" progId="Equation.3">
                  <p:embed/>
                </p:oleObj>
              </mc:Choice>
              <mc:Fallback>
                <p:oleObj name="" r:id="rId2" imgW="1244600" imgH="431800" progId="Equation.3">
                  <p:embed/>
                  <p:pic>
                    <p:nvPicPr>
                      <p:cNvPr id="0" name="图片 3084"/>
                      <p:cNvPicPr/>
                      <p:nvPr/>
                    </p:nvPicPr>
                    <p:blipFill>
                      <a:blip r:embed="rId3"/>
                      <a:stretch>
                        <a:fillRect/>
                      </a:stretch>
                    </p:blipFill>
                    <p:spPr>
                      <a:xfrm>
                        <a:off x="3442335" y="4796155"/>
                        <a:ext cx="2675255" cy="925195"/>
                      </a:xfrm>
                      <a:prstGeom prst="rect">
                        <a:avLst/>
                      </a:prstGeom>
                      <a:noFill/>
                      <a:ln w="38100">
                        <a:noFill/>
                        <a:miter/>
                      </a:ln>
                    </p:spPr>
                  </p:pic>
                </p:oleObj>
              </mc:Fallback>
            </mc:AlternateContent>
          </a:graphicData>
        </a:graphic>
      </p:graphicFrame>
    </p:spTree>
    <p:custDataLst>
      <p:tags r:id="rId4"/>
    </p:custData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2.3.1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简单选择排序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graphicFrame>
        <p:nvGraphicFramePr>
          <p:cNvPr id="59394" name="表格 59393"/>
          <p:cNvGraphicFramePr/>
          <p:nvPr>
            <p:custDataLst>
              <p:tags r:id="rId2"/>
            </p:custDataLst>
          </p:nvPr>
        </p:nvGraphicFramePr>
        <p:xfrm>
          <a:off x="852170" y="1018540"/>
          <a:ext cx="9844405" cy="5316855"/>
        </p:xfrm>
        <a:graphic>
          <a:graphicData uri="http://schemas.openxmlformats.org/drawingml/2006/table">
            <a:tbl>
              <a:tblPr/>
              <a:tblGrid>
                <a:gridCol w="1991360"/>
                <a:gridCol w="693420"/>
                <a:gridCol w="894715"/>
                <a:gridCol w="895985"/>
                <a:gridCol w="893445"/>
                <a:gridCol w="896620"/>
                <a:gridCol w="894715"/>
                <a:gridCol w="894715"/>
                <a:gridCol w="894715"/>
                <a:gridCol w="894715"/>
              </a:tblGrid>
              <a:tr h="817245">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buNone/>
                      </a:pPr>
                      <a:r>
                        <a:rPr lang="zh-CN" altLang="en-US" sz="2400"/>
                        <a:t>待排序序列</a:t>
                      </a:r>
                      <a:endParaRPr lang="zh-CN" altLang="en-US" sz="2400"/>
                    </a:p>
                  </a:txBody>
                  <a:tcPr vert="horz" anchor="ctr">
                    <a:lnL cap="flat">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5</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7</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20</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18</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17</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24</a:t>
                      </a:r>
                      <a:endParaRPr lang="zh-CN" altLang="en-US" sz="2400"/>
                    </a:p>
                  </a:txBody>
                  <a:tcPr vert="horz" anchor="ctr">
                    <a:lnL>
                      <a:noFill/>
                    </a:lnL>
                    <a:lnR>
                      <a:noFill/>
                    </a:lnR>
                    <a:lnT cap="fla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45</a:t>
                      </a:r>
                      <a:endParaRPr lang="zh-CN" altLang="en-US" sz="2400"/>
                    </a:p>
                  </a:txBody>
                  <a:tcPr vert="horz" anchor="ctr">
                    <a:lnL>
                      <a:noFill/>
                    </a:lnL>
                    <a:lnR cap="flat">
                      <a:noFill/>
                    </a:lnR>
                    <a:lnT cap="flat">
                      <a:noFill/>
                    </a:lnT>
                    <a:lnB>
                      <a:noFill/>
                    </a:lnB>
                    <a:lnTlToBr>
                      <a:noFill/>
                    </a:lnTlToBr>
                    <a:lnBlToTr>
                      <a:noFill/>
                    </a:lnBlToTr>
                    <a:solidFill>
                      <a:schemeClr val="bg1">
                        <a:alpha val="100000"/>
                      </a:schemeClr>
                    </a:solidFill>
                  </a:tcPr>
                </a:tc>
              </a:tr>
              <a:tr h="49784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defTabSz="914400">
                        <a:spcBef>
                          <a:spcPct val="0"/>
                        </a:spcBef>
                        <a:buClrTx/>
                        <a:buFontTx/>
                        <a:buNone/>
                        <a:tabLst>
                          <a:tab pos="266700" algn="r"/>
                          <a:tab pos="2637155" algn="ctr"/>
                          <a:tab pos="5273675" algn="r"/>
                        </a:tabLst>
                      </a:pPr>
                      <a:r>
                        <a:rPr lang="zh-CN" altLang="en-US" sz="2400">
                          <a:cs typeface="Times New Roman" panose="02020603050405020304" pitchFamily="18" charset="0"/>
                        </a:rPr>
                        <a:t>第一趟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7</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20</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18</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17</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45</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50038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第二趟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20</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18</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17</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45</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501015">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第三趟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20</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18</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45</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49911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第四趟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18</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20</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45</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501015">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第五趟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18</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20</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24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45</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50038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第六趟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18</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20</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24</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45</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499745">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第七趟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18</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20</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24</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45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64</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49911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第八趟</a:t>
                      </a:r>
                      <a:endParaRPr lang="zh-CN" altLang="en-US" sz="2400"/>
                    </a:p>
                  </a:txBody>
                  <a:tcPr vert="horz" anchor="ctr">
                    <a:lnL cap="flat">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17</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18</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20</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24</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45</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64</a:t>
                      </a:r>
                      <a:endParaRPr lang="zh-CN" altLang="en-US" sz="2400">
                        <a:solidFill>
                          <a:srgbClr val="FF3300"/>
                        </a:solidFill>
                      </a:endParaRPr>
                    </a:p>
                  </a:txBody>
                  <a:tcPr vert="horz" anchor="ctr">
                    <a:lnL>
                      <a:noFill/>
                    </a:lnL>
                    <a:lnR>
                      <a:noFill/>
                    </a:lnR>
                    <a:lnT>
                      <a:noFill/>
                    </a:lnT>
                    <a:lnB>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cs typeface="Times New Roman" panose="02020603050405020304" pitchFamily="18" charset="0"/>
                        </a:rPr>
                        <a:t>89</a:t>
                      </a:r>
                      <a:endParaRPr lang="zh-CN" altLang="en-US" sz="2400"/>
                    </a:p>
                  </a:txBody>
                  <a:tcPr vert="horz" anchor="ctr">
                    <a:lnL>
                      <a:noFill/>
                    </a:lnL>
                    <a:lnR cap="flat">
                      <a:noFill/>
                    </a:lnR>
                    <a:lnT>
                      <a:noFill/>
                    </a:lnT>
                    <a:lnB>
                      <a:noFill/>
                    </a:lnB>
                    <a:lnTlToBr>
                      <a:noFill/>
                    </a:lnTlToBr>
                    <a:lnBlToTr>
                      <a:noFill/>
                    </a:lnBlToTr>
                    <a:solidFill>
                      <a:schemeClr val="bg1">
                        <a:alpha val="100000"/>
                      </a:schemeClr>
                    </a:solidFill>
                  </a:tcPr>
                </a:tc>
              </a:tr>
              <a:tr h="501015">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zh-CN" altLang="en-US" sz="2400">
                          <a:cs typeface="Times New Roman" panose="02020603050405020304" pitchFamily="18" charset="0"/>
                        </a:rPr>
                        <a:t>结果</a:t>
                      </a:r>
                      <a:endParaRPr lang="zh-CN" altLang="en-US" sz="2400"/>
                    </a:p>
                  </a:txBody>
                  <a:tcPr vert="horz" anchor="t">
                    <a:lnL cap="flat">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5</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7</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17</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18</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20</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24</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45</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64</a:t>
                      </a:r>
                      <a:endParaRPr lang="zh-CN" altLang="en-US" sz="2400">
                        <a:solidFill>
                          <a:srgbClr val="FF3300"/>
                        </a:solidFill>
                      </a:endParaRPr>
                    </a:p>
                  </a:txBody>
                  <a:tcPr vert="horz" anchor="ctr">
                    <a:lnL>
                      <a:noFill/>
                    </a:lnL>
                    <a:lnR>
                      <a:noFill/>
                    </a:lnR>
                    <a:lnT>
                      <a:noFill/>
                    </a:lnT>
                    <a:lnB cap="flat">
                      <a:noFill/>
                    </a:lnB>
                    <a:lnTlToBr>
                      <a:noFill/>
                    </a:lnTlToBr>
                    <a:lnBlToTr>
                      <a:noFill/>
                    </a:lnBlToTr>
                    <a:solidFill>
                      <a:schemeClr val="bg1">
                        <a:alpha val="100000"/>
                      </a:schemeClr>
                    </a:solid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i="1">
                          <a:solidFill>
                            <a:srgbClr val="FF3300"/>
                          </a:solidFill>
                          <a:cs typeface="Times New Roman" panose="02020603050405020304" pitchFamily="18" charset="0"/>
                        </a:rPr>
                        <a:t>89</a:t>
                      </a:r>
                      <a:endParaRPr lang="zh-CN" altLang="en-US" sz="2400">
                        <a:solidFill>
                          <a:srgbClr val="FF3300"/>
                        </a:solidFill>
                      </a:endParaRPr>
                    </a:p>
                  </a:txBody>
                  <a:tcPr vert="horz" anchor="ctr">
                    <a:lnL>
                      <a:noFill/>
                    </a:lnL>
                    <a:lnR cap="flat">
                      <a:noFill/>
                    </a:lnR>
                    <a:lnT>
                      <a:noFill/>
                    </a:lnT>
                    <a:lnB cap="flat">
                      <a:noFill/>
                    </a:lnB>
                    <a:lnTlToBr>
                      <a:noFill/>
                    </a:lnTlToBr>
                    <a:lnBlToTr>
                      <a:noFill/>
                    </a:lnBlToTr>
                    <a:solidFill>
                      <a:schemeClr val="bg1">
                        <a:alpha val="100000"/>
                      </a:schemeClr>
                    </a:solidFill>
                  </a:tcPr>
                </a:tc>
              </a:tr>
            </a:tbl>
          </a:graphicData>
        </a:graphic>
      </p:graphicFrame>
    </p:spTree>
    <p:custDataLst>
      <p:tags r:id="rId3"/>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97283" name="文本框 88066"/>
          <p:cNvSpPr txBox="1"/>
          <p:nvPr/>
        </p:nvSpPr>
        <p:spPr>
          <a:xfrm>
            <a:off x="707390" y="1223645"/>
            <a:ext cx="10419080" cy="1862455"/>
          </a:xfrm>
          <a:prstGeom prst="rect">
            <a:avLst/>
          </a:prstGeom>
          <a:noFill/>
          <a:ln w="9525">
            <a:noFill/>
          </a:ln>
        </p:spPr>
        <p:txBody>
          <a:bodyPr wrap="square" lIns="90000" tIns="46800" rIns="90000" bIns="46800" anchor="t" anchorCtr="0">
            <a:spAutoFit/>
          </a:bodyPr>
          <a:p>
            <a:pPr algn="just">
              <a:lnSpc>
                <a:spcPct val="110000"/>
              </a:lnSpc>
              <a:spcBef>
                <a:spcPct val="45000"/>
              </a:spcBef>
              <a:buFont typeface="Wingdings" panose="05000000000000000000" pitchFamily="2" charset="2"/>
              <a:buChar char="l"/>
            </a:pPr>
            <a:r>
              <a:rPr lang="zh-CN" altLang="en-US" sz="2000" b="1" dirty="0">
                <a:solidFill>
                  <a:srgbClr val="0000FF"/>
                </a:solidFill>
                <a:latin typeface="Times New Roman" panose="02020603050405020304" pitchFamily="18" charset="0"/>
                <a:ea typeface="楷体_GB2312" pitchFamily="1" charset="-122"/>
              </a:rPr>
              <a:t> 前面介绍的几种排序方法都是按数据元素（或记录关键字）值的大小进行排序的</a:t>
            </a:r>
            <a:endParaRPr lang="zh-CN" altLang="en-US" sz="2000" b="1" dirty="0">
              <a:solidFill>
                <a:srgbClr val="0000FF"/>
              </a:solidFill>
              <a:latin typeface="Times New Roman" panose="02020603050405020304" pitchFamily="18" charset="0"/>
              <a:ea typeface="楷体_GB2312" pitchFamily="1" charset="-122"/>
            </a:endParaRPr>
          </a:p>
          <a:p>
            <a:pPr algn="just">
              <a:lnSpc>
                <a:spcPct val="110000"/>
              </a:lnSpc>
              <a:spcBef>
                <a:spcPct val="45000"/>
              </a:spcBef>
              <a:buFont typeface="Wingdings" panose="05000000000000000000" pitchFamily="2" charset="2"/>
              <a:buChar char="l"/>
            </a:pPr>
            <a:r>
              <a:rPr lang="zh-CN" altLang="en-US" sz="2000" b="1" dirty="0">
                <a:solidFill>
                  <a:srgbClr val="0000FF"/>
                </a:solidFill>
                <a:latin typeface="Times New Roman" panose="02020603050405020304" pitchFamily="18" charset="0"/>
                <a:ea typeface="楷体_GB2312" pitchFamily="1" charset="-122"/>
              </a:rPr>
              <a:t> </a:t>
            </a:r>
            <a:r>
              <a:rPr lang="zh-CN" altLang="en-US" sz="2000" b="1" dirty="0">
                <a:solidFill>
                  <a:srgbClr val="0000FF"/>
                </a:solidFill>
                <a:latin typeface="Times New Roman" panose="02020603050405020304" pitchFamily="18" charset="0"/>
                <a:ea typeface="楷体_GB2312" pitchFamily="1" charset="-122"/>
                <a:sym typeface="+mn-ea"/>
              </a:rPr>
              <a:t>基数排序借助的是</a:t>
            </a:r>
            <a:r>
              <a:rPr lang="zh-CN" altLang="en-US" sz="2000" b="1" dirty="0">
                <a:solidFill>
                  <a:srgbClr val="FF3300"/>
                </a:solidFill>
                <a:latin typeface="Times New Roman" panose="02020603050405020304" pitchFamily="18" charset="0"/>
                <a:ea typeface="楷体_GB2312" pitchFamily="1" charset="-122"/>
              </a:rPr>
              <a:t>多关键字排序的思想，即按组成数据元素或关键字的各位值进行排序</a:t>
            </a:r>
            <a:r>
              <a:rPr lang="zh-CN" altLang="en-US" sz="2000" b="1" dirty="0">
                <a:solidFill>
                  <a:srgbClr val="0000FF"/>
                </a:solidFill>
                <a:latin typeface="Times New Roman" panose="02020603050405020304" pitchFamily="18" charset="0"/>
                <a:ea typeface="楷体_GB2312" pitchFamily="1" charset="-122"/>
              </a:rPr>
              <a:t>。</a:t>
            </a:r>
            <a:endParaRPr lang="zh-CN" altLang="en-US" sz="2000" b="1" dirty="0">
              <a:solidFill>
                <a:srgbClr val="0000FF"/>
              </a:solidFill>
              <a:latin typeface="Times New Roman" panose="02020603050405020304" pitchFamily="18" charset="0"/>
              <a:ea typeface="楷体_GB2312" pitchFamily="1" charset="-122"/>
            </a:endParaRPr>
          </a:p>
          <a:p>
            <a:pPr algn="just">
              <a:lnSpc>
                <a:spcPct val="110000"/>
              </a:lnSpc>
              <a:spcBef>
                <a:spcPct val="45000"/>
              </a:spcBef>
              <a:buFont typeface="Wingdings" panose="05000000000000000000" pitchFamily="2" charset="2"/>
              <a:buChar char="l"/>
            </a:pPr>
            <a:r>
              <a:rPr lang="zh-CN" altLang="en-US" sz="2000" b="1" dirty="0">
                <a:solidFill>
                  <a:srgbClr val="0000FF"/>
                </a:solidFill>
                <a:latin typeface="Times New Roman" panose="02020603050405020304" pitchFamily="18" charset="0"/>
                <a:ea typeface="楷体_GB2312" pitchFamily="1" charset="-122"/>
              </a:rPr>
              <a:t>基数排序</a:t>
            </a:r>
            <a:r>
              <a:rPr lang="zh-CN" altLang="en-US" sz="2000" b="1" dirty="0">
                <a:solidFill>
                  <a:srgbClr val="008000"/>
                </a:solidFill>
                <a:latin typeface="Times New Roman" panose="02020603050405020304" pitchFamily="18" charset="0"/>
                <a:ea typeface="楷体_GB2312" pitchFamily="1" charset="-122"/>
              </a:rPr>
              <a:t>属于</a:t>
            </a:r>
            <a:r>
              <a:rPr lang="zh-CN" altLang="en-US" sz="2000" b="1" dirty="0">
                <a:solidFill>
                  <a:srgbClr val="FF3300"/>
                </a:solidFill>
                <a:latin typeface="Times New Roman" panose="02020603050405020304" pitchFamily="18" charset="0"/>
                <a:ea typeface="楷体_GB2312" pitchFamily="1" charset="-122"/>
              </a:rPr>
              <a:t>分布式排序</a:t>
            </a:r>
            <a:r>
              <a:rPr lang="zh-CN" altLang="en-US" sz="2000" b="1" dirty="0">
                <a:solidFill>
                  <a:srgbClr val="0000FF"/>
                </a:solidFill>
                <a:latin typeface="Times New Roman" panose="02020603050405020304" pitchFamily="18" charset="0"/>
                <a:ea typeface="楷体_GB2312" pitchFamily="1" charset="-122"/>
              </a:rPr>
              <a:t>，也称口袋排序、“桶子法”</a:t>
            </a:r>
            <a:r>
              <a:rPr lang="zh-CN" altLang="en-US" sz="2000" dirty="0">
                <a:latin typeface="Verdana" panose="020B0604030504040204" pitchFamily="2" charset="0"/>
                <a:ea typeface="宋体" panose="02010600030101010101" pitchFamily="2" charset="-122"/>
              </a:rPr>
              <a:t> </a:t>
            </a:r>
            <a:r>
              <a:rPr lang="zh-CN" altLang="en-US" sz="2000" b="1" dirty="0">
                <a:solidFill>
                  <a:srgbClr val="0000FF"/>
                </a:solidFill>
                <a:latin typeface="Times New Roman" panose="02020603050405020304" pitchFamily="18" charset="0"/>
                <a:ea typeface="楷体_GB2312" pitchFamily="1" charset="-122"/>
              </a:rPr>
              <a:t>。</a:t>
            </a:r>
            <a:endParaRPr lang="zh-CN" altLang="en-US" sz="2000" b="1" dirty="0">
              <a:solidFill>
                <a:srgbClr val="0000FF"/>
              </a:solidFill>
              <a:latin typeface="Times New Roman" panose="02020603050405020304" pitchFamily="18" charset="0"/>
              <a:ea typeface="楷体_GB2312" pitchFamily="1" charset="-122"/>
            </a:endParaRPr>
          </a:p>
          <a:p>
            <a:pPr algn="just">
              <a:lnSpc>
                <a:spcPct val="110000"/>
              </a:lnSpc>
              <a:spcBef>
                <a:spcPct val="45000"/>
              </a:spcBef>
              <a:buFont typeface="Wingdings" panose="05000000000000000000" pitchFamily="2" charset="2"/>
              <a:buChar char="l"/>
            </a:pPr>
            <a:r>
              <a:rPr lang="zh-CN" altLang="en-US" sz="2000" b="1" dirty="0">
                <a:solidFill>
                  <a:srgbClr val="0000FF"/>
                </a:solidFill>
                <a:latin typeface="Times New Roman" panose="02020603050405020304" pitchFamily="18" charset="0"/>
                <a:ea typeface="楷体_GB2312" pitchFamily="1" charset="-122"/>
              </a:rPr>
              <a:t>基数排序法是属于</a:t>
            </a:r>
            <a:r>
              <a:rPr lang="zh-CN" altLang="en-US" sz="2000" b="1" dirty="0">
                <a:solidFill>
                  <a:srgbClr val="FF3300"/>
                </a:solidFill>
                <a:latin typeface="Times New Roman" panose="02020603050405020304" pitchFamily="18" charset="0"/>
                <a:ea typeface="楷体_GB2312" pitchFamily="1" charset="-122"/>
              </a:rPr>
              <a:t>稳定性</a:t>
            </a:r>
            <a:r>
              <a:rPr lang="zh-CN" altLang="en-US" sz="2000" b="1" dirty="0">
                <a:solidFill>
                  <a:srgbClr val="0000FF"/>
                </a:solidFill>
                <a:latin typeface="Times New Roman" panose="02020603050405020304" pitchFamily="18" charset="0"/>
                <a:ea typeface="楷体_GB2312" pitchFamily="1" charset="-122"/>
              </a:rPr>
              <a:t>的排序</a:t>
            </a:r>
            <a:endParaRPr lang="zh-CN" altLang="en-US" sz="2000" dirty="0">
              <a:latin typeface="Verdana" panose="020B0604030504040204" pitchFamily="2" charset="0"/>
              <a:ea typeface="宋体" panose="02010600030101010101" pitchFamily="2" charset="-122"/>
            </a:endParaRPr>
          </a:p>
        </p:txBody>
      </p:sp>
      <p:sp>
        <p:nvSpPr>
          <p:cNvPr id="98306" name="文本占位符 89090"/>
          <p:cNvSpPr>
            <a:spLocks noGrp="1"/>
          </p:cNvSpPr>
          <p:nvPr/>
        </p:nvSpPr>
        <p:spPr>
          <a:xfrm>
            <a:off x="707390" y="3449955"/>
            <a:ext cx="9814560" cy="2460625"/>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a:spcBef>
                <a:spcPct val="60000"/>
              </a:spcBef>
            </a:pPr>
            <a:r>
              <a:rPr lang="zh-CN" altLang="en-US" sz="2000"/>
              <a:t>基数排序的方式可以采用：</a:t>
            </a:r>
            <a:endParaRPr lang="zh-CN" altLang="en-US" sz="2000"/>
          </a:p>
          <a:p>
            <a:pPr lvl="1">
              <a:spcBef>
                <a:spcPct val="60000"/>
              </a:spcBef>
            </a:pPr>
            <a:r>
              <a:rPr lang="en-US" altLang="zh-CN" sz="2000"/>
              <a:t>LSD</a:t>
            </a:r>
            <a:r>
              <a:rPr lang="zh-CN" altLang="en-US" sz="2000"/>
              <a:t>（</a:t>
            </a:r>
            <a:r>
              <a:rPr lang="en-US" altLang="zh-CN" sz="2000"/>
              <a:t>Least significant digital</a:t>
            </a:r>
            <a:r>
              <a:rPr lang="zh-CN" altLang="en-US" sz="2000"/>
              <a:t>）的排序方式由键值的</a:t>
            </a:r>
            <a:r>
              <a:rPr lang="zh-CN" altLang="en-US" sz="2000">
                <a:solidFill>
                  <a:srgbClr val="FF3300"/>
                </a:solidFill>
              </a:rPr>
              <a:t>最右边</a:t>
            </a:r>
            <a:r>
              <a:rPr lang="zh-CN" altLang="en-US" sz="2000"/>
              <a:t>开始，低位优先</a:t>
            </a:r>
            <a:endParaRPr lang="zh-CN" altLang="en-US" sz="2000"/>
          </a:p>
          <a:p>
            <a:pPr lvl="1">
              <a:spcBef>
                <a:spcPct val="60000"/>
              </a:spcBef>
            </a:pPr>
            <a:r>
              <a:rPr lang="en-US" altLang="zh-CN" sz="2000"/>
              <a:t>MSD</a:t>
            </a:r>
            <a:r>
              <a:rPr lang="zh-CN" altLang="en-US" sz="2000"/>
              <a:t>（</a:t>
            </a:r>
            <a:r>
              <a:rPr lang="en-US" altLang="zh-CN" sz="2000"/>
              <a:t>Most significant digital</a:t>
            </a:r>
            <a:r>
              <a:rPr lang="zh-CN" altLang="en-US" sz="2000"/>
              <a:t>）由键值的</a:t>
            </a:r>
            <a:r>
              <a:rPr lang="zh-CN" altLang="en-US" sz="2000">
                <a:solidFill>
                  <a:srgbClr val="FF3300"/>
                </a:solidFill>
              </a:rPr>
              <a:t>最左边</a:t>
            </a:r>
            <a:r>
              <a:rPr lang="zh-CN" altLang="en-US" sz="2000"/>
              <a:t>开始</a:t>
            </a:r>
            <a:r>
              <a:rPr lang="zh-CN" altLang="en-US" sz="2000">
                <a:sym typeface="+mn-ea"/>
              </a:rPr>
              <a:t>，高位优先</a:t>
            </a:r>
            <a:r>
              <a:rPr lang="zh-CN" altLang="en-US" sz="2000"/>
              <a:t>。 </a:t>
            </a:r>
            <a:endParaRPr lang="zh-CN" altLang="en-US" sz="2000"/>
          </a:p>
          <a:p>
            <a:pPr>
              <a:spcBef>
                <a:spcPct val="60000"/>
              </a:spcBef>
            </a:pPr>
            <a:r>
              <a:rPr lang="zh-CN" altLang="en-US" sz="2000"/>
              <a:t>以</a:t>
            </a:r>
            <a:r>
              <a:rPr lang="en-US" altLang="zh-CN" sz="2000"/>
              <a:t>LSD</a:t>
            </a:r>
            <a:r>
              <a:rPr lang="zh-CN" altLang="en-US" sz="2000"/>
              <a:t>为例，假设原来有一串数值如下所示： </a:t>
            </a:r>
            <a:endParaRPr lang="zh-CN" altLang="en-US" sz="2000"/>
          </a:p>
          <a:p>
            <a:pPr>
              <a:spcBef>
                <a:spcPct val="60000"/>
              </a:spcBef>
              <a:buNone/>
            </a:pPr>
            <a:r>
              <a:rPr lang="zh-CN" altLang="en-US" sz="2000"/>
              <a:t>　　</a:t>
            </a:r>
            <a:r>
              <a:rPr lang="en-US" altLang="zh-CN" sz="2000"/>
              <a:t>73, 22, 93, 43, 55, 14, 28, 65, 39, 81 </a:t>
            </a:r>
            <a:endParaRPr lang="en-US" altLang="zh-CN" sz="2000"/>
          </a:p>
        </p:txBody>
      </p:sp>
    </p:spTree>
    <p:custDataLst>
      <p:tags r:id="rId2"/>
    </p:custData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JH-CSJH(十六)-P-4"/>
          <p:cNvPicPr>
            <a:picLocks noChangeAspect="1"/>
          </p:cNvPicPr>
          <p:nvPr/>
        </p:nvPicPr>
        <p:blipFill>
          <a:blip r:embed="rId1"/>
          <a:srcRect l="33750" r="2796"/>
          <a:stretch>
            <a:fillRect/>
          </a:stretch>
        </p:blipFill>
        <p:spPr>
          <a:xfrm>
            <a:off x="-7620" y="-20955"/>
            <a:ext cx="5819775" cy="6878955"/>
          </a:xfrm>
          <a:prstGeom prst="rect">
            <a:avLst/>
          </a:prstGeom>
        </p:spPr>
      </p:pic>
      <p:sp>
        <p:nvSpPr>
          <p:cNvPr id="5" name="矩形 4"/>
          <p:cNvSpPr/>
          <p:nvPr/>
        </p:nvSpPr>
        <p:spPr>
          <a:xfrm>
            <a:off x="6017" y="1799612"/>
            <a:ext cx="5806283" cy="2452214"/>
          </a:xfrm>
          <a:prstGeom prst="rect">
            <a:avLst/>
          </a:prstGeom>
          <a:solidFill>
            <a:srgbClr val="0A42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zh-CN"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a:p>
            <a:pPr algn="ctr"/>
            <a:r>
              <a:rPr lang="zh-CN" altLang="zh-CN"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目录</a:t>
            </a:r>
            <a:endParaRPr lang="zh-CN" altLang="zh-CN"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a:p>
            <a:pPr algn="ctr"/>
            <a:r>
              <a:rPr lang="en-US" altLang="zh-CN" sz="3995" b="1" dirty="0">
                <a:solidFill>
                  <a:schemeClr val="bg1"/>
                </a:solidFill>
                <a:latin typeface="Arial" panose="020B0604020202020204" pitchFamily="34" charset="0"/>
                <a:cs typeface="Arial" panose="020B0604020202020204" pitchFamily="34" charset="0"/>
                <a:sym typeface="+mn-ea"/>
              </a:rPr>
              <a:t>CONTENTS</a:t>
            </a:r>
            <a:endParaRPr lang="en-US" altLang="zh-CN" sz="3995" dirty="0">
              <a:solidFill>
                <a:schemeClr val="bg1"/>
              </a:solidFill>
              <a:latin typeface="Arial" panose="020B0604020202020204" pitchFamily="34" charset="0"/>
              <a:cs typeface="Arial" panose="020B0604020202020204" pitchFamily="34" charset="0"/>
            </a:endParaRPr>
          </a:p>
          <a:p>
            <a:pPr algn="ctr"/>
            <a:endParaRPr lang="en-US" altLang="zh-CN" sz="40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pic>
        <p:nvPicPr>
          <p:cNvPr id="4" name="图片 3" descr="聚恒学院logo-03"/>
          <p:cNvPicPr>
            <a:picLocks noChangeAspect="1"/>
          </p:cNvPicPr>
          <p:nvPr/>
        </p:nvPicPr>
        <p:blipFill>
          <a:blip r:embed="rId2"/>
          <a:stretch>
            <a:fillRect/>
          </a:stretch>
        </p:blipFill>
        <p:spPr>
          <a:xfrm>
            <a:off x="10005695" y="0"/>
            <a:ext cx="2197100" cy="790575"/>
          </a:xfrm>
          <a:prstGeom prst="rect">
            <a:avLst/>
          </a:prstGeom>
        </p:spPr>
      </p:pic>
      <p:grpSp>
        <p:nvGrpSpPr>
          <p:cNvPr id="21" name="组合 20"/>
          <p:cNvGrpSpPr/>
          <p:nvPr/>
        </p:nvGrpSpPr>
        <p:grpSpPr>
          <a:xfrm>
            <a:off x="6758305" y="1084580"/>
            <a:ext cx="3486150" cy="667385"/>
            <a:chOff x="11361" y="1667"/>
            <a:chExt cx="5133" cy="1222"/>
          </a:xfrm>
        </p:grpSpPr>
        <p:sp>
          <p:nvSpPr>
            <p:cNvPr id="22" name="文本框 21"/>
            <p:cNvSpPr txBox="1"/>
            <p:nvPr>
              <p:custDataLst>
                <p:tags r:id="rId3"/>
              </p:custDataLst>
            </p:nvPr>
          </p:nvSpPr>
          <p:spPr>
            <a:xfrm>
              <a:off x="11698" y="1815"/>
              <a:ext cx="4796" cy="926"/>
            </a:xfrm>
            <a:prstGeom prst="rect">
              <a:avLst/>
            </a:prstGeom>
            <a:ln>
              <a:noFill/>
            </a:ln>
          </p:spPr>
          <p:txBody>
            <a:bodyPr wrap="square" anchor="b" anchorCtr="0">
              <a:normAutofit fontScale="50000"/>
            </a:bodyPr>
            <a:lstStyle>
              <a:defPPr>
                <a:defRPr lang="zh-CN"/>
              </a:defPPr>
              <a:lvl1pPr>
                <a:defRPr sz="2400">
                  <a:solidFill>
                    <a:schemeClr val="accent4"/>
                  </a:solidFill>
                </a:defRPr>
              </a:lvl1pPr>
            </a:lstStyle>
            <a:p>
              <a:r>
                <a:rPr lang="en-US" altLang="zh-CN" sz="4655" b="1" dirty="0">
                  <a:solidFill>
                    <a:schemeClr val="tx1"/>
                  </a:solidFill>
                  <a:latin typeface="+mj-lt"/>
                  <a:ea typeface="+mj-ea"/>
                  <a:cs typeface="+mj-cs"/>
                  <a:sym typeface="+mn-ea"/>
                </a:rPr>
                <a:t>01 </a:t>
              </a:r>
              <a:r>
                <a:rPr lang="zh-CN" altLang="en-US" sz="4655" b="1" dirty="0">
                  <a:solidFill>
                    <a:schemeClr val="tx1"/>
                  </a:solidFill>
                  <a:latin typeface="+mj-lt"/>
                  <a:ea typeface="+mj-ea"/>
                  <a:cs typeface="+mj-cs"/>
                  <a:sym typeface="+mn-ea"/>
                </a:rPr>
                <a:t>上节课作业讲解</a:t>
              </a:r>
              <a:endParaRPr lang="zh-CN" altLang="en-US" sz="4655" b="1" dirty="0">
                <a:solidFill>
                  <a:schemeClr val="tx1"/>
                </a:solidFill>
                <a:latin typeface="+mj-lt"/>
                <a:ea typeface="+mj-ea"/>
                <a:cs typeface="+mj-cs"/>
                <a:sym typeface="+mn-ea"/>
              </a:endParaRPr>
            </a:p>
          </p:txBody>
        </p:sp>
        <p:sp>
          <p:nvSpPr>
            <p:cNvPr id="23" name="矩形 22"/>
            <p:cNvSpPr/>
            <p:nvPr>
              <p:custDataLst>
                <p:tags r:id="rId4"/>
              </p:custDataLst>
            </p:nvPr>
          </p:nvSpPr>
          <p:spPr>
            <a:xfrm flipH="1">
              <a:off x="11361" y="1667"/>
              <a:ext cx="142" cy="12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4" name="组合 33"/>
          <p:cNvGrpSpPr/>
          <p:nvPr/>
        </p:nvGrpSpPr>
        <p:grpSpPr>
          <a:xfrm>
            <a:off x="6758305" y="2259965"/>
            <a:ext cx="3486150" cy="667385"/>
            <a:chOff x="11361" y="1667"/>
            <a:chExt cx="5133" cy="1222"/>
          </a:xfrm>
        </p:grpSpPr>
        <p:sp>
          <p:nvSpPr>
            <p:cNvPr id="35" name="文本框 34"/>
            <p:cNvSpPr txBox="1"/>
            <p:nvPr>
              <p:custDataLst>
                <p:tags r:id="rId5"/>
              </p:custDataLst>
            </p:nvPr>
          </p:nvSpPr>
          <p:spPr>
            <a:xfrm>
              <a:off x="11698" y="1815"/>
              <a:ext cx="4796" cy="926"/>
            </a:xfrm>
            <a:prstGeom prst="rect">
              <a:avLst/>
            </a:prstGeom>
            <a:ln>
              <a:noFill/>
            </a:ln>
          </p:spPr>
          <p:txBody>
            <a:bodyPr wrap="square" anchor="b" anchorCtr="0">
              <a:normAutofit fontScale="50000"/>
            </a:bodyPr>
            <a:lstStyle>
              <a:defPPr>
                <a:defRPr lang="zh-CN"/>
              </a:defPPr>
              <a:lvl1pPr>
                <a:defRPr sz="2400">
                  <a:solidFill>
                    <a:schemeClr val="accent4"/>
                  </a:solidFill>
                </a:defRPr>
              </a:lvl1pPr>
            </a:lstStyle>
            <a:p>
              <a:r>
                <a:rPr lang="en-US" altLang="zh-CN" sz="4655" b="1" dirty="0">
                  <a:solidFill>
                    <a:schemeClr val="tx1"/>
                  </a:solidFill>
                  <a:latin typeface="+mj-lt"/>
                  <a:ea typeface="+mj-ea"/>
                  <a:cs typeface="+mj-cs"/>
                  <a:sym typeface="+mn-ea"/>
                </a:rPr>
                <a:t>02 </a:t>
              </a:r>
              <a:r>
                <a:rPr lang="zh-CN" altLang="en-US" sz="4655" b="1" dirty="0">
                  <a:solidFill>
                    <a:schemeClr val="tx1"/>
                  </a:solidFill>
                  <a:latin typeface="+mj-lt"/>
                  <a:ea typeface="+mj-ea"/>
                  <a:cs typeface="+mj-cs"/>
                  <a:sym typeface="+mn-ea"/>
                </a:rPr>
                <a:t>经典排序算法</a:t>
              </a:r>
              <a:endParaRPr lang="zh-CN" altLang="en-US" sz="4655" b="1" dirty="0">
                <a:solidFill>
                  <a:schemeClr val="tx1"/>
                </a:solidFill>
                <a:latin typeface="+mj-lt"/>
                <a:ea typeface="+mj-ea"/>
                <a:cs typeface="+mj-cs"/>
                <a:sym typeface="+mn-ea"/>
              </a:endParaRPr>
            </a:p>
          </p:txBody>
        </p:sp>
        <p:sp>
          <p:nvSpPr>
            <p:cNvPr id="36" name="矩形 35"/>
            <p:cNvSpPr/>
            <p:nvPr>
              <p:custDataLst>
                <p:tags r:id="rId6"/>
              </p:custDataLst>
            </p:nvPr>
          </p:nvSpPr>
          <p:spPr>
            <a:xfrm flipH="1">
              <a:off x="11361" y="1667"/>
              <a:ext cx="142" cy="12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p:cNvGrpSpPr/>
          <p:nvPr/>
        </p:nvGrpSpPr>
        <p:grpSpPr>
          <a:xfrm>
            <a:off x="6758305" y="3435350"/>
            <a:ext cx="3486150" cy="667385"/>
            <a:chOff x="11361" y="1667"/>
            <a:chExt cx="5133" cy="1222"/>
          </a:xfrm>
        </p:grpSpPr>
        <p:sp>
          <p:nvSpPr>
            <p:cNvPr id="9" name="文本框 8"/>
            <p:cNvSpPr txBox="1"/>
            <p:nvPr>
              <p:custDataLst>
                <p:tags r:id="rId7"/>
              </p:custDataLst>
            </p:nvPr>
          </p:nvSpPr>
          <p:spPr>
            <a:xfrm>
              <a:off x="11698" y="1815"/>
              <a:ext cx="4796" cy="926"/>
            </a:xfrm>
            <a:prstGeom prst="rect">
              <a:avLst/>
            </a:prstGeom>
            <a:ln>
              <a:noFill/>
            </a:ln>
          </p:spPr>
          <p:txBody>
            <a:bodyPr wrap="square" anchor="b" anchorCtr="0">
              <a:normAutofit fontScale="50000"/>
            </a:bodyPr>
            <a:lstStyle>
              <a:defPPr>
                <a:defRPr lang="zh-CN"/>
              </a:defPPr>
              <a:lvl1pPr>
                <a:defRPr sz="2400">
                  <a:solidFill>
                    <a:schemeClr val="accent4"/>
                  </a:solidFill>
                </a:defRPr>
              </a:lvl1pPr>
            </a:lstStyle>
            <a:p>
              <a:r>
                <a:rPr lang="en-US" altLang="zh-CN" sz="4655" b="1" dirty="0">
                  <a:solidFill>
                    <a:schemeClr val="tx1"/>
                  </a:solidFill>
                  <a:latin typeface="+mj-lt"/>
                  <a:ea typeface="+mj-ea"/>
                  <a:cs typeface="+mj-cs"/>
                  <a:sym typeface="+mn-ea"/>
                </a:rPr>
                <a:t>03 </a:t>
              </a:r>
              <a:r>
                <a:rPr lang="zh-CN" altLang="en-US" sz="4655" b="1" dirty="0">
                  <a:solidFill>
                    <a:schemeClr val="tx1"/>
                  </a:solidFill>
                  <a:latin typeface="+mj-lt"/>
                  <a:ea typeface="+mj-ea"/>
                  <a:cs typeface="+mj-cs"/>
                  <a:sym typeface="+mn-ea"/>
                </a:rPr>
                <a:t>作业</a:t>
              </a:r>
              <a:endParaRPr lang="zh-CN" altLang="en-US" sz="4655" b="1" dirty="0">
                <a:solidFill>
                  <a:schemeClr val="tx1"/>
                </a:solidFill>
                <a:latin typeface="+mj-lt"/>
                <a:ea typeface="+mj-ea"/>
                <a:cs typeface="+mj-cs"/>
                <a:sym typeface="+mn-ea"/>
              </a:endParaRPr>
            </a:p>
          </p:txBody>
        </p:sp>
        <p:sp>
          <p:nvSpPr>
            <p:cNvPr id="10" name="矩形 9"/>
            <p:cNvSpPr/>
            <p:nvPr>
              <p:custDataLst>
                <p:tags r:id="rId8"/>
              </p:custDataLst>
            </p:nvPr>
          </p:nvSpPr>
          <p:spPr>
            <a:xfrm flipH="1">
              <a:off x="11361" y="1667"/>
              <a:ext cx="142" cy="12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90115" name="文本占位符 90114"/>
          <p:cNvSpPr>
            <a:spLocks noGrp="1"/>
          </p:cNvSpPr>
          <p:nvPr/>
        </p:nvSpPr>
        <p:spPr>
          <a:xfrm>
            <a:off x="626745" y="1174750"/>
            <a:ext cx="6141720" cy="3900170"/>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40000"/>
              </a:lnSpc>
              <a:buSzTx/>
            </a:pPr>
            <a:r>
              <a:rPr lang="zh-CN" altLang="en-US" sz="2000">
                <a:sym typeface="+mn-ea"/>
              </a:rPr>
              <a:t>初</a:t>
            </a:r>
            <a:r>
              <a:rPr lang="zh-CN" altLang="en-US" sz="2000">
                <a:latin typeface="+mj-ea"/>
                <a:ea typeface="+mj-ea"/>
                <a:cs typeface="+mj-ea"/>
                <a:sym typeface="+mn-ea"/>
              </a:rPr>
              <a:t>始状态：</a:t>
            </a:r>
            <a:r>
              <a:rPr lang="en-US" altLang="zh-CN" sz="2000">
                <a:latin typeface="+mj-ea"/>
                <a:ea typeface="+mj-ea"/>
                <a:cs typeface="+mj-ea"/>
                <a:sym typeface="+mn-ea"/>
              </a:rPr>
              <a:t>73, 22, 93, 43, 55, 14, 28, 65, 39, 81</a:t>
            </a:r>
            <a:endParaRPr lang="zh-CN" altLang="en-US" sz="2000"/>
          </a:p>
          <a:p>
            <a:pPr>
              <a:lnSpc>
                <a:spcPct val="140000"/>
              </a:lnSpc>
              <a:buSzTx/>
            </a:pPr>
            <a:r>
              <a:rPr lang="zh-CN" altLang="en-US" sz="2000"/>
              <a:t>首先根据</a:t>
            </a:r>
            <a:r>
              <a:rPr lang="zh-CN" altLang="en-US" sz="2000">
                <a:solidFill>
                  <a:srgbClr val="FF3300"/>
                </a:solidFill>
              </a:rPr>
              <a:t>个位数</a:t>
            </a:r>
            <a:r>
              <a:rPr lang="zh-CN" altLang="en-US" sz="2000"/>
              <a:t>的数值，在走访数值时将它们分配至编号</a:t>
            </a:r>
            <a:r>
              <a:rPr lang="en-US" altLang="zh-CN" sz="2000"/>
              <a:t>0</a:t>
            </a:r>
            <a:r>
              <a:rPr lang="zh-CN" altLang="en-US" sz="2000"/>
              <a:t>到</a:t>
            </a:r>
            <a:r>
              <a:rPr lang="en-US" altLang="zh-CN" sz="2000"/>
              <a:t>9</a:t>
            </a:r>
            <a:r>
              <a:rPr lang="zh-CN" altLang="en-US" sz="2000"/>
              <a:t>的桶子中；</a:t>
            </a:r>
            <a:endParaRPr lang="zh-CN" altLang="en-US" sz="2000"/>
          </a:p>
          <a:p>
            <a:pPr>
              <a:lnSpc>
                <a:spcPct val="140000"/>
              </a:lnSpc>
              <a:buSzTx/>
            </a:pPr>
            <a:r>
              <a:rPr lang="zh-CN" altLang="en-US" sz="2000"/>
              <a:t>接下来将这些桶子中的数值重新串接起来，成为以下的数列：</a:t>
            </a:r>
            <a:r>
              <a:rPr lang="en-US" altLang="zh-CN" sz="2000">
                <a:latin typeface="Verdana" panose="020B0604030504040204" pitchFamily="2" charset="0"/>
                <a:ea typeface="宋体" panose="02010600030101010101" pitchFamily="2" charset="-122"/>
                <a:sym typeface="+mn-ea"/>
              </a:rPr>
              <a:t>81, 22, 73, 93, 43, 14, 55, 65, 28, 39</a:t>
            </a:r>
            <a:r>
              <a:rPr lang="zh-CN" altLang="en-US" sz="2000">
                <a:sym typeface="+mn-ea"/>
              </a:rPr>
              <a:t> </a:t>
            </a:r>
            <a:endParaRPr lang="zh-CN" altLang="en-US" sz="2000"/>
          </a:p>
          <a:p>
            <a:pPr marL="0" indent="0">
              <a:lnSpc>
                <a:spcPct val="140000"/>
              </a:lnSpc>
              <a:buSzTx/>
              <a:buNone/>
            </a:pPr>
            <a:endParaRPr lang="zh-CN" altLang="en-US" sz="2000"/>
          </a:p>
          <a:p>
            <a:pPr marL="0" indent="0">
              <a:lnSpc>
                <a:spcPct val="140000"/>
              </a:lnSpc>
              <a:buSzTx/>
              <a:buNone/>
            </a:pPr>
            <a:r>
              <a:rPr lang="en-US" altLang="zh-CN" sz="2000">
                <a:latin typeface="Verdana" panose="020B0604030504040204" pitchFamily="2" charset="0"/>
                <a:ea typeface="宋体" panose="02010600030101010101" pitchFamily="2" charset="-122"/>
                <a:sym typeface="+mn-ea"/>
              </a:rPr>
              <a:t>      </a:t>
            </a:r>
            <a:endParaRPr lang="zh-CN" altLang="en-US" sz="2000"/>
          </a:p>
        </p:txBody>
      </p:sp>
      <p:graphicFrame>
        <p:nvGraphicFramePr>
          <p:cNvPr id="90116" name="表格 90115"/>
          <p:cNvGraphicFramePr/>
          <p:nvPr>
            <p:custDataLst>
              <p:tags r:id="rId2"/>
            </p:custDataLst>
          </p:nvPr>
        </p:nvGraphicFramePr>
        <p:xfrm>
          <a:off x="7419975" y="1219835"/>
          <a:ext cx="2971800" cy="4572000"/>
        </p:xfrm>
        <a:graphic>
          <a:graphicData uri="http://schemas.openxmlformats.org/drawingml/2006/table">
            <a:tbl>
              <a:tblPr/>
              <a:tblGrid>
                <a:gridCol w="528638"/>
                <a:gridCol w="919162"/>
                <a:gridCol w="762000"/>
                <a:gridCol w="762000"/>
              </a:tblGrid>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0</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buNone/>
                      </a:pPr>
                      <a:endParaRPr lang="zh-CN" altLang="en-US" sz="2000" b="0"/>
                    </a:p>
                  </a:txBody>
                  <a:tcPr vert="horz" anchor="t">
                    <a:lnL w="12700" cap="flat" cmpd="sng">
                      <a:solidFill>
                        <a:schemeClr val="tx1"/>
                      </a:solidFill>
                      <a:prstDash val="solid"/>
                      <a:headEnd type="none" w="med" len="med"/>
                      <a:tailEnd type="none" w="med" len="med"/>
                    </a:lnL>
                    <a:lnR>
                      <a:noFill/>
                    </a:lnR>
                    <a:lnT cap="fla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buNone/>
                      </a:pPr>
                      <a:endParaRPr lang="zh-CN" altLang="en-US" sz="2000" b="0"/>
                    </a:p>
                  </a:txBody>
                  <a:tcPr vert="horz" anchor="t">
                    <a:lnL>
                      <a:noFill/>
                    </a:lnL>
                    <a:lnR>
                      <a:noFill/>
                    </a:lnR>
                    <a:lnT cap="fla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buNone/>
                      </a:pPr>
                      <a:endParaRPr lang="zh-CN" altLang="en-US" sz="2000" b="0"/>
                    </a:p>
                  </a:txBody>
                  <a:tcPr vert="horz" anchor="t">
                    <a:lnL>
                      <a:noFill/>
                    </a:lnL>
                    <a:lnR cap="flat">
                      <a:noFill/>
                    </a:lnR>
                    <a:lnT cap="fla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1</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81</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2</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22</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3</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73</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93</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43</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4</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14</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5</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55</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65</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6</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7</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8</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28</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9</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000" b="0">
                          <a:solidFill>
                            <a:srgbClr val="000000"/>
                          </a:solidFill>
                          <a:latin typeface="Arial" panose="020B0604020202020204" pitchFamily="34" charset="0"/>
                          <a:cs typeface="Arial" panose="020B0604020202020204" pitchFamily="34" charset="0"/>
                        </a:rPr>
                        <a:t>39</a:t>
                      </a:r>
                      <a:endParaRPr lang="en-US" altLang="zh-CN" sz="2000" b="0">
                        <a:solidFill>
                          <a:srgbClr val="000000"/>
                        </a:solidFill>
                        <a:latin typeface="Arial" panose="020B0604020202020204" pitchFamily="34" charset="0"/>
                        <a:cs typeface="Arial" panose="020B0604020202020204" pitchFamily="34" charset="0"/>
                      </a:endParaRPr>
                    </a:p>
                  </a:txBody>
                  <a:tcPr vert="horz" anchor="t">
                    <a:lnL w="12700" cap="flat" cmpd="sng">
                      <a:solidFill>
                        <a:schemeClr val="tx1"/>
                      </a:solidFill>
                      <a:prstDash val="solid"/>
                      <a:headEnd type="none" w="med" len="med"/>
                      <a:tailEnd type="none" w="med" len="med"/>
                    </a:lnL>
                    <a:lnR>
                      <a:noFill/>
                    </a:lnR>
                    <a:lnT>
                      <a:noFill/>
                    </a:lnT>
                    <a:lnB cap="flat">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a:noFill/>
                    </a:lnR>
                    <a:lnT>
                      <a:noFill/>
                    </a:lnT>
                    <a:lnB cap="flat">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000" b="0"/>
                    </a:p>
                  </a:txBody>
                  <a:tcPr vert="horz" anchor="t">
                    <a:lnL>
                      <a:noFill/>
                    </a:lnL>
                    <a:lnR cap="flat">
                      <a:noFill/>
                    </a:lnR>
                    <a:lnT>
                      <a:noFill/>
                    </a:lnT>
                    <a:lnB cap="flat">
                      <a:noFill/>
                    </a:lnB>
                    <a:lnTlToBr>
                      <a:noFill/>
                    </a:lnTlToBr>
                    <a:lnBlToTr>
                      <a:noFill/>
                    </a:lnBlToTr>
                    <a:noFill/>
                  </a:tcPr>
                </a:tc>
              </a:tr>
            </a:tbl>
          </a:graphicData>
        </a:graphic>
      </p:graphicFrame>
    </p:spTree>
    <p:custDataLst>
      <p:tags r:id="rId3"/>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15">
                                            <p:txEl>
                                              <p:charRg st="34" end="63"/>
                                            </p:txEl>
                                          </p:spTgt>
                                        </p:tgtEl>
                                        <p:attrNameLst>
                                          <p:attrName>style.visibility</p:attrName>
                                        </p:attrNameLst>
                                      </p:cBhvr>
                                      <p:to>
                                        <p:strVal val="visible"/>
                                      </p:to>
                                    </p:set>
                                    <p:animEffect transition="in" filter="wipe(left)">
                                      <p:cBhvr>
                                        <p:cTn id="7" dur="500"/>
                                        <p:tgtEl>
                                          <p:spTgt spid="90115">
                                            <p:txEl>
                                              <p:charRg st="34"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15">
                                            <p:txEl>
                                              <p:charRg st="2" end="2"/>
                                            </p:txEl>
                                          </p:spTgt>
                                        </p:tgtEl>
                                        <p:attrNameLst>
                                          <p:attrName>style.visibility</p:attrName>
                                        </p:attrNameLst>
                                      </p:cBhvr>
                                      <p:to>
                                        <p:strVal val="visible"/>
                                      </p:to>
                                    </p:set>
                                    <p:animEffect transition="in" filter="wipe(left)">
                                      <p:cBhvr>
                                        <p:cTn id="12" dur="500"/>
                                        <p:tgtEl>
                                          <p:spTgt spid="90115">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0116"/>
                                        </p:tgtEl>
                                        <p:attrNameLst>
                                          <p:attrName>style.visibility</p:attrName>
                                        </p:attrNameLst>
                                      </p:cBhvr>
                                      <p:to>
                                        <p:strVal val="visible"/>
                                      </p:to>
                                    </p:set>
                                    <p:animEffect transition="in" filter="blinds(horizontal)">
                                      <p:cBhvr>
                                        <p:cTn id="1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91139" name="文本占位符 91138"/>
          <p:cNvSpPr>
            <a:spLocks noGrp="1"/>
          </p:cNvSpPr>
          <p:nvPr/>
        </p:nvSpPr>
        <p:spPr>
          <a:xfrm>
            <a:off x="582295" y="1186815"/>
            <a:ext cx="5995670" cy="2327910"/>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25000"/>
              </a:lnSpc>
              <a:buSzTx/>
            </a:pPr>
            <a:r>
              <a:rPr lang="zh-CN" altLang="en-US" sz="2000"/>
              <a:t>接着再进行一次分配，这次是根据十位数来分配：</a:t>
            </a:r>
            <a:endParaRPr lang="zh-CN" altLang="en-US" sz="2000"/>
          </a:p>
          <a:p>
            <a:pPr>
              <a:lnSpc>
                <a:spcPct val="125000"/>
              </a:lnSpc>
              <a:buSzTx/>
            </a:pPr>
            <a:r>
              <a:rPr lang="zh-CN" altLang="en-US" sz="2000"/>
              <a:t>接下来将这些桶子中的数值重新串接起来，成为以下的数列：  </a:t>
            </a:r>
            <a:endParaRPr lang="zh-CN" altLang="en-US" sz="2000"/>
          </a:p>
          <a:p>
            <a:pPr>
              <a:lnSpc>
                <a:spcPct val="125000"/>
              </a:lnSpc>
              <a:buSzTx/>
            </a:pPr>
            <a:r>
              <a:rPr lang="zh-CN" altLang="en-US" sz="2000"/>
              <a:t>整个数列已经排序完毕：</a:t>
            </a:r>
            <a:r>
              <a:rPr lang="en-US" altLang="zh-CN" sz="2000">
                <a:latin typeface="Verdana" panose="020B0604030504040204" pitchFamily="2" charset="0"/>
                <a:ea typeface="宋体" panose="02010600030101010101" pitchFamily="2" charset="-122"/>
                <a:sym typeface="+mn-ea"/>
              </a:rPr>
              <a:t>14, 22, 28, 39, 43, 55, 65, 73, 81, 93</a:t>
            </a:r>
            <a:r>
              <a:rPr lang="zh-CN" altLang="en-US" sz="2000"/>
              <a:t>。</a:t>
            </a:r>
            <a:endParaRPr lang="zh-CN" altLang="en-US" sz="2000"/>
          </a:p>
        </p:txBody>
      </p:sp>
      <p:graphicFrame>
        <p:nvGraphicFramePr>
          <p:cNvPr id="91140" name="表格 91139"/>
          <p:cNvGraphicFramePr/>
          <p:nvPr>
            <p:custDataLst>
              <p:tags r:id="rId2"/>
            </p:custDataLst>
          </p:nvPr>
        </p:nvGraphicFramePr>
        <p:xfrm>
          <a:off x="7240905" y="1186815"/>
          <a:ext cx="2057400" cy="4579938"/>
        </p:xfrm>
        <a:graphic>
          <a:graphicData uri="http://schemas.openxmlformats.org/drawingml/2006/table">
            <a:tbl>
              <a:tblPr/>
              <a:tblGrid>
                <a:gridCol w="685800"/>
                <a:gridCol w="685800"/>
                <a:gridCol w="685800"/>
              </a:tblGrid>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0</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w="12700" cap="flat" cmpd="sng">
                      <a:solidFill>
                        <a:srgbClr val="000000"/>
                      </a:solidFill>
                      <a:prstDash val="solid"/>
                      <a:headEnd type="none" w="med" len="med"/>
                      <a:tailEnd type="none" w="med" len="med"/>
                    </a:lnL>
                    <a:lnR>
                      <a:noFill/>
                    </a:lnR>
                    <a:lnT cap="fla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cap="fla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1</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14</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2</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22</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28</a:t>
                      </a:r>
                      <a:endParaRPr lang="zh-CN" altLang="en-US" sz="2400">
                        <a:latin typeface="Arial" panose="020B0604020202020204" pitchFamily="34" charset="0"/>
                      </a:endParaRPr>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3</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39</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4</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43</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a:noFill/>
                    </a:lnB>
                    <a:lnTlToBr>
                      <a:noFill/>
                    </a:lnTlToBr>
                    <a:lnBlToTr>
                      <a:noFill/>
                    </a:lnBlToTr>
                    <a:noFill/>
                  </a:tcPr>
                </a:tc>
              </a:tr>
              <a:tr h="465138">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5</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55</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6</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65</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7</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73</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8</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81</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a:noFill/>
                    </a:lnB>
                    <a:lnTlToBr>
                      <a:noFill/>
                    </a:lnTlToBr>
                    <a:lnBlToTr>
                      <a:noFill/>
                    </a:lnBlToTr>
                    <a:noFill/>
                  </a:tcPr>
                </a:tc>
              </a:tr>
              <a:tr h="457200">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9</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spcBef>
                          <a:spcPct val="0"/>
                        </a:spcBef>
                        <a:buClrTx/>
                        <a:buFontTx/>
                        <a:buNone/>
                      </a:pPr>
                      <a:r>
                        <a:rPr lang="en-US" altLang="zh-CN" sz="2400">
                          <a:solidFill>
                            <a:srgbClr val="000000"/>
                          </a:solidFill>
                          <a:latin typeface="Arial" panose="020B0604020202020204" pitchFamily="34" charset="0"/>
                          <a:cs typeface="Arial" panose="020B0604020202020204" pitchFamily="34" charset="0"/>
                        </a:rPr>
                        <a:t>93</a:t>
                      </a:r>
                      <a:endParaRPr lang="zh-CN" altLang="en-US" sz="2400">
                        <a:latin typeface="Arial" panose="020B0604020202020204" pitchFamily="34" charset="0"/>
                      </a:endParaRPr>
                    </a:p>
                  </a:txBody>
                  <a:tcPr vert="horz" anchor="t">
                    <a:lnL w="12700" cap="flat" cmpd="sng">
                      <a:solidFill>
                        <a:srgbClr val="000000"/>
                      </a:solidFill>
                      <a:prstDash val="solid"/>
                      <a:headEnd type="none" w="med" len="med"/>
                      <a:tailEnd type="none" w="med" len="med"/>
                    </a:lnL>
                    <a:lnR>
                      <a:noFill/>
                    </a:lnR>
                    <a:lnT>
                      <a:noFill/>
                    </a:lnT>
                    <a:lnB cap="flat">
                      <a:noFill/>
                    </a:lnB>
                    <a:lnTlToBr>
                      <a:noFill/>
                    </a:lnTlToBr>
                    <a:lnBlToTr>
                      <a:noFill/>
                    </a:lnBlToTr>
                    <a:noFill/>
                  </a:tcPr>
                </a:tc>
                <a:tc>
                  <a:txBody>
                    <a:bodyPr wrap="square"/>
                    <a:lstStyle>
                      <a:lvl1pPr marL="469900" lvl="0" indent="-46990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600" u="none" kern="1200" baseline="0">
                          <a:solidFill>
                            <a:schemeClr val="tx1"/>
                          </a:solidFill>
                          <a:latin typeface="Verdana" panose="020B0604030504040204" pitchFamily="2" charset="0"/>
                          <a:ea typeface="宋体" panose="02010600030101010101" pitchFamily="2" charset="-122"/>
                        </a:defRPr>
                      </a:lvl1pPr>
                      <a:lvl2pPr marL="908050" lvl="1" indent="-436245"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2200" b="0" i="0" u="none" kern="1200" baseline="0">
                          <a:solidFill>
                            <a:schemeClr val="tx1"/>
                          </a:solidFill>
                          <a:latin typeface="Verdana" panose="020B0604030504040204" pitchFamily="2" charset="0"/>
                          <a:ea typeface="宋体" panose="02010600030101010101" pitchFamily="2" charset="-122"/>
                        </a:defRPr>
                      </a:lvl2pPr>
                      <a:lvl3pPr marL="1304925" lvl="2" indent="-39497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sz="2100" b="0" i="0" u="none" kern="1200" baseline="0">
                          <a:solidFill>
                            <a:schemeClr val="tx1"/>
                          </a:solidFill>
                          <a:latin typeface="Verdana" panose="020B0604030504040204" pitchFamily="2" charset="0"/>
                          <a:ea typeface="宋体" panose="02010600030101010101" pitchFamily="2" charset="-122"/>
                        </a:defRPr>
                      </a:lvl3pPr>
                      <a:lvl4pPr marL="1694180" lvl="3" indent="-387350" algn="l" defTabSz="91440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sz="1800" b="0" i="0" u="none" kern="1200" baseline="0">
                          <a:solidFill>
                            <a:schemeClr val="tx1"/>
                          </a:solidFill>
                          <a:latin typeface="Verdana" panose="020B0604030504040204" pitchFamily="2" charset="0"/>
                          <a:ea typeface="宋体" panose="02010600030101010101" pitchFamily="2" charset="-122"/>
                        </a:defRPr>
                      </a:lvl4pPr>
                      <a:lvl5pPr marL="2094230" lvl="4" indent="-398780" algn="l" defTabSz="914400" eaLnBrk="1" fontAlgn="base" latinLnBrk="0" hangingPunct="1">
                        <a:lnSpc>
                          <a:spcPct val="100000"/>
                        </a:lnSpc>
                        <a:spcBef>
                          <a:spcPct val="25000"/>
                        </a:spcBef>
                        <a:spcAft>
                          <a:spcPct val="0"/>
                        </a:spcAft>
                        <a:buClr>
                          <a:schemeClr val="accent2"/>
                        </a:buClr>
                        <a:buSzTx/>
                        <a:buFont typeface="Wingdings" panose="05000000000000000000" pitchFamily="2" charset="2"/>
                        <a:buChar char="§"/>
                        <a:defRPr sz="1800" b="0" i="0" u="none" kern="1200" baseline="0">
                          <a:solidFill>
                            <a:schemeClr val="tx1"/>
                          </a:solidFill>
                          <a:latin typeface="Verdana" panose="020B0604030504040204" pitchFamily="2" charset="0"/>
                          <a:ea typeface="宋体" panose="02010600030101010101" pitchFamily="2" charset="-122"/>
                        </a:defRPr>
                      </a:lvl5pPr>
                    </a:lstStyle>
                    <a:p>
                      <a:pPr marL="0" lvl="0" indent="0" algn="ctr">
                        <a:buNone/>
                      </a:pPr>
                      <a:endParaRPr lang="zh-CN" altLang="en-US" sz="2400"/>
                    </a:p>
                  </a:txBody>
                  <a:tcPr vert="horz" anchor="t">
                    <a:lnL>
                      <a:noFill/>
                    </a:lnL>
                    <a:lnR cap="flat">
                      <a:noFill/>
                    </a:lnR>
                    <a:lnT>
                      <a:noFill/>
                    </a:lnT>
                    <a:lnB cap="flat">
                      <a:noFill/>
                    </a:lnB>
                    <a:lnTlToBr>
                      <a:noFill/>
                    </a:lnTlToBr>
                    <a:lnBlToTr>
                      <a:noFill/>
                    </a:lnBlToTr>
                    <a:noFill/>
                  </a:tcPr>
                </a:tc>
              </a:tr>
            </a:tbl>
          </a:graphicData>
        </a:graphic>
      </p:graphicFrame>
      <p:sp>
        <p:nvSpPr>
          <p:cNvPr id="101378" name="文本占位符 92162"/>
          <p:cNvSpPr>
            <a:spLocks noGrp="1"/>
          </p:cNvSpPr>
          <p:nvPr/>
        </p:nvSpPr>
        <p:spPr>
          <a:xfrm>
            <a:off x="582295" y="3869055"/>
            <a:ext cx="5951220" cy="2738755"/>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20000"/>
              </a:lnSpc>
              <a:spcBef>
                <a:spcPct val="50000"/>
              </a:spcBef>
            </a:pPr>
            <a:r>
              <a:rPr lang="zh-CN" altLang="en-US" sz="2000"/>
              <a:t>如果排序的对象有三位数以上，则持续进行以上的动作直至最高位数为止。 </a:t>
            </a:r>
            <a:endParaRPr lang="zh-CN" altLang="en-US" sz="2000"/>
          </a:p>
          <a:p>
            <a:pPr>
              <a:lnSpc>
                <a:spcPct val="120000"/>
              </a:lnSpc>
              <a:spcBef>
                <a:spcPct val="50000"/>
              </a:spcBef>
            </a:pPr>
            <a:r>
              <a:rPr lang="en-US" altLang="zh-CN" sz="2000"/>
              <a:t>LSD</a:t>
            </a:r>
            <a:r>
              <a:rPr lang="zh-CN" altLang="en-US" sz="2000"/>
              <a:t>的基数排序适用于位数小的数列，如果位数多的话，使用</a:t>
            </a:r>
            <a:r>
              <a:rPr lang="en-US" altLang="zh-CN" sz="2000"/>
              <a:t>MSD</a:t>
            </a:r>
            <a:r>
              <a:rPr lang="zh-CN" altLang="en-US" sz="2000"/>
              <a:t>的效率会比较好；</a:t>
            </a:r>
            <a:endParaRPr lang="zh-CN" altLang="en-US" sz="2000"/>
          </a:p>
          <a:p>
            <a:pPr>
              <a:lnSpc>
                <a:spcPct val="120000"/>
              </a:lnSpc>
              <a:spcBef>
                <a:spcPct val="50000"/>
              </a:spcBef>
            </a:pPr>
            <a:r>
              <a:rPr lang="en-US" altLang="zh-CN" sz="2000"/>
              <a:t>MSD</a:t>
            </a:r>
            <a:r>
              <a:rPr lang="zh-CN" altLang="en-US" sz="2000"/>
              <a:t>的方式恰与</a:t>
            </a:r>
            <a:r>
              <a:rPr lang="en-US" altLang="zh-CN" sz="2000"/>
              <a:t>LSD</a:t>
            </a:r>
            <a:r>
              <a:rPr lang="zh-CN" altLang="en-US" sz="2000"/>
              <a:t>相反，是由高位数为基底开始进行分配，其他的演算方式则都相同。 </a:t>
            </a:r>
            <a:endParaRPr lang="zh-CN" altLang="en-US" sz="2000"/>
          </a:p>
        </p:txBody>
      </p:sp>
    </p:spTree>
    <p:custDataLst>
      <p:tags r:id="rId3"/>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39">
                                            <p:txEl>
                                              <p:charRg st="23" end="53"/>
                                            </p:txEl>
                                          </p:spTgt>
                                        </p:tgtEl>
                                        <p:attrNameLst>
                                          <p:attrName>style.visibility</p:attrName>
                                        </p:attrNameLst>
                                      </p:cBhvr>
                                      <p:to>
                                        <p:strVal val="visible"/>
                                      </p:to>
                                    </p:set>
                                    <p:animEffect transition="in" filter="wipe(left)">
                                      <p:cBhvr>
                                        <p:cTn id="7" dur="500"/>
                                        <p:tgtEl>
                                          <p:spTgt spid="91139">
                                            <p:txEl>
                                              <p:charRg st="23"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39">
                                            <p:txEl>
                                              <p:charRg st="55" end="67"/>
                                            </p:txEl>
                                          </p:spTgt>
                                        </p:tgtEl>
                                        <p:attrNameLst>
                                          <p:attrName>style.visibility</p:attrName>
                                        </p:attrNameLst>
                                      </p:cBhvr>
                                      <p:to>
                                        <p:strVal val="visible"/>
                                      </p:to>
                                    </p:set>
                                    <p:animEffect transition="in" filter="wipe(left)">
                                      <p:cBhvr>
                                        <p:cTn id="12" dur="500"/>
                                        <p:tgtEl>
                                          <p:spTgt spid="91139">
                                            <p:txEl>
                                              <p:charRg st="55"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140"/>
                                        </p:tgtEl>
                                        <p:attrNameLst>
                                          <p:attrName>style.visibility</p:attrName>
                                        </p:attrNameLst>
                                      </p:cBhvr>
                                      <p:to>
                                        <p:strVal val="visible"/>
                                      </p:to>
                                    </p:set>
                                    <p:animEffect transition="in" filter="blinds(horizontal)">
                                      <p:cBhvr>
                                        <p:cTn id="1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步骤</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103427" name="文本框 94210"/>
          <p:cNvSpPr txBox="1"/>
          <p:nvPr/>
        </p:nvSpPr>
        <p:spPr>
          <a:xfrm>
            <a:off x="626745" y="1113155"/>
            <a:ext cx="10741025" cy="2554605"/>
          </a:xfrm>
          <a:prstGeom prst="rect">
            <a:avLst/>
          </a:prstGeom>
          <a:noFill/>
          <a:ln w="9525">
            <a:noFill/>
          </a:ln>
        </p:spPr>
        <p:txBody>
          <a:bodyPr wrap="square" lIns="90000" tIns="46800" rIns="90000" bIns="46800" anchor="t" anchorCtr="0">
            <a:spAutoFit/>
          </a:bodyPr>
          <a:p>
            <a:pPr algn="just"/>
            <a:r>
              <a:rPr lang="zh-CN" altLang="en-US" sz="2000" dirty="0">
                <a:solidFill>
                  <a:srgbClr val="0000FF"/>
                </a:solidFill>
                <a:latin typeface="Times New Roman" panose="02020603050405020304" pitchFamily="18" charset="0"/>
                <a:ea typeface="楷体_GB2312" pitchFamily="1" charset="-122"/>
              </a:rPr>
              <a:t>例如，若关键字是十进制数值，将全部数据放在数组</a:t>
            </a:r>
            <a:r>
              <a:rPr lang="zh-CN" altLang="en-US" sz="2000" i="1" dirty="0">
                <a:solidFill>
                  <a:srgbClr val="0000FF"/>
                </a:solidFill>
                <a:latin typeface="Times New Roman" panose="02020603050405020304" pitchFamily="18" charset="0"/>
                <a:ea typeface="楷体_GB2312" pitchFamily="1" charset="-122"/>
              </a:rPr>
              <a:t>r</a:t>
            </a:r>
            <a:r>
              <a:rPr lang="zh-CN" altLang="en-US" sz="2000" dirty="0">
                <a:solidFill>
                  <a:srgbClr val="0000FF"/>
                </a:solidFill>
                <a:latin typeface="Times New Roman" panose="02020603050405020304" pitchFamily="18" charset="0"/>
                <a:ea typeface="楷体_GB2312" pitchFamily="1" charset="-122"/>
              </a:rPr>
              <a:t>中，然后按下列步骤进行：</a:t>
            </a:r>
            <a:endParaRPr lang="zh-CN" altLang="en-US" sz="2000" dirty="0">
              <a:solidFill>
                <a:srgbClr val="0000FF"/>
              </a:solidFill>
              <a:latin typeface="Times New Roman" panose="02020603050405020304" pitchFamily="18" charset="0"/>
              <a:ea typeface="楷体_GB2312" pitchFamily="1" charset="-122"/>
            </a:endParaRPr>
          </a:p>
          <a:p>
            <a:pPr algn="just"/>
            <a:r>
              <a:rPr lang="zh-CN" altLang="en-US" sz="2000" dirty="0">
                <a:solidFill>
                  <a:srgbClr val="0000FF"/>
                </a:solidFill>
                <a:latin typeface="Times New Roman" panose="02020603050405020304" pitchFamily="18" charset="0"/>
                <a:ea typeface="楷体_GB2312" pitchFamily="1" charset="-122"/>
              </a:rPr>
              <a:t>（1）</a:t>
            </a:r>
            <a:r>
              <a:rPr lang="zh-CN" altLang="en-US" sz="2000" dirty="0">
                <a:solidFill>
                  <a:srgbClr val="FF3300"/>
                </a:solidFill>
                <a:latin typeface="Times New Roman" panose="02020603050405020304" pitchFamily="18" charset="0"/>
                <a:ea typeface="楷体_GB2312" pitchFamily="1" charset="-122"/>
              </a:rPr>
              <a:t>初态</a:t>
            </a:r>
            <a:r>
              <a:rPr lang="zh-CN" altLang="en-US" sz="2000" dirty="0">
                <a:solidFill>
                  <a:srgbClr val="0000FF"/>
                </a:solidFill>
                <a:latin typeface="Times New Roman" panose="02020603050405020304" pitchFamily="18" charset="0"/>
                <a:ea typeface="楷体_GB2312" pitchFamily="1" charset="-122"/>
              </a:rPr>
              <a:t>：设置10个队列，并且使其均为空。</a:t>
            </a:r>
            <a:endParaRPr lang="zh-CN" altLang="en-US" sz="2000" dirty="0">
              <a:solidFill>
                <a:srgbClr val="0000FF"/>
              </a:solidFill>
              <a:latin typeface="Times New Roman" panose="02020603050405020304" pitchFamily="18" charset="0"/>
              <a:ea typeface="楷体_GB2312" pitchFamily="1" charset="-122"/>
            </a:endParaRPr>
          </a:p>
          <a:p>
            <a:pPr algn="just"/>
            <a:r>
              <a:rPr lang="zh-CN" altLang="en-US" sz="2000" dirty="0">
                <a:solidFill>
                  <a:srgbClr val="0000FF"/>
                </a:solidFill>
                <a:latin typeface="Times New Roman" panose="02020603050405020304" pitchFamily="18" charset="0"/>
                <a:ea typeface="楷体_GB2312" pitchFamily="1" charset="-122"/>
              </a:rPr>
              <a:t>（2）</a:t>
            </a:r>
            <a:r>
              <a:rPr lang="zh-CN" altLang="en-US" sz="2000" dirty="0">
                <a:solidFill>
                  <a:srgbClr val="FF3300"/>
                </a:solidFill>
                <a:latin typeface="Times New Roman" panose="02020603050405020304" pitchFamily="18" charset="0"/>
                <a:ea typeface="楷体_GB2312" pitchFamily="1" charset="-122"/>
              </a:rPr>
              <a:t>分配</a:t>
            </a:r>
            <a:r>
              <a:rPr lang="zh-CN" altLang="en-US" sz="2000" dirty="0">
                <a:solidFill>
                  <a:srgbClr val="0000FF"/>
                </a:solidFill>
                <a:latin typeface="Times New Roman" panose="02020603050405020304" pitchFamily="18" charset="0"/>
                <a:ea typeface="楷体_GB2312" pitchFamily="1" charset="-122"/>
              </a:rPr>
              <a:t>：依次从数组</a:t>
            </a:r>
            <a:r>
              <a:rPr lang="zh-CN" altLang="en-US" sz="2000" i="1" dirty="0">
                <a:solidFill>
                  <a:srgbClr val="0000FF"/>
                </a:solidFill>
                <a:latin typeface="Times New Roman" panose="02020603050405020304" pitchFamily="18" charset="0"/>
                <a:ea typeface="楷体_GB2312" pitchFamily="1" charset="-122"/>
              </a:rPr>
              <a:t>r</a:t>
            </a:r>
            <a:r>
              <a:rPr lang="zh-CN" altLang="en-US" sz="2000" dirty="0">
                <a:solidFill>
                  <a:srgbClr val="0000FF"/>
                </a:solidFill>
                <a:latin typeface="Times New Roman" panose="02020603050405020304" pitchFamily="18" charset="0"/>
                <a:ea typeface="楷体_GB2312" pitchFamily="1" charset="-122"/>
              </a:rPr>
              <a:t>中取出每个关键字，第</a:t>
            </a:r>
            <a:r>
              <a:rPr lang="zh-CN" altLang="en-US" sz="2000" i="1" dirty="0">
                <a:solidFill>
                  <a:srgbClr val="0000FF"/>
                </a:solidFill>
                <a:latin typeface="Times New Roman" panose="02020603050405020304" pitchFamily="18" charset="0"/>
                <a:ea typeface="楷体_GB2312" pitchFamily="1" charset="-122"/>
              </a:rPr>
              <a:t>i</a:t>
            </a:r>
            <a:r>
              <a:rPr lang="zh-CN" altLang="en-US" sz="2000" dirty="0">
                <a:solidFill>
                  <a:srgbClr val="0000FF"/>
                </a:solidFill>
                <a:latin typeface="Times New Roman" panose="02020603050405020304" pitchFamily="18" charset="0"/>
                <a:ea typeface="楷体_GB2312" pitchFamily="1" charset="-122"/>
              </a:rPr>
              <a:t>遍处理时，考察该关键字右起第</a:t>
            </a:r>
            <a:r>
              <a:rPr lang="zh-CN" altLang="en-US" sz="2000" i="1" dirty="0">
                <a:solidFill>
                  <a:srgbClr val="0000FF"/>
                </a:solidFill>
                <a:latin typeface="Times New Roman" panose="02020603050405020304" pitchFamily="18" charset="0"/>
                <a:ea typeface="楷体_GB2312" pitchFamily="1" charset="-122"/>
              </a:rPr>
              <a:t>i</a:t>
            </a:r>
            <a:r>
              <a:rPr lang="zh-CN" altLang="en-US" sz="2000" dirty="0">
                <a:solidFill>
                  <a:srgbClr val="0000FF"/>
                </a:solidFill>
                <a:latin typeface="Times New Roman" panose="02020603050405020304" pitchFamily="18" charset="0"/>
                <a:ea typeface="楷体_GB2312" pitchFamily="1" charset="-122"/>
              </a:rPr>
              <a:t>位数字（即第</a:t>
            </a:r>
            <a:r>
              <a:rPr lang="zh-CN" altLang="en-US" sz="2000" i="1" dirty="0">
                <a:solidFill>
                  <a:srgbClr val="0000FF"/>
                </a:solidFill>
                <a:latin typeface="Times New Roman" panose="02020603050405020304" pitchFamily="18" charset="0"/>
                <a:ea typeface="楷体_GB2312" pitchFamily="1" charset="-122"/>
              </a:rPr>
              <a:t>i</a:t>
            </a:r>
            <a:r>
              <a:rPr lang="zh-CN" altLang="en-US" sz="2000" dirty="0">
                <a:solidFill>
                  <a:srgbClr val="0000FF"/>
                </a:solidFill>
                <a:latin typeface="Times New Roman" panose="02020603050405020304" pitchFamily="18" charset="0"/>
                <a:ea typeface="楷体_GB2312" pitchFamily="1" charset="-122"/>
              </a:rPr>
              <a:t>个子关键字），设其值位</a:t>
            </a:r>
            <a:r>
              <a:rPr lang="zh-CN" altLang="en-US" sz="2000" i="1" dirty="0">
                <a:solidFill>
                  <a:srgbClr val="0000FF"/>
                </a:solidFill>
                <a:latin typeface="Times New Roman" panose="02020603050405020304" pitchFamily="18" charset="0"/>
                <a:ea typeface="楷体_GB2312" pitchFamily="1" charset="-122"/>
              </a:rPr>
              <a:t>k</a:t>
            </a:r>
            <a:r>
              <a:rPr lang="zh-CN" altLang="en-US" sz="2000" dirty="0">
                <a:solidFill>
                  <a:srgbClr val="0000FF"/>
                </a:solidFill>
                <a:latin typeface="Times New Roman" panose="02020603050405020304" pitchFamily="18" charset="0"/>
                <a:ea typeface="楷体_GB2312" pitchFamily="1" charset="-122"/>
              </a:rPr>
              <a:t>，则把该关键字插入第</a:t>
            </a:r>
            <a:r>
              <a:rPr lang="zh-CN" altLang="en-US" sz="2000" i="1" dirty="0">
                <a:solidFill>
                  <a:srgbClr val="0000FF"/>
                </a:solidFill>
                <a:latin typeface="Times New Roman" panose="02020603050405020304" pitchFamily="18" charset="0"/>
                <a:ea typeface="楷体_GB2312" pitchFamily="1" charset="-122"/>
              </a:rPr>
              <a:t>k</a:t>
            </a:r>
            <a:r>
              <a:rPr lang="zh-CN" altLang="en-US" sz="2000" dirty="0">
                <a:solidFill>
                  <a:srgbClr val="0000FF"/>
                </a:solidFill>
                <a:latin typeface="Times New Roman" panose="02020603050405020304" pitchFamily="18" charset="0"/>
                <a:ea typeface="楷体_GB2312" pitchFamily="1" charset="-122"/>
              </a:rPr>
              <a:t>个队列。数组</a:t>
            </a:r>
            <a:r>
              <a:rPr lang="zh-CN" altLang="en-US" sz="2000" i="1" dirty="0">
                <a:solidFill>
                  <a:srgbClr val="0000FF"/>
                </a:solidFill>
                <a:latin typeface="Times New Roman" panose="02020603050405020304" pitchFamily="18" charset="0"/>
                <a:ea typeface="楷体_GB2312" pitchFamily="1" charset="-122"/>
              </a:rPr>
              <a:t>r</a:t>
            </a:r>
            <a:r>
              <a:rPr lang="zh-CN" altLang="en-US" sz="2000" dirty="0">
                <a:solidFill>
                  <a:srgbClr val="0000FF"/>
                </a:solidFill>
                <a:latin typeface="Times New Roman" panose="02020603050405020304" pitchFamily="18" charset="0"/>
                <a:ea typeface="楷体_GB2312" pitchFamily="1" charset="-122"/>
              </a:rPr>
              <a:t>全部处理完后，全部数据被分配到队列0～队列9。</a:t>
            </a:r>
            <a:endParaRPr lang="zh-CN" altLang="en-US" sz="2000" dirty="0">
              <a:solidFill>
                <a:srgbClr val="0000FF"/>
              </a:solidFill>
              <a:latin typeface="Times New Roman" panose="02020603050405020304" pitchFamily="18" charset="0"/>
              <a:ea typeface="楷体_GB2312" pitchFamily="1" charset="-122"/>
            </a:endParaRPr>
          </a:p>
          <a:p>
            <a:pPr algn="just"/>
            <a:r>
              <a:rPr lang="zh-CN" altLang="en-US" sz="2000" dirty="0">
                <a:solidFill>
                  <a:srgbClr val="0000FF"/>
                </a:solidFill>
                <a:latin typeface="Times New Roman" panose="02020603050405020304" pitchFamily="18" charset="0"/>
                <a:ea typeface="楷体_GB2312" pitchFamily="1" charset="-122"/>
              </a:rPr>
              <a:t>（3）</a:t>
            </a:r>
            <a:r>
              <a:rPr lang="zh-CN" altLang="en-US" sz="2000" dirty="0">
                <a:solidFill>
                  <a:srgbClr val="FF3300"/>
                </a:solidFill>
                <a:latin typeface="Times New Roman" panose="02020603050405020304" pitchFamily="18" charset="0"/>
                <a:ea typeface="楷体_GB2312" pitchFamily="1" charset="-122"/>
              </a:rPr>
              <a:t>收集</a:t>
            </a:r>
            <a:r>
              <a:rPr lang="zh-CN" altLang="en-US" sz="2000" dirty="0">
                <a:solidFill>
                  <a:srgbClr val="0000FF"/>
                </a:solidFill>
                <a:latin typeface="Times New Roman" panose="02020603050405020304" pitchFamily="18" charset="0"/>
                <a:ea typeface="楷体_GB2312" pitchFamily="1" charset="-122"/>
              </a:rPr>
              <a:t>：从队列0开始，依队列0～队列9的头、尾指针，修改数组</a:t>
            </a:r>
            <a:r>
              <a:rPr lang="zh-CN" altLang="en-US" sz="2000" i="1" dirty="0">
                <a:solidFill>
                  <a:srgbClr val="0000FF"/>
                </a:solidFill>
                <a:latin typeface="Times New Roman" panose="02020603050405020304" pitchFamily="18" charset="0"/>
                <a:ea typeface="楷体_GB2312" pitchFamily="1" charset="-122"/>
              </a:rPr>
              <a:t>r</a:t>
            </a:r>
            <a:r>
              <a:rPr lang="zh-CN" altLang="en-US" sz="2000" dirty="0">
                <a:solidFill>
                  <a:srgbClr val="0000FF"/>
                </a:solidFill>
                <a:latin typeface="Times New Roman" panose="02020603050405020304" pitchFamily="18" charset="0"/>
                <a:ea typeface="楷体_GB2312" pitchFamily="1" charset="-122"/>
              </a:rPr>
              <a:t>中各关键字的指针，即将这次分配完的关键字依逻辑次序再链接起来。</a:t>
            </a:r>
            <a:endParaRPr lang="zh-CN" altLang="en-US" sz="2000" dirty="0">
              <a:solidFill>
                <a:srgbClr val="0000FF"/>
              </a:solidFill>
              <a:latin typeface="Times New Roman" panose="02020603050405020304" pitchFamily="18" charset="0"/>
              <a:ea typeface="楷体_GB2312" pitchFamily="1" charset="-122"/>
            </a:endParaRPr>
          </a:p>
          <a:p>
            <a:pPr algn="just"/>
            <a:r>
              <a:rPr lang="zh-CN" altLang="en-US" sz="2000" dirty="0">
                <a:solidFill>
                  <a:srgbClr val="0000FF"/>
                </a:solidFill>
                <a:latin typeface="Times New Roman" panose="02020603050405020304" pitchFamily="18" charset="0"/>
                <a:ea typeface="楷体_GB2312" pitchFamily="1" charset="-122"/>
              </a:rPr>
              <a:t>（4）</a:t>
            </a:r>
            <a:r>
              <a:rPr lang="zh-CN" altLang="en-US" sz="2000" dirty="0">
                <a:solidFill>
                  <a:srgbClr val="FF3300"/>
                </a:solidFill>
                <a:latin typeface="Times New Roman" panose="02020603050405020304" pitchFamily="18" charset="0"/>
                <a:ea typeface="楷体_GB2312" pitchFamily="1" charset="-122"/>
              </a:rPr>
              <a:t>循环</a:t>
            </a:r>
            <a:r>
              <a:rPr lang="zh-CN" altLang="en-US" sz="2000" dirty="0">
                <a:solidFill>
                  <a:srgbClr val="0000FF"/>
                </a:solidFill>
                <a:latin typeface="Times New Roman" panose="02020603050405020304" pitchFamily="18" charset="0"/>
                <a:ea typeface="楷体_GB2312" pitchFamily="1" charset="-122"/>
              </a:rPr>
              <a:t>：重复以上（1）～（3）步，若关键字有</a:t>
            </a:r>
            <a:r>
              <a:rPr lang="zh-CN" altLang="en-US" sz="2000" i="1" dirty="0">
                <a:solidFill>
                  <a:srgbClr val="0000FF"/>
                </a:solidFill>
                <a:latin typeface="Times New Roman" panose="02020603050405020304" pitchFamily="18" charset="0"/>
                <a:ea typeface="楷体_GB2312" pitchFamily="1" charset="-122"/>
              </a:rPr>
              <a:t>d</a:t>
            </a:r>
            <a:r>
              <a:rPr lang="zh-CN" altLang="en-US" sz="2000" dirty="0">
                <a:solidFill>
                  <a:srgbClr val="0000FF"/>
                </a:solidFill>
                <a:latin typeface="Times New Roman" panose="02020603050405020304" pitchFamily="18" charset="0"/>
                <a:ea typeface="楷体_GB2312" pitchFamily="1" charset="-122"/>
              </a:rPr>
              <a:t>位数字，就需要执行</a:t>
            </a:r>
            <a:r>
              <a:rPr lang="zh-CN" altLang="en-US" sz="2000" i="1" dirty="0">
                <a:solidFill>
                  <a:srgbClr val="0000FF"/>
                </a:solidFill>
                <a:latin typeface="Times New Roman" panose="02020603050405020304" pitchFamily="18" charset="0"/>
                <a:ea typeface="楷体_GB2312" pitchFamily="1" charset="-122"/>
              </a:rPr>
              <a:t>d</a:t>
            </a:r>
            <a:r>
              <a:rPr lang="zh-CN" altLang="en-US" sz="2000" dirty="0">
                <a:solidFill>
                  <a:srgbClr val="0000FF"/>
                </a:solidFill>
                <a:latin typeface="Times New Roman" panose="02020603050405020304" pitchFamily="18" charset="0"/>
                <a:ea typeface="楷体_GB2312" pitchFamily="1" charset="-122"/>
              </a:rPr>
              <a:t>遍。</a:t>
            </a:r>
            <a:endParaRPr lang="zh-CN" altLang="en-US" sz="2000" dirty="0">
              <a:solidFill>
                <a:srgbClr val="0000FF"/>
              </a:solidFill>
              <a:latin typeface="Times New Roman" panose="02020603050405020304" pitchFamily="18" charset="0"/>
              <a:ea typeface="楷体_GB2312" pitchFamily="1" charset="-122"/>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105475" name="文本框 96258"/>
          <p:cNvSpPr txBox="1"/>
          <p:nvPr/>
        </p:nvSpPr>
        <p:spPr>
          <a:xfrm>
            <a:off x="707390" y="1123315"/>
            <a:ext cx="10525125" cy="1631315"/>
          </a:xfrm>
          <a:prstGeom prst="rect">
            <a:avLst/>
          </a:prstGeom>
          <a:noFill/>
          <a:ln w="9525">
            <a:noFill/>
          </a:ln>
        </p:spPr>
        <p:txBody>
          <a:bodyPr wrap="square" lIns="90000" tIns="46800" rIns="90000" bIns="46800" anchor="t" anchorCtr="0">
            <a:spAutoFit/>
          </a:bodyPr>
          <a:p>
            <a:pPr algn="just"/>
            <a:r>
              <a:rPr lang="zh-CN" altLang="en-US" sz="2000">
                <a:solidFill>
                  <a:srgbClr val="008000"/>
                </a:solidFill>
                <a:latin typeface="Times New Roman" panose="02020603050405020304" pitchFamily="18" charset="0"/>
                <a:ea typeface="楷体_GB2312" pitchFamily="1" charset="-122"/>
              </a:rPr>
              <a:t>例</a:t>
            </a:r>
            <a:r>
              <a:rPr lang="en-US" altLang="zh-CN" sz="2000">
                <a:solidFill>
                  <a:srgbClr val="008000"/>
                </a:solidFill>
                <a:latin typeface="Times New Roman" panose="02020603050405020304" pitchFamily="18" charset="0"/>
                <a:ea typeface="楷体_GB2312" pitchFamily="1" charset="-122"/>
              </a:rPr>
              <a:t>1.22 </a:t>
            </a:r>
            <a:r>
              <a:rPr lang="zh-CN" altLang="en-US" sz="2000">
                <a:solidFill>
                  <a:srgbClr val="008000"/>
                </a:solidFill>
                <a:latin typeface="Times New Roman" panose="02020603050405020304" pitchFamily="18" charset="0"/>
                <a:ea typeface="楷体_GB2312" pitchFamily="1" charset="-122"/>
              </a:rPr>
              <a:t>基数排序过程的程序</a:t>
            </a:r>
            <a:endParaRPr lang="zh-CN" altLang="en-US" sz="2000">
              <a:solidFill>
                <a:srgbClr val="008000"/>
              </a:solidFill>
              <a:latin typeface="Times New Roman" panose="02020603050405020304" pitchFamily="18" charset="0"/>
              <a:ea typeface="楷体_GB2312" pitchFamily="1" charset="-122"/>
            </a:endParaRPr>
          </a:p>
          <a:p>
            <a:pPr algn="just">
              <a:buFont typeface="Wingdings" panose="05000000000000000000" pitchFamily="2" charset="2"/>
              <a:buChar char="l"/>
            </a:pPr>
            <a:r>
              <a:rPr lang="zh-CN" altLang="en-US" sz="2000">
                <a:solidFill>
                  <a:srgbClr val="0000FF"/>
                </a:solidFill>
                <a:latin typeface="Times New Roman" panose="02020603050405020304" pitchFamily="18" charset="0"/>
                <a:ea typeface="楷体_GB2312" pitchFamily="1" charset="-122"/>
              </a:rPr>
              <a:t> 设有</a:t>
            </a:r>
            <a:r>
              <a:rPr lang="en-US" altLang="zh-CN" sz="2000">
                <a:solidFill>
                  <a:srgbClr val="0000FF"/>
                </a:solidFill>
                <a:latin typeface="Times New Roman" panose="02020603050405020304" pitchFamily="18" charset="0"/>
                <a:ea typeface="楷体_GB2312" pitchFamily="1" charset="-122"/>
              </a:rPr>
              <a:t>10</a:t>
            </a:r>
            <a:r>
              <a:rPr lang="zh-CN" altLang="en-US" sz="2000">
                <a:solidFill>
                  <a:srgbClr val="0000FF"/>
                </a:solidFill>
                <a:latin typeface="Times New Roman" panose="02020603050405020304" pitchFamily="18" charset="0"/>
                <a:ea typeface="楷体_GB2312" pitchFamily="1" charset="-122"/>
              </a:rPr>
              <a:t>个十进制数：</a:t>
            </a:r>
            <a:r>
              <a:rPr lang="en-US" altLang="zh-CN" sz="2000">
                <a:solidFill>
                  <a:srgbClr val="0000FF"/>
                </a:solidFill>
                <a:latin typeface="Times New Roman" panose="02020603050405020304" pitchFamily="18" charset="0"/>
                <a:ea typeface="楷体_GB2312" pitchFamily="1" charset="-122"/>
              </a:rPr>
              <a:t>179</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208</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234</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056</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800</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178</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651</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245</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006</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958</a:t>
            </a:r>
            <a:r>
              <a:rPr lang="zh-CN" altLang="en-US" sz="2000">
                <a:solidFill>
                  <a:srgbClr val="0000FF"/>
                </a:solidFill>
                <a:latin typeface="Times New Roman" panose="02020603050405020304" pitchFamily="18" charset="0"/>
                <a:ea typeface="楷体_GB2312" pitchFamily="1" charset="-122"/>
              </a:rPr>
              <a:t>，</a:t>
            </a:r>
            <a:endParaRPr lang="zh-CN" altLang="en-US" sz="2000">
              <a:solidFill>
                <a:srgbClr val="0000FF"/>
              </a:solidFill>
              <a:latin typeface="Times New Roman" panose="02020603050405020304" pitchFamily="18" charset="0"/>
              <a:ea typeface="楷体_GB2312" pitchFamily="1" charset="-122"/>
            </a:endParaRPr>
          </a:p>
          <a:p>
            <a:pPr algn="just">
              <a:buFont typeface="Wingdings" panose="05000000000000000000" pitchFamily="2" charset="2"/>
              <a:buChar char="l"/>
            </a:pPr>
            <a:r>
              <a:rPr lang="zh-CN" altLang="en-US" sz="2000">
                <a:solidFill>
                  <a:srgbClr val="0000FF"/>
                </a:solidFill>
                <a:latin typeface="Times New Roman" panose="02020603050405020304" pitchFamily="18" charset="0"/>
                <a:ea typeface="楷体_GB2312" pitchFamily="1" charset="-122"/>
              </a:rPr>
              <a:t> 该数列数值范围在</a:t>
            </a:r>
            <a:r>
              <a:rPr lang="en-US" altLang="zh-CN" sz="2000">
                <a:solidFill>
                  <a:srgbClr val="0000FF"/>
                </a:solidFill>
                <a:latin typeface="Times New Roman" panose="02020603050405020304" pitchFamily="18" charset="0"/>
                <a:ea typeface="楷体_GB2312" pitchFamily="1" charset="-122"/>
              </a:rPr>
              <a:t>0</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999</a:t>
            </a:r>
            <a:r>
              <a:rPr lang="zh-CN" altLang="en-US" sz="2000">
                <a:solidFill>
                  <a:srgbClr val="0000FF"/>
                </a:solidFill>
                <a:latin typeface="Times New Roman" panose="02020603050405020304" pitchFamily="18" charset="0"/>
                <a:ea typeface="楷体_GB2312" pitchFamily="1" charset="-122"/>
              </a:rPr>
              <a:t>之间，因此子关键字位数</a:t>
            </a:r>
            <a:r>
              <a:rPr lang="en-US" altLang="zh-CN" sz="2000">
                <a:solidFill>
                  <a:srgbClr val="0000FF"/>
                </a:solidFill>
                <a:latin typeface="Times New Roman" panose="02020603050405020304" pitchFamily="18" charset="0"/>
                <a:ea typeface="楷体_GB2312" pitchFamily="1" charset="-122"/>
              </a:rPr>
              <a:t>d</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3</a:t>
            </a:r>
            <a:r>
              <a:rPr lang="zh-CN" altLang="en-US" sz="2000">
                <a:solidFill>
                  <a:srgbClr val="0000FF"/>
                </a:solidFill>
                <a:latin typeface="Times New Roman" panose="02020603050405020304" pitchFamily="18" charset="0"/>
                <a:ea typeface="楷体_GB2312" pitchFamily="1" charset="-122"/>
              </a:rPr>
              <a:t>，个位数为低关键字位，百位数为高关键字位，关键字值得范围为</a:t>
            </a:r>
            <a:r>
              <a:rPr lang="en-US" altLang="zh-CN" sz="2000">
                <a:solidFill>
                  <a:srgbClr val="0000FF"/>
                </a:solidFill>
                <a:latin typeface="Times New Roman" panose="02020603050405020304" pitchFamily="18" charset="0"/>
                <a:ea typeface="楷体_GB2312" pitchFamily="1" charset="-122"/>
              </a:rPr>
              <a:t>0</a:t>
            </a: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9</a:t>
            </a:r>
            <a:r>
              <a:rPr lang="zh-CN" altLang="en-US" sz="2000">
                <a:solidFill>
                  <a:srgbClr val="0000FF"/>
                </a:solidFill>
                <a:latin typeface="Times New Roman" panose="02020603050405020304" pitchFamily="18" charset="0"/>
                <a:ea typeface="楷体_GB2312" pitchFamily="1" charset="-122"/>
              </a:rPr>
              <a:t>，基数为</a:t>
            </a:r>
            <a:r>
              <a:rPr lang="en-US" altLang="zh-CN" sz="2000">
                <a:solidFill>
                  <a:srgbClr val="0000FF"/>
                </a:solidFill>
                <a:latin typeface="Times New Roman" panose="02020603050405020304" pitchFamily="18" charset="0"/>
                <a:ea typeface="楷体_GB2312" pitchFamily="1" charset="-122"/>
              </a:rPr>
              <a:t>10</a:t>
            </a:r>
            <a:r>
              <a:rPr lang="zh-CN" altLang="en-US" sz="2000">
                <a:solidFill>
                  <a:srgbClr val="0000FF"/>
                </a:solidFill>
                <a:latin typeface="Times New Roman" panose="02020603050405020304" pitchFamily="18" charset="0"/>
                <a:ea typeface="楷体_GB2312" pitchFamily="1" charset="-122"/>
              </a:rPr>
              <a:t>。</a:t>
            </a:r>
            <a:endParaRPr lang="zh-CN" altLang="en-US" sz="2000">
              <a:solidFill>
                <a:srgbClr val="0000FF"/>
              </a:solidFill>
              <a:latin typeface="Times New Roman" panose="02020603050405020304" pitchFamily="18" charset="0"/>
              <a:ea typeface="楷体_GB2312" pitchFamily="1" charset="-122"/>
            </a:endParaRPr>
          </a:p>
          <a:p>
            <a:pPr algn="just">
              <a:buFont typeface="Wingdings" panose="05000000000000000000" pitchFamily="2" charset="2"/>
              <a:buChar char="l"/>
            </a:pPr>
            <a:r>
              <a:rPr lang="zh-CN" altLang="en-US" sz="2000">
                <a:solidFill>
                  <a:srgbClr val="0000FF"/>
                </a:solidFill>
                <a:latin typeface="Times New Roman" panose="02020603050405020304" pitchFamily="18" charset="0"/>
                <a:ea typeface="楷体_GB2312" pitchFamily="1" charset="-122"/>
              </a:rPr>
              <a:t> 进行基数排序过程如图</a:t>
            </a:r>
            <a:r>
              <a:rPr lang="en-US" altLang="zh-CN" sz="2000">
                <a:solidFill>
                  <a:srgbClr val="0000FF"/>
                </a:solidFill>
                <a:latin typeface="Times New Roman" panose="02020603050405020304" pitchFamily="18" charset="0"/>
                <a:ea typeface="楷体_GB2312" pitchFamily="1" charset="-122"/>
              </a:rPr>
              <a:t>1.61</a:t>
            </a:r>
            <a:r>
              <a:rPr lang="zh-CN" altLang="en-US" sz="2000">
                <a:solidFill>
                  <a:srgbClr val="0000FF"/>
                </a:solidFill>
                <a:latin typeface="Times New Roman" panose="02020603050405020304" pitchFamily="18" charset="0"/>
                <a:ea typeface="楷体_GB2312" pitchFamily="1" charset="-122"/>
              </a:rPr>
              <a:t>所示。 </a:t>
            </a:r>
            <a:endParaRPr lang="zh-CN" altLang="en-US" sz="2000">
              <a:solidFill>
                <a:srgbClr val="0000FF"/>
              </a:solidFill>
              <a:latin typeface="Times New Roman" panose="02020603050405020304" pitchFamily="18" charset="0"/>
              <a:ea typeface="楷体_GB2312" pitchFamily="1" charset="-122"/>
            </a:endParaRPr>
          </a:p>
        </p:txBody>
      </p:sp>
      <p:sp>
        <p:nvSpPr>
          <p:cNvPr id="105476" name="文本框 96259"/>
          <p:cNvSpPr txBox="1"/>
          <p:nvPr/>
        </p:nvSpPr>
        <p:spPr>
          <a:xfrm>
            <a:off x="852170" y="3354070"/>
            <a:ext cx="10314940" cy="1200150"/>
          </a:xfrm>
          <a:prstGeom prst="rect">
            <a:avLst/>
          </a:prstGeom>
          <a:noFill/>
          <a:ln w="9525">
            <a:noFill/>
          </a:ln>
        </p:spPr>
        <p:txBody>
          <a:bodyPr wrap="square" lIns="90000" tIns="46800" rIns="90000" bIns="46800" anchor="t" anchorCtr="0">
            <a:spAutoFit/>
          </a:bodyPr>
          <a:p>
            <a:pPr algn="ctr">
              <a:lnSpc>
                <a:spcPct val="120000"/>
              </a:lnSpc>
            </a:pPr>
            <a:r>
              <a:rPr lang="en-US" altLang="zh-CN" sz="2000">
                <a:solidFill>
                  <a:srgbClr val="000000"/>
                </a:solidFill>
                <a:latin typeface="Times New Roman" panose="02020603050405020304" pitchFamily="18" charset="0"/>
                <a:ea typeface="楷体_GB2312" pitchFamily="1" charset="-122"/>
              </a:rPr>
              <a:t> r[1]  r[2]  r[3]  r[4]  r[5]  r[6]  r[7]  r[8]  r[9]  r[10]</a:t>
            </a:r>
            <a:endParaRPr lang="en-US" altLang="zh-CN" sz="2000">
              <a:solidFill>
                <a:srgbClr val="000000"/>
              </a:solidFill>
              <a:latin typeface="Times New Roman" panose="02020603050405020304" pitchFamily="18" charset="0"/>
              <a:ea typeface="楷体_GB2312" pitchFamily="1" charset="-122"/>
            </a:endParaRPr>
          </a:p>
          <a:p>
            <a:pPr algn="ctr">
              <a:lnSpc>
                <a:spcPct val="120000"/>
              </a:lnSpc>
            </a:pPr>
            <a:r>
              <a:rPr lang="en-US" altLang="zh-CN" sz="2000">
                <a:solidFill>
                  <a:srgbClr val="000000"/>
                </a:solidFill>
                <a:latin typeface="Times New Roman" panose="02020603050405020304" pitchFamily="18" charset="0"/>
                <a:ea typeface="楷体_GB2312" pitchFamily="1" charset="-122"/>
              </a:rPr>
              <a:t>→179→208→234→056→800→178→651→245→006→958</a:t>
            </a:r>
            <a:endParaRPr lang="en-US" altLang="zh-CN" sz="2000">
              <a:solidFill>
                <a:srgbClr val="000000"/>
              </a:solidFill>
              <a:latin typeface="Times New Roman" panose="02020603050405020304" pitchFamily="18" charset="0"/>
              <a:ea typeface="楷体_GB2312" pitchFamily="1" charset="-122"/>
            </a:endParaRPr>
          </a:p>
          <a:p>
            <a:pPr algn="ctr">
              <a:lnSpc>
                <a:spcPct val="120000"/>
              </a:lnSpc>
            </a:pPr>
            <a:r>
              <a:rPr lang="zh-CN" altLang="en-US" sz="2000">
                <a:solidFill>
                  <a:srgbClr val="0000FF"/>
                </a:solidFill>
                <a:latin typeface="Times New Roman" panose="02020603050405020304" pitchFamily="18" charset="0"/>
                <a:ea typeface="楷体_GB2312" pitchFamily="1" charset="-122"/>
              </a:rPr>
              <a:t>（</a:t>
            </a:r>
            <a:r>
              <a:rPr lang="en-US" altLang="zh-CN" sz="2000" i="1">
                <a:solidFill>
                  <a:srgbClr val="0000FF"/>
                </a:solidFill>
                <a:latin typeface="Times New Roman" panose="02020603050405020304" pitchFamily="18" charset="0"/>
                <a:ea typeface="楷体_GB2312" pitchFamily="1" charset="-122"/>
              </a:rPr>
              <a:t>a</a:t>
            </a:r>
            <a:r>
              <a:rPr lang="zh-CN" altLang="en-US" sz="2000">
                <a:solidFill>
                  <a:srgbClr val="0000FF"/>
                </a:solidFill>
                <a:latin typeface="Times New Roman" panose="02020603050405020304" pitchFamily="18" charset="0"/>
                <a:ea typeface="楷体_GB2312" pitchFamily="1" charset="-122"/>
              </a:rPr>
              <a:t>）初始状态</a:t>
            </a:r>
            <a:endParaRPr lang="zh-CN" altLang="en-US" sz="2000">
              <a:solidFill>
                <a:srgbClr val="0000FF"/>
              </a:solidFill>
              <a:latin typeface="Times New Roman" panose="02020603050405020304" pitchFamily="18" charset="0"/>
              <a:ea typeface="楷体_GB2312" pitchFamily="1" charset="-122"/>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pic>
        <p:nvPicPr>
          <p:cNvPr id="106498" name="图片 97281" descr="1"/>
          <p:cNvPicPr>
            <a:picLocks noChangeAspect="1"/>
          </p:cNvPicPr>
          <p:nvPr/>
        </p:nvPicPr>
        <p:blipFill>
          <a:blip r:embed="rId2"/>
          <a:stretch>
            <a:fillRect/>
          </a:stretch>
        </p:blipFill>
        <p:spPr>
          <a:xfrm>
            <a:off x="2349500" y="832485"/>
            <a:ext cx="7172325" cy="3954463"/>
          </a:xfrm>
          <a:prstGeom prst="rect">
            <a:avLst/>
          </a:prstGeom>
          <a:noFill/>
          <a:ln w="9525">
            <a:noFill/>
          </a:ln>
        </p:spPr>
      </p:pic>
      <p:sp>
        <p:nvSpPr>
          <p:cNvPr id="106499" name="文本框 97282"/>
          <p:cNvSpPr txBox="1"/>
          <p:nvPr/>
        </p:nvSpPr>
        <p:spPr>
          <a:xfrm>
            <a:off x="3881597" y="4864735"/>
            <a:ext cx="3354070" cy="400050"/>
          </a:xfrm>
          <a:prstGeom prst="rect">
            <a:avLst/>
          </a:prstGeom>
          <a:noFill/>
          <a:ln w="9525">
            <a:noFill/>
          </a:ln>
        </p:spPr>
        <p:txBody>
          <a:bodyPr wrap="none" lIns="90000" tIns="46800" rIns="90000" bIns="46800" anchor="t" anchorCtr="0">
            <a:spAutoFit/>
          </a:bodyPr>
          <a:p>
            <a:pPr algn="ct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b</a:t>
            </a:r>
            <a:r>
              <a:rPr lang="zh-CN" altLang="en-US" sz="2000">
                <a:solidFill>
                  <a:srgbClr val="0000FF"/>
                </a:solidFill>
                <a:latin typeface="Times New Roman" panose="02020603050405020304" pitchFamily="18" charset="0"/>
                <a:ea typeface="楷体_GB2312" pitchFamily="1" charset="-122"/>
              </a:rPr>
              <a:t>）按最低关键字位值分配</a:t>
            </a:r>
            <a:endParaRPr lang="zh-CN" altLang="en-US" sz="2000">
              <a:solidFill>
                <a:srgbClr val="0000FF"/>
              </a:solidFill>
              <a:latin typeface="Times New Roman" panose="02020603050405020304" pitchFamily="18" charset="0"/>
              <a:ea typeface="楷体_GB2312" pitchFamily="1" charset="-122"/>
            </a:endParaRPr>
          </a:p>
        </p:txBody>
      </p:sp>
      <p:sp>
        <p:nvSpPr>
          <p:cNvPr id="106500" name="文本框 97283"/>
          <p:cNvSpPr txBox="1"/>
          <p:nvPr/>
        </p:nvSpPr>
        <p:spPr>
          <a:xfrm>
            <a:off x="2293303" y="5377498"/>
            <a:ext cx="6529070" cy="831215"/>
          </a:xfrm>
          <a:prstGeom prst="rect">
            <a:avLst/>
          </a:prstGeom>
          <a:noFill/>
          <a:ln w="9525">
            <a:noFill/>
          </a:ln>
        </p:spPr>
        <p:txBody>
          <a:bodyPr wrap="none" lIns="90000" tIns="46800" rIns="90000" bIns="46800" anchor="t" anchorCtr="0">
            <a:spAutoFit/>
          </a:bodyPr>
          <a:p>
            <a:pPr algn="ctr">
              <a:lnSpc>
                <a:spcPct val="120000"/>
              </a:lnSpc>
            </a:pPr>
            <a:r>
              <a:rPr lang="en-US" altLang="zh-CN" sz="2000">
                <a:solidFill>
                  <a:srgbClr val="000000"/>
                </a:solidFill>
                <a:latin typeface="Times New Roman" panose="02020603050405020304" pitchFamily="18" charset="0"/>
                <a:ea typeface="楷体_GB2312" pitchFamily="1" charset="-122"/>
              </a:rPr>
              <a:t>→800→651→234→245→056→006→208→178→958→179</a:t>
            </a:r>
            <a:endParaRPr lang="en-US" altLang="zh-CN" sz="2000">
              <a:solidFill>
                <a:srgbClr val="000000"/>
              </a:solidFill>
              <a:latin typeface="Times New Roman" panose="02020603050405020304" pitchFamily="18" charset="0"/>
              <a:ea typeface="楷体_GB2312" pitchFamily="1" charset="-122"/>
            </a:endParaRPr>
          </a:p>
          <a:p>
            <a:pPr algn="ctr">
              <a:lnSpc>
                <a:spcPct val="120000"/>
              </a:lnSpc>
            </a:pP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c</a:t>
            </a:r>
            <a:r>
              <a:rPr lang="zh-CN" altLang="en-US" sz="2000">
                <a:solidFill>
                  <a:srgbClr val="0000FF"/>
                </a:solidFill>
                <a:latin typeface="Times New Roman" panose="02020603050405020304" pitchFamily="18" charset="0"/>
                <a:ea typeface="楷体_GB2312" pitchFamily="1" charset="-122"/>
              </a:rPr>
              <a:t>）第一次收集</a:t>
            </a:r>
            <a:endParaRPr lang="zh-CN" altLang="en-US" sz="2000">
              <a:solidFill>
                <a:srgbClr val="0000FF"/>
              </a:solidFill>
              <a:latin typeface="Times New Roman" panose="02020603050405020304" pitchFamily="18" charset="0"/>
              <a:ea typeface="楷体_GB2312" pitchFamily="1" charset="-122"/>
            </a:endParaRPr>
          </a:p>
        </p:txBody>
      </p:sp>
    </p:spTree>
    <p:custDataLst>
      <p:tags r:id="rId3"/>
    </p:custData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pic>
        <p:nvPicPr>
          <p:cNvPr id="107522" name="图片 98305" descr="2"/>
          <p:cNvPicPr>
            <a:picLocks noChangeAspect="1"/>
          </p:cNvPicPr>
          <p:nvPr/>
        </p:nvPicPr>
        <p:blipFill>
          <a:blip r:embed="rId2"/>
          <a:stretch>
            <a:fillRect/>
          </a:stretch>
        </p:blipFill>
        <p:spPr>
          <a:xfrm>
            <a:off x="2449513" y="1071563"/>
            <a:ext cx="7148512" cy="3706812"/>
          </a:xfrm>
          <a:prstGeom prst="rect">
            <a:avLst/>
          </a:prstGeom>
          <a:noFill/>
          <a:ln w="9525">
            <a:noFill/>
          </a:ln>
        </p:spPr>
      </p:pic>
      <p:sp>
        <p:nvSpPr>
          <p:cNvPr id="107523" name="文本框 98306"/>
          <p:cNvSpPr txBox="1"/>
          <p:nvPr/>
        </p:nvSpPr>
        <p:spPr>
          <a:xfrm>
            <a:off x="3981450" y="4714875"/>
            <a:ext cx="4064000" cy="400050"/>
          </a:xfrm>
          <a:prstGeom prst="rect">
            <a:avLst/>
          </a:prstGeom>
          <a:noFill/>
          <a:ln w="9525">
            <a:noFill/>
          </a:ln>
        </p:spPr>
        <p:txBody>
          <a:bodyPr lIns="90000" tIns="46800" rIns="90000" bIns="46800" anchor="t" anchorCtr="0">
            <a:spAutoFit/>
          </a:bodyPr>
          <a:p>
            <a:pPr algn="ctr">
              <a:spcBef>
                <a:spcPct val="50000"/>
              </a:spcBef>
            </a:pP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d</a:t>
            </a:r>
            <a:r>
              <a:rPr lang="zh-CN" altLang="en-US" sz="2000">
                <a:solidFill>
                  <a:srgbClr val="0000FF"/>
                </a:solidFill>
                <a:latin typeface="Times New Roman" panose="02020603050405020304" pitchFamily="18" charset="0"/>
                <a:ea typeface="楷体_GB2312" pitchFamily="1" charset="-122"/>
              </a:rPr>
              <a:t>）按次低关键字位值分配</a:t>
            </a:r>
            <a:endParaRPr lang="zh-CN" altLang="en-US" sz="2000">
              <a:solidFill>
                <a:srgbClr val="0000FF"/>
              </a:solidFill>
              <a:latin typeface="Times New Roman" panose="02020603050405020304" pitchFamily="18" charset="0"/>
              <a:ea typeface="楷体_GB2312" pitchFamily="1" charset="-122"/>
            </a:endParaRPr>
          </a:p>
        </p:txBody>
      </p:sp>
      <p:sp>
        <p:nvSpPr>
          <p:cNvPr id="107524" name="文本框 98307"/>
          <p:cNvSpPr txBox="1"/>
          <p:nvPr/>
        </p:nvSpPr>
        <p:spPr>
          <a:xfrm>
            <a:off x="2748915" y="5187950"/>
            <a:ext cx="6529070" cy="831215"/>
          </a:xfrm>
          <a:prstGeom prst="rect">
            <a:avLst/>
          </a:prstGeom>
          <a:noFill/>
          <a:ln w="9525">
            <a:noFill/>
          </a:ln>
        </p:spPr>
        <p:txBody>
          <a:bodyPr wrap="none" lIns="90000" tIns="46800" rIns="90000" bIns="46800" anchor="t" anchorCtr="0">
            <a:spAutoFit/>
          </a:bodyPr>
          <a:p>
            <a:pPr algn="ctr">
              <a:lnSpc>
                <a:spcPct val="120000"/>
              </a:lnSpc>
            </a:pPr>
            <a:r>
              <a:rPr lang="en-US" altLang="zh-CN" sz="2000">
                <a:solidFill>
                  <a:srgbClr val="000000"/>
                </a:solidFill>
                <a:latin typeface="Times New Roman" panose="02020603050405020304" pitchFamily="18" charset="0"/>
                <a:ea typeface="楷体_GB2312" pitchFamily="1" charset="-122"/>
              </a:rPr>
              <a:t>→800→006→208→234→245→651→056→958→178→179</a:t>
            </a:r>
            <a:endParaRPr lang="en-US" altLang="zh-CN" sz="2000">
              <a:solidFill>
                <a:srgbClr val="000000"/>
              </a:solidFill>
              <a:latin typeface="Times New Roman" panose="02020603050405020304" pitchFamily="18" charset="0"/>
              <a:ea typeface="楷体_GB2312" pitchFamily="1" charset="-122"/>
            </a:endParaRPr>
          </a:p>
          <a:p>
            <a:pPr algn="ctr">
              <a:lnSpc>
                <a:spcPct val="120000"/>
              </a:lnSpc>
            </a:pPr>
            <a:r>
              <a:rPr lang="zh-CN" altLang="en-US" sz="2000">
                <a:solidFill>
                  <a:srgbClr val="0000FF"/>
                </a:solidFill>
                <a:latin typeface="Times New Roman" panose="02020603050405020304" pitchFamily="18" charset="0"/>
                <a:ea typeface="楷体_GB2312" pitchFamily="1" charset="-122"/>
              </a:rPr>
              <a:t>（</a:t>
            </a:r>
            <a:r>
              <a:rPr lang="en-US" altLang="zh-CN" sz="2000">
                <a:solidFill>
                  <a:srgbClr val="0000FF"/>
                </a:solidFill>
                <a:latin typeface="Times New Roman" panose="02020603050405020304" pitchFamily="18" charset="0"/>
                <a:ea typeface="楷体_GB2312" pitchFamily="1" charset="-122"/>
              </a:rPr>
              <a:t>e</a:t>
            </a:r>
            <a:r>
              <a:rPr lang="zh-CN" altLang="en-US" sz="2000">
                <a:solidFill>
                  <a:srgbClr val="0000FF"/>
                </a:solidFill>
                <a:latin typeface="Times New Roman" panose="02020603050405020304" pitchFamily="18" charset="0"/>
                <a:ea typeface="楷体_GB2312" pitchFamily="1" charset="-122"/>
              </a:rPr>
              <a:t>）第二次收集</a:t>
            </a:r>
            <a:endParaRPr lang="zh-CN" altLang="en-US" sz="2000">
              <a:solidFill>
                <a:srgbClr val="0000FF"/>
              </a:solidFill>
              <a:latin typeface="Times New Roman" panose="02020603050405020304" pitchFamily="18" charset="0"/>
              <a:ea typeface="楷体_GB2312" pitchFamily="1" charset="-122"/>
            </a:endParaRPr>
          </a:p>
        </p:txBody>
      </p:sp>
    </p:spTree>
    <p:custDataLst>
      <p:tags r:id="rId3"/>
    </p:custData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pic>
        <p:nvPicPr>
          <p:cNvPr id="108546" name="图片 99329" descr="3"/>
          <p:cNvPicPr>
            <a:picLocks noChangeAspect="1"/>
          </p:cNvPicPr>
          <p:nvPr/>
        </p:nvPicPr>
        <p:blipFill>
          <a:blip r:embed="rId2"/>
          <a:stretch>
            <a:fillRect/>
          </a:stretch>
        </p:blipFill>
        <p:spPr>
          <a:xfrm>
            <a:off x="2874328" y="859473"/>
            <a:ext cx="6789737" cy="3497262"/>
          </a:xfrm>
          <a:prstGeom prst="rect">
            <a:avLst/>
          </a:prstGeom>
          <a:noFill/>
          <a:ln w="9525">
            <a:noFill/>
          </a:ln>
        </p:spPr>
      </p:pic>
      <p:sp>
        <p:nvSpPr>
          <p:cNvPr id="108547" name="文本框 99330"/>
          <p:cNvSpPr txBox="1"/>
          <p:nvPr/>
        </p:nvSpPr>
        <p:spPr>
          <a:xfrm>
            <a:off x="3887153" y="4429760"/>
            <a:ext cx="3361055" cy="400050"/>
          </a:xfrm>
          <a:prstGeom prst="rect">
            <a:avLst/>
          </a:prstGeom>
          <a:noFill/>
          <a:ln w="9525">
            <a:noFill/>
          </a:ln>
        </p:spPr>
        <p:txBody>
          <a:bodyPr wrap="none" lIns="90000" tIns="46800" rIns="90000" bIns="46800" anchor="t" anchorCtr="0">
            <a:spAutoFit/>
          </a:bodyPr>
          <a:p>
            <a:r>
              <a:rPr lang="zh-CN" altLang="en-US" sz="2000">
                <a:solidFill>
                  <a:srgbClr val="0000FF"/>
                </a:solidFill>
                <a:latin typeface="Times New Roman" panose="02020603050405020304" pitchFamily="18" charset="0"/>
                <a:ea typeface="楷体_GB2312" pitchFamily="1" charset="-122"/>
              </a:rPr>
              <a:t>（</a:t>
            </a:r>
            <a:r>
              <a:rPr lang="en-US" altLang="zh-CN" sz="2000" i="1">
                <a:solidFill>
                  <a:srgbClr val="0000FF"/>
                </a:solidFill>
                <a:latin typeface="Times New Roman" panose="02020603050405020304" pitchFamily="18" charset="0"/>
                <a:ea typeface="楷体_GB2312" pitchFamily="1" charset="-122"/>
              </a:rPr>
              <a:t>f</a:t>
            </a:r>
            <a:r>
              <a:rPr lang="zh-CN" altLang="en-US" sz="2000">
                <a:solidFill>
                  <a:srgbClr val="0000FF"/>
                </a:solidFill>
                <a:latin typeface="Times New Roman" panose="02020603050405020304" pitchFamily="18" charset="0"/>
                <a:ea typeface="楷体_GB2312" pitchFamily="1" charset="-122"/>
              </a:rPr>
              <a:t>）按最高关键字位值分配 </a:t>
            </a:r>
            <a:endParaRPr lang="zh-CN" altLang="en-US" sz="2000">
              <a:solidFill>
                <a:srgbClr val="0000FF"/>
              </a:solidFill>
              <a:latin typeface="Times New Roman" panose="02020603050405020304" pitchFamily="18" charset="0"/>
              <a:ea typeface="楷体_GB2312" pitchFamily="1" charset="-122"/>
            </a:endParaRPr>
          </a:p>
        </p:txBody>
      </p:sp>
      <p:sp>
        <p:nvSpPr>
          <p:cNvPr id="108548" name="文本框 99331"/>
          <p:cNvSpPr txBox="1"/>
          <p:nvPr/>
        </p:nvSpPr>
        <p:spPr>
          <a:xfrm>
            <a:off x="2640330" y="4999673"/>
            <a:ext cx="6529070" cy="831215"/>
          </a:xfrm>
          <a:prstGeom prst="rect">
            <a:avLst/>
          </a:prstGeom>
          <a:noFill/>
          <a:ln w="9525">
            <a:noFill/>
          </a:ln>
        </p:spPr>
        <p:txBody>
          <a:bodyPr wrap="none" lIns="90000" tIns="46800" rIns="90000" bIns="46800" anchor="t" anchorCtr="0">
            <a:spAutoFit/>
          </a:bodyPr>
          <a:p>
            <a:pPr algn="ctr">
              <a:lnSpc>
                <a:spcPct val="120000"/>
              </a:lnSpc>
            </a:pPr>
            <a:r>
              <a:rPr lang="en-US" altLang="zh-CN" sz="2000">
                <a:solidFill>
                  <a:srgbClr val="000000"/>
                </a:solidFill>
                <a:latin typeface="Times New Roman" panose="02020603050405020304" pitchFamily="18" charset="0"/>
                <a:ea typeface="楷体_GB2312" pitchFamily="1" charset="-122"/>
              </a:rPr>
              <a:t>→006→056→178→179→208→234→245→651→800→958</a:t>
            </a:r>
            <a:endParaRPr lang="en-US" altLang="zh-CN" sz="2000">
              <a:solidFill>
                <a:srgbClr val="000000"/>
              </a:solidFill>
              <a:latin typeface="Times New Roman" panose="02020603050405020304" pitchFamily="18" charset="0"/>
              <a:ea typeface="楷体_GB2312" pitchFamily="1" charset="-122"/>
            </a:endParaRPr>
          </a:p>
          <a:p>
            <a:pPr algn="ctr">
              <a:lnSpc>
                <a:spcPct val="120000"/>
              </a:lnSpc>
            </a:pPr>
            <a:r>
              <a:rPr lang="zh-CN" altLang="en-US" sz="2000">
                <a:solidFill>
                  <a:srgbClr val="0000FF"/>
                </a:solidFill>
                <a:latin typeface="Times New Roman" panose="02020603050405020304" pitchFamily="18" charset="0"/>
                <a:ea typeface="楷体_GB2312" pitchFamily="1" charset="-122"/>
              </a:rPr>
              <a:t>（</a:t>
            </a:r>
            <a:r>
              <a:rPr lang="en-US" altLang="zh-CN" sz="2000" i="1">
                <a:solidFill>
                  <a:srgbClr val="0000FF"/>
                </a:solidFill>
                <a:latin typeface="Times New Roman" panose="02020603050405020304" pitchFamily="18" charset="0"/>
                <a:ea typeface="楷体_GB2312" pitchFamily="1" charset="-122"/>
              </a:rPr>
              <a:t>g</a:t>
            </a:r>
            <a:r>
              <a:rPr lang="zh-CN" altLang="en-US" sz="2000">
                <a:solidFill>
                  <a:srgbClr val="0000FF"/>
                </a:solidFill>
                <a:latin typeface="Times New Roman" panose="02020603050405020304" pitchFamily="18" charset="0"/>
                <a:ea typeface="楷体_GB2312" pitchFamily="1" charset="-122"/>
              </a:rPr>
              <a:t>）第三次收集后得排序结果</a:t>
            </a:r>
            <a:endParaRPr lang="zh-CN" altLang="en-US" sz="2000">
              <a:solidFill>
                <a:srgbClr val="0000FF"/>
              </a:solidFill>
              <a:latin typeface="Times New Roman" panose="02020603050405020304" pitchFamily="18" charset="0"/>
              <a:ea typeface="楷体_GB2312" pitchFamily="1" charset="-122"/>
            </a:endParaRPr>
          </a:p>
        </p:txBody>
      </p:sp>
    </p:spTree>
    <p:custDataLst>
      <p:tags r:id="rId3"/>
    </p:custData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2.4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基数排序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113667" name="文本框 104450"/>
          <p:cNvSpPr txBox="1"/>
          <p:nvPr/>
        </p:nvSpPr>
        <p:spPr>
          <a:xfrm>
            <a:off x="707390" y="1161415"/>
            <a:ext cx="10118090" cy="1908175"/>
          </a:xfrm>
          <a:prstGeom prst="rect">
            <a:avLst/>
          </a:prstGeom>
          <a:noFill/>
          <a:ln w="9525">
            <a:noFill/>
          </a:ln>
        </p:spPr>
        <p:txBody>
          <a:bodyPr wrap="square" lIns="90000" tIns="46800" rIns="90000" bIns="46800" anchor="t" anchorCtr="0">
            <a:spAutoFit/>
          </a:bodyPr>
          <a:p>
            <a:pPr algn="just">
              <a:lnSpc>
                <a:spcPct val="120000"/>
              </a:lnSpc>
              <a:spcBef>
                <a:spcPct val="55000"/>
              </a:spcBef>
              <a:buFont typeface="Wingdings" panose="05000000000000000000" pitchFamily="2" charset="2"/>
              <a:buChar char="l"/>
            </a:pPr>
            <a:r>
              <a:rPr lang="zh-CN" altLang="en-US" sz="2000">
                <a:solidFill>
                  <a:srgbClr val="0000FF"/>
                </a:solidFill>
                <a:latin typeface="Times New Roman" panose="02020603050405020304" pitchFamily="18" charset="0"/>
                <a:ea typeface="楷体_GB2312" pitchFamily="1" charset="-122"/>
              </a:rPr>
              <a:t> 对有</a:t>
            </a:r>
            <a:r>
              <a:rPr lang="en-US" altLang="zh-CN" sz="2000" i="1">
                <a:solidFill>
                  <a:srgbClr val="FF3300"/>
                </a:solidFill>
                <a:latin typeface="Times New Roman" panose="02020603050405020304" pitchFamily="18" charset="0"/>
                <a:ea typeface="楷体_GB2312" pitchFamily="1" charset="-122"/>
              </a:rPr>
              <a:t>n</a:t>
            </a:r>
            <a:r>
              <a:rPr lang="zh-CN" altLang="en-US" sz="2000">
                <a:solidFill>
                  <a:srgbClr val="0000FF"/>
                </a:solidFill>
                <a:latin typeface="Times New Roman" panose="02020603050405020304" pitchFamily="18" charset="0"/>
                <a:ea typeface="楷体_GB2312" pitchFamily="1" charset="-122"/>
              </a:rPr>
              <a:t>个元素的序列，对</a:t>
            </a:r>
            <a:r>
              <a:rPr lang="zh-CN" altLang="en-US" sz="2000">
                <a:solidFill>
                  <a:srgbClr val="FF3300"/>
                </a:solidFill>
                <a:latin typeface="Times New Roman" panose="02020603050405020304" pitchFamily="18" charset="0"/>
                <a:ea typeface="楷体_GB2312" pitchFamily="1" charset="-122"/>
              </a:rPr>
              <a:t>一个</a:t>
            </a:r>
            <a:r>
              <a:rPr lang="zh-CN" altLang="en-US" sz="2000">
                <a:solidFill>
                  <a:srgbClr val="0000FF"/>
                </a:solidFill>
                <a:latin typeface="Times New Roman" panose="02020603050405020304" pitchFamily="18" charset="0"/>
                <a:ea typeface="楷体_GB2312" pitchFamily="1" charset="-122"/>
              </a:rPr>
              <a:t>关键字位，“</a:t>
            </a:r>
            <a:r>
              <a:rPr lang="zh-CN" altLang="en-US" sz="2000">
                <a:solidFill>
                  <a:srgbClr val="FF3300"/>
                </a:solidFill>
                <a:latin typeface="Times New Roman" panose="02020603050405020304" pitchFamily="18" charset="0"/>
                <a:ea typeface="楷体_GB2312" pitchFamily="1" charset="-122"/>
              </a:rPr>
              <a:t>分配</a:t>
            </a:r>
            <a:r>
              <a:rPr lang="zh-CN" altLang="en-US" sz="2000">
                <a:solidFill>
                  <a:srgbClr val="0000FF"/>
                </a:solidFill>
                <a:latin typeface="Times New Roman" panose="02020603050405020304" pitchFamily="18" charset="0"/>
                <a:ea typeface="楷体_GB2312" pitchFamily="1" charset="-122"/>
              </a:rPr>
              <a:t>”数据的循环需执行</a:t>
            </a:r>
            <a:r>
              <a:rPr lang="en-US" altLang="zh-CN" sz="2000" i="1">
                <a:solidFill>
                  <a:srgbClr val="FF3300"/>
                </a:solidFill>
                <a:latin typeface="Times New Roman" panose="02020603050405020304" pitchFamily="18" charset="0"/>
                <a:ea typeface="楷体_GB2312" pitchFamily="1" charset="-122"/>
              </a:rPr>
              <a:t>n</a:t>
            </a:r>
            <a:r>
              <a:rPr lang="zh-CN" altLang="en-US" sz="2000">
                <a:solidFill>
                  <a:srgbClr val="FF3300"/>
                </a:solidFill>
                <a:latin typeface="Times New Roman" panose="02020603050405020304" pitchFamily="18" charset="0"/>
                <a:ea typeface="楷体_GB2312" pitchFamily="1" charset="-122"/>
              </a:rPr>
              <a:t>次</a:t>
            </a:r>
            <a:r>
              <a:rPr lang="zh-CN" altLang="en-US" sz="2000">
                <a:solidFill>
                  <a:srgbClr val="0000FF"/>
                </a:solidFill>
                <a:latin typeface="Times New Roman" panose="02020603050405020304" pitchFamily="18" charset="0"/>
                <a:ea typeface="楷体_GB2312" pitchFamily="1" charset="-122"/>
              </a:rPr>
              <a:t>，“</a:t>
            </a:r>
            <a:r>
              <a:rPr lang="zh-CN" altLang="en-US" sz="2000">
                <a:solidFill>
                  <a:srgbClr val="FF3300"/>
                </a:solidFill>
                <a:latin typeface="Times New Roman" panose="02020603050405020304" pitchFamily="18" charset="0"/>
                <a:ea typeface="楷体_GB2312" pitchFamily="1" charset="-122"/>
              </a:rPr>
              <a:t>收集</a:t>
            </a:r>
            <a:r>
              <a:rPr lang="zh-CN" altLang="en-US" sz="2000">
                <a:solidFill>
                  <a:srgbClr val="0000FF"/>
                </a:solidFill>
                <a:latin typeface="Times New Roman" panose="02020603050405020304" pitchFamily="18" charset="0"/>
                <a:ea typeface="楷体_GB2312" pitchFamily="1" charset="-122"/>
              </a:rPr>
              <a:t>”的循环需执行</a:t>
            </a:r>
            <a:r>
              <a:rPr lang="en-US" altLang="zh-CN" sz="2000" i="1">
                <a:solidFill>
                  <a:srgbClr val="FF3300"/>
                </a:solidFill>
                <a:latin typeface="Times New Roman" panose="02020603050405020304" pitchFamily="18" charset="0"/>
                <a:ea typeface="楷体_GB2312" pitchFamily="1" charset="-122"/>
              </a:rPr>
              <a:t>r</a:t>
            </a:r>
            <a:r>
              <a:rPr lang="zh-CN" altLang="en-US" sz="2000">
                <a:solidFill>
                  <a:srgbClr val="0000FF"/>
                </a:solidFill>
                <a:latin typeface="Times New Roman" panose="02020603050405020304" pitchFamily="18" charset="0"/>
                <a:ea typeface="楷体_GB2312" pitchFamily="1" charset="-122"/>
              </a:rPr>
              <a:t>次，因此</a:t>
            </a:r>
            <a:r>
              <a:rPr lang="zh-CN" altLang="en-US" sz="2000">
                <a:solidFill>
                  <a:srgbClr val="FF3300"/>
                </a:solidFill>
                <a:latin typeface="Times New Roman" panose="02020603050405020304" pitchFamily="18" charset="0"/>
                <a:ea typeface="楷体_GB2312" pitchFamily="1" charset="-122"/>
              </a:rPr>
              <a:t>一次分配和收集共执行</a:t>
            </a:r>
            <a:r>
              <a:rPr lang="en-US" altLang="zh-CN" sz="2000" i="1">
                <a:solidFill>
                  <a:srgbClr val="FF3300"/>
                </a:solidFill>
                <a:latin typeface="Times New Roman" panose="02020603050405020304" pitchFamily="18" charset="0"/>
                <a:ea typeface="楷体_GB2312" pitchFamily="1" charset="-122"/>
              </a:rPr>
              <a:t>n</a:t>
            </a:r>
            <a:r>
              <a:rPr lang="en-US" altLang="zh-CN" sz="2000">
                <a:solidFill>
                  <a:srgbClr val="FF3300"/>
                </a:solidFill>
                <a:latin typeface="Times New Roman" panose="02020603050405020304" pitchFamily="18" charset="0"/>
                <a:ea typeface="楷体_GB2312" pitchFamily="1" charset="-122"/>
              </a:rPr>
              <a:t>+</a:t>
            </a:r>
            <a:r>
              <a:rPr lang="en-US" altLang="zh-CN" sz="2000" i="1">
                <a:solidFill>
                  <a:srgbClr val="FF3300"/>
                </a:solidFill>
                <a:latin typeface="Times New Roman" panose="02020603050405020304" pitchFamily="18" charset="0"/>
                <a:ea typeface="楷体_GB2312" pitchFamily="1" charset="-122"/>
              </a:rPr>
              <a:t>r</a:t>
            </a:r>
            <a:r>
              <a:rPr lang="zh-CN" altLang="en-US" sz="2000">
                <a:solidFill>
                  <a:srgbClr val="FF3300"/>
                </a:solidFill>
                <a:latin typeface="Times New Roman" panose="02020603050405020304" pitchFamily="18" charset="0"/>
                <a:ea typeface="楷体_GB2312" pitchFamily="1" charset="-122"/>
              </a:rPr>
              <a:t>次</a:t>
            </a:r>
            <a:r>
              <a:rPr lang="zh-CN" altLang="en-US" sz="2000">
                <a:solidFill>
                  <a:srgbClr val="0000FF"/>
                </a:solidFill>
                <a:latin typeface="Times New Roman" panose="02020603050405020304" pitchFamily="18" charset="0"/>
                <a:ea typeface="楷体_GB2312" pitchFamily="1" charset="-122"/>
              </a:rPr>
              <a:t>；</a:t>
            </a:r>
            <a:endParaRPr lang="zh-CN" altLang="en-US" sz="2000">
              <a:solidFill>
                <a:srgbClr val="0000FF"/>
              </a:solidFill>
              <a:latin typeface="Times New Roman" panose="02020603050405020304" pitchFamily="18" charset="0"/>
              <a:ea typeface="楷体_GB2312" pitchFamily="1" charset="-122"/>
            </a:endParaRPr>
          </a:p>
          <a:p>
            <a:pPr algn="just">
              <a:lnSpc>
                <a:spcPct val="120000"/>
              </a:lnSpc>
              <a:spcBef>
                <a:spcPct val="55000"/>
              </a:spcBef>
              <a:buFont typeface="Wingdings" panose="05000000000000000000" pitchFamily="2" charset="2"/>
              <a:buChar char="l"/>
            </a:pPr>
            <a:r>
              <a:rPr lang="zh-CN" altLang="en-US" sz="2000">
                <a:solidFill>
                  <a:srgbClr val="0000FF"/>
                </a:solidFill>
                <a:latin typeface="Times New Roman" panose="02020603050405020304" pitchFamily="18" charset="0"/>
                <a:ea typeface="楷体_GB2312" pitchFamily="1" charset="-122"/>
              </a:rPr>
              <a:t> 有</a:t>
            </a:r>
            <a:r>
              <a:rPr lang="en-US" altLang="zh-CN" sz="2000" i="1">
                <a:solidFill>
                  <a:srgbClr val="FF3300"/>
                </a:solidFill>
                <a:latin typeface="Times New Roman" panose="02020603050405020304" pitchFamily="18" charset="0"/>
                <a:ea typeface="楷体_GB2312" pitchFamily="1" charset="-122"/>
              </a:rPr>
              <a:t>d</a:t>
            </a:r>
            <a:r>
              <a:rPr lang="zh-CN" altLang="en-US" sz="2000">
                <a:solidFill>
                  <a:srgbClr val="FF3300"/>
                </a:solidFill>
                <a:latin typeface="Times New Roman" panose="02020603050405020304" pitchFamily="18" charset="0"/>
                <a:ea typeface="楷体_GB2312" pitchFamily="1" charset="-122"/>
              </a:rPr>
              <a:t>个关键字位</a:t>
            </a:r>
            <a:r>
              <a:rPr lang="zh-CN" altLang="en-US" sz="2000">
                <a:solidFill>
                  <a:srgbClr val="0000FF"/>
                </a:solidFill>
                <a:latin typeface="Times New Roman" panose="02020603050405020304" pitchFamily="18" charset="0"/>
                <a:ea typeface="楷体_GB2312" pitchFamily="1" charset="-122"/>
              </a:rPr>
              <a:t>又需要重复</a:t>
            </a:r>
            <a:r>
              <a:rPr lang="en-US" altLang="zh-CN" sz="2000" i="1">
                <a:solidFill>
                  <a:srgbClr val="FF3300"/>
                </a:solidFill>
                <a:latin typeface="Times New Roman" panose="02020603050405020304" pitchFamily="18" charset="0"/>
                <a:ea typeface="楷体_GB2312" pitchFamily="1" charset="-122"/>
              </a:rPr>
              <a:t>d</a:t>
            </a:r>
            <a:r>
              <a:rPr lang="zh-CN" altLang="en-US" sz="2000">
                <a:solidFill>
                  <a:srgbClr val="FF3300"/>
                </a:solidFill>
                <a:latin typeface="Times New Roman" panose="02020603050405020304" pitchFamily="18" charset="0"/>
                <a:ea typeface="楷体_GB2312" pitchFamily="1" charset="-122"/>
              </a:rPr>
              <a:t>次“分配”和“收集”</a:t>
            </a:r>
            <a:r>
              <a:rPr lang="zh-CN" altLang="en-US" sz="2000">
                <a:solidFill>
                  <a:srgbClr val="0000FF"/>
                </a:solidFill>
                <a:latin typeface="Times New Roman" panose="02020603050405020304" pitchFamily="18" charset="0"/>
                <a:ea typeface="楷体_GB2312" pitchFamily="1" charset="-122"/>
              </a:rPr>
              <a:t>。</a:t>
            </a:r>
            <a:endParaRPr lang="zh-CN" altLang="en-US" sz="2000">
              <a:solidFill>
                <a:srgbClr val="0000FF"/>
              </a:solidFill>
              <a:latin typeface="Times New Roman" panose="02020603050405020304" pitchFamily="18" charset="0"/>
              <a:ea typeface="楷体_GB2312" pitchFamily="1" charset="-122"/>
            </a:endParaRPr>
          </a:p>
          <a:p>
            <a:pPr algn="just">
              <a:lnSpc>
                <a:spcPct val="120000"/>
              </a:lnSpc>
              <a:spcBef>
                <a:spcPct val="55000"/>
              </a:spcBef>
              <a:buFont typeface="Wingdings" panose="05000000000000000000" pitchFamily="2" charset="2"/>
              <a:buChar char="l"/>
            </a:pPr>
            <a:r>
              <a:rPr lang="zh-CN" altLang="en-US" sz="2000">
                <a:solidFill>
                  <a:srgbClr val="0000FF"/>
                </a:solidFill>
                <a:latin typeface="Times New Roman" panose="02020603050405020304" pitchFamily="18" charset="0"/>
                <a:ea typeface="楷体_GB2312" pitchFamily="1" charset="-122"/>
              </a:rPr>
              <a:t> 所以</a:t>
            </a:r>
            <a:r>
              <a:rPr lang="zh-CN" altLang="en-US" sz="2000">
                <a:solidFill>
                  <a:srgbClr val="FF3300"/>
                </a:solidFill>
                <a:latin typeface="Times New Roman" panose="02020603050405020304" pitchFamily="18" charset="0"/>
                <a:ea typeface="楷体_GB2312" pitchFamily="1" charset="-122"/>
              </a:rPr>
              <a:t>基数排序</a:t>
            </a:r>
            <a:r>
              <a:rPr lang="zh-CN" altLang="en-US" sz="2000">
                <a:solidFill>
                  <a:srgbClr val="0000FF"/>
                </a:solidFill>
                <a:latin typeface="Times New Roman" panose="02020603050405020304" pitchFamily="18" charset="0"/>
                <a:ea typeface="楷体_GB2312" pitchFamily="1" charset="-122"/>
              </a:rPr>
              <a:t>的时间复杂度为</a:t>
            </a:r>
            <a:r>
              <a:rPr lang="zh-CN" altLang="en-US" sz="2000">
                <a:solidFill>
                  <a:srgbClr val="FF3300"/>
                </a:solidFill>
                <a:latin typeface="Times New Roman" panose="02020603050405020304" pitchFamily="18" charset="0"/>
                <a:ea typeface="楷体_GB2312" pitchFamily="1" charset="-122"/>
              </a:rPr>
              <a:t>Ｏ</a:t>
            </a:r>
            <a:r>
              <a:rPr lang="en-US" altLang="zh-CN" sz="2000">
                <a:solidFill>
                  <a:srgbClr val="FF3300"/>
                </a:solidFill>
                <a:latin typeface="Times New Roman" panose="02020603050405020304" pitchFamily="18" charset="0"/>
                <a:ea typeface="楷体_GB2312" pitchFamily="1" charset="-122"/>
              </a:rPr>
              <a:t>(</a:t>
            </a:r>
            <a:r>
              <a:rPr lang="en-US" altLang="zh-CN" sz="2000" i="1">
                <a:solidFill>
                  <a:srgbClr val="FF3300"/>
                </a:solidFill>
                <a:latin typeface="Times New Roman" panose="02020603050405020304" pitchFamily="18" charset="0"/>
                <a:ea typeface="楷体_GB2312" pitchFamily="1" charset="-122"/>
              </a:rPr>
              <a:t>d</a:t>
            </a:r>
            <a:r>
              <a:rPr lang="en-US" altLang="zh-CN" sz="2000">
                <a:solidFill>
                  <a:srgbClr val="FF3300"/>
                </a:solidFill>
                <a:latin typeface="Times New Roman" panose="02020603050405020304" pitchFamily="18" charset="0"/>
                <a:ea typeface="楷体_GB2312" pitchFamily="1" charset="-122"/>
              </a:rPr>
              <a:t>*(</a:t>
            </a:r>
            <a:r>
              <a:rPr lang="en-US" altLang="zh-CN" sz="2000" i="1">
                <a:solidFill>
                  <a:srgbClr val="FF3300"/>
                </a:solidFill>
                <a:latin typeface="Times New Roman" panose="02020603050405020304" pitchFamily="18" charset="0"/>
                <a:ea typeface="楷体_GB2312" pitchFamily="1" charset="-122"/>
              </a:rPr>
              <a:t>n</a:t>
            </a:r>
            <a:r>
              <a:rPr lang="en-US" altLang="zh-CN" sz="2000">
                <a:solidFill>
                  <a:srgbClr val="FF3300"/>
                </a:solidFill>
                <a:latin typeface="Times New Roman" panose="02020603050405020304" pitchFamily="18" charset="0"/>
                <a:ea typeface="楷体_GB2312" pitchFamily="1" charset="-122"/>
              </a:rPr>
              <a:t>+r))</a:t>
            </a:r>
            <a:r>
              <a:rPr lang="zh-CN" altLang="en-US" sz="2000">
                <a:solidFill>
                  <a:srgbClr val="0000FF"/>
                </a:solidFill>
                <a:latin typeface="Times New Roman" panose="02020603050405020304" pitchFamily="18" charset="0"/>
                <a:ea typeface="楷体_GB2312" pitchFamily="1" charset="-122"/>
              </a:rPr>
              <a:t>。</a:t>
            </a:r>
            <a:endParaRPr lang="zh-CN" altLang="en-US" sz="2000">
              <a:solidFill>
                <a:srgbClr val="0000FF"/>
              </a:solidFill>
              <a:latin typeface="Times New Roman" panose="02020603050405020304" pitchFamily="18" charset="0"/>
              <a:ea typeface="楷体_GB2312" pitchFamily="1" charset="-122"/>
            </a:endParaRPr>
          </a:p>
        </p:txBody>
      </p:sp>
    </p:spTree>
    <p:custDataLst>
      <p:tags r:id="rId2"/>
    </p:custData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2700" y="635"/>
            <a:ext cx="12217400" cy="2239010"/>
          </a:xfrm>
          <a:prstGeom prst="rect">
            <a:avLst/>
          </a:prstGeom>
          <a:solidFill>
            <a:srgbClr val="0044A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27" name="Freeform 3"/>
          <p:cNvSpPr/>
          <p:nvPr/>
        </p:nvSpPr>
        <p:spPr>
          <a:xfrm>
            <a:off x="7299634" y="6726039"/>
            <a:ext cx="4441422" cy="0"/>
          </a:xfrm>
          <a:custGeom>
            <a:avLst/>
            <a:gdLst>
              <a:gd name="connsiteX0" fmla="*/ 0 w 3965524"/>
              <a:gd name="connsiteY0" fmla="*/ 0 h 0"/>
              <a:gd name="connsiteX1" fmla="*/ 3965523 w 3965524"/>
              <a:gd name="connsiteY1" fmla="*/ 0 h 0"/>
              <a:gd name="connsiteX2" fmla="*/ 0 w 3965524"/>
              <a:gd name="connsiteY2" fmla="*/ 0 h 0"/>
            </a:gdLst>
            <a:ahLst/>
            <a:cxnLst>
              <a:cxn ang="0">
                <a:pos x="connsiteX0" y="connsiteY0"/>
              </a:cxn>
              <a:cxn ang="1">
                <a:pos x="connsiteX1" y="connsiteY1"/>
              </a:cxn>
              <a:cxn ang="2">
                <a:pos x="connsiteX2" y="connsiteY2"/>
              </a:cxn>
            </a:cxnLst>
            <a:rect l="l" t="t" r="r" b="b"/>
            <a:pathLst>
              <a:path w="3965524">
                <a:moveTo>
                  <a:pt x="0" y="0"/>
                </a:moveTo>
                <a:lnTo>
                  <a:pt x="3965523" y="0"/>
                </a:lnTo>
                <a:lnTo>
                  <a:pt x="0" y="0"/>
                </a:lnTo>
              </a:path>
            </a:pathLst>
          </a:custGeom>
          <a:solidFill>
            <a:srgbClr val="DAB96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p>
        </p:txBody>
      </p:sp>
      <p:pic>
        <p:nvPicPr>
          <p:cNvPr id="2" name="图片 1" descr="聚恒学院logo-03"/>
          <p:cNvPicPr>
            <a:picLocks noChangeAspect="1"/>
          </p:cNvPicPr>
          <p:nvPr/>
        </p:nvPicPr>
        <p:blipFill>
          <a:blip r:embed="rId1"/>
          <a:stretch>
            <a:fillRect/>
          </a:stretch>
        </p:blipFill>
        <p:spPr>
          <a:xfrm>
            <a:off x="10005695" y="0"/>
            <a:ext cx="2197100" cy="790575"/>
          </a:xfrm>
          <a:prstGeom prst="rect">
            <a:avLst/>
          </a:prstGeom>
        </p:spPr>
      </p:pic>
      <p:sp>
        <p:nvSpPr>
          <p:cNvPr id="3" name="TextBox 1"/>
          <p:cNvSpPr txBox="1"/>
          <p:nvPr/>
        </p:nvSpPr>
        <p:spPr>
          <a:xfrm>
            <a:off x="5198110" y="1400175"/>
            <a:ext cx="3006725" cy="414655"/>
          </a:xfrm>
          <a:prstGeom prst="rect">
            <a:avLst/>
          </a:prstGeom>
          <a:noFill/>
        </p:spPr>
        <p:txBody>
          <a:bodyPr wrap="square" lIns="0" tIns="0" rIns="0" rtlCol="0">
            <a:spAutoFit/>
          </a:bodyPr>
          <a:p>
            <a:pPr algn="l">
              <a:lnSpc>
                <a:spcPct val="100000"/>
              </a:lnSpc>
              <a:tabLst>
                <a:tab pos="139700" algn="l"/>
              </a:tabLst>
            </a:pPr>
            <a:r>
              <a:rPr lang="en-US" altLang="zh-CN" sz="2400" dirty="0">
                <a:solidFill>
                  <a:schemeClr val="tx1"/>
                </a:solidFill>
                <a:latin typeface="+mj-lt"/>
                <a:ea typeface="+mj-ea"/>
                <a:cs typeface="+mj-cs"/>
                <a:sym typeface="+mn-ea"/>
              </a:rPr>
              <a:t>Homework </a:t>
            </a:r>
            <a:endParaRPr lang="en-US" altLang="zh-CN" sz="2400" dirty="0">
              <a:solidFill>
                <a:schemeClr val="tx1"/>
              </a:solidFill>
              <a:latin typeface="+mj-lt"/>
              <a:ea typeface="+mj-ea"/>
              <a:cs typeface="+mj-cs"/>
              <a:sym typeface="+mn-ea"/>
            </a:endParaRPr>
          </a:p>
        </p:txBody>
      </p:sp>
      <p:sp>
        <p:nvSpPr>
          <p:cNvPr id="4" name="TextBox 1"/>
          <p:cNvSpPr txBox="1"/>
          <p:nvPr/>
        </p:nvSpPr>
        <p:spPr>
          <a:xfrm>
            <a:off x="4762928" y="769193"/>
            <a:ext cx="1852930" cy="631190"/>
          </a:xfrm>
          <a:prstGeom prst="rect">
            <a:avLst/>
          </a:prstGeom>
          <a:noFill/>
        </p:spPr>
        <p:txBody>
          <a:bodyPr wrap="none" lIns="0" tIns="0" rIns="0" rtlCol="0">
            <a:spAutoFit/>
          </a:bodyPr>
          <a:p>
            <a:pPr algn="ctr">
              <a:lnSpc>
                <a:spcPct val="100000"/>
              </a:lnSpc>
            </a:pPr>
            <a:r>
              <a:rPr lang="en-US" altLang="zh-CN"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03 </a:t>
            </a:r>
            <a:r>
              <a:rPr lang="zh-CN" altLang="en-US"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作业</a:t>
            </a:r>
            <a:endParaRPr lang="zh-CN" altLang="en-US"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grpSp>
        <p:nvGrpSpPr>
          <p:cNvPr id="12" name="组合 11"/>
          <p:cNvGrpSpPr/>
          <p:nvPr/>
        </p:nvGrpSpPr>
        <p:grpSpPr>
          <a:xfrm>
            <a:off x="4382135" y="3413760"/>
            <a:ext cx="2428875" cy="1459230"/>
            <a:chOff x="12546" y="5357"/>
            <a:chExt cx="3825" cy="2298"/>
          </a:xfrm>
        </p:grpSpPr>
        <p:sp>
          <p:nvSpPr>
            <p:cNvPr id="13" name="椭圆 12"/>
            <p:cNvSpPr/>
            <p:nvPr/>
          </p:nvSpPr>
          <p:spPr>
            <a:xfrm>
              <a:off x="13748" y="5357"/>
              <a:ext cx="1420" cy="1420"/>
            </a:xfrm>
            <a:prstGeom prst="ellipse">
              <a:avLst/>
            </a:prstGeom>
            <a:solidFill>
              <a:schemeClr val="bg1"/>
            </a:solidFill>
            <a:ln>
              <a:solidFill>
                <a:srgbClr val="2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solidFill>
                  <a:schemeClr val="bg1"/>
                </a:solidFill>
                <a:latin typeface="Impact" panose="020B0806030902050204" pitchFamily="34" charset="0"/>
              </a:endParaRPr>
            </a:p>
          </p:txBody>
        </p:sp>
        <p:sp>
          <p:nvSpPr>
            <p:cNvPr id="14" name="TextBox 1"/>
            <p:cNvSpPr txBox="1"/>
            <p:nvPr/>
          </p:nvSpPr>
          <p:spPr>
            <a:xfrm>
              <a:off x="12546" y="7095"/>
              <a:ext cx="3825" cy="560"/>
            </a:xfrm>
            <a:prstGeom prst="rect">
              <a:avLst/>
            </a:prstGeom>
            <a:noFill/>
          </p:spPr>
          <p:txBody>
            <a:bodyPr wrap="square" lIns="0" tIns="0" rIns="0" rtlCol="0">
              <a:spAutoFit/>
            </a:bodyPr>
            <a:p>
              <a:pPr algn="ctr">
                <a:lnSpc>
                  <a:spcPct val="100000"/>
                </a:lnSpc>
                <a:tabLst>
                  <a:tab pos="495300" algn="l"/>
                </a:tabLst>
              </a:pPr>
              <a:r>
                <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rPr>
                <a:t>作业</a:t>
              </a:r>
              <a:endPar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24" name="TextBox 1"/>
            <p:cNvSpPr txBox="1"/>
            <p:nvPr/>
          </p:nvSpPr>
          <p:spPr>
            <a:xfrm>
              <a:off x="14085" y="5974"/>
              <a:ext cx="750" cy="525"/>
            </a:xfrm>
            <a:prstGeom prst="rect">
              <a:avLst/>
            </a:prstGeom>
            <a:noFill/>
          </p:spPr>
          <p:txBody>
            <a:bodyPr wrap="square" lIns="0" tIns="0" rIns="0" bIns="0" rtlCol="0" anchor="ctr" anchorCtr="0">
              <a:spAutoFit/>
            </a:bodyPr>
            <a:p>
              <a:pPr algn="ctr">
                <a:lnSpc>
                  <a:spcPts val="2600"/>
                </a:lnSpc>
                <a:tabLst>
                  <a:tab pos="495300" algn="l"/>
                </a:tabLst>
              </a:pPr>
              <a:r>
                <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rPr>
                <a:t>01</a:t>
              </a:r>
              <a:endPar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endParaRPr>
            </a:p>
          </p:txBody>
        </p:sp>
      </p:grpSp>
    </p:spTree>
    <p:custDataLst>
      <p:tags r:id="rId2"/>
    </p:custData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01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作业</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6" name="文本框 5"/>
          <p:cNvSpPr txBox="1"/>
          <p:nvPr/>
        </p:nvSpPr>
        <p:spPr>
          <a:xfrm>
            <a:off x="852170" y="959485"/>
            <a:ext cx="8300085" cy="1245235"/>
          </a:xfrm>
          <a:prstGeom prst="rect">
            <a:avLst/>
          </a:prstGeom>
          <a:noFill/>
        </p:spPr>
        <p:txBody>
          <a:bodyPr wrap="square" rtlCol="0" anchor="t">
            <a:spAutoFit/>
          </a:bodyPr>
          <a:p>
            <a:r>
              <a:rPr lang="en-US" sz="1500"/>
              <a:t>1</a:t>
            </a:r>
            <a:r>
              <a:rPr lang="zh-CN" altLang="en-US" sz="1500"/>
              <a:t>、实现课件中的希尔排序</a:t>
            </a:r>
            <a:r>
              <a:rPr lang="zh-CN" altLang="en-US" sz="1500"/>
              <a:t>算法；</a:t>
            </a:r>
            <a:endParaRPr lang="zh-CN" altLang="en-US" sz="1500"/>
          </a:p>
          <a:p>
            <a:endParaRPr lang="zh-CN" altLang="en-US" sz="1500"/>
          </a:p>
          <a:p>
            <a:r>
              <a:rPr lang="en-US" altLang="zh-CN" sz="1500"/>
              <a:t>2</a:t>
            </a:r>
            <a:r>
              <a:rPr lang="zh-CN" altLang="en-US" sz="1500"/>
              <a:t>、使用基数排序算法对扑克牌从大到小</a:t>
            </a:r>
            <a:r>
              <a:rPr lang="zh-CN" altLang="en-US" sz="1500"/>
              <a:t>进行排序，扑克牌</a:t>
            </a:r>
            <a:r>
              <a:rPr lang="en-US" altLang="zh-CN" sz="1500"/>
              <a:t>J</a:t>
            </a:r>
            <a:r>
              <a:rPr lang="zh-CN" altLang="en-US" sz="1500"/>
              <a:t>、</a:t>
            </a:r>
            <a:r>
              <a:rPr lang="en-US" altLang="zh-CN" sz="1500"/>
              <a:t>Q</a:t>
            </a:r>
            <a:r>
              <a:rPr lang="zh-CN" altLang="en-US" sz="1500"/>
              <a:t>、</a:t>
            </a:r>
            <a:r>
              <a:rPr lang="en-US" altLang="zh-CN" sz="1500"/>
              <a:t>K</a:t>
            </a:r>
            <a:r>
              <a:rPr lang="zh-CN" altLang="en-US" sz="1500"/>
              <a:t>分别用</a:t>
            </a:r>
            <a:r>
              <a:rPr lang="en-US" altLang="zh-CN" sz="1500"/>
              <a:t>11</a:t>
            </a:r>
            <a:r>
              <a:rPr lang="zh-CN" altLang="en-US" sz="1500"/>
              <a:t>、</a:t>
            </a:r>
            <a:r>
              <a:rPr lang="en-US" altLang="zh-CN" sz="1500"/>
              <a:t>12</a:t>
            </a:r>
            <a:r>
              <a:rPr lang="zh-CN" altLang="en-US" sz="1500"/>
              <a:t>、</a:t>
            </a:r>
            <a:r>
              <a:rPr lang="en-US" altLang="zh-CN" sz="1500"/>
              <a:t>13</a:t>
            </a:r>
            <a:r>
              <a:rPr lang="zh-CN" altLang="en-US" sz="1500"/>
              <a:t>表示，花色大小顺序为黑、红、梅、方。</a:t>
            </a:r>
            <a:endParaRPr sz="1500"/>
          </a:p>
          <a:p>
            <a:endParaRPr sz="1500"/>
          </a:p>
        </p:txBody>
      </p:sp>
    </p:spTree>
    <p:custDataLst>
      <p:tags r:id="rId2"/>
    </p:custData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2700" y="635"/>
            <a:ext cx="12217400" cy="2239010"/>
          </a:xfrm>
          <a:prstGeom prst="rect">
            <a:avLst/>
          </a:prstGeom>
          <a:solidFill>
            <a:srgbClr val="0044A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27" name="Freeform 3"/>
          <p:cNvSpPr/>
          <p:nvPr/>
        </p:nvSpPr>
        <p:spPr>
          <a:xfrm>
            <a:off x="7299634" y="6726039"/>
            <a:ext cx="4441422" cy="0"/>
          </a:xfrm>
          <a:custGeom>
            <a:avLst/>
            <a:gdLst>
              <a:gd name="connsiteX0" fmla="*/ 0 w 3965524"/>
              <a:gd name="connsiteY0" fmla="*/ 0 h 0"/>
              <a:gd name="connsiteX1" fmla="*/ 3965523 w 3965524"/>
              <a:gd name="connsiteY1" fmla="*/ 0 h 0"/>
              <a:gd name="connsiteX2" fmla="*/ 0 w 3965524"/>
              <a:gd name="connsiteY2" fmla="*/ 0 h 0"/>
            </a:gdLst>
            <a:ahLst/>
            <a:cxnLst>
              <a:cxn ang="0">
                <a:pos x="connsiteX0" y="connsiteY0"/>
              </a:cxn>
              <a:cxn ang="1">
                <a:pos x="connsiteX1" y="connsiteY1"/>
              </a:cxn>
              <a:cxn ang="2">
                <a:pos x="connsiteX2" y="connsiteY2"/>
              </a:cxn>
            </a:cxnLst>
            <a:rect l="l" t="t" r="r" b="b"/>
            <a:pathLst>
              <a:path w="3965524">
                <a:moveTo>
                  <a:pt x="0" y="0"/>
                </a:moveTo>
                <a:lnTo>
                  <a:pt x="3965523" y="0"/>
                </a:lnTo>
                <a:lnTo>
                  <a:pt x="0" y="0"/>
                </a:lnTo>
              </a:path>
            </a:pathLst>
          </a:custGeom>
          <a:solidFill>
            <a:srgbClr val="DAB96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p>
        </p:txBody>
      </p:sp>
      <p:pic>
        <p:nvPicPr>
          <p:cNvPr id="2" name="图片 1" descr="聚恒学院logo-03"/>
          <p:cNvPicPr>
            <a:picLocks noChangeAspect="1"/>
          </p:cNvPicPr>
          <p:nvPr/>
        </p:nvPicPr>
        <p:blipFill>
          <a:blip r:embed="rId1"/>
          <a:stretch>
            <a:fillRect/>
          </a:stretch>
        </p:blipFill>
        <p:spPr>
          <a:xfrm>
            <a:off x="10005695" y="0"/>
            <a:ext cx="2197100" cy="790575"/>
          </a:xfrm>
          <a:prstGeom prst="rect">
            <a:avLst/>
          </a:prstGeom>
        </p:spPr>
      </p:pic>
      <p:grpSp>
        <p:nvGrpSpPr>
          <p:cNvPr id="11" name="组合 10"/>
          <p:cNvGrpSpPr/>
          <p:nvPr/>
        </p:nvGrpSpPr>
        <p:grpSpPr>
          <a:xfrm>
            <a:off x="3248025" y="3459480"/>
            <a:ext cx="2428875" cy="1459230"/>
            <a:chOff x="12546" y="5357"/>
            <a:chExt cx="3825" cy="2298"/>
          </a:xfrm>
        </p:grpSpPr>
        <p:sp>
          <p:nvSpPr>
            <p:cNvPr id="12" name="椭圆 11"/>
            <p:cNvSpPr/>
            <p:nvPr/>
          </p:nvSpPr>
          <p:spPr>
            <a:xfrm>
              <a:off x="13748" y="5357"/>
              <a:ext cx="1420" cy="1420"/>
            </a:xfrm>
            <a:prstGeom prst="ellipse">
              <a:avLst/>
            </a:prstGeom>
            <a:solidFill>
              <a:schemeClr val="bg1"/>
            </a:solidFill>
            <a:ln>
              <a:solidFill>
                <a:srgbClr val="2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solidFill>
                  <a:schemeClr val="bg1"/>
                </a:solidFill>
                <a:latin typeface="Impact" panose="020B0806030902050204" pitchFamily="34" charset="0"/>
              </a:endParaRPr>
            </a:p>
          </p:txBody>
        </p:sp>
        <p:sp>
          <p:nvSpPr>
            <p:cNvPr id="13" name="TextBox 1"/>
            <p:cNvSpPr txBox="1"/>
            <p:nvPr/>
          </p:nvSpPr>
          <p:spPr>
            <a:xfrm>
              <a:off x="12546" y="7095"/>
              <a:ext cx="3825" cy="560"/>
            </a:xfrm>
            <a:prstGeom prst="rect">
              <a:avLst/>
            </a:prstGeom>
            <a:noFill/>
          </p:spPr>
          <p:txBody>
            <a:bodyPr wrap="square" lIns="0" tIns="0" rIns="0" rtlCol="0">
              <a:spAutoFit/>
            </a:bodyPr>
            <a:p>
              <a:pPr algn="ctr">
                <a:lnSpc>
                  <a:spcPct val="100000"/>
                </a:lnSpc>
                <a:tabLst>
                  <a:tab pos="495300" algn="l"/>
                </a:tabLst>
              </a:pPr>
              <a:r>
                <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rPr>
                <a:t>桶排序作业</a:t>
              </a:r>
              <a:endPar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24" name="TextBox 1"/>
            <p:cNvSpPr txBox="1"/>
            <p:nvPr/>
          </p:nvSpPr>
          <p:spPr>
            <a:xfrm>
              <a:off x="14085" y="5974"/>
              <a:ext cx="750" cy="525"/>
            </a:xfrm>
            <a:prstGeom prst="rect">
              <a:avLst/>
            </a:prstGeom>
            <a:noFill/>
          </p:spPr>
          <p:txBody>
            <a:bodyPr wrap="square" lIns="0" tIns="0" rIns="0" bIns="0" rtlCol="0" anchor="ctr" anchorCtr="0">
              <a:spAutoFit/>
            </a:bodyPr>
            <a:p>
              <a:pPr algn="ctr">
                <a:lnSpc>
                  <a:spcPts val="2600"/>
                </a:lnSpc>
                <a:tabLst>
                  <a:tab pos="495300" algn="l"/>
                </a:tabLst>
              </a:pPr>
              <a:r>
                <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rPr>
                <a:t>01</a:t>
              </a:r>
              <a:endPar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endParaRPr>
            </a:p>
          </p:txBody>
        </p:sp>
      </p:grpSp>
      <p:sp>
        <p:nvSpPr>
          <p:cNvPr id="4" name="TextBox 1"/>
          <p:cNvSpPr txBox="1"/>
          <p:nvPr/>
        </p:nvSpPr>
        <p:spPr>
          <a:xfrm>
            <a:off x="3553253" y="769193"/>
            <a:ext cx="4272280" cy="631190"/>
          </a:xfrm>
          <a:prstGeom prst="rect">
            <a:avLst/>
          </a:prstGeom>
          <a:noFill/>
        </p:spPr>
        <p:txBody>
          <a:bodyPr wrap="none" lIns="0" tIns="0" rIns="0" rtlCol="0">
            <a:spAutoFit/>
          </a:bodyPr>
          <a:p>
            <a:pPr algn="ctr">
              <a:lnSpc>
                <a:spcPct val="100000"/>
              </a:lnSpc>
            </a:pPr>
            <a:r>
              <a:rPr lang="en-US" altLang="zh-CN"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01 </a:t>
            </a:r>
            <a:r>
              <a:rPr lang="zh-CN" altLang="en-US"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上节课作业讲解</a:t>
            </a:r>
            <a:endParaRPr lang="zh-CN" altLang="en-US"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grpSp>
        <p:nvGrpSpPr>
          <p:cNvPr id="3" name="组合 2"/>
          <p:cNvGrpSpPr/>
          <p:nvPr/>
        </p:nvGrpSpPr>
        <p:grpSpPr>
          <a:xfrm>
            <a:off x="6396990" y="3459480"/>
            <a:ext cx="2428875" cy="1459230"/>
            <a:chOff x="12546" y="5357"/>
            <a:chExt cx="3825" cy="2298"/>
          </a:xfrm>
        </p:grpSpPr>
        <p:sp>
          <p:nvSpPr>
            <p:cNvPr id="5" name="椭圆 4"/>
            <p:cNvSpPr/>
            <p:nvPr/>
          </p:nvSpPr>
          <p:spPr>
            <a:xfrm>
              <a:off x="13748" y="5357"/>
              <a:ext cx="1420" cy="1420"/>
            </a:xfrm>
            <a:prstGeom prst="ellipse">
              <a:avLst/>
            </a:prstGeom>
            <a:solidFill>
              <a:schemeClr val="bg1"/>
            </a:solidFill>
            <a:ln>
              <a:solidFill>
                <a:srgbClr val="2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solidFill>
                  <a:schemeClr val="bg1"/>
                </a:solidFill>
                <a:latin typeface="Impact" panose="020B0806030902050204" pitchFamily="34" charset="0"/>
              </a:endParaRPr>
            </a:p>
          </p:txBody>
        </p:sp>
        <p:sp>
          <p:nvSpPr>
            <p:cNvPr id="6" name="TextBox 1"/>
            <p:cNvSpPr txBox="1"/>
            <p:nvPr/>
          </p:nvSpPr>
          <p:spPr>
            <a:xfrm>
              <a:off x="12546" y="7095"/>
              <a:ext cx="3825" cy="560"/>
            </a:xfrm>
            <a:prstGeom prst="rect">
              <a:avLst/>
            </a:prstGeom>
            <a:noFill/>
          </p:spPr>
          <p:txBody>
            <a:bodyPr wrap="square" lIns="0" tIns="0" rIns="0" rtlCol="0">
              <a:spAutoFit/>
            </a:bodyPr>
            <a:p>
              <a:pPr algn="ctr">
                <a:lnSpc>
                  <a:spcPct val="100000"/>
                </a:lnSpc>
                <a:tabLst>
                  <a:tab pos="495300" algn="l"/>
                </a:tabLst>
              </a:pPr>
              <a:r>
                <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rPr>
                <a:t>分治法作业</a:t>
              </a:r>
              <a:endPar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 name="TextBox 1"/>
            <p:cNvSpPr txBox="1"/>
            <p:nvPr/>
          </p:nvSpPr>
          <p:spPr>
            <a:xfrm>
              <a:off x="14085" y="5974"/>
              <a:ext cx="750" cy="525"/>
            </a:xfrm>
            <a:prstGeom prst="rect">
              <a:avLst/>
            </a:prstGeom>
            <a:noFill/>
          </p:spPr>
          <p:txBody>
            <a:bodyPr wrap="square" lIns="0" tIns="0" rIns="0" bIns="0" rtlCol="0" anchor="ctr" anchorCtr="0">
              <a:spAutoFit/>
            </a:bodyPr>
            <a:p>
              <a:pPr algn="ctr">
                <a:lnSpc>
                  <a:spcPts val="2600"/>
                </a:lnSpc>
                <a:tabLst>
                  <a:tab pos="495300" algn="l"/>
                </a:tabLst>
              </a:pPr>
              <a:r>
                <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rPr>
                <a:t>02</a:t>
              </a:r>
              <a:endPar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endParaRPr>
            </a:p>
          </p:txBody>
        </p:sp>
      </p:grpSp>
    </p:spTree>
    <p:custDataLst>
      <p:tags r:id="rId2"/>
    </p:custData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JH-CSJH(十六)FA1-P-1(1)"/>
          <p:cNvPicPr>
            <a:picLocks noChangeAspect="1"/>
          </p:cNvPicPr>
          <p:nvPr/>
        </p:nvPicPr>
        <p:blipFill>
          <a:blip r:embed="rId1"/>
          <a:stretch>
            <a:fillRect/>
          </a:stretch>
        </p:blipFill>
        <p:spPr>
          <a:xfrm>
            <a:off x="0" y="0"/>
            <a:ext cx="12192000" cy="6855460"/>
          </a:xfrm>
          <a:prstGeom prst="rect">
            <a:avLst/>
          </a:prstGeom>
        </p:spPr>
      </p:pic>
      <p:sp>
        <p:nvSpPr>
          <p:cNvPr id="9" name="矩形 8"/>
          <p:cNvSpPr/>
          <p:nvPr/>
        </p:nvSpPr>
        <p:spPr>
          <a:xfrm>
            <a:off x="-635" y="635"/>
            <a:ext cx="12204065" cy="6876415"/>
          </a:xfrm>
          <a:prstGeom prst="rect">
            <a:avLst/>
          </a:prstGeom>
          <a:solidFill>
            <a:srgbClr val="0563B8">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grpSp>
        <p:nvGrpSpPr>
          <p:cNvPr id="7" name="组合 6"/>
          <p:cNvGrpSpPr/>
          <p:nvPr/>
        </p:nvGrpSpPr>
        <p:grpSpPr>
          <a:xfrm>
            <a:off x="-11350" y="2941858"/>
            <a:ext cx="12214027" cy="2469014"/>
            <a:chOff x="-18" y="7003"/>
            <a:chExt cx="19235" cy="3888"/>
          </a:xfrm>
        </p:grpSpPr>
        <p:sp>
          <p:nvSpPr>
            <p:cNvPr id="8" name="矩形 7"/>
            <p:cNvSpPr/>
            <p:nvPr/>
          </p:nvSpPr>
          <p:spPr>
            <a:xfrm>
              <a:off x="-18" y="7003"/>
              <a:ext cx="19235" cy="3888"/>
            </a:xfrm>
            <a:prstGeom prst="rect">
              <a:avLst/>
            </a:prstGeom>
            <a:solidFill>
              <a:srgbClr val="0044A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3" rIns="91428" bIns="45713" numCol="1" spcCol="0" rtlCol="0" fromWordArt="0" anchor="ctr" anchorCtr="0" forceAA="0" compatLnSpc="1">
              <a:noAutofit/>
            </a:bodyPr>
            <a:p>
              <a:pPr algn="ctr"/>
              <a:endParaRPr lang="zh-CN" altLang="en-US" dirty="0"/>
            </a:p>
          </p:txBody>
        </p:sp>
        <p:sp>
          <p:nvSpPr>
            <p:cNvPr id="33" name="TextBox 1"/>
            <p:cNvSpPr txBox="1"/>
            <p:nvPr/>
          </p:nvSpPr>
          <p:spPr>
            <a:xfrm>
              <a:off x="-1" y="7359"/>
              <a:ext cx="19201" cy="1671"/>
            </a:xfrm>
            <a:prstGeom prst="rect">
              <a:avLst/>
            </a:prstGeom>
            <a:noFill/>
            <a:effectLst/>
          </p:spPr>
          <p:txBody>
            <a:bodyPr wrap="square" lIns="0" tIns="0" rIns="0" rtlCol="0">
              <a:spAutoFit/>
            </a:bodyPr>
            <a:p>
              <a:pPr algn="ctr">
                <a:lnSpc>
                  <a:spcPct val="100000"/>
                </a:lnSpc>
              </a:pPr>
              <a:r>
                <a:rPr lang="en-US" altLang="zh-CN" sz="66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THANKS</a:t>
              </a:r>
              <a:endParaRPr lang="en-US" altLang="zh-CN" sz="660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34" name="矩形 33"/>
            <p:cNvSpPr/>
            <p:nvPr/>
          </p:nvSpPr>
          <p:spPr>
            <a:xfrm>
              <a:off x="-1" y="9268"/>
              <a:ext cx="19200" cy="725"/>
            </a:xfrm>
            <a:prstGeom prst="rect">
              <a:avLst/>
            </a:prstGeom>
          </p:spPr>
          <p:txBody>
            <a:bodyPr wrap="square">
              <a:spAutoFit/>
            </a:bodyPr>
            <a:p>
              <a:pPr algn="ctr" eaLnBrk="1" hangingPunct="1"/>
              <a:r>
                <a:rPr lang="zh-CN" altLang="en-US" sz="2400" b="1" dirty="0" smtClean="0">
                  <a:solidFill>
                    <a:schemeClr val="bg1"/>
                  </a:solidFill>
                  <a:latin typeface="+mj-lt"/>
                  <a:ea typeface="+mj-ea"/>
                  <a:cs typeface="+mj-cs"/>
                  <a:sym typeface="+mn-ea"/>
                </a:rPr>
                <a:t>聚天下英才    恒时代伟业</a:t>
              </a:r>
              <a:endParaRPr lang="zh-CN" altLang="en-US" sz="2400" b="1" dirty="0" smtClean="0">
                <a:solidFill>
                  <a:schemeClr val="bg1"/>
                </a:solidFill>
                <a:latin typeface="+mj-lt"/>
                <a:ea typeface="+mj-ea"/>
                <a:cs typeface="+mj-cs"/>
                <a:sym typeface="+mn-ea"/>
              </a:endParaRPr>
            </a:p>
          </p:txBody>
        </p:sp>
      </p:grpSp>
      <p:pic>
        <p:nvPicPr>
          <p:cNvPr id="3" name="图片 2" descr="聚恒学院logo-03"/>
          <p:cNvPicPr>
            <a:picLocks noChangeAspect="1"/>
          </p:cNvPicPr>
          <p:nvPr/>
        </p:nvPicPr>
        <p:blipFill>
          <a:blip r:embed="rId2"/>
          <a:stretch>
            <a:fillRect/>
          </a:stretch>
        </p:blipFill>
        <p:spPr>
          <a:xfrm>
            <a:off x="10005695" y="0"/>
            <a:ext cx="2197100" cy="790575"/>
          </a:xfrm>
          <a:prstGeom prst="rect">
            <a:avLst/>
          </a:prstGeom>
        </p:spPr>
      </p:pic>
      <p:sp>
        <p:nvSpPr>
          <p:cNvPr id="2" name="日期占位符 1"/>
          <p:cNvSpPr>
            <a:spLocks noGrp="1"/>
          </p:cNvSpPr>
          <p:nvPr>
            <p:ph type="dt" sz="half" idx="4294967295"/>
          </p:nvPr>
        </p:nvSpPr>
        <p:spPr>
          <a:xfrm>
            <a:off x="10980420" y="0"/>
            <a:ext cx="1211580" cy="365125"/>
          </a:xfrm>
        </p:spPr>
        <p:txBody>
          <a:bodyPr/>
          <a:p>
            <a:fld id="{D997B5FA-0921-464F-AAE1-844C04324D75}" type="datetime11">
              <a:rPr lang="zh-CN" altLang="en-US" smtClean="0"/>
            </a:fld>
            <a:endParaRPr lang="zh-CN" altLang="en-US"/>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01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桶排序作业</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6" name="文本框 5"/>
          <p:cNvSpPr txBox="1"/>
          <p:nvPr/>
        </p:nvSpPr>
        <p:spPr>
          <a:xfrm>
            <a:off x="852170" y="959485"/>
            <a:ext cx="8300085" cy="3322955"/>
          </a:xfrm>
          <a:prstGeom prst="rect">
            <a:avLst/>
          </a:prstGeom>
          <a:noFill/>
        </p:spPr>
        <p:txBody>
          <a:bodyPr wrap="square" rtlCol="0" anchor="t">
            <a:spAutoFit/>
          </a:bodyPr>
          <a:p>
            <a:r>
              <a:rPr sz="1500"/>
              <a:t>68宠物APP中的训练视频中，视频(Video)具有几个重要的属性：序号SeqNo（int类型），名称Name，点赞数(PraiseNum)等，视频呈现规则如下：</a:t>
            </a:r>
            <a:endParaRPr sz="1500"/>
          </a:p>
          <a:p>
            <a:r>
              <a:rPr sz="1500"/>
              <a:t>1、系统中训练视频的总数为5万个（视频的SeqNo从1到50000）；</a:t>
            </a:r>
            <a:endParaRPr sz="1500"/>
          </a:p>
          <a:p>
            <a:r>
              <a:rPr sz="1500"/>
              <a:t>2、视频最多被</a:t>
            </a:r>
            <a:r>
              <a:rPr lang="zh-CN" sz="1500"/>
              <a:t>点赞</a:t>
            </a:r>
            <a:r>
              <a:rPr sz="1500"/>
              <a:t>次数为1000万（即用户量&lt;=1000万，一个用户重复观看只算一次）；</a:t>
            </a:r>
            <a:endParaRPr sz="1500"/>
          </a:p>
          <a:p>
            <a:r>
              <a:rPr sz="1500"/>
              <a:t>3、视频呈现时排序规则按照点赞数(PraiseNum)降序排列；</a:t>
            </a:r>
            <a:endParaRPr sz="1500"/>
          </a:p>
          <a:p>
            <a:r>
              <a:rPr sz="1500"/>
              <a:t>4、用户浏览时每页显示10个视频，当页面滑到底部时，加载下面的10个视频；</a:t>
            </a:r>
            <a:endParaRPr sz="1500"/>
          </a:p>
          <a:p>
            <a:r>
              <a:rPr sz="1500"/>
              <a:t>5、用户点赞一次则点赞数(PraiseNum)加一。</a:t>
            </a:r>
            <a:endParaRPr sz="1500"/>
          </a:p>
          <a:p>
            <a:endParaRPr sz="1500"/>
          </a:p>
          <a:p>
            <a:r>
              <a:rPr sz="1500"/>
              <a:t>请写算法完成以下题目：</a:t>
            </a:r>
            <a:endParaRPr sz="1500"/>
          </a:p>
          <a:p>
            <a:r>
              <a:rPr sz="1500"/>
              <a:t>1、按照空间换时间的思想，在内存中定义一个按点赞数排序的数据结构，存储排序结果，名字为PraiseSortResul；</a:t>
            </a:r>
            <a:endParaRPr sz="1500"/>
          </a:p>
          <a:p>
            <a:r>
              <a:rPr lang="en-US" sz="1500"/>
              <a:t>2</a:t>
            </a:r>
            <a:r>
              <a:rPr sz="1500"/>
              <a:t>、采用桶排序实现对视频按照点赞数（</a:t>
            </a:r>
            <a:r>
              <a:rPr sz="1500">
                <a:sym typeface="+mn-ea"/>
              </a:rPr>
              <a:t>PraiseNum</a:t>
            </a:r>
            <a:r>
              <a:rPr sz="1500"/>
              <a:t>）降序排列，方法名：VideoBucketSort；</a:t>
            </a:r>
            <a:endParaRPr sz="1500"/>
          </a:p>
          <a:p>
            <a:r>
              <a:rPr lang="en-US" sz="1500"/>
              <a:t>3</a:t>
            </a:r>
            <a:r>
              <a:rPr sz="1500"/>
              <a:t>、当视频点赞次数加一时，调整PraiseSortResul中的数据，使得该结构中的数据还是按照点赞数(PraiseNum)降序排列，该操作方法名为：PraiseVideo(int seqNo)，seqNo为视频序号；</a:t>
            </a:r>
            <a:endParaRPr sz="1500"/>
          </a:p>
        </p:txBody>
      </p:sp>
      <p:sp>
        <p:nvSpPr>
          <p:cNvPr id="2" name="文本框 1"/>
          <p:cNvSpPr txBox="1"/>
          <p:nvPr/>
        </p:nvSpPr>
        <p:spPr>
          <a:xfrm>
            <a:off x="707390" y="4282440"/>
            <a:ext cx="7130415" cy="337185"/>
          </a:xfrm>
          <a:prstGeom prst="rect">
            <a:avLst/>
          </a:prstGeom>
          <a:noFill/>
        </p:spPr>
        <p:txBody>
          <a:bodyPr wrap="square" rtlCol="0" anchor="t">
            <a:spAutoFit/>
          </a:bodyPr>
          <a:p>
            <a:r>
              <a:rPr lang="zh-CN" altLang="en-US" sz="1600">
                <a:solidFill>
                  <a:srgbClr val="FF0000"/>
                </a:solidFill>
              </a:rPr>
              <a:t>注意：请认真分析需求，注意边界条件，注意指定的数据结构和方法名称</a:t>
            </a:r>
            <a:endParaRPr lang="zh-CN" altLang="en-US" sz="1600">
              <a:solidFill>
                <a:srgbClr val="FF0000"/>
              </a:solidFill>
            </a:endParaRPr>
          </a:p>
        </p:txBody>
      </p:sp>
    </p:spTree>
    <p:custDataLst>
      <p:tags r:id="rId2"/>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桶排序作业</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pic>
        <p:nvPicPr>
          <p:cNvPr id="2" name="图片 1"/>
          <p:cNvPicPr>
            <a:picLocks noChangeAspect="1"/>
          </p:cNvPicPr>
          <p:nvPr/>
        </p:nvPicPr>
        <p:blipFill>
          <a:blip r:embed="rId2"/>
          <a:stretch>
            <a:fillRect/>
          </a:stretch>
        </p:blipFill>
        <p:spPr>
          <a:xfrm>
            <a:off x="626745" y="1162050"/>
            <a:ext cx="4057650" cy="3590925"/>
          </a:xfrm>
          <a:prstGeom prst="rect">
            <a:avLst/>
          </a:prstGeom>
        </p:spPr>
      </p:pic>
      <p:pic>
        <p:nvPicPr>
          <p:cNvPr id="3" name="图片 2"/>
          <p:cNvPicPr>
            <a:picLocks noChangeAspect="1"/>
          </p:cNvPicPr>
          <p:nvPr/>
        </p:nvPicPr>
        <p:blipFill>
          <a:blip r:embed="rId3"/>
          <a:stretch>
            <a:fillRect/>
          </a:stretch>
        </p:blipFill>
        <p:spPr>
          <a:xfrm>
            <a:off x="5210175" y="1162050"/>
            <a:ext cx="3952875" cy="1743075"/>
          </a:xfrm>
          <a:prstGeom prst="rect">
            <a:avLst/>
          </a:prstGeom>
        </p:spPr>
      </p:pic>
      <p:pic>
        <p:nvPicPr>
          <p:cNvPr id="4" name="图片 3"/>
          <p:cNvPicPr>
            <a:picLocks noChangeAspect="1"/>
          </p:cNvPicPr>
          <p:nvPr/>
        </p:nvPicPr>
        <p:blipFill>
          <a:blip r:embed="rId4"/>
          <a:stretch>
            <a:fillRect/>
          </a:stretch>
        </p:blipFill>
        <p:spPr>
          <a:xfrm>
            <a:off x="5210175" y="3234690"/>
            <a:ext cx="3762375" cy="3409950"/>
          </a:xfrm>
          <a:prstGeom prst="rect">
            <a:avLst/>
          </a:prstGeom>
        </p:spPr>
      </p:pic>
    </p:spTree>
    <p:custDataLst>
      <p:tags r:id="rId5"/>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02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分治</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算法作业</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53251" name="文本占位符 53250"/>
          <p:cNvSpPr>
            <a:spLocks noGrp="1"/>
          </p:cNvSpPr>
          <p:nvPr/>
        </p:nvSpPr>
        <p:spPr>
          <a:xfrm>
            <a:off x="707390" y="1127125"/>
            <a:ext cx="8430260" cy="1875790"/>
          </a:xfrm>
          <a:prstGeom prst="rect">
            <a:avLst/>
          </a:prstGeom>
          <a:noFill/>
          <a:ln w="9525">
            <a:noFill/>
            <a:miter lim="800000"/>
          </a:ln>
        </p:spPr>
        <p:txBody>
          <a:bodyPr vert="horz" wrap="square" lIns="91440" tIns="45720" rIns="91440" bIns="45720" numCol="1" anchor="t" anchorCtr="0" compatLnSpc="1"/>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eaLnBrk="1" hangingPunct="1">
              <a:lnSpc>
                <a:spcPct val="100000"/>
              </a:lnSpc>
              <a:buClrTx/>
              <a:buSzTx/>
              <a:buNone/>
            </a:pPr>
            <a:r>
              <a:rPr lang="en-US" altLang="zh-CN" sz="1800" b="1">
                <a:latin typeface="Arial" panose="020B0604020202020204" pitchFamily="34" charset="0"/>
                <a:ea typeface="宋体" panose="02010600030101010101" pitchFamily="2" charset="-122"/>
              </a:rPr>
              <a:t>2</a:t>
            </a:r>
            <a:r>
              <a:rPr lang="zh-CN" altLang="en-US" sz="1800" b="1">
                <a:latin typeface="Arial" panose="020B0604020202020204" pitchFamily="34" charset="0"/>
                <a:ea typeface="宋体" panose="02010600030101010101" pitchFamily="2" charset="-122"/>
              </a:rPr>
              <a:t>、确定有问题的犬牌区间</a:t>
            </a:r>
            <a:r>
              <a:rPr lang="zh-CN" altLang="en-US" sz="1800" b="1">
                <a:latin typeface="Arial" panose="020B0604020202020204" pitchFamily="34" charset="0"/>
                <a:ea typeface="宋体" panose="02010600030101010101" pitchFamily="2" charset="-122"/>
              </a:rPr>
              <a:t>：</a:t>
            </a:r>
            <a:endParaRPr lang="zh-CN" altLang="en-US" sz="1800" b="1">
              <a:latin typeface="Arial" panose="020B0604020202020204" pitchFamily="34" charset="0"/>
              <a:ea typeface="宋体" panose="02010600030101010101" pitchFamily="2" charset="-122"/>
            </a:endParaRPr>
          </a:p>
          <a:p>
            <a:pPr marL="0" algn="l" eaLnBrk="1" hangingPunct="1">
              <a:lnSpc>
                <a:spcPct val="100000"/>
              </a:lnSpc>
              <a:buClrTx/>
              <a:buSzTx/>
              <a:buNone/>
            </a:pPr>
            <a:r>
              <a:rPr lang="zh-CN" altLang="en-US" sz="1800">
                <a:latin typeface="Arial" panose="020B0604020202020204" pitchFamily="34" charset="0"/>
                <a:ea typeface="宋体" panose="02010600030101010101" pitchFamily="2" charset="-122"/>
              </a:rPr>
              <a:t>公司生产了一批</a:t>
            </a:r>
            <a:r>
              <a:rPr lang="en-US" altLang="zh-CN" sz="1800">
                <a:latin typeface="Arial" panose="020B0604020202020204" pitchFamily="34" charset="0"/>
                <a:ea typeface="宋体" panose="02010600030101010101" pitchFamily="2" charset="-122"/>
              </a:rPr>
              <a:t>RFID</a:t>
            </a:r>
            <a:r>
              <a:rPr lang="zh-CN" altLang="en-US" sz="1800">
                <a:latin typeface="Arial" panose="020B0604020202020204" pitchFamily="34" charset="0"/>
                <a:ea typeface="宋体" panose="02010600030101010101" pitchFamily="2" charset="-122"/>
              </a:rPr>
              <a:t>犬牌，总数为</a:t>
            </a:r>
            <a:r>
              <a:rPr lang="en-US" altLang="zh-CN" sz="1800">
                <a:latin typeface="Arial" panose="020B0604020202020204" pitchFamily="34" charset="0"/>
                <a:ea typeface="宋体" panose="02010600030101010101" pitchFamily="2" charset="-122"/>
              </a:rPr>
              <a:t>100</a:t>
            </a:r>
            <a:r>
              <a:rPr lang="zh-CN" altLang="en-US" sz="1800">
                <a:latin typeface="Arial" panose="020B0604020202020204" pitchFamily="34" charset="0"/>
                <a:ea typeface="宋体" panose="02010600030101010101" pitchFamily="2" charset="-122"/>
              </a:rPr>
              <a:t>万个，号码从</a:t>
            </a:r>
            <a:r>
              <a:rPr lang="en-US" altLang="zh-CN" sz="1800">
                <a:latin typeface="Arial" panose="020B0604020202020204" pitchFamily="34" charset="0"/>
                <a:ea typeface="宋体" panose="02010600030101010101" pitchFamily="2" charset="-122"/>
              </a:rPr>
              <a:t>1~1000000</a:t>
            </a:r>
            <a:r>
              <a:rPr lang="zh-CN" altLang="en-US" sz="1800">
                <a:latin typeface="Arial" panose="020B0604020202020204" pitchFamily="34" charset="0"/>
                <a:ea typeface="宋体" panose="02010600030101010101" pitchFamily="2" charset="-122"/>
              </a:rPr>
              <a:t>。由于工厂人员疏忽，导致犬牌芯片中烧录的号码（</a:t>
            </a:r>
            <a:r>
              <a:rPr lang="en-US" altLang="zh-CN" sz="1800">
                <a:latin typeface="Arial" panose="020B0604020202020204" pitchFamily="34" charset="0"/>
                <a:ea typeface="宋体" panose="02010600030101010101" pitchFamily="2" charset="-122"/>
              </a:rPr>
              <a:t>ChipNo</a:t>
            </a:r>
            <a:r>
              <a:rPr lang="zh-CN" altLang="en-US" sz="1800">
                <a:latin typeface="Arial" panose="020B0604020202020204" pitchFamily="34" charset="0"/>
                <a:ea typeface="宋体" panose="02010600030101010101" pitchFamily="2" charset="-122"/>
              </a:rPr>
              <a:t>）与犬牌外面所贴的号码</a:t>
            </a:r>
            <a:r>
              <a:rPr lang="en-US" altLang="zh-CN" sz="1800">
                <a:latin typeface="Arial" panose="020B0604020202020204" pitchFamily="34" charset="0"/>
                <a:ea typeface="宋体" panose="02010600030101010101" pitchFamily="2" charset="-122"/>
              </a:rPr>
              <a:t>(PlateNo)</a:t>
            </a:r>
            <a:r>
              <a:rPr lang="zh-CN" altLang="en-US" sz="1800">
                <a:latin typeface="Arial" panose="020B0604020202020204" pitchFamily="34" charset="0"/>
                <a:ea typeface="宋体" panose="02010600030101010101" pitchFamily="2" charset="-122"/>
              </a:rPr>
              <a:t>不一致，比如芯片中烧录的是</a:t>
            </a:r>
            <a:r>
              <a:rPr lang="en-US" altLang="zh-CN" sz="1800">
                <a:latin typeface="Arial" panose="020B0604020202020204" pitchFamily="34" charset="0"/>
                <a:ea typeface="宋体" panose="02010600030101010101" pitchFamily="2" charset="-122"/>
              </a:rPr>
              <a:t>9603</a:t>
            </a:r>
            <a:r>
              <a:rPr lang="zh-CN" altLang="en-US" sz="1800">
                <a:latin typeface="Arial" panose="020B0604020202020204" pitchFamily="34" charset="0"/>
                <a:ea typeface="宋体" panose="02010600030101010101" pitchFamily="2" charset="-122"/>
              </a:rPr>
              <a:t>，但是所贴的号码为</a:t>
            </a:r>
            <a:r>
              <a:rPr lang="en-US" altLang="zh-CN" sz="1800">
                <a:latin typeface="Arial" panose="020B0604020202020204" pitchFamily="34" charset="0"/>
                <a:ea typeface="宋体" panose="02010600030101010101" pitchFamily="2" charset="-122"/>
              </a:rPr>
              <a:t>9604</a:t>
            </a:r>
            <a:r>
              <a:rPr lang="zh-CN" altLang="en-US" sz="1800">
                <a:latin typeface="Arial" panose="020B0604020202020204" pitchFamily="34" charset="0"/>
                <a:ea typeface="宋体" panose="02010600030101010101" pitchFamily="2" charset="-122"/>
              </a:rPr>
              <a:t>。经调查，发现这十万个犬牌中有两个连续号段的号码存在错误，请结合今天学习的内容，使用</a:t>
            </a:r>
            <a:r>
              <a:rPr lang="zh-CN" altLang="en-US" sz="1800">
                <a:latin typeface="Arial" panose="020B0604020202020204" pitchFamily="34" charset="0"/>
                <a:ea typeface="宋体" panose="02010600030101010101" pitchFamily="2" charset="-122"/>
              </a:rPr>
              <a:t>分治算法将两个号段的号码找出来，要求分别输出两个号段的起始号码与结束号码。</a:t>
            </a:r>
            <a:endParaRPr lang="zh-CN" altLang="en-US" sz="1800">
              <a:latin typeface="Arial" panose="020B0604020202020204" pitchFamily="34" charset="0"/>
              <a:ea typeface="宋体" panose="02010600030101010101" pitchFamily="2" charset="-122"/>
            </a:endParaRPr>
          </a:p>
        </p:txBody>
      </p:sp>
      <p:graphicFrame>
        <p:nvGraphicFramePr>
          <p:cNvPr id="2" name="对象 1"/>
          <p:cNvGraphicFramePr/>
          <p:nvPr/>
        </p:nvGraphicFramePr>
        <p:xfrm>
          <a:off x="2047875" y="3627120"/>
          <a:ext cx="5614670" cy="2430780"/>
        </p:xfrm>
        <a:graphic>
          <a:graphicData uri="http://schemas.openxmlformats.org/presentationml/2006/ole">
            <mc:AlternateContent xmlns:mc="http://schemas.openxmlformats.org/markup-compatibility/2006">
              <mc:Choice xmlns:v="urn:schemas-microsoft-com:vml" Requires="v">
                <p:oleObj spid="_x0000_s3" name="" r:id="rId2" imgW="5610225" imgH="2428875" progId="Paint.Picture">
                  <p:embed/>
                </p:oleObj>
              </mc:Choice>
              <mc:Fallback>
                <p:oleObj name="" r:id="rId2" imgW="5610225" imgH="2428875" progId="Paint.Picture">
                  <p:embed/>
                  <p:pic>
                    <p:nvPicPr>
                      <p:cNvPr id="0" name="图片 2"/>
                      <p:cNvPicPr/>
                      <p:nvPr/>
                    </p:nvPicPr>
                    <p:blipFill>
                      <a:blip r:embed="rId3"/>
                      <a:stretch>
                        <a:fillRect/>
                      </a:stretch>
                    </p:blipFill>
                    <p:spPr>
                      <a:xfrm>
                        <a:off x="2047875" y="3627120"/>
                        <a:ext cx="5614670" cy="2430780"/>
                      </a:xfrm>
                      <a:prstGeom prst="rect">
                        <a:avLst/>
                      </a:prstGeom>
                    </p:spPr>
                  </p:pic>
                </p:oleObj>
              </mc:Fallback>
            </mc:AlternateContent>
          </a:graphicData>
        </a:graphic>
      </p:graphicFrame>
    </p:spTree>
    <p:custDataLst>
      <p:tags r:id="rId4"/>
    </p:custData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桶排序作业</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pic>
        <p:nvPicPr>
          <p:cNvPr id="2" name="图片 1"/>
          <p:cNvPicPr>
            <a:picLocks noChangeAspect="1"/>
          </p:cNvPicPr>
          <p:nvPr/>
        </p:nvPicPr>
        <p:blipFill>
          <a:blip r:embed="rId2"/>
          <a:stretch>
            <a:fillRect/>
          </a:stretch>
        </p:blipFill>
        <p:spPr>
          <a:xfrm>
            <a:off x="852170" y="832485"/>
            <a:ext cx="4124960" cy="5884545"/>
          </a:xfrm>
          <a:prstGeom prst="rect">
            <a:avLst/>
          </a:prstGeom>
        </p:spPr>
      </p:pic>
      <p:pic>
        <p:nvPicPr>
          <p:cNvPr id="3" name="图片 2"/>
          <p:cNvPicPr>
            <a:picLocks noChangeAspect="1"/>
          </p:cNvPicPr>
          <p:nvPr/>
        </p:nvPicPr>
        <p:blipFill>
          <a:blip r:embed="rId3"/>
          <a:stretch>
            <a:fillRect/>
          </a:stretch>
        </p:blipFill>
        <p:spPr>
          <a:xfrm>
            <a:off x="6138545" y="859790"/>
            <a:ext cx="4191000" cy="3381375"/>
          </a:xfrm>
          <a:prstGeom prst="rect">
            <a:avLst/>
          </a:prstGeom>
        </p:spPr>
      </p:pic>
    </p:spTree>
    <p:custDataLst>
      <p:tags r:id="rId4"/>
    </p:custData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2700" y="635"/>
            <a:ext cx="12217400" cy="2239010"/>
          </a:xfrm>
          <a:prstGeom prst="rect">
            <a:avLst/>
          </a:prstGeom>
          <a:solidFill>
            <a:srgbClr val="0044A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p>
        </p:txBody>
      </p:sp>
      <p:sp>
        <p:nvSpPr>
          <p:cNvPr id="27" name="Freeform 3"/>
          <p:cNvSpPr/>
          <p:nvPr/>
        </p:nvSpPr>
        <p:spPr>
          <a:xfrm>
            <a:off x="7299634" y="6726039"/>
            <a:ext cx="4441422" cy="0"/>
          </a:xfrm>
          <a:custGeom>
            <a:avLst/>
            <a:gdLst>
              <a:gd name="connsiteX0" fmla="*/ 0 w 3965524"/>
              <a:gd name="connsiteY0" fmla="*/ 0 h 0"/>
              <a:gd name="connsiteX1" fmla="*/ 3965523 w 3965524"/>
              <a:gd name="connsiteY1" fmla="*/ 0 h 0"/>
              <a:gd name="connsiteX2" fmla="*/ 0 w 3965524"/>
              <a:gd name="connsiteY2" fmla="*/ 0 h 0"/>
            </a:gdLst>
            <a:ahLst/>
            <a:cxnLst>
              <a:cxn ang="0">
                <a:pos x="connsiteX0" y="connsiteY0"/>
              </a:cxn>
              <a:cxn ang="1">
                <a:pos x="connsiteX1" y="connsiteY1"/>
              </a:cxn>
              <a:cxn ang="2">
                <a:pos x="connsiteX2" y="connsiteY2"/>
              </a:cxn>
            </a:cxnLst>
            <a:rect l="l" t="t" r="r" b="b"/>
            <a:pathLst>
              <a:path w="3965524">
                <a:moveTo>
                  <a:pt x="0" y="0"/>
                </a:moveTo>
                <a:lnTo>
                  <a:pt x="3965523" y="0"/>
                </a:lnTo>
                <a:lnTo>
                  <a:pt x="0" y="0"/>
                </a:lnTo>
              </a:path>
            </a:pathLst>
          </a:custGeom>
          <a:solidFill>
            <a:srgbClr val="DAB96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p>
        </p:txBody>
      </p:sp>
      <p:pic>
        <p:nvPicPr>
          <p:cNvPr id="2" name="图片 1" descr="聚恒学院logo-03"/>
          <p:cNvPicPr>
            <a:picLocks noChangeAspect="1"/>
          </p:cNvPicPr>
          <p:nvPr/>
        </p:nvPicPr>
        <p:blipFill>
          <a:blip r:embed="rId1"/>
          <a:stretch>
            <a:fillRect/>
          </a:stretch>
        </p:blipFill>
        <p:spPr>
          <a:xfrm>
            <a:off x="10005695" y="0"/>
            <a:ext cx="2197100" cy="790575"/>
          </a:xfrm>
          <a:prstGeom prst="rect">
            <a:avLst/>
          </a:prstGeom>
        </p:spPr>
      </p:pic>
      <p:grpSp>
        <p:nvGrpSpPr>
          <p:cNvPr id="11" name="组合 10"/>
          <p:cNvGrpSpPr/>
          <p:nvPr/>
        </p:nvGrpSpPr>
        <p:grpSpPr>
          <a:xfrm>
            <a:off x="2023110" y="3354070"/>
            <a:ext cx="2428875" cy="1459230"/>
            <a:chOff x="12546" y="5357"/>
            <a:chExt cx="3825" cy="2298"/>
          </a:xfrm>
        </p:grpSpPr>
        <p:sp>
          <p:nvSpPr>
            <p:cNvPr id="12" name="椭圆 11"/>
            <p:cNvSpPr/>
            <p:nvPr/>
          </p:nvSpPr>
          <p:spPr>
            <a:xfrm>
              <a:off x="13748" y="5357"/>
              <a:ext cx="1420" cy="1420"/>
            </a:xfrm>
            <a:prstGeom prst="ellipse">
              <a:avLst/>
            </a:prstGeom>
            <a:solidFill>
              <a:schemeClr val="bg1"/>
            </a:solidFill>
            <a:ln>
              <a:solidFill>
                <a:srgbClr val="2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solidFill>
                  <a:schemeClr val="bg1"/>
                </a:solidFill>
                <a:latin typeface="Impact" panose="020B0806030902050204" pitchFamily="34" charset="0"/>
              </a:endParaRPr>
            </a:p>
          </p:txBody>
        </p:sp>
        <p:sp>
          <p:nvSpPr>
            <p:cNvPr id="13" name="TextBox 1"/>
            <p:cNvSpPr txBox="1"/>
            <p:nvPr/>
          </p:nvSpPr>
          <p:spPr>
            <a:xfrm>
              <a:off x="12546" y="7095"/>
              <a:ext cx="3825" cy="560"/>
            </a:xfrm>
            <a:prstGeom prst="rect">
              <a:avLst/>
            </a:prstGeom>
            <a:noFill/>
          </p:spPr>
          <p:txBody>
            <a:bodyPr wrap="square" lIns="0" tIns="0" rIns="0" rtlCol="0">
              <a:spAutoFit/>
            </a:bodyPr>
            <a:p>
              <a:pPr algn="ctr">
                <a:lnSpc>
                  <a:spcPct val="100000"/>
                </a:lnSpc>
                <a:tabLst>
                  <a:tab pos="495300" algn="l"/>
                </a:tabLst>
              </a:pPr>
              <a:r>
                <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rPr>
                <a:t>插入排序</a:t>
              </a:r>
              <a:endPar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24" name="TextBox 1"/>
            <p:cNvSpPr txBox="1"/>
            <p:nvPr/>
          </p:nvSpPr>
          <p:spPr>
            <a:xfrm>
              <a:off x="14085" y="5974"/>
              <a:ext cx="750" cy="525"/>
            </a:xfrm>
            <a:prstGeom prst="rect">
              <a:avLst/>
            </a:prstGeom>
            <a:noFill/>
          </p:spPr>
          <p:txBody>
            <a:bodyPr wrap="square" lIns="0" tIns="0" rIns="0" bIns="0" rtlCol="0" anchor="ctr" anchorCtr="0">
              <a:spAutoFit/>
            </a:bodyPr>
            <a:p>
              <a:pPr algn="ctr">
                <a:lnSpc>
                  <a:spcPts val="2600"/>
                </a:lnSpc>
                <a:tabLst>
                  <a:tab pos="495300" algn="l"/>
                </a:tabLst>
              </a:pPr>
              <a:r>
                <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rPr>
                <a:t>01</a:t>
              </a:r>
              <a:endPar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endParaRPr>
            </a:p>
          </p:txBody>
        </p:sp>
      </p:grpSp>
      <p:sp>
        <p:nvSpPr>
          <p:cNvPr id="4" name="TextBox 1"/>
          <p:cNvSpPr txBox="1"/>
          <p:nvPr/>
        </p:nvSpPr>
        <p:spPr>
          <a:xfrm>
            <a:off x="3795188" y="769193"/>
            <a:ext cx="3788410" cy="631190"/>
          </a:xfrm>
          <a:prstGeom prst="rect">
            <a:avLst/>
          </a:prstGeom>
          <a:noFill/>
        </p:spPr>
        <p:txBody>
          <a:bodyPr wrap="none" lIns="0" tIns="0" rIns="0" rtlCol="0">
            <a:spAutoFit/>
          </a:bodyPr>
          <a:p>
            <a:pPr algn="ctr">
              <a:lnSpc>
                <a:spcPct val="100000"/>
              </a:lnSpc>
            </a:pPr>
            <a:r>
              <a:rPr lang="en-US" altLang="zh-CN"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 02 </a:t>
            </a:r>
            <a:r>
              <a:rPr lang="zh-CN" altLang="en-US"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经典排序</a:t>
            </a:r>
            <a:r>
              <a:rPr lang="zh-CN" altLang="en-US"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rPr>
              <a:t>算法</a:t>
            </a:r>
            <a:endParaRPr lang="zh-CN" altLang="en-US" sz="3810" b="1" dirty="0">
              <a:solidFill>
                <a:schemeClr val="bg1"/>
              </a:solidFill>
              <a:latin typeface="微软雅黑" panose="020B0503020204020204" pitchFamily="18" charset="-122"/>
              <a:ea typeface="微软雅黑" panose="020B0503020204020204" pitchFamily="18" charset="-122"/>
              <a:cs typeface="微软雅黑" panose="020B0503020204020204" pitchFamily="18" charset="-122"/>
            </a:endParaRPr>
          </a:p>
        </p:txBody>
      </p:sp>
      <p:grpSp>
        <p:nvGrpSpPr>
          <p:cNvPr id="3" name="组合 2"/>
          <p:cNvGrpSpPr/>
          <p:nvPr/>
        </p:nvGrpSpPr>
        <p:grpSpPr>
          <a:xfrm>
            <a:off x="3829050" y="3354070"/>
            <a:ext cx="2428875" cy="1459230"/>
            <a:chOff x="12546" y="5357"/>
            <a:chExt cx="3825" cy="2298"/>
          </a:xfrm>
        </p:grpSpPr>
        <p:sp>
          <p:nvSpPr>
            <p:cNvPr id="5" name="椭圆 4"/>
            <p:cNvSpPr/>
            <p:nvPr/>
          </p:nvSpPr>
          <p:spPr>
            <a:xfrm>
              <a:off x="13748" y="5357"/>
              <a:ext cx="1420" cy="1420"/>
            </a:xfrm>
            <a:prstGeom prst="ellipse">
              <a:avLst/>
            </a:prstGeom>
            <a:solidFill>
              <a:schemeClr val="bg1"/>
            </a:solidFill>
            <a:ln>
              <a:solidFill>
                <a:srgbClr val="2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solidFill>
                  <a:schemeClr val="bg1"/>
                </a:solidFill>
                <a:latin typeface="Impact" panose="020B0806030902050204" pitchFamily="34" charset="0"/>
              </a:endParaRPr>
            </a:p>
          </p:txBody>
        </p:sp>
        <p:sp>
          <p:nvSpPr>
            <p:cNvPr id="6" name="TextBox 1"/>
            <p:cNvSpPr txBox="1"/>
            <p:nvPr/>
          </p:nvSpPr>
          <p:spPr>
            <a:xfrm>
              <a:off x="12546" y="7095"/>
              <a:ext cx="3825" cy="560"/>
            </a:xfrm>
            <a:prstGeom prst="rect">
              <a:avLst/>
            </a:prstGeom>
            <a:noFill/>
          </p:spPr>
          <p:txBody>
            <a:bodyPr wrap="square" lIns="0" tIns="0" rIns="0" rtlCol="0">
              <a:spAutoFit/>
            </a:bodyPr>
            <a:p>
              <a:pPr algn="ctr">
                <a:lnSpc>
                  <a:spcPct val="100000"/>
                </a:lnSpc>
                <a:tabLst>
                  <a:tab pos="495300" algn="l"/>
                </a:tabLst>
              </a:pPr>
              <a:r>
                <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rPr>
                <a:t>交换排序</a:t>
              </a:r>
              <a:endPar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7" name="TextBox 1"/>
            <p:cNvSpPr txBox="1"/>
            <p:nvPr/>
          </p:nvSpPr>
          <p:spPr>
            <a:xfrm>
              <a:off x="14085" y="5974"/>
              <a:ext cx="750" cy="525"/>
            </a:xfrm>
            <a:prstGeom prst="rect">
              <a:avLst/>
            </a:prstGeom>
            <a:noFill/>
          </p:spPr>
          <p:txBody>
            <a:bodyPr wrap="square" lIns="0" tIns="0" rIns="0" bIns="0" rtlCol="0" anchor="ctr" anchorCtr="0">
              <a:spAutoFit/>
            </a:bodyPr>
            <a:p>
              <a:pPr algn="ctr">
                <a:lnSpc>
                  <a:spcPts val="2600"/>
                </a:lnSpc>
                <a:tabLst>
                  <a:tab pos="495300" algn="l"/>
                </a:tabLst>
              </a:pPr>
              <a:r>
                <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rPr>
                <a:t>02</a:t>
              </a:r>
              <a:endPar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endParaRPr>
            </a:p>
          </p:txBody>
        </p:sp>
      </p:grpSp>
      <p:grpSp>
        <p:nvGrpSpPr>
          <p:cNvPr id="8" name="组合 7"/>
          <p:cNvGrpSpPr/>
          <p:nvPr/>
        </p:nvGrpSpPr>
        <p:grpSpPr>
          <a:xfrm>
            <a:off x="5652770" y="3333115"/>
            <a:ext cx="2428875" cy="1459230"/>
            <a:chOff x="12546" y="5357"/>
            <a:chExt cx="3825" cy="2298"/>
          </a:xfrm>
        </p:grpSpPr>
        <p:sp>
          <p:nvSpPr>
            <p:cNvPr id="9" name="椭圆 8"/>
            <p:cNvSpPr/>
            <p:nvPr/>
          </p:nvSpPr>
          <p:spPr>
            <a:xfrm>
              <a:off x="13748" y="5357"/>
              <a:ext cx="1420" cy="1420"/>
            </a:xfrm>
            <a:prstGeom prst="ellipse">
              <a:avLst/>
            </a:prstGeom>
            <a:solidFill>
              <a:schemeClr val="bg1"/>
            </a:solidFill>
            <a:ln>
              <a:solidFill>
                <a:srgbClr val="2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solidFill>
                  <a:schemeClr val="bg1"/>
                </a:solidFill>
                <a:latin typeface="Impact" panose="020B0806030902050204" pitchFamily="34" charset="0"/>
              </a:endParaRPr>
            </a:p>
          </p:txBody>
        </p:sp>
        <p:sp>
          <p:nvSpPr>
            <p:cNvPr id="10" name="TextBox 1"/>
            <p:cNvSpPr txBox="1"/>
            <p:nvPr/>
          </p:nvSpPr>
          <p:spPr>
            <a:xfrm>
              <a:off x="12546" y="7095"/>
              <a:ext cx="3825" cy="560"/>
            </a:xfrm>
            <a:prstGeom prst="rect">
              <a:avLst/>
            </a:prstGeom>
            <a:noFill/>
          </p:spPr>
          <p:txBody>
            <a:bodyPr wrap="square" lIns="0" tIns="0" rIns="0" rtlCol="0">
              <a:spAutoFit/>
            </a:bodyPr>
            <a:p>
              <a:pPr algn="ctr">
                <a:lnSpc>
                  <a:spcPct val="100000"/>
                </a:lnSpc>
                <a:tabLst>
                  <a:tab pos="495300" algn="l"/>
                </a:tabLst>
              </a:pPr>
              <a:r>
                <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rPr>
                <a:t>选择排序</a:t>
              </a:r>
              <a:endPar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14" name="TextBox 1"/>
            <p:cNvSpPr txBox="1"/>
            <p:nvPr/>
          </p:nvSpPr>
          <p:spPr>
            <a:xfrm>
              <a:off x="14085" y="5974"/>
              <a:ext cx="750" cy="525"/>
            </a:xfrm>
            <a:prstGeom prst="rect">
              <a:avLst/>
            </a:prstGeom>
            <a:noFill/>
          </p:spPr>
          <p:txBody>
            <a:bodyPr wrap="square" lIns="0" tIns="0" rIns="0" bIns="0" rtlCol="0" anchor="ctr" anchorCtr="0">
              <a:spAutoFit/>
            </a:bodyPr>
            <a:p>
              <a:pPr algn="ctr">
                <a:lnSpc>
                  <a:spcPts val="2600"/>
                </a:lnSpc>
                <a:tabLst>
                  <a:tab pos="495300" algn="l"/>
                </a:tabLst>
              </a:pPr>
              <a:r>
                <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rPr>
                <a:t>03</a:t>
              </a:r>
              <a:endPar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endParaRPr>
            </a:p>
          </p:txBody>
        </p:sp>
      </p:grpSp>
      <p:grpSp>
        <p:nvGrpSpPr>
          <p:cNvPr id="15" name="组合 14"/>
          <p:cNvGrpSpPr/>
          <p:nvPr/>
        </p:nvGrpSpPr>
        <p:grpSpPr>
          <a:xfrm>
            <a:off x="7435215" y="3354070"/>
            <a:ext cx="2428875" cy="1459230"/>
            <a:chOff x="12546" y="5357"/>
            <a:chExt cx="3825" cy="2298"/>
          </a:xfrm>
        </p:grpSpPr>
        <p:sp>
          <p:nvSpPr>
            <p:cNvPr id="16" name="椭圆 15"/>
            <p:cNvSpPr/>
            <p:nvPr/>
          </p:nvSpPr>
          <p:spPr>
            <a:xfrm>
              <a:off x="13748" y="5357"/>
              <a:ext cx="1420" cy="1420"/>
            </a:xfrm>
            <a:prstGeom prst="ellipse">
              <a:avLst/>
            </a:prstGeom>
            <a:solidFill>
              <a:schemeClr val="bg1"/>
            </a:solidFill>
            <a:ln>
              <a:solidFill>
                <a:srgbClr val="2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15">
                <a:solidFill>
                  <a:schemeClr val="bg1"/>
                </a:solidFill>
                <a:latin typeface="Impact" panose="020B0806030902050204" pitchFamily="34" charset="0"/>
              </a:endParaRPr>
            </a:p>
          </p:txBody>
        </p:sp>
        <p:sp>
          <p:nvSpPr>
            <p:cNvPr id="17" name="TextBox 1"/>
            <p:cNvSpPr txBox="1"/>
            <p:nvPr/>
          </p:nvSpPr>
          <p:spPr>
            <a:xfrm>
              <a:off x="12546" y="7095"/>
              <a:ext cx="3825" cy="560"/>
            </a:xfrm>
            <a:prstGeom prst="rect">
              <a:avLst/>
            </a:prstGeom>
            <a:noFill/>
          </p:spPr>
          <p:txBody>
            <a:bodyPr wrap="square" lIns="0" tIns="0" rIns="0" rtlCol="0">
              <a:spAutoFit/>
            </a:bodyPr>
            <a:p>
              <a:pPr algn="ctr">
                <a:lnSpc>
                  <a:spcPct val="100000"/>
                </a:lnSpc>
                <a:tabLst>
                  <a:tab pos="495300" algn="l"/>
                </a:tabLst>
              </a:pPr>
              <a:r>
                <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rPr>
                <a:t>基数排序</a:t>
              </a:r>
              <a:endParaRPr lang="zh-CN" altLang="en-US" sz="2015" dirty="0">
                <a:solidFill>
                  <a:schemeClr val="tx1"/>
                </a:solidFill>
                <a:latin typeface="微软雅黑" panose="020B0503020204020204" pitchFamily="18" charset="-122"/>
                <a:ea typeface="微软雅黑" panose="020B0503020204020204" pitchFamily="18" charset="-122"/>
                <a:cs typeface="微软雅黑" panose="020B0503020204020204" pitchFamily="18" charset="-122"/>
              </a:endParaRPr>
            </a:p>
          </p:txBody>
        </p:sp>
        <p:sp>
          <p:nvSpPr>
            <p:cNvPr id="18" name="TextBox 1"/>
            <p:cNvSpPr txBox="1"/>
            <p:nvPr/>
          </p:nvSpPr>
          <p:spPr>
            <a:xfrm>
              <a:off x="14085" y="5974"/>
              <a:ext cx="750" cy="525"/>
            </a:xfrm>
            <a:prstGeom prst="rect">
              <a:avLst/>
            </a:prstGeom>
            <a:noFill/>
          </p:spPr>
          <p:txBody>
            <a:bodyPr wrap="square" lIns="0" tIns="0" rIns="0" bIns="0" rtlCol="0" anchor="ctr" anchorCtr="0">
              <a:spAutoFit/>
            </a:bodyPr>
            <a:p>
              <a:pPr algn="ctr">
                <a:lnSpc>
                  <a:spcPts val="2600"/>
                </a:lnSpc>
                <a:tabLst>
                  <a:tab pos="495300" algn="l"/>
                </a:tabLst>
              </a:pPr>
              <a:r>
                <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rPr>
                <a:t>04</a:t>
              </a:r>
              <a:endParaRPr lang="en-US" altLang="zh-CN" sz="3140" dirty="0">
                <a:solidFill>
                  <a:srgbClr val="2E66B5"/>
                </a:solidFill>
                <a:latin typeface="Impact" panose="020B0806030902050204" pitchFamily="34" charset="0"/>
                <a:ea typeface="微软雅黑" panose="020B0503020204020204" pitchFamily="18" charset="-122"/>
                <a:cs typeface="Arial" panose="020B0604020202020204" pitchFamily="34" charset="0"/>
                <a:sym typeface="+mn-ea"/>
              </a:endParaRPr>
            </a:p>
          </p:txBody>
        </p:sp>
      </p:grpSp>
    </p:spTree>
    <p:custDataLst>
      <p:tags r:id="rId2"/>
    </p:custData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642" y="369201"/>
            <a:ext cx="80643" cy="49078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905"/>
          </a:p>
        </p:txBody>
      </p:sp>
      <p:sp>
        <p:nvSpPr>
          <p:cNvPr id="129" name="矩形 128"/>
          <p:cNvSpPr/>
          <p:nvPr/>
        </p:nvSpPr>
        <p:spPr>
          <a:xfrm>
            <a:off x="852170" y="382905"/>
            <a:ext cx="4358005" cy="449580"/>
          </a:xfrm>
          <a:prstGeom prst="rect">
            <a:avLst/>
          </a:prstGeom>
        </p:spPr>
        <p:txBody>
          <a:bodyPr wrap="square">
            <a:spAutoFit/>
          </a:bodyPr>
          <a:p>
            <a:pPr>
              <a:lnSpc>
                <a:spcPct val="100000"/>
              </a:lnSpc>
            </a:pPr>
            <a:r>
              <a:rPr lang="en-US" altLang="zh-CN"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2.1 </a:t>
            </a:r>
            <a:r>
              <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rPr>
              <a:t>插入排序</a:t>
            </a:r>
            <a:endParaRPr lang="zh-CN" altLang="en-US" sz="2330" b="1" dirty="0">
              <a:solidFill>
                <a:srgbClr val="0563B8"/>
              </a:solidFill>
              <a:latin typeface="微软雅黑" panose="020B0503020204020204" pitchFamily="18" charset="-122"/>
              <a:ea typeface="微软雅黑" panose="020B0503020204020204" pitchFamily="18" charset="-122"/>
              <a:cs typeface="Times New Roman" panose="02020603050405020304" pitchFamily="18" charset="0"/>
            </a:endParaRPr>
          </a:p>
        </p:txBody>
      </p:sp>
      <p:pic>
        <p:nvPicPr>
          <p:cNvPr id="17" name="图片 16" descr="聚恒学院logo-03"/>
          <p:cNvPicPr>
            <a:picLocks noChangeAspect="1"/>
          </p:cNvPicPr>
          <p:nvPr/>
        </p:nvPicPr>
        <p:blipFill>
          <a:blip r:embed="rId1"/>
          <a:stretch>
            <a:fillRect/>
          </a:stretch>
        </p:blipFill>
        <p:spPr>
          <a:xfrm>
            <a:off x="10005695" y="0"/>
            <a:ext cx="2197100" cy="790575"/>
          </a:xfrm>
          <a:prstGeom prst="rect">
            <a:avLst/>
          </a:prstGeom>
        </p:spPr>
      </p:pic>
      <p:sp>
        <p:nvSpPr>
          <p:cNvPr id="20482" name="文本占位符 11265"/>
          <p:cNvSpPr>
            <a:spLocks noGrp="1"/>
          </p:cNvSpPr>
          <p:nvPr/>
        </p:nvSpPr>
        <p:spPr>
          <a:xfrm>
            <a:off x="1007745" y="939165"/>
            <a:ext cx="8174990" cy="5204460"/>
          </a:xfrm>
          <a:prstGeom prst="rect">
            <a:avLst/>
          </a:prstGeom>
          <a:noFill/>
          <a:ln w="9525">
            <a:noFill/>
          </a:ln>
        </p:spPr>
        <p:txBody>
          <a:bodyPr anchor="t" anchorCtr="0"/>
          <a:lstStyle>
            <a:lvl1pPr marL="469900" lvl="0" indent="-4699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3000" b="0" i="0" u="none" kern="1200" baseline="0">
                <a:solidFill>
                  <a:schemeClr val="tx1"/>
                </a:solidFill>
                <a:latin typeface="+mn-lt"/>
                <a:ea typeface="+mn-ea"/>
                <a:cs typeface="+mn-cs"/>
              </a:defRPr>
            </a:lvl1pPr>
            <a:lvl2pPr marL="908050" lvl="1" indent="-436245"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600" b="0" i="0" u="none" kern="1200" baseline="0">
                <a:solidFill>
                  <a:schemeClr val="tx1"/>
                </a:solidFill>
                <a:latin typeface="+mn-lt"/>
                <a:ea typeface="+mn-ea"/>
                <a:cs typeface="+mn-cs"/>
              </a:defRPr>
            </a:lvl2pPr>
            <a:lvl3pPr marL="1304925" lvl="2" indent="-39497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300" b="0" i="0" u="none" kern="1200" baseline="0">
                <a:solidFill>
                  <a:schemeClr val="tx1"/>
                </a:solidFill>
                <a:latin typeface="+mn-lt"/>
                <a:ea typeface="+mn-ea"/>
                <a:cs typeface="+mn-cs"/>
              </a:defRPr>
            </a:lvl3pPr>
            <a:lvl4pPr marL="1694180" lvl="3" indent="-38735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a:lstStyle>
          <a:p>
            <a:pPr>
              <a:lnSpc>
                <a:spcPct val="115000"/>
              </a:lnSpc>
              <a:spcBef>
                <a:spcPct val="35000"/>
              </a:spcBef>
              <a:buNone/>
            </a:pPr>
            <a:r>
              <a:rPr lang="en-US" altLang="zh-CN" sz="2400" b="1">
                <a:latin typeface="宋体" panose="02010600030101010101" pitchFamily="2" charset="-122"/>
              </a:rPr>
              <a:t> </a:t>
            </a:r>
            <a:endParaRPr lang="en-US" altLang="zh-CN" sz="2400" b="1">
              <a:latin typeface="宋体" panose="02010600030101010101" pitchFamily="2" charset="-122"/>
            </a:endParaRPr>
          </a:p>
          <a:p>
            <a:pPr>
              <a:lnSpc>
                <a:spcPct val="115000"/>
              </a:lnSpc>
              <a:spcBef>
                <a:spcPct val="35000"/>
              </a:spcBef>
            </a:pPr>
            <a:r>
              <a:rPr lang="zh-CN" altLang="en-US" sz="2000">
                <a:latin typeface="宋体" panose="02010600030101010101" pitchFamily="2" charset="-122"/>
              </a:rPr>
              <a:t>每次将一个待排序的记录，按其关键字大小插入到前面已经排好序的序列的适当位置，直到全部记录插入完成为止。</a:t>
            </a:r>
            <a:endParaRPr lang="zh-CN" altLang="en-US" sz="2000"/>
          </a:p>
          <a:p>
            <a:pPr>
              <a:lnSpc>
                <a:spcPct val="115000"/>
              </a:lnSpc>
              <a:spcBef>
                <a:spcPct val="35000"/>
              </a:spcBef>
            </a:pPr>
            <a:r>
              <a:rPr lang="zh-CN" altLang="en-US" sz="2000">
                <a:solidFill>
                  <a:srgbClr val="0033CC"/>
                </a:solidFill>
              </a:rPr>
              <a:t>把新元素（未排序的元素的关键字）逐个插入正在增长的顺序表中。</a:t>
            </a:r>
            <a:endParaRPr lang="zh-CN" altLang="en-US" sz="2000">
              <a:solidFill>
                <a:srgbClr val="0033CC"/>
              </a:solidFill>
            </a:endParaRPr>
          </a:p>
          <a:p>
            <a:pPr>
              <a:lnSpc>
                <a:spcPct val="115000"/>
              </a:lnSpc>
              <a:spcBef>
                <a:spcPct val="35000"/>
              </a:spcBef>
            </a:pPr>
            <a:r>
              <a:rPr lang="zh-CN" altLang="en-US" sz="2000">
                <a:solidFill>
                  <a:srgbClr val="0033CC"/>
                </a:solidFill>
              </a:rPr>
              <a:t>寻找插入位置的方法</a:t>
            </a:r>
            <a:r>
              <a:rPr lang="zh-CN" altLang="en-US" sz="2000"/>
              <a:t>：</a:t>
            </a:r>
            <a:endParaRPr lang="zh-CN" altLang="en-US" sz="2000">
              <a:latin typeface="宋体" panose="02010600030101010101" pitchFamily="2" charset="-122"/>
            </a:endParaRPr>
          </a:p>
          <a:p>
            <a:pPr lvl="1">
              <a:lnSpc>
                <a:spcPct val="115000"/>
              </a:lnSpc>
              <a:spcBef>
                <a:spcPct val="35000"/>
              </a:spcBef>
            </a:pPr>
            <a:r>
              <a:rPr lang="zh-CN" altLang="en-US" sz="2000"/>
              <a:t>线性插入排序</a:t>
            </a:r>
            <a:endParaRPr lang="zh-CN" altLang="en-US" sz="2000"/>
          </a:p>
          <a:p>
            <a:pPr lvl="1">
              <a:lnSpc>
                <a:spcPct val="115000"/>
              </a:lnSpc>
              <a:spcBef>
                <a:spcPct val="35000"/>
              </a:spcBef>
            </a:pPr>
            <a:r>
              <a:rPr lang="zh-CN" altLang="en-US" sz="2000"/>
              <a:t>折半插入排序（查找阶段采用折半查找方法）</a:t>
            </a:r>
            <a:endParaRPr lang="zh-CN" altLang="en-US" sz="2000"/>
          </a:p>
          <a:p>
            <a:pPr lvl="1">
              <a:lnSpc>
                <a:spcPct val="115000"/>
              </a:lnSpc>
              <a:spcBef>
                <a:spcPct val="35000"/>
              </a:spcBef>
            </a:pPr>
            <a:r>
              <a:rPr lang="zh-CN" altLang="en-US" sz="2000"/>
              <a:t>希尔排序</a:t>
            </a:r>
            <a:endParaRPr lang="zh-CN" altLang="en-US" sz="2000"/>
          </a:p>
        </p:txBody>
      </p:sp>
    </p:spTree>
    <p:custDataLst>
      <p:tags r:id="rId2"/>
    </p:custDataLst>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KSO_WM_TEMPLATE_CATEGORY" val="custom"/>
  <p:tag name="KSO_WM_TEMPLATE_INDEX" val="20184557"/>
</p:tagLst>
</file>

<file path=ppt/tags/tag10.xml><?xml version="1.0" encoding="utf-8"?>
<p:tagLst xmlns:p="http://schemas.openxmlformats.org/presentationml/2006/main">
  <p:tag name="KSO_WM_TEMPLATE_CATEGORY" val="custom"/>
  <p:tag name="KSO_WM_TEMPLATE_INDEX" val="20184557"/>
</p:tagLst>
</file>

<file path=ppt/tags/tag11.xml><?xml version="1.0" encoding="utf-8"?>
<p:tagLst xmlns:p="http://schemas.openxmlformats.org/presentationml/2006/main">
  <p:tag name="KSO_WM_TEMPLATE_CATEGORY" val="custom"/>
  <p:tag name="KSO_WM_TEMPLATE_INDEX" val="20184557"/>
</p:tagLst>
</file>

<file path=ppt/tags/tag12.xml><?xml version="1.0" encoding="utf-8"?>
<p:tagLst xmlns:p="http://schemas.openxmlformats.org/presentationml/2006/main">
  <p:tag name="KSO_WM_TEMPLATE_CATEGORY" val="custom"/>
  <p:tag name="KSO_WM_TEMPLATE_INDEX" val="20184557"/>
</p:tagLst>
</file>

<file path=ppt/tags/tag13.xml><?xml version="1.0" encoding="utf-8"?>
<p:tagLst xmlns:p="http://schemas.openxmlformats.org/presentationml/2006/main">
  <p:tag name="KSO_WM_TEMPLATE_CATEGORY" val="custom"/>
  <p:tag name="KSO_WM_TEMPLATE_INDEX" val="20184557"/>
</p:tagLst>
</file>

<file path=ppt/tags/tag14.xml><?xml version="1.0" encoding="utf-8"?>
<p:tagLst xmlns:p="http://schemas.openxmlformats.org/presentationml/2006/main">
  <p:tag name="KSO_WM_TEMPLATE_CATEGORY" val="custom"/>
  <p:tag name="KSO_WM_TEMPLATE_INDEX" val="20184557"/>
</p:tagLst>
</file>

<file path=ppt/tags/tag15.xml><?xml version="1.0" encoding="utf-8"?>
<p:tagLst xmlns:p="http://schemas.openxmlformats.org/presentationml/2006/main">
  <p:tag name="KSO_WM_TEMPLATE_CATEGORY" val="custom"/>
  <p:tag name="KSO_WM_TEMPLATE_INDEX" val="20184557"/>
</p:tagLst>
</file>

<file path=ppt/tags/tag16.xml><?xml version="1.0" encoding="utf-8"?>
<p:tagLst xmlns:p="http://schemas.openxmlformats.org/presentationml/2006/main">
  <p:tag name="KSO_WM_TEMPLATE_CATEGORY" val="custom"/>
  <p:tag name="KSO_WM_TEMPLATE_INDEX" val="20184557"/>
</p:tagLst>
</file>

<file path=ppt/tags/tag17.xml><?xml version="1.0" encoding="utf-8"?>
<p:tagLst xmlns:p="http://schemas.openxmlformats.org/presentationml/2006/main">
  <p:tag name="KSO_WM_TEMPLATE_CATEGORY" val="custom"/>
  <p:tag name="KSO_WM_TEMPLATE_INDEX" val="20184557"/>
</p:tagLst>
</file>

<file path=ppt/tags/tag18.xml><?xml version="1.0" encoding="utf-8"?>
<p:tagLst xmlns:p="http://schemas.openxmlformats.org/presentationml/2006/main">
  <p:tag name="KSO_WM_TEMPLATE_CATEGORY" val="custom"/>
  <p:tag name="KSO_WM_TEMPLATE_INDEX" val="20184557"/>
</p:tagLst>
</file>

<file path=ppt/tags/tag19.xml><?xml version="1.0" encoding="utf-8"?>
<p:tagLst xmlns:p="http://schemas.openxmlformats.org/presentationml/2006/main">
  <p:tag name="KSO_WM_TEMPLATE_CATEGORY" val="custom"/>
  <p:tag name="KSO_WM_TEMPLATE_INDEX" val="20184557"/>
</p:tagLst>
</file>

<file path=ppt/tags/tag2.xml><?xml version="1.0" encoding="utf-8"?>
<p:tagLst xmlns:p="http://schemas.openxmlformats.org/presentationml/2006/main">
  <p:tag name="KSO_WM_TEMPLATE_CATEGORY" val="custom"/>
  <p:tag name="KSO_WM_TEMPLATE_INDEX" val="20184557"/>
  <p:tag name="KSO_WM_TAG_VERSION" val="1.0"/>
  <p:tag name="KSO_WM_BEAUTIFY_FLAG" val="#wm#"/>
  <p:tag name="KSO_WM_UNIT_TYPE" val="l_h_a"/>
  <p:tag name="KSO_WM_UNIT_INDEX" val="1_1_1"/>
  <p:tag name="KSO_WM_UNIT_LAYERLEVEL" val="1_1_1"/>
  <p:tag name="KSO_WM_UNIT_VALUE" val="11"/>
  <p:tag name="KSO_WM_UNIT_HIGHLIGHT" val="0"/>
  <p:tag name="KSO_WM_UNIT_COMPATIBLE" val="0"/>
  <p:tag name="KSO_WM_UNIT_ID" val="custom20184557_9*l_h_a*1_1_1"/>
  <p:tag name="KSO_WM_DIAGRAM_GROUP_CODE" val="l1-1"/>
  <p:tag name="KSO_WM_UNIT_ISCONTENTSTITLE" val="0"/>
  <p:tag name="KSO_WM_UNIT_PRESET_TEXT" val="LOREM IPSUM"/>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20.xml><?xml version="1.0" encoding="utf-8"?>
<p:tagLst xmlns:p="http://schemas.openxmlformats.org/presentationml/2006/main">
  <p:tag name="KSO_WM_TEMPLATE_CATEGORY" val="custom"/>
  <p:tag name="KSO_WM_TEMPLATE_INDEX" val="20184557"/>
</p:tagLst>
</file>

<file path=ppt/tags/tag21.xml><?xml version="1.0" encoding="utf-8"?>
<p:tagLst xmlns:p="http://schemas.openxmlformats.org/presentationml/2006/main">
  <p:tag name="KSO_WM_TEMPLATE_CATEGORY" val="custom"/>
  <p:tag name="KSO_WM_TEMPLATE_INDEX" val="20184557"/>
</p:tagLst>
</file>

<file path=ppt/tags/tag22.xml><?xml version="1.0" encoding="utf-8"?>
<p:tagLst xmlns:p="http://schemas.openxmlformats.org/presentationml/2006/main">
  <p:tag name="KSO_WM_TEMPLATE_CATEGORY" val="custom"/>
  <p:tag name="KSO_WM_TEMPLATE_INDEX" val="20184557"/>
</p:tagLst>
</file>

<file path=ppt/tags/tag23.xml><?xml version="1.0" encoding="utf-8"?>
<p:tagLst xmlns:p="http://schemas.openxmlformats.org/presentationml/2006/main">
  <p:tag name="KSO_WM_TEMPLATE_CATEGORY" val="custom"/>
  <p:tag name="KSO_WM_TEMPLATE_INDEX" val="20184557"/>
</p:tagLst>
</file>

<file path=ppt/tags/tag24.xml><?xml version="1.0" encoding="utf-8"?>
<p:tagLst xmlns:p="http://schemas.openxmlformats.org/presentationml/2006/main">
  <p:tag name="KSO_WM_UNIT_TABLE_BEAUTIFY" val="smartTable{de5dd3e6-9236-4351-b054-75147f1a7f10}"/>
  <p:tag name="TABLE_ENDDRAG_ORIGIN_RECT" val="775*418"/>
  <p:tag name="TABLE_ENDDRAG_RECT" val="67*80*775*418"/>
</p:tagLst>
</file>

<file path=ppt/tags/tag25.xml><?xml version="1.0" encoding="utf-8"?>
<p:tagLst xmlns:p="http://schemas.openxmlformats.org/presentationml/2006/main">
  <p:tag name="KSO_WM_TEMPLATE_CATEGORY" val="custom"/>
  <p:tag name="KSO_WM_TEMPLATE_INDEX" val="20184557"/>
</p:tagLst>
</file>

<file path=ppt/tags/tag26.xml><?xml version="1.0" encoding="utf-8"?>
<p:tagLst xmlns:p="http://schemas.openxmlformats.org/presentationml/2006/main">
  <p:tag name="KSO_WM_TEMPLATE_CATEGORY" val="custom"/>
  <p:tag name="KSO_WM_TEMPLATE_INDEX" val="20184557"/>
</p:tagLst>
</file>

<file path=ppt/tags/tag27.xml><?xml version="1.0" encoding="utf-8"?>
<p:tagLst xmlns:p="http://schemas.openxmlformats.org/presentationml/2006/main">
  <p:tag name="KSO_WM_UNIT_TABLE_BEAUTIFY" val="smartTable{c3e57977-8d8b-447c-8ff3-baf9c45f02bb}"/>
</p:tagLst>
</file>

<file path=ppt/tags/tag28.xml><?xml version="1.0" encoding="utf-8"?>
<p:tagLst xmlns:p="http://schemas.openxmlformats.org/presentationml/2006/main">
  <p:tag name="KSO_WM_TEMPLATE_CATEGORY" val="custom"/>
  <p:tag name="KSO_WM_TEMPLATE_INDEX" val="20184557"/>
</p:tagLst>
</file>

<file path=ppt/tags/tag29.xml><?xml version="1.0" encoding="utf-8"?>
<p:tagLst xmlns:p="http://schemas.openxmlformats.org/presentationml/2006/main">
  <p:tag name="KSO_WM_UNIT_TABLE_BEAUTIFY" val="smartTable{d8e2d73b-7a97-40bf-81cf-1facfe3b8ee0}"/>
</p:tagLst>
</file>

<file path=ppt/tags/tag3.xml><?xml version="1.0" encoding="utf-8"?>
<p:tagLst xmlns:p="http://schemas.openxmlformats.org/presentationml/2006/main">
  <p:tag name="KSO_WM_TEMPLATE_CATEGORY" val="custom"/>
  <p:tag name="KSO_WM_TEMPLATE_INDEX" val="20184557"/>
  <p:tag name="KSO_WM_TAG_VERSION" val="1.0"/>
  <p:tag name="KSO_WM_BEAUTIFY_FLAG" val="#wm#"/>
  <p:tag name="KSO_WM_UNIT_TYPE" val="l_h_i"/>
  <p:tag name="KSO_WM_UNIT_INDEX" val="1_1_1"/>
  <p:tag name="KSO_WM_UNIT_LAYERLEVEL" val="1_1_1"/>
  <p:tag name="KSO_WM_UNIT_ID" val="custom20184557_9*l_h_i*1_1_1"/>
  <p:tag name="KSO_WM_DIAGRAM_GROUP_CODE" val="l1-1"/>
  <p:tag name="KSO_WM_UNIT_HIGHLIGHT" val="0"/>
  <p:tag name="KSO_WM_UNIT_COMPATIBLE" val="0"/>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 name="KSO_WM_UNIT_USESOURCEFORMAT_APPLY" val="1"/>
</p:tagLst>
</file>

<file path=ppt/tags/tag30.xml><?xml version="1.0" encoding="utf-8"?>
<p:tagLst xmlns:p="http://schemas.openxmlformats.org/presentationml/2006/main">
  <p:tag name="KSO_WM_TEMPLATE_CATEGORY" val="custom"/>
  <p:tag name="KSO_WM_TEMPLATE_INDEX" val="20184557"/>
</p:tagLst>
</file>

<file path=ppt/tags/tag31.xml><?xml version="1.0" encoding="utf-8"?>
<p:tagLst xmlns:p="http://schemas.openxmlformats.org/presentationml/2006/main">
  <p:tag name="KSO_WM_TEMPLATE_CATEGORY" val="custom"/>
  <p:tag name="KSO_WM_TEMPLATE_INDEX" val="20184557"/>
</p:tagLst>
</file>

<file path=ppt/tags/tag32.xml><?xml version="1.0" encoding="utf-8"?>
<p:tagLst xmlns:p="http://schemas.openxmlformats.org/presentationml/2006/main">
  <p:tag name="KSO_WM_TEMPLATE_CATEGORY" val="custom"/>
  <p:tag name="KSO_WM_TEMPLATE_INDEX" val="20184557"/>
</p:tagLst>
</file>

<file path=ppt/tags/tag33.xml><?xml version="1.0" encoding="utf-8"?>
<p:tagLst xmlns:p="http://schemas.openxmlformats.org/presentationml/2006/main">
  <p:tag name="KSO_WM_TEMPLATE_CATEGORY" val="custom"/>
  <p:tag name="KSO_WM_TEMPLATE_INDEX" val="20184557"/>
</p:tagLst>
</file>

<file path=ppt/tags/tag34.xml><?xml version="1.0" encoding="utf-8"?>
<p:tagLst xmlns:p="http://schemas.openxmlformats.org/presentationml/2006/main">
  <p:tag name="KSO_WM_TEMPLATE_CATEGORY" val="custom"/>
  <p:tag name="KSO_WM_TEMPLATE_INDEX" val="20184557"/>
</p:tagLst>
</file>

<file path=ppt/tags/tag35.xml><?xml version="1.0" encoding="utf-8"?>
<p:tagLst xmlns:p="http://schemas.openxmlformats.org/presentationml/2006/main">
  <p:tag name="KSO_WM_TEMPLATE_CATEGORY" val="custom"/>
  <p:tag name="KSO_WM_TEMPLATE_INDEX" val="20184557"/>
</p:tagLst>
</file>

<file path=ppt/tags/tag36.xml><?xml version="1.0" encoding="utf-8"?>
<p:tagLst xmlns:p="http://schemas.openxmlformats.org/presentationml/2006/main">
  <p:tag name="KSO_WM_TEMPLATE_CATEGORY" val="custom"/>
  <p:tag name="KSO_WM_TEMPLATE_INDEX" val="20184557"/>
</p:tagLst>
</file>

<file path=ppt/tags/tag37.xml><?xml version="1.0" encoding="utf-8"?>
<p:tagLst xmlns:p="http://schemas.openxmlformats.org/presentationml/2006/main">
  <p:tag name="KSO_WM_TEMPLATE_CATEGORY" val="custom"/>
  <p:tag name="KSO_WM_TEMPLATE_INDEX" val="20184557"/>
</p:tagLst>
</file>

<file path=ppt/tags/tag38.xml><?xml version="1.0" encoding="utf-8"?>
<p:tagLst xmlns:p="http://schemas.openxmlformats.org/presentationml/2006/main">
  <p:tag name="KSO_WM_TEMPLATE_CATEGORY" val="custom"/>
  <p:tag name="KSO_WM_TEMPLATE_INDEX" val="20184557"/>
</p:tagLst>
</file>

<file path=ppt/tags/tag39.xml><?xml version="1.0" encoding="utf-8"?>
<p:tagLst xmlns:p="http://schemas.openxmlformats.org/presentationml/2006/main">
  <p:tag name="KSO_WM_TEMPLATE_CATEGORY" val="custom"/>
  <p:tag name="KSO_WM_TEMPLATE_INDEX" val="20184557"/>
</p:tagLst>
</file>

<file path=ppt/tags/tag4.xml><?xml version="1.0" encoding="utf-8"?>
<p:tagLst xmlns:p="http://schemas.openxmlformats.org/presentationml/2006/main">
  <p:tag name="KSO_WM_TEMPLATE_CATEGORY" val="custom"/>
  <p:tag name="KSO_WM_TEMPLATE_INDEX" val="20184557"/>
  <p:tag name="KSO_WM_TAG_VERSION" val="1.0"/>
  <p:tag name="KSO_WM_BEAUTIFY_FLAG" val="#wm#"/>
  <p:tag name="KSO_WM_UNIT_TYPE" val="l_h_a"/>
  <p:tag name="KSO_WM_UNIT_INDEX" val="1_1_1"/>
  <p:tag name="KSO_WM_UNIT_LAYERLEVEL" val="1_1_1"/>
  <p:tag name="KSO_WM_UNIT_VALUE" val="11"/>
  <p:tag name="KSO_WM_UNIT_HIGHLIGHT" val="0"/>
  <p:tag name="KSO_WM_UNIT_COMPATIBLE" val="0"/>
  <p:tag name="KSO_WM_UNIT_ID" val="custom20184557_9*l_h_a*1_1_1"/>
  <p:tag name="KSO_WM_DIAGRAM_GROUP_CODE" val="l1-1"/>
  <p:tag name="KSO_WM_UNIT_ISCONTENTSTITLE" val="0"/>
  <p:tag name="KSO_WM_UNIT_PRESET_TEXT" val="LOREM IPSUM"/>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EMPLATE_CATEGORY" val="custom"/>
  <p:tag name="KSO_WM_TEMPLATE_INDEX" val="20184557"/>
  <p:tag name="KSO_WM_TAG_VERSION" val="1.0"/>
  <p:tag name="KSO_WM_BEAUTIFY_FLAG" val="#wm#"/>
  <p:tag name="KSO_WM_UNIT_TYPE" val="l_h_i"/>
  <p:tag name="KSO_WM_UNIT_INDEX" val="1_1_1"/>
  <p:tag name="KSO_WM_UNIT_LAYERLEVEL" val="1_1_1"/>
  <p:tag name="KSO_WM_UNIT_ID" val="custom20184557_9*l_h_i*1_1_1"/>
  <p:tag name="KSO_WM_DIAGRAM_GROUP_CODE" val="l1-1"/>
  <p:tag name="KSO_WM_UNIT_HIGHLIGHT" val="0"/>
  <p:tag name="KSO_WM_UNIT_COMPATIBLE" val="0"/>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EMPLATE_CATEGORY" val="custom"/>
  <p:tag name="KSO_WM_TEMPLATE_INDEX" val="20184557"/>
  <p:tag name="KSO_WM_TAG_VERSION" val="1.0"/>
  <p:tag name="KSO_WM_BEAUTIFY_FLAG" val="#wm#"/>
  <p:tag name="KSO_WM_UNIT_TYPE" val="l_h_a"/>
  <p:tag name="KSO_WM_UNIT_INDEX" val="1_1_1"/>
  <p:tag name="KSO_WM_UNIT_LAYERLEVEL" val="1_1_1"/>
  <p:tag name="KSO_WM_UNIT_VALUE" val="11"/>
  <p:tag name="KSO_WM_UNIT_HIGHLIGHT" val="0"/>
  <p:tag name="KSO_WM_UNIT_COMPATIBLE" val="0"/>
  <p:tag name="KSO_WM_UNIT_ID" val="custom20184557_9*l_h_a*1_1_1"/>
  <p:tag name="KSO_WM_DIAGRAM_GROUP_CODE" val="l1-1"/>
  <p:tag name="KSO_WM_UNIT_ISCONTENTSTITLE" val="0"/>
  <p:tag name="KSO_WM_UNIT_PRESET_TEXT" val="LOREM IPSUM"/>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EMPLATE_CATEGORY" val="custom"/>
  <p:tag name="KSO_WM_TEMPLATE_INDEX" val="20184557"/>
  <p:tag name="KSO_WM_TAG_VERSION" val="1.0"/>
  <p:tag name="KSO_WM_BEAUTIFY_FLAG" val="#wm#"/>
  <p:tag name="KSO_WM_UNIT_TYPE" val="l_h_i"/>
  <p:tag name="KSO_WM_UNIT_INDEX" val="1_1_1"/>
  <p:tag name="KSO_WM_UNIT_LAYERLEVEL" val="1_1_1"/>
  <p:tag name="KSO_WM_UNIT_ID" val="custom20184557_9*l_h_i*1_1_1"/>
  <p:tag name="KSO_WM_DIAGRAM_GROUP_CODE" val="l1-1"/>
  <p:tag name="KSO_WM_UNIT_HIGHLIGHT" val="0"/>
  <p:tag name="KSO_WM_UNIT_COMPATIBLE" val="0"/>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SLIDE_ITEM_CNT" val="5"/>
  <p:tag name="KSO_WM_SLIDE_LAYOUT" val="a_l"/>
  <p:tag name="KSO_WM_SLIDE_LAYOUT_CNT" val="1_1"/>
  <p:tag name="KSO_WM_SLIDE_TYPE" val="contents"/>
  <p:tag name="KSO_WM_BEAUTIFY_FLAG" val="#wm#"/>
  <p:tag name="KSO_WM_COMBINE_RELATE_SLIDE_ID" val="custom20180541_8"/>
  <p:tag name="KSO_WM_TEMPLATE_CATEGORY" val="custom"/>
  <p:tag name="KSO_WM_TEMPLATE_INDEX" val="20184557"/>
  <p:tag name="KSO_WM_SLIDE_ID" val="custom20184557_9"/>
  <p:tag name="KSO_WM_SLIDE_INDEX" val="9"/>
  <p:tag name="KSO_WM_TEMPLATE_SUBCATEGORY" val="0"/>
  <p:tag name="KSO_WM_DIAGRAM_GROUP_CODE" val="l1-1"/>
  <p:tag name="KSO_WM_SLIDE_SUBTYPE" val="diag"/>
  <p:tag name="KSO_WM_SLIDE_DIAGTYPE" val="l"/>
</p:tagLst>
</file>

<file path=ppt/tags/tag9.xml><?xml version="1.0" encoding="utf-8"?>
<p:tagLst xmlns:p="http://schemas.openxmlformats.org/presentationml/2006/main">
  <p:tag name="KSO_WM_TEMPLATE_CATEGORY" val="custom"/>
  <p:tag name="KSO_WM_TEMPLATE_INDEX" val="201845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4980</Words>
  <Application>WPS 演示</Application>
  <PresentationFormat>宽屏</PresentationFormat>
  <Paragraphs>584</Paragraphs>
  <Slides>30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5" baseType="lpstr">
      <vt:lpstr>Arial</vt:lpstr>
      <vt:lpstr>宋体</vt:lpstr>
      <vt:lpstr>Wingdings</vt:lpstr>
      <vt:lpstr>微软雅黑</vt:lpstr>
      <vt:lpstr>Impact</vt:lpstr>
      <vt:lpstr>Times New Roman</vt:lpstr>
      <vt:lpstr>Verdana</vt:lpstr>
      <vt:lpstr>Calibri</vt:lpstr>
      <vt:lpstr>Arial Unicode MS</vt:lpstr>
      <vt:lpstr>楷体_GB2312</vt:lpstr>
      <vt:lpstr>新宋体</vt:lpstr>
      <vt:lpstr>Symbol</vt:lpstr>
      <vt:lpstr>Office 主题</vt:lpstr>
      <vt:lpstr>Paint.Picture</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zoudingnan</cp:lastModifiedBy>
  <cp:revision>150</cp:revision>
  <dcterms:created xsi:type="dcterms:W3CDTF">2021-03-16T00:45:00Z</dcterms:created>
  <dcterms:modified xsi:type="dcterms:W3CDTF">2021-10-28T10:46:33Z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AB91893700AD400F9FC7659CC1FF63FA</vt:lpwstr>
  </property>
</Properties>
</file>