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57" r:id="rId7"/>
    <p:sldId id="260" r:id="rId8"/>
    <p:sldId id="261" r:id="rId9"/>
    <p:sldId id="269" r:id="rId10"/>
    <p:sldId id="266" r:id="rId11"/>
    <p:sldId id="274" r:id="rId12"/>
    <p:sldId id="275" r:id="rId13"/>
    <p:sldId id="276" r:id="rId14"/>
    <p:sldId id="278" r:id="rId15"/>
    <p:sldId id="2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cat>
            <c:strRef>
              <c:f>Plan1!$A$2:$A$3</c:f>
              <c:strCache>
                <c:ptCount val="2"/>
                <c:pt idx="0">
                  <c:v>Benignos</c:v>
                </c:pt>
                <c:pt idx="1">
                  <c:v>Malignos 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102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F-4FCE-AE61-6D8F43E11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baseline="0">
                <a:latin typeface="Times New Roman" panose="02020603050405020304" pitchFamily="18" charset="0"/>
              </a:defRPr>
            </a:pPr>
            <a:endParaRPr lang="pt-BR"/>
          </a:p>
        </c:txPr>
      </c:legendEntry>
      <c:legendEntry>
        <c:idx val="1"/>
        <c:txPr>
          <a:bodyPr/>
          <a:lstStyle/>
          <a:p>
            <a:pPr>
              <a:defRPr baseline="0">
                <a:latin typeface="Times New Roman" panose="02020603050405020304" pitchFamily="18" charset="0"/>
              </a:defRPr>
            </a:pPr>
            <a:endParaRPr lang="pt-BR"/>
          </a:p>
        </c:txPr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1E86-D4DA-4BE1-A7C6-544C46C6BE8C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AC43F-D26D-4729-A29B-0B0968B05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09837-FE2D-46CA-B347-E3BE0EFDA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4812D-6EE0-4D67-B8F3-795A6078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F8EBBC-AE82-480D-9DCA-A0B72BDB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F940-3907-417D-89C6-B8D4A6324A23}" type="datetime1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01970-8827-4A40-9540-335E49D0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BEE30-EBDF-4C26-A606-EA9C5167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9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5F5FB-2A4D-41D8-A318-EF2498F9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8B50BB-900E-4309-ABAB-003FFEBC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733A1-D046-4ADB-A3E2-C959ECD5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ED4-B85E-475B-B6DF-5A1DEF71F1E8}" type="datetime1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7EEBF-666D-4C62-B914-D475E669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3528F-E1A7-409D-8ADF-4B227D6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A6C3C7-C0D2-4E9B-A939-5900C1B8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35C89B-96AE-49A9-9455-E59F9D1C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99742-9808-4820-AB9B-EAD3B900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FDA-3D74-42D4-98E7-5FD0E7CA4447}" type="datetime1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D978C-0FA9-4FEB-A0D9-A987907F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5089F-5BB4-468B-A135-C0F6EC8E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3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C996-25DC-431D-94AB-C95AC94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AEAFD-E7BD-48C4-91D8-F07C0CB6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EAFF7-9BB3-44FD-BE81-A88BDAFB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20AC-5C31-4758-97C3-0137CB764898}" type="datetime1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04EF7-04BB-4EE8-8CFE-6C6D16A2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6FC10-6C3B-4364-9C11-BD65C1C3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4A84A9-00B8-4B36-B1B2-F9ED66817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27" y="5944742"/>
            <a:ext cx="4760917" cy="7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B1629-62F4-4400-B70A-4D50B725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E7D72A-19E2-46BB-92C9-B5D91F7A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C6623-D488-4255-845A-8E221C20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7679-FAAA-40B0-AE20-22D11BE15799}" type="datetime1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E8A0C-4EA6-4983-917F-C3ABFB14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8742F-DECB-472C-95D4-260D9FD0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774A65-8ACE-45DF-AB8F-743F65EEE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27" y="5944742"/>
            <a:ext cx="4760917" cy="7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4836A-05D3-42F2-A9B1-2129ED1E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6D31F-A5CE-40EE-B233-ABD6C36DD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85F9C1-906B-417A-95B0-A956BBB6B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542BD8-EB30-4FD1-B27C-B29915B4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353E-A274-4BAC-8E02-B2275BB57352}" type="datetime1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A59EC-77D4-4CAE-A639-3F5A30AE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39C2A9-8ED2-443E-A333-F8CC465F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89E72BA-5178-42F0-9C84-5AC47D2460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27" y="5944742"/>
            <a:ext cx="4760917" cy="7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A7C82-97A3-4A37-9CDA-E1C987D6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BE62E-FEBC-4A9A-839B-22D20EA8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264BDD-81A9-457E-BAF2-6D26AAF9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5C7055-086A-4EE1-98E6-18FC4521F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5F6AD4-7FDB-4989-8DC8-38332554C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118FBD-6994-4FB8-B1A4-AA821C8E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A51-F99C-49D0-81DB-4029BC32093F}" type="datetime1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F3F634-4599-4066-B2EB-478CFEAC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9EA098-BC04-4614-97E5-724820EE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24384-B0EB-4315-819A-9C67FAFC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4D4C6E-1BE0-4ED7-A05D-BC28E87D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BF97-27A4-4CA4-87EB-F4853C316354}" type="datetime1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097A51-F337-464F-BA2C-38373F8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EAB6CB-969F-4A74-9807-A3C9F7D5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2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9418EB-FCD3-49CA-B09A-1836FB6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A034-68E5-4E39-853B-0F8B7A61E952}" type="datetime1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1EC379-46FF-498A-8D77-716AD960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8CB2A-F9D1-41B2-9767-92A6883E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B458-4924-4467-99F5-EE028BB7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4D886-EEE1-4FBF-8892-F5C4F206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6CDCC6-745E-4645-AF49-EF060474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1C01A2-2CF8-4B31-A408-07147009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1096-944D-44A4-965D-D55DB69AFA92}" type="datetime1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244589-26EE-4A11-85C1-47BAC6B2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3B9D2B-2784-4A6C-A42B-A59358F8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8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5D1B7-38ED-47A1-B00C-BABA51C4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B7E811-FB7E-497A-AB74-E14E61B59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5C0EB1-59B1-40D2-9C83-31EF9214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98C82E-482C-432D-A110-33B5E786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F897-6DFD-49B6-8EC6-FF3C8350CD47}" type="datetime1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EA5D0D-B22E-4B56-BA7F-8F7E9F36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EAF663-DF76-4FDC-834A-E614370F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7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BD30F6-74EF-4E17-9F64-0FB35837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D74CD4-8F0B-4F25-B1DD-9AB23D06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E800-DA82-4D3E-953D-4FC96EA32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6166-099E-47B9-B834-95D10085582C}" type="datetime1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B8540-C7E3-4D0A-99BC-220A6FB7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F3909-36E9-4161-99D6-8B909B14E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3ADD-F23D-46E5-A21C-30099C725A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7058/reci.v1i1.9048" TargetMode="External"/><Relationship Id="rId2" Type="http://schemas.openxmlformats.org/officeDocument/2006/relationships/hyperlink" Target="https://online.unisc.br/seer/index.php/epidemiologia/article/view/904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2E54C-BA5E-43B3-9744-E554E420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957" y="1427306"/>
            <a:ext cx="9692081" cy="2163936"/>
          </a:xfrm>
        </p:spPr>
        <p:txBody>
          <a:bodyPr>
            <a:noAutofit/>
          </a:bodyPr>
          <a:lstStyle/>
          <a:p>
            <a:r>
              <a:rPr lang="pt-P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precoce do câncer de mama através de um aplicativo de celular: é possível? </a:t>
            </a:r>
            <a:endParaRPr lang="pt-BR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46A12-B495-4818-A278-8214580A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74302"/>
            <a:ext cx="9144000" cy="264890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Autores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de Souza Andrade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Marcos Antonio Gois</a:t>
            </a:r>
          </a:p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Eduarda Vilela Rodrigues da Cunha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Orientador: 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José Luiz Vieira de Oliveira</a:t>
            </a:r>
          </a:p>
          <a:p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Miguel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Angelo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Marchi</a:t>
            </a:r>
            <a:endParaRPr lang="pt-BR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F66B54-930D-412B-8202-1709C30C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46" y="543111"/>
            <a:ext cx="4961905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677A2-73A2-493A-8B5D-5BB5D1AF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do valor K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A6DDB0B-C627-4C98-90F8-00286C815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5294" cy="3070571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determinar ao algoritmo quantos exemplos mais próximos será utilizado, deve-se atribuir um valor para K.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A40770-DA9D-433D-851E-90C0B3EC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FCCEE9-ACCC-4483-A010-65541298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42" y="1606798"/>
            <a:ext cx="6849458" cy="40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A1AF4-F747-43F3-8B12-7AA581DA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325A03-52D6-46CE-B7F3-5FEFA9C0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1280315-F7ED-450A-87A1-23F14BC5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Amostra 200 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 benignos (102)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49% malignos (98)</a:t>
            </a:r>
          </a:p>
          <a:p>
            <a:pPr marL="457200" lvl="1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Acurácia de 82,5%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Benignos 80,39%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Malignos 82,69%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36C315E-42F1-4793-B6DB-AD96EBBCC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70239"/>
              </p:ext>
            </p:extLst>
          </p:nvPr>
        </p:nvGraphicFramePr>
        <p:xfrm>
          <a:off x="5637402" y="1825625"/>
          <a:ext cx="5891989" cy="3298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15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14AC9-6BEC-42B0-9B96-DE282F03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12</a:t>
            </a:fld>
            <a:endParaRPr lang="pt-BR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4B1BE079-B7E5-4A24-A504-7091C4782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273240"/>
              </p:ext>
            </p:extLst>
          </p:nvPr>
        </p:nvGraphicFramePr>
        <p:xfrm>
          <a:off x="858520" y="2313304"/>
          <a:ext cx="10515600" cy="2929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25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Forma,</a:t>
                      </a:r>
                      <a:r>
                        <a:rPr lang="pt-BR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orientação, margens , limites, padrão ecogênico, efeito acústico posterior e tecido adjacente </a:t>
                      </a:r>
                    </a:p>
                    <a:p>
                      <a:pPr algn="ctr"/>
                      <a:r>
                        <a:rPr lang="pt-BR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Calcificações </a:t>
                      </a:r>
                    </a:p>
                    <a:p>
                      <a:pPr algn="ctr"/>
                      <a:r>
                        <a:rPr lang="pt-BR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Vascularização </a:t>
                      </a:r>
                    </a:p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Idade</a:t>
                      </a:r>
                    </a:p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Lesões</a:t>
                      </a:r>
                      <a:r>
                        <a:rPr lang="pt-BR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atípicas prévias </a:t>
                      </a:r>
                    </a:p>
                    <a:p>
                      <a:pPr algn="ctr"/>
                      <a:r>
                        <a:rPr lang="pt-BR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Histórico familiar de CA de mama </a:t>
                      </a:r>
                    </a:p>
                    <a:p>
                      <a:pPr algn="ctr"/>
                      <a:r>
                        <a:rPr lang="pt-BR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Estado Menopausal </a:t>
                      </a:r>
                    </a:p>
                    <a:p>
                      <a:pPr algn="ctr"/>
                      <a:r>
                        <a:rPr lang="pt-BR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Uso de ACO</a:t>
                      </a:r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Multiplicar 5">
            <a:extLst>
              <a:ext uri="{FF2B5EF4-FFF2-40B4-BE49-F238E27FC236}">
                <a16:creationId xmlns:a16="http://schemas.microsoft.com/office/drawing/2014/main" id="{FABE0D03-CBD8-47A1-A359-8596DF33152E}"/>
              </a:ext>
            </a:extLst>
          </p:cNvPr>
          <p:cNvSpPr/>
          <p:nvPr/>
        </p:nvSpPr>
        <p:spPr>
          <a:xfrm>
            <a:off x="5852160" y="3535680"/>
            <a:ext cx="629920" cy="711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521538C-07DE-480F-8A9D-63D7870D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</a:t>
            </a:r>
          </a:p>
        </p:txBody>
      </p:sp>
    </p:spTree>
    <p:extLst>
      <p:ext uri="{BB962C8B-B14F-4D97-AF65-F5344CB8AC3E}">
        <p14:creationId xmlns:p14="http://schemas.microsoft.com/office/powerpoint/2010/main" val="16220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7CD9-C7D6-45CE-B143-362240AB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04AB8F-F1C9-42B7-B256-294E580A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F6F75A7-0AE5-40C9-A03A-3C10BF28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Desafio: diagnóstico precoce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análise de fatores não inclusos no BI-RADS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Reforça a ideia da criação de novos programas computacionais que possam fornecer subsídio para os profissionais </a:t>
            </a:r>
          </a:p>
        </p:txBody>
      </p:sp>
    </p:spTree>
    <p:extLst>
      <p:ext uri="{BB962C8B-B14F-4D97-AF65-F5344CB8AC3E}">
        <p14:creationId xmlns:p14="http://schemas.microsoft.com/office/powerpoint/2010/main" val="162989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A797DA6-705B-42E6-B7EA-386AC307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BFF5688-B0B4-4E84-A5A6-3704CB9A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BARANAUSKAS, A. J; MONARD, C. M.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Conceitos sobre Aprendizado de Máquina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 http://dcm.ffclrp.usp.br/~augusto/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/2003-sistemas-inteligentes-cap4.pdf&gt; Acesso em: 18/07/2018.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COPPIN, B.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/ Ben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Coppin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tradução e revisão técnica Jorge Duarte Pires Valério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[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Reimpr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– Rio de Janeiro: LTC, 2017.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HOLSBACH, N.; FOGLIATTO, S. F.; ANZANELLO, J. M. Método de mineração de dados para identificação de câncer de mama baseado na seleção de variáveis. 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Ciência &amp; Saúde Coletiva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19, p. 1295-1304, 2014.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 JÚNIOR, G. de A. J. et al. Câncer de mama: relato de caso e critérios de diagnóstico. 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Revista de Epidemiologia e Controle de Infecção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Santa Cruz do Sul, v. 8, n. 1, p. 101-103, jan. 2018. ISSN 2238-3360. Disponível em: &lt;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https://online.unisc.br/</a:t>
            </a:r>
            <a:r>
              <a:rPr lang="pt-BR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seer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pt-BR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index.php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/epidemiologia/</a:t>
            </a:r>
            <a:r>
              <a:rPr lang="pt-BR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article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pt-BR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view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/9048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Acesso em: 02 out. 2018.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doi:</a:t>
            </a:r>
            <a:r>
              <a:rPr lang="pt-BR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://doi.org/10.17058/reci.v1i1.9048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VASCONCELOS, G. R. et al. Ultrassonografia mamária Aspectos contemporâneos. 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Comun. ciênc. saúde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22, n. Sup. Espc. 1, p. [129-140], 2011.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354611-ABBD-44B0-A9AA-754C80FA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90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2E54C-BA5E-43B3-9744-E554E420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959" y="1265064"/>
            <a:ext cx="9692081" cy="1037561"/>
          </a:xfrm>
        </p:spPr>
        <p:txBody>
          <a:bodyPr>
            <a:normAutofit/>
          </a:bodyPr>
          <a:lstStyle/>
          <a:p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precoce do câncer de mama através de um aplicativo de celular: é possível? 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46A12-B495-4818-A278-8214580A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18509"/>
            <a:ext cx="9144000" cy="3696304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Autores:</a:t>
            </a:r>
            <a:endParaRPr lang="pt-BR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de Souza Andrade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Marcos Antonio Gois</a:t>
            </a:r>
          </a:p>
          <a:p>
            <a:r>
              <a:rPr lang="pt-P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Eduarda Vilela Rodrigues da Cunha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Orientador: </a:t>
            </a:r>
          </a:p>
          <a:p>
            <a:r>
              <a:rPr lang="pt-B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pt-PT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José Luiz Vieira de Oliveira</a:t>
            </a:r>
          </a:p>
          <a:p>
            <a:r>
              <a:rPr lang="pt-PT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pt-B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Miguel </a:t>
            </a:r>
            <a:r>
              <a:rPr lang="pt-BR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Angelo</a:t>
            </a:r>
            <a:r>
              <a:rPr lang="pt-BR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Marchi</a:t>
            </a:r>
            <a:endParaRPr lang="pt-PT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DA COMPUTAÇÃO E MEDICINA</a:t>
            </a:r>
          </a:p>
          <a:p>
            <a:r>
              <a:rPr lang="pt-PT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UNIVERSITÁRIO DE ADAMANTINA</a:t>
            </a:r>
            <a:endParaRPr lang="pt-BR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9FD8DB-BD49-4B9E-92C8-8186FC85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46" y="455540"/>
            <a:ext cx="4961905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83E7D-ABC6-4273-B09D-4B6567A7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934BFE-C314-4220-8618-0DD7AE33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DB0EAEA-47F1-4CD0-BB8E-A1BA4AB1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de mama problema de saúde pública mundial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 dos novos casos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 das mortes por câncer em mulheres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Sobrevida: quase 100% com detecção precoce </a:t>
            </a:r>
          </a:p>
        </p:txBody>
      </p:sp>
    </p:spTree>
    <p:extLst>
      <p:ext uri="{BB962C8B-B14F-4D97-AF65-F5344CB8AC3E}">
        <p14:creationId xmlns:p14="http://schemas.microsoft.com/office/powerpoint/2010/main" val="37306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FA683B-D954-4A5E-A851-E065C50D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739E4A2-A040-4781-B2D8-8092F20C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 clínico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 de imagem – mamografia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histológica (biópsia)</a:t>
            </a:r>
          </a:p>
          <a:p>
            <a:pPr marL="514350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6C991E2-503E-42A1-B4D7-B8DA94D25DB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F46778-4D7B-4685-994E-8CAC418E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44CB570-D1AA-44DD-BE27-B727C692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Os avanços na área de pesquisa </a:t>
            </a:r>
          </a:p>
          <a:p>
            <a:pPr algn="just"/>
            <a:r>
              <a:rPr lang="pt-BR" dirty="0"/>
              <a:t>Métodos de detecção precoce </a:t>
            </a:r>
          </a:p>
          <a:p>
            <a:pPr algn="just"/>
            <a:r>
              <a:rPr lang="pt-BR" dirty="0"/>
              <a:t>Reduzir as taxas de mortalidade </a:t>
            </a:r>
          </a:p>
          <a:p>
            <a:pPr algn="just"/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E9C5BB5-3581-443D-AB01-301C82651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39919"/>
              </p:ext>
            </p:extLst>
          </p:nvPr>
        </p:nvGraphicFramePr>
        <p:xfrm>
          <a:off x="990600" y="3962400"/>
          <a:ext cx="9453880" cy="1188720"/>
        </p:xfrm>
        <a:graphic>
          <a:graphicData uri="http://schemas.openxmlformats.org/drawingml/2006/table">
            <a:tbl>
              <a:tblPr/>
              <a:tblGrid>
                <a:gridCol w="945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Justificando a elaboração de um programa de computador eficaz na detecção precoce do câncer de mama. </a:t>
                      </a:r>
                    </a:p>
                    <a:p>
                      <a:endParaRPr lang="pt-BR" sz="2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87815815-65CC-4F16-AB2B-E08DDABA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3081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39D82-D4F3-432F-8821-D5019431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F9E7A-32F9-48A0-8AA1-AC743CB8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B9267D3-F17D-4FED-B199-6D0ACDE8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comparativa entre um programa computacional desenvolvido e o BI-RADS na predição de malignidade de nódulos mamários </a:t>
            </a:r>
          </a:p>
        </p:txBody>
      </p:sp>
    </p:spTree>
    <p:extLst>
      <p:ext uri="{BB962C8B-B14F-4D97-AF65-F5344CB8AC3E}">
        <p14:creationId xmlns:p14="http://schemas.microsoft.com/office/powerpoint/2010/main" val="30154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ABBB-641E-485D-8800-6629F160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6821C-F93D-49B7-9397-3CBAF312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077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área de estudo que se preocupa em construir soluções computacionais que automaticamente se aperfeiçoam de acordo com suas experiências.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generalizar uma solução para que seja adequada para o problema em questão e tenha a habilidade de se adaptar a novas entradas.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297FBE-B8FD-4415-A1F8-5CBEA1E9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D3E2D-53F9-4939-BD5E-7E4CD9F4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5AD4D-D68F-4B29-AF14-5BFC0589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59233" cy="3599128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técnica se baseia em, dado um ponto de entrada, encontrar os seus K-vizinhos mais próximos, e rotulá-lo nas classes destes vizinhos.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9D81D-CF23-4E36-B38C-ED365D60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8B86FA-44B7-4FEC-9B12-3809ED1BA1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04" y="1409349"/>
            <a:ext cx="6165907" cy="425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1E95-A26B-49DF-90CD-43EC945A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na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71238-AB96-4C0B-BC8D-800C858EA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501044" cy="4000409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Foram utilizados 830 exemplos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descriminados de massas mamográficas.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amostra contém 4 atributos, representados na Tabela ao lado.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BA82F4-CF6A-4465-9D4E-226CAA49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7CC8678-5191-4857-A599-0D1AF50A3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94789"/>
              </p:ext>
            </p:extLst>
          </p:nvPr>
        </p:nvGraphicFramePr>
        <p:xfrm>
          <a:off x="5307390" y="1555749"/>
          <a:ext cx="5489241" cy="381161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34431">
                  <a:extLst>
                    <a:ext uri="{9D8B030D-6E8A-4147-A177-3AD203B41FA5}">
                      <a16:colId xmlns:a16="http://schemas.microsoft.com/office/drawing/2014/main" val="1656492418"/>
                    </a:ext>
                  </a:extLst>
                </a:gridCol>
                <a:gridCol w="1867994">
                  <a:extLst>
                    <a:ext uri="{9D8B030D-6E8A-4147-A177-3AD203B41FA5}">
                      <a16:colId xmlns:a16="http://schemas.microsoft.com/office/drawing/2014/main" val="2461848396"/>
                    </a:ext>
                  </a:extLst>
                </a:gridCol>
                <a:gridCol w="2686816">
                  <a:extLst>
                    <a:ext uri="{9D8B030D-6E8A-4147-A177-3AD203B41FA5}">
                      <a16:colId xmlns:a16="http://schemas.microsoft.com/office/drawing/2014/main" val="4246931053"/>
                    </a:ext>
                  </a:extLst>
                </a:gridCol>
              </a:tblGrid>
              <a:tr h="260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#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Atributos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Valor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87248296"/>
                  </a:ext>
                </a:extLst>
              </a:tr>
              <a:tr h="32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Idade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Idade do paciente em anos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2490700"/>
                  </a:ext>
                </a:extLst>
              </a:tr>
              <a:tr h="994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Forma da massa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Redonda = 1;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Oval = 2;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Lobular = 3;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Irregular = 4;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3083834"/>
                  </a:ext>
                </a:extLst>
              </a:tr>
              <a:tr h="12387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Margem da massa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Circunscrita = 1;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Micro lobulada = 2;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Obscura = 3;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Mal definida = 4;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Espiculada = 5;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47241087"/>
                  </a:ext>
                </a:extLst>
              </a:tr>
              <a:tr h="994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Densidade da massa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Alta = 1;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Iso</a:t>
                      </a:r>
                      <a:r>
                        <a:rPr lang="pt-BR" sz="1400" dirty="0">
                          <a:effectLst/>
                        </a:rPr>
                        <a:t> = 2;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Baixa = 3;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Contendo gordura = 4;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27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14AF-FFC7-4B5E-8781-A397620D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 da base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075C5F-5C3F-492B-9035-5FEEBD99718B}"/>
              </a:ext>
            </a:extLst>
          </p:cNvPr>
          <p:cNvSpPr/>
          <p:nvPr/>
        </p:nvSpPr>
        <p:spPr>
          <a:xfrm>
            <a:off x="8065316" y="4758742"/>
            <a:ext cx="3364684" cy="11917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Testes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8AAF7E-B6BD-4227-AA2C-68F0FAD00CDE}"/>
              </a:ext>
            </a:extLst>
          </p:cNvPr>
          <p:cNvSpPr/>
          <p:nvPr/>
        </p:nvSpPr>
        <p:spPr>
          <a:xfrm>
            <a:off x="4451758" y="2862636"/>
            <a:ext cx="3364684" cy="30964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Treinamento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8ECAE07-8A62-42B2-BAC4-6D12B9A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3ADD-F23D-46E5-A21C-30099C725AAA}" type="slidenum">
              <a:rPr lang="pt-BR" smtClean="0"/>
              <a:t>9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5C7D51-2C18-4045-A3D6-EDFA3967A639}"/>
              </a:ext>
            </a:extLst>
          </p:cNvPr>
          <p:cNvSpPr/>
          <p:nvPr/>
        </p:nvSpPr>
        <p:spPr>
          <a:xfrm>
            <a:off x="838201" y="1780505"/>
            <a:ext cx="3364684" cy="41951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Instâncias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8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635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Diagnóstico precoce do câncer de mama através de um aplicativo de celular: é possível? </vt:lpstr>
      <vt:lpstr>Introdução</vt:lpstr>
      <vt:lpstr>Apresentação do PowerPoint</vt:lpstr>
      <vt:lpstr>Introdução</vt:lpstr>
      <vt:lpstr>Objetivo</vt:lpstr>
      <vt:lpstr>O que é Machine Learning? </vt:lpstr>
      <vt:lpstr>Algoritmo KNN</vt:lpstr>
      <vt:lpstr>Aplicação na base de dados</vt:lpstr>
      <vt:lpstr>Distribuição da base de dados</vt:lpstr>
      <vt:lpstr>Atribuição do valor K</vt:lpstr>
      <vt:lpstr>Resultados </vt:lpstr>
      <vt:lpstr>Resultados </vt:lpstr>
      <vt:lpstr>Conclusão </vt:lpstr>
      <vt:lpstr>Referências</vt:lpstr>
      <vt:lpstr>Diagnóstico precoce do câncer de mama através de um aplicativo de celular: é possível?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Machine Learning com o algoritmo KNN (K-vizinhos mais próximos)</dc:title>
  <dc:creator>Marcos</dc:creator>
  <cp:lastModifiedBy>Marcos</cp:lastModifiedBy>
  <cp:revision>48</cp:revision>
  <dcterms:created xsi:type="dcterms:W3CDTF">2018-10-12T17:23:26Z</dcterms:created>
  <dcterms:modified xsi:type="dcterms:W3CDTF">2018-10-22T01:07:17Z</dcterms:modified>
</cp:coreProperties>
</file>