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76" r:id="rId4"/>
    <p:sldId id="272" r:id="rId5"/>
    <p:sldId id="258" r:id="rId6"/>
    <p:sldId id="259" r:id="rId7"/>
    <p:sldId id="261" r:id="rId8"/>
    <p:sldId id="269" r:id="rId9"/>
    <p:sldId id="273" r:id="rId10"/>
    <p:sldId id="274" r:id="rId11"/>
    <p:sldId id="275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7DF2A776-DBA3-408A-B2EF-57FFD83577BC}">
          <p14:sldIdLst>
            <p14:sldId id="256"/>
            <p14:sldId id="257"/>
            <p14:sldId id="276"/>
            <p14:sldId id="272"/>
            <p14:sldId id="258"/>
            <p14:sldId id="259"/>
            <p14:sldId id="261"/>
            <p14:sldId id="269"/>
            <p14:sldId id="273"/>
            <p14:sldId id="274"/>
          </p14:sldIdLst>
        </p14:section>
        <p14:section name="Seção sem Título" id="{0F27B624-BBF3-45B2-AC40-6C034C741803}">
          <p14:sldIdLst>
            <p14:sldId id="275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661E86-D4DA-4BE1-A7C6-544C46C6BE8C}" type="datetimeFigureOut">
              <a:rPr lang="pt-BR" smtClean="0"/>
              <a:t>09/05/2019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AAC43F-D26D-4729-A29B-0B0968B059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2104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009837-FE2D-46CA-B347-E3BE0EFDA6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D4812D-6EE0-4D67-B8F3-795A607846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F8EBBC-AE82-480D-9DCA-A0B72BDBA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F940-3907-417D-89C6-B8D4A6324A23}" type="datetime1">
              <a:rPr lang="pt-BR" smtClean="0"/>
              <a:t>09/05/2019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D01970-8827-4A40-9540-335E49D0B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5BEE30-EBDF-4C26-A606-EA9C51677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3ADD-F23D-46E5-A21C-30099C725A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4695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25F5FB-2A4D-41D8-A318-EF2498F9E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C8B50BB-900E-4309-ABAB-003FFEBC1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B733A1-D046-4ADB-A3E2-C959ECD5A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BEED4-B85E-475B-B6DF-5A1DEF71F1E8}" type="datetime1">
              <a:rPr lang="pt-BR" smtClean="0"/>
              <a:t>09/05/2019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27EEBF-666D-4C62-B914-D475E669B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93528F-E1A7-409D-8ADF-4B227D607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3ADD-F23D-46E5-A21C-30099C725A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346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1A6C3C7-C0D2-4E9B-A939-5900C1B84A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335C89B-96AE-49A9-9455-E59F9D1C8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299742-9808-4820-AB9B-EAD3B9006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AEFDA-3D74-42D4-98E7-5FD0E7CA4447}" type="datetime1">
              <a:rPr lang="pt-BR" smtClean="0"/>
              <a:t>09/05/2019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5D978C-0FA9-4FEB-A0D9-A987907F9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65089F-5BB4-468B-A135-C0F6EC8EC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3ADD-F23D-46E5-A21C-30099C725A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139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E9C996-25DC-431D-94AB-C95AC94DC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3AEAFD-E7BD-48C4-91D8-F07C0CB6D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5EAFF7-9BB3-44FD-BE81-A88BDAFB6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920AC-5C31-4758-97C3-0137CB764898}" type="datetime1">
              <a:rPr lang="pt-BR" smtClean="0"/>
              <a:t>09/05/2019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A04EF7-04BB-4EE8-8CFE-6C6D16A20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A6FC10-6C3B-4364-9C11-BD65C1C33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3ADD-F23D-46E5-A21C-30099C725A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732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CB1629-62F4-4400-B70A-4D50B725D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FE7D72A-19E2-46BB-92C9-B5D91F7A2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EC6623-D488-4255-845A-8E221C208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7679-FAAA-40B0-AE20-22D11BE15799}" type="datetime1">
              <a:rPr lang="pt-BR" smtClean="0"/>
              <a:t>09/05/2019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6E8A0C-4EA6-4983-917F-C3ABFB146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68742F-DECB-472C-95D4-260D9FD0F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3ADD-F23D-46E5-A21C-30099C725A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571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94836A-05D3-42F2-A9B1-2129ED1E2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C6D31F-A5CE-40EE-B233-ABD6C36DD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385F9C1-906B-417A-95B0-A956BBB6B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1542BD8-EB30-4FD1-B27C-B29915B4E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353E-A274-4BAC-8E02-B2275BB57352}" type="datetime1">
              <a:rPr lang="pt-BR" smtClean="0"/>
              <a:t>09/05/2019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C8A59EC-77D4-4CAE-A639-3F5A30AE2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839C2A9-8ED2-443E-A333-F8CC465F3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3ADD-F23D-46E5-A21C-30099C725A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842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AA7C82-97A3-4A37-9CDA-E1C987D65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93BE62E-FEBC-4A9A-839B-22D20EA8A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E264BDD-81A9-457E-BAF2-6D26AAF9D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65C7055-086A-4EE1-98E6-18FC4521F4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75F6AD4-7FDB-4989-8DC8-38332554C1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C118FBD-6994-4FB8-B1A4-AA821C8EC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6A51-F99C-49D0-81DB-4029BC32093F}" type="datetime1">
              <a:rPr lang="pt-BR" smtClean="0"/>
              <a:t>09/05/2019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9F3F634-4599-4066-B2EB-478CFEAC9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29EA098-BC04-4614-97E5-724820EE4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3ADD-F23D-46E5-A21C-30099C725A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467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24384-B0EB-4315-819A-9C67FAFC0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E4D4C6E-1BE0-4ED7-A05D-BC28E87D9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3BF97-27A4-4CA4-87EB-F4853C316354}" type="datetime1">
              <a:rPr lang="pt-BR" smtClean="0"/>
              <a:t>09/05/2019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9097A51-F337-464F-BA2C-38373F8EE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CEAB6CB-969F-4A74-9807-A3C9F7D51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3ADD-F23D-46E5-A21C-30099C725A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1320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F9418EB-FCD3-49CA-B09A-1836FB6C8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2A034-68E5-4E39-853B-0F8B7A61E952}" type="datetime1">
              <a:rPr lang="pt-BR" smtClean="0"/>
              <a:t>09/05/2019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A1EC379-46FF-498A-8D77-716AD9606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578CB2A-F9D1-41B2-9767-92A6883E4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3ADD-F23D-46E5-A21C-30099C725A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732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A0B458-4924-4467-99F5-EE028BB74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14D886-EEE1-4FBF-8892-F5C4F206C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D6CDCC6-745E-4645-AF49-EF0604749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61C01A2-2CF8-4B31-A408-07147009A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1096-944D-44A4-965D-D55DB69AFA92}" type="datetime1">
              <a:rPr lang="pt-BR" smtClean="0"/>
              <a:t>09/05/2019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B244589-26EE-4A11-85C1-47BAC6B23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33B9D2B-2784-4A6C-A42B-A59358F80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3ADD-F23D-46E5-A21C-30099C725A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3583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25D1B7-38ED-47A1-B00C-BABA51C42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5B7E811-FB7E-497A-AB74-E14E61B591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55C0EB1-59B1-40D2-9C83-31EF92140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898C82E-482C-432D-A110-33B5E786E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5F897-6DFD-49B6-8EC6-FF3C8350CD47}" type="datetime1">
              <a:rPr lang="pt-BR" smtClean="0"/>
              <a:t>09/05/2019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7EA5D0D-B22E-4B56-BA7F-8F7E9F366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CEAF663-DF76-4FDC-834A-E614370F4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3ADD-F23D-46E5-A21C-30099C725A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711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f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0BD30F6-74EF-4E17-9F64-0FB35837F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8D74CD4-8F0B-4F25-B1DD-9AB23D069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12E800-DA82-4D3E-953D-4FC96EA32E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76166-099E-47B9-B834-95D10085582C}" type="datetime1">
              <a:rPr lang="pt-BR" smtClean="0"/>
              <a:t>09/05/2019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4B8540-C7E3-4D0A-99BC-220A6FB7CE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5F3909-36E9-4161-99D6-8B909B14E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73ADD-F23D-46E5-A21C-30099C725AAA}" type="slidenum">
              <a:rPr lang="pt-BR" smtClean="0"/>
              <a:t>‹nº›</a:t>
            </a:fld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0347063B-C8AA-46FC-A646-6EB4B67AC5E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6152118"/>
            <a:ext cx="4114800" cy="68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999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ismarcos/mini-curso-machine-learning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62E54C-BA5E-43B3-9744-E554E420A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959" y="813733"/>
            <a:ext cx="9692081" cy="1996580"/>
          </a:xfrm>
        </p:spPr>
        <p:txBody>
          <a:bodyPr>
            <a:normAutofit fontScale="90000"/>
          </a:bodyPr>
          <a:lstStyle/>
          <a:p>
            <a:r>
              <a:rPr lang="pt-PT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Mini-Curso</a:t>
            </a:r>
            <a:br>
              <a:rPr lang="pt-PT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PT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Introdução ao Machine Learning</a:t>
            </a:r>
            <a:endParaRPr lang="pt-BR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346A12-B495-4818-A278-8214580A9F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46463"/>
            <a:ext cx="9144000" cy="2648900"/>
          </a:xfrm>
        </p:spPr>
        <p:txBody>
          <a:bodyPr>
            <a:normAutofit/>
          </a:bodyPr>
          <a:lstStyle/>
          <a:p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Marcos Antonio Gois</a:t>
            </a:r>
            <a:endParaRPr lang="pt-PT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sz="16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sz="16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sz="1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CIÊNCIA DA COMPUTAÇÃO </a:t>
            </a:r>
          </a:p>
          <a:p>
            <a:r>
              <a:rPr lang="pt-PT" sz="1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CENTRO UNIVERSITÁRIO DE ADAMANTINA</a:t>
            </a:r>
            <a:endParaRPr lang="pt-BR" sz="16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63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265CF2-953E-4D42-BD8E-D4BD76BDD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Linguagem de Programação 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D264AB-4FE4-4B27-B257-AAE31CDC50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é um ambiente computacional e uma linguagem de programação que vem progressivamente se especializando em manipulação, análise e visualização gráfica de dados.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2EA6E815-7A52-416D-8BCF-87942B9FED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215"/>
          <a:stretch/>
        </p:blipFill>
        <p:spPr>
          <a:xfrm>
            <a:off x="8361028" y="2219054"/>
            <a:ext cx="1621172" cy="1547604"/>
          </a:xfrm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D9A39FC-F4F1-41D7-931C-AE85CB4E1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3ADD-F23D-46E5-A21C-30099C725AAA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079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8FD24D-103D-48A3-87E6-4E62A54D4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Bora pro código, fazer a previsão!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0EA339-D4C8-4518-8FCB-3E661CC21B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 rot="19718061">
            <a:off x="10044919" y="270567"/>
            <a:ext cx="1526015" cy="1514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Pateta usa o teclado. O Mickey 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79D22013-2705-4163-B3AA-11BD73DE62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2241" y="684802"/>
            <a:ext cx="901383" cy="901383"/>
          </a:xfrm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8BB72EC-EF25-4014-B2E4-965957774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3ADD-F23D-46E5-A21C-30099C725AAA}" type="slidenum">
              <a:rPr lang="pt-BR" smtClean="0"/>
              <a:t>11</a:t>
            </a:fld>
            <a:endParaRPr lang="pt-BR"/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29249038-8C2B-42C9-9D0F-D2A76030464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3270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Acessar link para a base de dados: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  <a:hlinkClick r:id="rId3"/>
            </a:endParaRP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https://github.com/goismarcos/mini-curso-machine-learning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Abrindo o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RGui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0679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C45366-B2B2-4A54-A43C-96299E990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Instalando o pacote para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Naïve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Bayes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B5DEA2D-CFD0-4E29-BA0C-F34043E9C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3ADD-F23D-46E5-A21C-30099C725AAA}" type="slidenum">
              <a:rPr lang="pt-BR" smtClean="0"/>
              <a:t>12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70FCAB0-8DE0-4E8A-AA7A-D1DAA7983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997" y="3117668"/>
            <a:ext cx="8380006" cy="62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333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1D6F36-5081-4A0C-8743-DF3CF200B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Carregando o pacote e1071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FD7AE80-D1D3-4F92-BDDD-4B59F40E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3ADD-F23D-46E5-A21C-30099C725AAA}" type="slidenum">
              <a:rPr lang="pt-BR" smtClean="0"/>
              <a:t>13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2B82128-AA9A-4FE8-82CB-F3BC90B19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961" y="3064260"/>
            <a:ext cx="3800077" cy="7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411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3AAB49-1EA7-492E-8CDD-DB2B11A9F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Coletando a base de dados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29E7966-5B3E-4CEA-AA8F-5FC140248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3ADD-F23D-46E5-A21C-30099C725AAA}" type="slidenum">
              <a:rPr lang="pt-BR" smtClean="0"/>
              <a:t>14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DCF3782-10FE-4A9A-97F7-5E7515174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198" y="3089275"/>
            <a:ext cx="8093604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132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01868C-B7EA-4546-B76C-A4193A15F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Separando dados de teste e treino [SEM VIÉS]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F867BC-3B6F-4C52-ADCE-37170F9675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 função 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set.seed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ao executar simulações para garantir que todos os resultados, figuras,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sejam reproduzíveis.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F2FD0151-81BC-4199-B21C-40AD2B57ACB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00949" y="3151186"/>
            <a:ext cx="3005763" cy="656431"/>
          </a:xfrm>
          <a:prstGeom prst="rect">
            <a:avLst/>
          </a:prstGeom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A679EBA-3B9B-4F52-8138-58053BF45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3ADD-F23D-46E5-A21C-30099C725AAA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760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01868C-B7EA-4546-B76C-A4193A15F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Separando dados de teste e treino [SEM VIÉS]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A679EBA-3B9B-4F52-8138-58053BF45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3ADD-F23D-46E5-A21C-30099C725AAA}" type="slidenum">
              <a:rPr lang="pt-BR" smtClean="0"/>
              <a:t>16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63D50D9-41C2-44F9-BE0D-B3A1C2323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57387"/>
            <a:ext cx="10541588" cy="15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644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6B21C4-1FD0-46B8-B878-9A1ED7AD0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Visualizando as dimensões de treino e teste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5885492-FEF1-4628-8B3F-6CE6B688B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3ADD-F23D-46E5-A21C-30099C725AAA}" type="slidenum">
              <a:rPr lang="pt-BR" smtClean="0"/>
              <a:t>17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65F36B4-E213-4057-825A-C8FF9DE6D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621" y="2924174"/>
            <a:ext cx="7402757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987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64D58B-C8AB-409F-A96E-EB308F146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Criando um modelo e treinando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075960B-F17C-4070-A8D9-49BAA55D6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3ADD-F23D-46E5-A21C-30099C725AAA}" type="slidenum">
              <a:rPr lang="pt-BR" smtClean="0"/>
              <a:t>18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5EBCDF9-FFD3-4B11-939B-223FDD579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390" y="3171323"/>
            <a:ext cx="10263220" cy="51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000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1A8422-110A-461F-8984-E72FC9F4D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Previsão dos testes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5244A03-974C-470C-AB06-FFF50301E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6764" y="3026172"/>
            <a:ext cx="9278472" cy="805656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991752E-278C-4CE0-844A-FC8F9C818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3ADD-F23D-46E5-A21C-30099C725AAA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9933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3BABBB-641E-485D-8800-6629F160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Apresentação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76821C-F93D-49B7-9397-3CBAF3126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70077"/>
          </a:xfrm>
        </p:spPr>
        <p:txBody>
          <a:bodyPr>
            <a:normAutofit/>
          </a:bodyPr>
          <a:lstStyle/>
          <a:p>
            <a:pPr algn="just">
              <a:spcBef>
                <a:spcPts val="1800"/>
              </a:spcBef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Bacharelando em Ciência da Computação (7º Termo)</a:t>
            </a:r>
          </a:p>
          <a:p>
            <a:pPr algn="just">
              <a:spcBef>
                <a:spcPts val="1800"/>
              </a:spcBef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Bolsista CNPq –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Ferramenta Computacional para o auxílio no diagnóstico de câncer de mama utilizando técnicas de </a:t>
            </a:r>
            <a:r>
              <a:rPr lang="pt-B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spcBef>
                <a:spcPts val="1800"/>
              </a:spcBef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Colaborador na empresa BSN Tecnologia como desenvolvedor web e mobile.</a:t>
            </a:r>
          </a:p>
          <a:p>
            <a:pPr algn="just">
              <a:spcBef>
                <a:spcPts val="1200"/>
              </a:spcBef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F297FBE-B8FD-4415-A1F8-5CBEA1E9F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3ADD-F23D-46E5-A21C-30099C725AA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882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E72862-6408-4C86-84F4-B8097631B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Como descobrir o que o algoritmo acertou e errou?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4195F8-D321-478C-B739-6C6FAEDB29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Matriz de confusão:</a:t>
            </a:r>
          </a:p>
          <a:p>
            <a:endParaRPr lang="pt-BR" dirty="0"/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7EF479A1-4D7F-4C87-8092-E3CA30775DA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Sensibilidade alta: detecta bem os doentes (VP/VP+FP);</a:t>
            </a:r>
          </a:p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Especificidade: detecta bem os não doentes  (VN/VN+FN);</a:t>
            </a:r>
          </a:p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Acurácia: Precisão geral,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(VN+VP/ VN+VP+FP+FN);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2105CEB-CE92-4231-B4DE-D1F1DADBF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854077"/>
            <a:ext cx="4824581" cy="233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2440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4E272C-90A5-420E-AF70-36959D48B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Criando uma matriz de confusão em R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63C80BDB-6969-40B1-9E32-8B05FE5B36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2617" y="3312318"/>
            <a:ext cx="10946766" cy="675481"/>
          </a:xfrm>
          <a:prstGeom prst="rect">
            <a:avLst/>
          </a:prstGeom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3C3A451-44F5-4E43-97FE-E39BD9202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3ADD-F23D-46E5-A21C-30099C725AAA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1190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C8522B-0C94-4B92-809C-2F2AACD47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Visualizando a matriz de confusão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8DE69C9-4386-4FFE-B004-11F2A62865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6112" y="2996406"/>
            <a:ext cx="3039776" cy="1023144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506E8E2-472F-4D75-8D4C-31E2FA346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3ADD-F23D-46E5-A21C-30099C725AAA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84249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0C367F-AC10-49C8-93E8-EBFC368E1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Organizando erros e acertos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DE1F6FC-6B58-486A-B02C-DB61AD209E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9534" y="2977356"/>
            <a:ext cx="9172931" cy="1061244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002EF72-88E8-494E-AFC6-B329D83A0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3ADD-F23D-46E5-A21C-30099C725AAA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58147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85F765-9808-4E65-A951-227D7E9C3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Visualizando porcentagem de erro e acerto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3F7253D-47F6-4A64-9036-DFD14E5D89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3501" y="3010693"/>
            <a:ext cx="5624997" cy="1208881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9E9EB1D-445F-434C-B34F-1518342C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3ADD-F23D-46E5-A21C-30099C725AAA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27888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817AA0-9F8F-4ECF-829E-13AD09FCE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Simulando um teste em produção</a:t>
            </a:r>
          </a:p>
        </p:txBody>
      </p:sp>
      <p:pic>
        <p:nvPicPr>
          <p:cNvPr id="11" name="Espaço Reservado para Conteúdo 10">
            <a:extLst>
              <a:ext uri="{FF2B5EF4-FFF2-40B4-BE49-F238E27FC236}">
                <a16:creationId xmlns:a16="http://schemas.microsoft.com/office/drawing/2014/main" id="{CB99B0EE-D9A5-4208-A17E-D31A983858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981574" y="1885809"/>
            <a:ext cx="1647825" cy="3634908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471C07-64CF-42E2-A53F-21ACE6AFB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3ADD-F23D-46E5-A21C-30099C725AAA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42155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817AA0-9F8F-4ECF-829E-13AD09FCE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Simulando um teste em produção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471C07-64CF-42E2-A53F-21ACE6AFB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3ADD-F23D-46E5-A21C-30099C725AAA}" type="slidenum">
              <a:rPr lang="pt-BR" smtClean="0"/>
              <a:t>26</a:t>
            </a:fld>
            <a:endParaRPr lang="pt-BR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71387716-8843-4542-B028-A15DC1CA43F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39028" y="3198812"/>
            <a:ext cx="9513943" cy="71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2724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7837AF-9127-4A7F-B23E-73E88F78B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Visualizando o resultado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5E9FB250-DCEF-43A1-8FCC-A1B72D8F04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8340" y="2965053"/>
            <a:ext cx="4935320" cy="927894"/>
          </a:xfrm>
          <a:prstGeom prst="rect">
            <a:avLst/>
          </a:prstGeom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5F9BCEA-AEAD-4CEA-9BB3-85FA173C5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3ADD-F23D-46E5-A21C-30099C725AAA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06154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57FB25-CAF6-412E-90C9-809CD81E3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338263"/>
            <a:ext cx="10515600" cy="1933443"/>
          </a:xfrm>
        </p:spPr>
        <p:txBody>
          <a:bodyPr/>
          <a:lstStyle/>
          <a:p>
            <a:pPr algn="ctr"/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Isso é apenas o começo, não pare por aqui!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3E27FB7-7033-4D82-ACE2-FACB4D229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3ADD-F23D-46E5-A21C-30099C725AAA}" type="slidenum">
              <a:rPr lang="pt-BR" smtClean="0"/>
              <a:t>28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56D9FE1-7724-49AD-8A4E-5848C328A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489" y="3429000"/>
            <a:ext cx="4065165" cy="213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2215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62E54C-BA5E-43B3-9744-E554E420A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959" y="813733"/>
            <a:ext cx="9692081" cy="1996580"/>
          </a:xfrm>
        </p:spPr>
        <p:txBody>
          <a:bodyPr>
            <a:normAutofit fontScale="90000"/>
          </a:bodyPr>
          <a:lstStyle/>
          <a:p>
            <a:r>
              <a:rPr lang="pt-PT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Mini-Curso</a:t>
            </a:r>
            <a:br>
              <a:rPr lang="pt-PT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PT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Introdução ao Machine Learning</a:t>
            </a:r>
            <a:endParaRPr lang="pt-BR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346A12-B495-4818-A278-8214580A9F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46463"/>
            <a:ext cx="9144000" cy="2648900"/>
          </a:xfrm>
        </p:spPr>
        <p:txBody>
          <a:bodyPr>
            <a:normAutofit fontScale="92500" lnSpcReduction="10000"/>
          </a:bodyPr>
          <a:lstStyle/>
          <a:p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Marcos Antonio Gois</a:t>
            </a:r>
          </a:p>
          <a:p>
            <a:r>
              <a:rPr lang="pt-P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E-mail: marcosgois@outlook.com.br</a:t>
            </a:r>
          </a:p>
          <a:p>
            <a:endParaRPr lang="pt-PT" sz="16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sz="16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sz="1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CIÊNCIA DA COMPUTAÇÃO </a:t>
            </a:r>
          </a:p>
          <a:p>
            <a:r>
              <a:rPr lang="pt-PT" sz="1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CENTRO UNIVERSITÁRIO DE ADAMANTINA</a:t>
            </a:r>
            <a:endParaRPr lang="pt-BR" sz="16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968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3992F7-8B68-46BC-9BB0-46197E7DC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731FB04F-BE31-43B7-A403-D3AD2D57AE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697" y="1472777"/>
            <a:ext cx="3015843" cy="3912445"/>
          </a:xfr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4BAD459-AE92-4137-BAB7-08AB6D70E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3ADD-F23D-46E5-A21C-30099C725AAA}" type="slidenum">
              <a:rPr lang="pt-BR" smtClean="0"/>
              <a:t>3</a:t>
            </a:fld>
            <a:endParaRPr lang="pt-BR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8D63B740-4BA4-4822-A486-6FE1125ADD84}"/>
              </a:ext>
            </a:extLst>
          </p:cNvPr>
          <p:cNvSpPr txBox="1">
            <a:spLocks/>
          </p:cNvSpPr>
          <p:nvPr/>
        </p:nvSpPr>
        <p:spPr>
          <a:xfrm>
            <a:off x="7304314" y="4567012"/>
            <a:ext cx="1709057" cy="1076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88597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3BABBB-641E-485D-8800-6629F160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que é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Learning?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76821C-F93D-49B7-9397-3CBAF3126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70077"/>
          </a:xfrm>
        </p:spPr>
        <p:txBody>
          <a:bodyPr>
            <a:normAutofit/>
          </a:bodyPr>
          <a:lstStyle/>
          <a:p>
            <a:pPr algn="just"/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a área de estudo que se preocupa em construir soluções computacionais que automaticamente se aperfeiçoam de acordo com suas experiências. </a:t>
            </a: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 como objetivo generalizar uma solução para que seja adequada para o problema em questão e tenha a habilidade de se adaptar a novas entradas.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F297FBE-B8FD-4415-A1F8-5CBEA1E9F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3ADD-F23D-46E5-A21C-30099C725AAA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720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B9815-DAE0-486D-A53C-1390D5EB1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Hierarquia de aprendizado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183235-0392-4F7C-8B70-E887CED978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515196" cy="4084724"/>
          </a:xfrm>
        </p:spPr>
        <p:txBody>
          <a:bodyPr>
            <a:normAutofit fontScale="92500"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Machine Learning há uma hierarquia de aprendizado: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Aprendizado Indutivo;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Aprendizado supervisionado ou não-supervisionado;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Classificação ou Regressão. </a:t>
            </a:r>
            <a:endParaRPr lang="pt-BR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D98AE1E-CF98-46B1-968E-B35961D5A46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610398" y="1209502"/>
            <a:ext cx="6000403" cy="4438996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3F44A4-A68F-409F-BCE9-DC6C212A0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3ADD-F23D-46E5-A21C-30099C725AAA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24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212128-DA7A-4968-BDA7-01FE2E103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Aprendizado Supervisionado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6CF44A-D206-49E6-93BD-FD3AFD791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60528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possível aplicar tarefa de Aprendizado Supervisionado através da frase: </a:t>
            </a:r>
          </a:p>
          <a:p>
            <a:pPr marL="0" indent="0" algn="ctr">
              <a:buNone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pt-BR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Utilizar experiência para ganhar expertise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Onde a “experiência” vem de um conjunto de treinamento;</a:t>
            </a: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expertise adquirida é utilizada então para realizar inferências de novos dados de teste, com valor desconhecido.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0241E22-3484-4C39-932E-AADD246D6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3ADD-F23D-46E5-A21C-30099C725AAA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774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EB1E95-A26B-49DF-90CD-43EC945A6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 de Aplicação em uma base de dados médica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A71238-AB96-4C0B-BC8D-800C858EA5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3501044" cy="4000409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683 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imagens digitalizadas de uma amostra aspirada através de uma cânula ou agulha fina da massa de uma mama. </a:t>
            </a:r>
          </a:p>
          <a:p>
            <a:pPr algn="just"/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Cada amostra contém 9 atributos, representados na Tabela ao lado.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8C6D094F-D60E-46ED-9501-5C0724B46F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560655"/>
              </p:ext>
            </p:extLst>
          </p:nvPr>
        </p:nvGraphicFramePr>
        <p:xfrm>
          <a:off x="4871258" y="1471353"/>
          <a:ext cx="6014457" cy="4354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5291">
                  <a:extLst>
                    <a:ext uri="{9D8B030D-6E8A-4147-A177-3AD203B41FA5}">
                      <a16:colId xmlns:a16="http://schemas.microsoft.com/office/drawing/2014/main" val="481420418"/>
                    </a:ext>
                  </a:extLst>
                </a:gridCol>
                <a:gridCol w="3883875">
                  <a:extLst>
                    <a:ext uri="{9D8B030D-6E8A-4147-A177-3AD203B41FA5}">
                      <a16:colId xmlns:a16="http://schemas.microsoft.com/office/drawing/2014/main" val="1841492419"/>
                    </a:ext>
                  </a:extLst>
                </a:gridCol>
                <a:gridCol w="1065291">
                  <a:extLst>
                    <a:ext uri="{9D8B030D-6E8A-4147-A177-3AD203B41FA5}">
                      <a16:colId xmlns:a16="http://schemas.microsoft.com/office/drawing/2014/main" val="4069297228"/>
                    </a:ext>
                  </a:extLst>
                </a:gridCol>
              </a:tblGrid>
              <a:tr h="43546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1000">
                          <a:schemeClr val="accent4">
                            <a:lumMod val="5000"/>
                            <a:lumOff val="95000"/>
                          </a:schemeClr>
                        </a:gs>
                        <a:gs pos="32000">
                          <a:schemeClr val="accent4">
                            <a:lumMod val="45000"/>
                            <a:lumOff val="55000"/>
                          </a:schemeClr>
                        </a:gs>
                        <a:gs pos="88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Atributos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1000">
                          <a:schemeClr val="accent4">
                            <a:lumMod val="5000"/>
                            <a:lumOff val="95000"/>
                          </a:schemeClr>
                        </a:gs>
                        <a:gs pos="32000">
                          <a:schemeClr val="accent4">
                            <a:lumMod val="45000"/>
                            <a:lumOff val="55000"/>
                          </a:schemeClr>
                        </a:gs>
                        <a:gs pos="88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Valor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1000">
                          <a:schemeClr val="accent4">
                            <a:lumMod val="5000"/>
                            <a:lumOff val="95000"/>
                          </a:schemeClr>
                        </a:gs>
                        <a:gs pos="32000">
                          <a:schemeClr val="accent4">
                            <a:lumMod val="45000"/>
                            <a:lumOff val="55000"/>
                          </a:schemeClr>
                        </a:gs>
                        <a:gs pos="88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736180276"/>
                  </a:ext>
                </a:extLst>
              </a:tr>
              <a:tr h="43546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1000">
                          <a:schemeClr val="accent4">
                            <a:lumMod val="5000"/>
                            <a:lumOff val="95000"/>
                          </a:schemeClr>
                        </a:gs>
                        <a:gs pos="32000">
                          <a:schemeClr val="accent4">
                            <a:lumMod val="45000"/>
                            <a:lumOff val="55000"/>
                          </a:schemeClr>
                        </a:gs>
                        <a:gs pos="88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Espessura de Clump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1000">
                          <a:schemeClr val="accent4">
                            <a:lumMod val="5000"/>
                            <a:lumOff val="95000"/>
                          </a:schemeClr>
                        </a:gs>
                        <a:gs pos="32000">
                          <a:schemeClr val="accent4">
                            <a:lumMod val="45000"/>
                            <a:lumOff val="55000"/>
                          </a:schemeClr>
                        </a:gs>
                        <a:gs pos="88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1-10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1000">
                          <a:schemeClr val="accent4">
                            <a:lumMod val="5000"/>
                            <a:lumOff val="95000"/>
                          </a:schemeClr>
                        </a:gs>
                        <a:gs pos="32000">
                          <a:schemeClr val="accent4">
                            <a:lumMod val="45000"/>
                            <a:lumOff val="55000"/>
                          </a:schemeClr>
                        </a:gs>
                        <a:gs pos="88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34916035"/>
                  </a:ext>
                </a:extLst>
              </a:tr>
              <a:tr h="43546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1000">
                          <a:schemeClr val="accent4">
                            <a:lumMod val="5000"/>
                            <a:lumOff val="95000"/>
                          </a:schemeClr>
                        </a:gs>
                        <a:gs pos="32000">
                          <a:schemeClr val="accent4">
                            <a:lumMod val="45000"/>
                            <a:lumOff val="55000"/>
                          </a:schemeClr>
                        </a:gs>
                        <a:gs pos="88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Uniformidade do tamanho da célula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1000">
                          <a:schemeClr val="accent4">
                            <a:lumMod val="5000"/>
                            <a:lumOff val="95000"/>
                          </a:schemeClr>
                        </a:gs>
                        <a:gs pos="32000">
                          <a:schemeClr val="accent4">
                            <a:lumMod val="45000"/>
                            <a:lumOff val="55000"/>
                          </a:schemeClr>
                        </a:gs>
                        <a:gs pos="88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1-10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1000">
                          <a:schemeClr val="accent4">
                            <a:lumMod val="5000"/>
                            <a:lumOff val="95000"/>
                          </a:schemeClr>
                        </a:gs>
                        <a:gs pos="32000">
                          <a:schemeClr val="accent4">
                            <a:lumMod val="45000"/>
                            <a:lumOff val="55000"/>
                          </a:schemeClr>
                        </a:gs>
                        <a:gs pos="88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586157248"/>
                  </a:ext>
                </a:extLst>
              </a:tr>
              <a:tr h="43546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1000">
                          <a:schemeClr val="accent4">
                            <a:lumMod val="5000"/>
                            <a:lumOff val="95000"/>
                          </a:schemeClr>
                        </a:gs>
                        <a:gs pos="32000">
                          <a:schemeClr val="accent4">
                            <a:lumMod val="45000"/>
                            <a:lumOff val="55000"/>
                          </a:schemeClr>
                        </a:gs>
                        <a:gs pos="88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Uniformidade da Forma da Célula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1000">
                          <a:schemeClr val="accent4">
                            <a:lumMod val="5000"/>
                            <a:lumOff val="95000"/>
                          </a:schemeClr>
                        </a:gs>
                        <a:gs pos="32000">
                          <a:schemeClr val="accent4">
                            <a:lumMod val="45000"/>
                            <a:lumOff val="55000"/>
                          </a:schemeClr>
                        </a:gs>
                        <a:gs pos="88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1-10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1000">
                          <a:schemeClr val="accent4">
                            <a:lumMod val="5000"/>
                            <a:lumOff val="95000"/>
                          </a:schemeClr>
                        </a:gs>
                        <a:gs pos="32000">
                          <a:schemeClr val="accent4">
                            <a:lumMod val="45000"/>
                            <a:lumOff val="55000"/>
                          </a:schemeClr>
                        </a:gs>
                        <a:gs pos="88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721192562"/>
                  </a:ext>
                </a:extLst>
              </a:tr>
              <a:tr h="43546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1000">
                          <a:schemeClr val="accent4">
                            <a:lumMod val="5000"/>
                            <a:lumOff val="95000"/>
                          </a:schemeClr>
                        </a:gs>
                        <a:gs pos="32000">
                          <a:schemeClr val="accent4">
                            <a:lumMod val="45000"/>
                            <a:lumOff val="55000"/>
                          </a:schemeClr>
                        </a:gs>
                        <a:gs pos="88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Adesão Marginal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1000">
                          <a:schemeClr val="accent4">
                            <a:lumMod val="5000"/>
                            <a:lumOff val="95000"/>
                          </a:schemeClr>
                        </a:gs>
                        <a:gs pos="32000">
                          <a:schemeClr val="accent4">
                            <a:lumMod val="45000"/>
                            <a:lumOff val="55000"/>
                          </a:schemeClr>
                        </a:gs>
                        <a:gs pos="88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1-10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1000">
                          <a:schemeClr val="accent4">
                            <a:lumMod val="5000"/>
                            <a:lumOff val="95000"/>
                          </a:schemeClr>
                        </a:gs>
                        <a:gs pos="32000">
                          <a:schemeClr val="accent4">
                            <a:lumMod val="45000"/>
                            <a:lumOff val="55000"/>
                          </a:schemeClr>
                        </a:gs>
                        <a:gs pos="88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977423229"/>
                  </a:ext>
                </a:extLst>
              </a:tr>
              <a:tr h="43546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1000">
                          <a:schemeClr val="accent4">
                            <a:lumMod val="5000"/>
                            <a:lumOff val="95000"/>
                          </a:schemeClr>
                        </a:gs>
                        <a:gs pos="32000">
                          <a:schemeClr val="accent4">
                            <a:lumMod val="45000"/>
                            <a:lumOff val="55000"/>
                          </a:schemeClr>
                        </a:gs>
                        <a:gs pos="88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Tamanho Único de Célula Epitelial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1000">
                          <a:schemeClr val="accent4">
                            <a:lumMod val="5000"/>
                            <a:lumOff val="95000"/>
                          </a:schemeClr>
                        </a:gs>
                        <a:gs pos="32000">
                          <a:schemeClr val="accent4">
                            <a:lumMod val="45000"/>
                            <a:lumOff val="55000"/>
                          </a:schemeClr>
                        </a:gs>
                        <a:gs pos="88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1-10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1000">
                          <a:schemeClr val="accent4">
                            <a:lumMod val="5000"/>
                            <a:lumOff val="95000"/>
                          </a:schemeClr>
                        </a:gs>
                        <a:gs pos="32000">
                          <a:schemeClr val="accent4">
                            <a:lumMod val="45000"/>
                            <a:lumOff val="55000"/>
                          </a:schemeClr>
                        </a:gs>
                        <a:gs pos="88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89850032"/>
                  </a:ext>
                </a:extLst>
              </a:tr>
              <a:tr h="43546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1000">
                          <a:schemeClr val="accent4">
                            <a:lumMod val="5000"/>
                            <a:lumOff val="95000"/>
                          </a:schemeClr>
                        </a:gs>
                        <a:gs pos="32000">
                          <a:schemeClr val="accent4">
                            <a:lumMod val="45000"/>
                            <a:lumOff val="55000"/>
                          </a:schemeClr>
                        </a:gs>
                        <a:gs pos="88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Núcleos Nus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1000">
                          <a:schemeClr val="accent4">
                            <a:lumMod val="5000"/>
                            <a:lumOff val="95000"/>
                          </a:schemeClr>
                        </a:gs>
                        <a:gs pos="32000">
                          <a:schemeClr val="accent4">
                            <a:lumMod val="45000"/>
                            <a:lumOff val="55000"/>
                          </a:schemeClr>
                        </a:gs>
                        <a:gs pos="88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1-10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1000">
                          <a:schemeClr val="accent4">
                            <a:lumMod val="5000"/>
                            <a:lumOff val="95000"/>
                          </a:schemeClr>
                        </a:gs>
                        <a:gs pos="32000">
                          <a:schemeClr val="accent4">
                            <a:lumMod val="45000"/>
                            <a:lumOff val="55000"/>
                          </a:schemeClr>
                        </a:gs>
                        <a:gs pos="88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56763429"/>
                  </a:ext>
                </a:extLst>
              </a:tr>
              <a:tr h="43546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1000">
                          <a:schemeClr val="accent4">
                            <a:lumMod val="5000"/>
                            <a:lumOff val="95000"/>
                          </a:schemeClr>
                        </a:gs>
                        <a:gs pos="32000">
                          <a:schemeClr val="accent4">
                            <a:lumMod val="45000"/>
                            <a:lumOff val="55000"/>
                          </a:schemeClr>
                        </a:gs>
                        <a:gs pos="88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Cromatina Branda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1000">
                          <a:schemeClr val="accent4">
                            <a:lumMod val="5000"/>
                            <a:lumOff val="95000"/>
                          </a:schemeClr>
                        </a:gs>
                        <a:gs pos="32000">
                          <a:schemeClr val="accent4">
                            <a:lumMod val="45000"/>
                            <a:lumOff val="55000"/>
                          </a:schemeClr>
                        </a:gs>
                        <a:gs pos="88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1-10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1000">
                          <a:schemeClr val="accent4">
                            <a:lumMod val="5000"/>
                            <a:lumOff val="95000"/>
                          </a:schemeClr>
                        </a:gs>
                        <a:gs pos="32000">
                          <a:schemeClr val="accent4">
                            <a:lumMod val="45000"/>
                            <a:lumOff val="55000"/>
                          </a:schemeClr>
                        </a:gs>
                        <a:gs pos="88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424468257"/>
                  </a:ext>
                </a:extLst>
              </a:tr>
              <a:tr h="43546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1000">
                          <a:schemeClr val="accent4">
                            <a:lumMod val="5000"/>
                            <a:lumOff val="95000"/>
                          </a:schemeClr>
                        </a:gs>
                        <a:gs pos="32000">
                          <a:schemeClr val="accent4">
                            <a:lumMod val="45000"/>
                            <a:lumOff val="55000"/>
                          </a:schemeClr>
                        </a:gs>
                        <a:gs pos="88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Nucleoli Normal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1000">
                          <a:schemeClr val="accent4">
                            <a:lumMod val="5000"/>
                            <a:lumOff val="95000"/>
                          </a:schemeClr>
                        </a:gs>
                        <a:gs pos="32000">
                          <a:schemeClr val="accent4">
                            <a:lumMod val="45000"/>
                            <a:lumOff val="55000"/>
                          </a:schemeClr>
                        </a:gs>
                        <a:gs pos="88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1-10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1000">
                          <a:schemeClr val="accent4">
                            <a:lumMod val="5000"/>
                            <a:lumOff val="95000"/>
                          </a:schemeClr>
                        </a:gs>
                        <a:gs pos="32000">
                          <a:schemeClr val="accent4">
                            <a:lumMod val="45000"/>
                            <a:lumOff val="55000"/>
                          </a:schemeClr>
                        </a:gs>
                        <a:gs pos="88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466603532"/>
                  </a:ext>
                </a:extLst>
              </a:tr>
              <a:tr h="43546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1000">
                          <a:schemeClr val="accent4">
                            <a:lumMod val="5000"/>
                            <a:lumOff val="95000"/>
                          </a:schemeClr>
                        </a:gs>
                        <a:gs pos="32000">
                          <a:schemeClr val="accent4">
                            <a:lumMod val="45000"/>
                            <a:lumOff val="55000"/>
                          </a:schemeClr>
                        </a:gs>
                        <a:gs pos="88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Mitoses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1000">
                          <a:schemeClr val="accent4">
                            <a:lumMod val="5000"/>
                            <a:lumOff val="95000"/>
                          </a:schemeClr>
                        </a:gs>
                        <a:gs pos="32000">
                          <a:schemeClr val="accent4">
                            <a:lumMod val="45000"/>
                            <a:lumOff val="55000"/>
                          </a:schemeClr>
                        </a:gs>
                        <a:gs pos="88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1-10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1000">
                          <a:schemeClr val="accent4">
                            <a:lumMod val="5000"/>
                            <a:lumOff val="95000"/>
                          </a:schemeClr>
                        </a:gs>
                        <a:gs pos="32000">
                          <a:schemeClr val="accent4">
                            <a:lumMod val="45000"/>
                            <a:lumOff val="55000"/>
                          </a:schemeClr>
                        </a:gs>
                        <a:gs pos="88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713007501"/>
                  </a:ext>
                </a:extLst>
              </a:tr>
            </a:tbl>
          </a:graphicData>
        </a:graphic>
      </p:graphicFrame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FBA82F4-CF6A-4465-9D4E-226CAA499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3ADD-F23D-46E5-A21C-30099C725AAA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329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C414AF-FFC7-4B5E-8781-A397620D7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Distribuição da base de dados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D075C5F-5C3F-492B-9035-5FEEBD99718B}"/>
              </a:ext>
            </a:extLst>
          </p:cNvPr>
          <p:cNvSpPr/>
          <p:nvPr/>
        </p:nvSpPr>
        <p:spPr>
          <a:xfrm>
            <a:off x="8065316" y="4758742"/>
            <a:ext cx="3364684" cy="119177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30%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Testes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B8AAF7E-B6BD-4227-AA2C-68F0FAD00CDE}"/>
              </a:ext>
            </a:extLst>
          </p:cNvPr>
          <p:cNvSpPr/>
          <p:nvPr/>
        </p:nvSpPr>
        <p:spPr>
          <a:xfrm>
            <a:off x="4451758" y="2862636"/>
            <a:ext cx="3364684" cy="309642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70%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Treinamento</a:t>
            </a:r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8ECAE07-8A62-42B2-BAC4-6D12B9A4D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3ADD-F23D-46E5-A21C-30099C725AAA}" type="slidenum">
              <a:rPr lang="pt-BR" smtClean="0"/>
              <a:t>8</a:t>
            </a:fld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D5C7D51-2C18-4045-A3D6-EDFA3967A639}"/>
              </a:ext>
            </a:extLst>
          </p:cNvPr>
          <p:cNvSpPr/>
          <p:nvPr/>
        </p:nvSpPr>
        <p:spPr>
          <a:xfrm>
            <a:off x="838201" y="1780505"/>
            <a:ext cx="3364684" cy="419517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683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Instâncias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585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4809AB-97DE-40E8-B95F-57F0EEBD5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Naïve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Bayes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2C687882-EB7E-460C-B1BC-D49AABA39E2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127" y="1523622"/>
            <a:ext cx="3705738" cy="4351338"/>
          </a:xfrm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33FFCB4-BA36-4DC9-A564-49A6B426C03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algoritmo usa o teorema de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Bayes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assume todos atributos para ser independente de um outro dado o valor da variável de classe;</a:t>
            </a:r>
          </a:p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 suposição de independência condicional raramente é verdade em aplicações do mundo real, daí a caracterização como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Naïve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8393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6209</TotalTime>
  <Words>605</Words>
  <Application>Microsoft Office PowerPoint</Application>
  <PresentationFormat>Widescreen</PresentationFormat>
  <Paragraphs>136</Paragraphs>
  <Slides>29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Times New Roman</vt:lpstr>
      <vt:lpstr>Wingdings</vt:lpstr>
      <vt:lpstr>Tema do Office</vt:lpstr>
      <vt:lpstr>Mini-Curso Introdução ao Machine Learning</vt:lpstr>
      <vt:lpstr>Apresentação</vt:lpstr>
      <vt:lpstr>Machine Learning</vt:lpstr>
      <vt:lpstr>O que é Machine Learning? </vt:lpstr>
      <vt:lpstr>Hierarquia de aprendizado</vt:lpstr>
      <vt:lpstr>Aprendizado Supervisionado</vt:lpstr>
      <vt:lpstr>Exemplo de Aplicação em uma base de dados médica</vt:lpstr>
      <vt:lpstr>Distribuição da base de dados</vt:lpstr>
      <vt:lpstr>Naïve Bayes</vt:lpstr>
      <vt:lpstr>Linguagem de Programação R</vt:lpstr>
      <vt:lpstr>Bora pro código, fazer a previsão! </vt:lpstr>
      <vt:lpstr>Instalando o pacote para Naïve Bayes</vt:lpstr>
      <vt:lpstr>Carregando o pacote e1071</vt:lpstr>
      <vt:lpstr>Coletando a base de dados</vt:lpstr>
      <vt:lpstr>Separando dados de teste e treino [SEM VIÉS]</vt:lpstr>
      <vt:lpstr>Separando dados de teste e treino [SEM VIÉS]</vt:lpstr>
      <vt:lpstr>Visualizando as dimensões de treino e teste</vt:lpstr>
      <vt:lpstr>Criando um modelo e treinando</vt:lpstr>
      <vt:lpstr>Previsão dos testes</vt:lpstr>
      <vt:lpstr>Como descobrir o que o algoritmo acertou e errou?</vt:lpstr>
      <vt:lpstr>Criando uma matriz de confusão em R</vt:lpstr>
      <vt:lpstr>Visualizando a matriz de confusão</vt:lpstr>
      <vt:lpstr>Organizando erros e acertos</vt:lpstr>
      <vt:lpstr>Visualizando porcentagem de erro e acerto</vt:lpstr>
      <vt:lpstr>Simulando um teste em produção</vt:lpstr>
      <vt:lpstr>Simulando um teste em produção</vt:lpstr>
      <vt:lpstr>Visualizando o resultado</vt:lpstr>
      <vt:lpstr>Isso é apenas o começo, não pare por aqui!</vt:lpstr>
      <vt:lpstr>Mini-Curso Introdução ao Machine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ao Machine Learning com o algoritmo KNN (K-vizinhos mais próximos)</dc:title>
  <dc:creator>Marcos</dc:creator>
  <cp:lastModifiedBy>Marcos</cp:lastModifiedBy>
  <cp:revision>63</cp:revision>
  <dcterms:created xsi:type="dcterms:W3CDTF">2018-10-12T17:23:26Z</dcterms:created>
  <dcterms:modified xsi:type="dcterms:W3CDTF">2019-05-09T17:53:57Z</dcterms:modified>
</cp:coreProperties>
</file>