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81" r:id="rId5"/>
    <p:sldId id="282" r:id="rId6"/>
    <p:sldId id="283" r:id="rId7"/>
    <p:sldId id="261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4" r:id="rId24"/>
    <p:sldId id="260" r:id="rId25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711" autoAdjust="0"/>
  </p:normalViewPr>
  <p:slideViewPr>
    <p:cSldViewPr>
      <p:cViewPr>
        <p:scale>
          <a:sx n="110" d="100"/>
          <a:sy n="110" d="100"/>
        </p:scale>
        <p:origin x="-1014" y="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2099-B86B-4F18-84F4-7CCD847E1367}" type="datetimeFigureOut">
              <a:rPr lang="uk-UA" smtClean="0"/>
              <a:t>18.04.2016</a:t>
            </a:fld>
            <a:endParaRPr lang="uk-U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BC1B6C-E153-4C45-BD3E-35DD4F9A0C72}" type="slidenum">
              <a:rPr lang="uk-UA" smtClean="0"/>
              <a:t>‹#›</a:t>
            </a:fld>
            <a:endParaRPr lang="uk-U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2099-B86B-4F18-84F4-7CCD847E1367}" type="datetimeFigureOut">
              <a:rPr lang="uk-UA" smtClean="0"/>
              <a:t>18.04.2016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1B6C-E153-4C45-BD3E-35DD4F9A0C7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2099-B86B-4F18-84F4-7CCD847E1367}" type="datetimeFigureOut">
              <a:rPr lang="uk-UA" smtClean="0"/>
              <a:t>18.04.2016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1B6C-E153-4C45-BD3E-35DD4F9A0C7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2099-B86B-4F18-84F4-7CCD847E1367}" type="datetimeFigureOut">
              <a:rPr lang="uk-UA" smtClean="0"/>
              <a:t>18.04.2016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1B6C-E153-4C45-BD3E-35DD4F9A0C7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2099-B86B-4F18-84F4-7CCD847E1367}" type="datetimeFigureOut">
              <a:rPr lang="uk-UA" smtClean="0"/>
              <a:t>18.04.2016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1B6C-E153-4C45-BD3E-35DD4F9A0C7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2099-B86B-4F18-84F4-7CCD847E1367}" type="datetimeFigureOut">
              <a:rPr lang="uk-UA" smtClean="0"/>
              <a:t>18.04.2016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1B6C-E153-4C45-BD3E-35DD4F9A0C72}" type="slidenum">
              <a:rPr lang="uk-UA" smtClean="0"/>
              <a:t>‹#›</a:t>
            </a:fld>
            <a:endParaRPr lang="uk-UA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2099-B86B-4F18-84F4-7CCD847E1367}" type="datetimeFigureOut">
              <a:rPr lang="uk-UA" smtClean="0"/>
              <a:t>18.04.2016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1B6C-E153-4C45-BD3E-35DD4F9A0C72}" type="slidenum">
              <a:rPr lang="uk-UA" smtClean="0"/>
              <a:t>‹#›</a:t>
            </a:fld>
            <a:endParaRPr lang="uk-U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2099-B86B-4F18-84F4-7CCD847E1367}" type="datetimeFigureOut">
              <a:rPr lang="uk-UA" smtClean="0"/>
              <a:t>18.04.2016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1B6C-E153-4C45-BD3E-35DD4F9A0C7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2099-B86B-4F18-84F4-7CCD847E1367}" type="datetimeFigureOut">
              <a:rPr lang="uk-UA" smtClean="0"/>
              <a:t>18.04.2016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1B6C-E153-4C45-BD3E-35DD4F9A0C7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2099-B86B-4F18-84F4-7CCD847E1367}" type="datetimeFigureOut">
              <a:rPr lang="uk-UA" smtClean="0"/>
              <a:t>18.04.2016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1B6C-E153-4C45-BD3E-35DD4F9A0C7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2099-B86B-4F18-84F4-7CCD847E1367}" type="datetimeFigureOut">
              <a:rPr lang="uk-UA" smtClean="0"/>
              <a:t>18.04.2016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1B6C-E153-4C45-BD3E-35DD4F9A0C7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5672099-B86B-4F18-84F4-7CCD847E1367}" type="datetimeFigureOut">
              <a:rPr lang="uk-UA" smtClean="0"/>
              <a:t>18.04.2016</a:t>
            </a:fld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4BC1B6C-E153-4C45-BD3E-35DD4F9A0C72}" type="slidenum">
              <a:rPr lang="uk-UA" smtClean="0"/>
              <a:t>‹#›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uk-U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Перевод чисел в двоичную систему и обратно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Группа 6</a:t>
            </a:r>
            <a:endParaRPr lang="uk-UA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925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548680"/>
            <a:ext cx="7315200" cy="6963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Класс </a:t>
            </a:r>
            <a:r>
              <a:rPr lang="en-US" dirty="0" err="1"/>
              <a:t>InputHelper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1556792"/>
            <a:ext cx="8352928" cy="4248472"/>
          </a:xfrm>
          <a:ln>
            <a:noFill/>
          </a:ln>
        </p:spPr>
        <p:txBody>
          <a:bodyPr>
            <a:normAutofit fontScale="70000" lnSpcReduction="2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uk-UA" sz="3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Проверка</a:t>
            </a:r>
            <a:r>
              <a:rPr lang="uk-UA" sz="3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uk-UA" sz="3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системы</a:t>
            </a:r>
            <a:r>
              <a:rPr lang="uk-UA" sz="3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uk-UA" sz="3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счистления</a:t>
            </a:r>
            <a:endParaRPr lang="uk-UA" sz="3400" spc="50" dirty="0" smtClean="0">
              <a:ln w="11430"/>
              <a:solidFill>
                <a:srgbClr val="92D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public static String </a:t>
            </a:r>
            <a:r>
              <a:rPr lang="en-US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enterNumber</a:t>
            </a:r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(Integer system) {</a:t>
            </a:r>
          </a:p>
          <a:p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String </a:t>
            </a:r>
            <a:r>
              <a:rPr lang="en-US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enteredValue</a:t>
            </a:r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null;</a:t>
            </a:r>
          </a:p>
          <a:p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try {</a:t>
            </a:r>
          </a:p>
          <a:p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String </a:t>
            </a:r>
            <a:r>
              <a:rPr lang="en-US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inputNumberText</a:t>
            </a:r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"</a:t>
            </a:r>
            <a:r>
              <a:rPr lang="ru-RU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Введите позитивное число в выбранной системе:";</a:t>
            </a:r>
          </a:p>
          <a:p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System.out.println</a:t>
            </a:r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inputNumberText</a:t>
            </a:r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);</a:t>
            </a:r>
          </a:p>
          <a:p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enteredValue</a:t>
            </a:r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</a:t>
            </a:r>
            <a:r>
              <a:rPr lang="en-US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scanner.nextLine</a:t>
            </a:r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();</a:t>
            </a:r>
          </a:p>
          <a:p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while (!</a:t>
            </a:r>
            <a:r>
              <a:rPr lang="en-US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isNumberValid</a:t>
            </a:r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enteredValue</a:t>
            </a:r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, system)) {</a:t>
            </a:r>
          </a:p>
          <a:p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</a:t>
            </a:r>
            <a:r>
              <a:rPr lang="en-US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System.out.println</a:t>
            </a:r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("</a:t>
            </a:r>
            <a:r>
              <a:rPr lang="uk-UA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Невалидное</a:t>
            </a:r>
            <a:r>
              <a:rPr lang="uk-UA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uk-UA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число.\</a:t>
            </a:r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n" + </a:t>
            </a:r>
            <a:r>
              <a:rPr lang="en-US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inputNumberText</a:t>
            </a:r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);</a:t>
            </a:r>
          </a:p>
          <a:p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</a:t>
            </a:r>
            <a:r>
              <a:rPr lang="en-US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enteredValue</a:t>
            </a:r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</a:t>
            </a:r>
            <a:r>
              <a:rPr lang="en-US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scanner.nextLine</a:t>
            </a:r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();</a:t>
            </a:r>
          </a:p>
          <a:p>
            <a:r>
              <a:rPr lang="uk-UA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}</a:t>
            </a:r>
          </a:p>
          <a:p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 catch (Exception e) {</a:t>
            </a:r>
          </a:p>
          <a:p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System.out.println</a:t>
            </a:r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("[ERROR]: " + </a:t>
            </a:r>
            <a:r>
              <a:rPr lang="en-US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e.getMessage</a:t>
            </a:r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());</a:t>
            </a:r>
          </a:p>
          <a:p>
            <a:r>
              <a:rPr lang="uk-UA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</a:t>
            </a:r>
          </a:p>
          <a:p>
            <a:endParaRPr lang="uk-UA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return </a:t>
            </a:r>
            <a:r>
              <a:rPr lang="en-US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enteredValue</a:t>
            </a:r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;</a:t>
            </a:r>
          </a:p>
          <a:p>
            <a:r>
              <a:rPr lang="uk-UA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39892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548680"/>
            <a:ext cx="7315200" cy="6963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Класс </a:t>
            </a:r>
            <a:r>
              <a:rPr lang="en-US" dirty="0" err="1"/>
              <a:t>InputHelper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1556792"/>
            <a:ext cx="8352928" cy="4248472"/>
          </a:xfrm>
          <a:ln>
            <a:noFill/>
          </a:ln>
        </p:spPr>
        <p:txBody>
          <a:bodyPr>
            <a:normAutofit fontScale="47500" lnSpcReduction="2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uk-UA" sz="4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Проверка</a:t>
            </a:r>
            <a:r>
              <a:rPr lang="uk-UA" sz="4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числа</a:t>
            </a:r>
          </a:p>
          <a:p>
            <a:r>
              <a:rPr lang="en-US" sz="27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public static </a:t>
            </a:r>
            <a:r>
              <a:rPr lang="en-US" sz="2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boolean</a:t>
            </a:r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2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isNumberValid</a:t>
            </a:r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(String </a:t>
            </a:r>
            <a:r>
              <a:rPr lang="en-US" sz="2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enteredString</a:t>
            </a:r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, </a:t>
            </a:r>
            <a:r>
              <a:rPr lang="en-US" sz="2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system) {</a:t>
            </a:r>
          </a:p>
          <a:p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</a:t>
            </a:r>
            <a:r>
              <a:rPr lang="en-US" sz="2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boolean</a:t>
            </a:r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result = true;</a:t>
            </a:r>
          </a:p>
          <a:p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try {</a:t>
            </a:r>
          </a:p>
          <a:p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String </a:t>
            </a:r>
            <a:r>
              <a:rPr lang="en-US" sz="2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acceptableChars</a:t>
            </a:r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"0123456789abcdef";</a:t>
            </a:r>
          </a:p>
          <a:p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for (Character </a:t>
            </a:r>
            <a:r>
              <a:rPr lang="en-US" sz="2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enteredChar</a:t>
            </a:r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: </a:t>
            </a:r>
            <a:r>
              <a:rPr lang="en-US" sz="2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enteredString.toCharArray</a:t>
            </a:r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()) {</a:t>
            </a:r>
          </a:p>
          <a:p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String symbol = </a:t>
            </a:r>
            <a:r>
              <a:rPr lang="en-US" sz="2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enteredChar.toString</a:t>
            </a:r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().</a:t>
            </a:r>
            <a:r>
              <a:rPr lang="en-US" sz="2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toLowerCase</a:t>
            </a:r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();</a:t>
            </a:r>
          </a:p>
          <a:p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if (!</a:t>
            </a:r>
            <a:r>
              <a:rPr lang="en-US" sz="2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acceptableChars.substring</a:t>
            </a:r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(0, system).contains(symbol)) result = false;</a:t>
            </a:r>
          </a:p>
          <a:p>
            <a:r>
              <a:rPr lang="en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}</a:t>
            </a:r>
          </a:p>
          <a:p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// Check that number not consists of zeros</a:t>
            </a:r>
          </a:p>
          <a:p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2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sum = 0;</a:t>
            </a:r>
          </a:p>
          <a:p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for (char character : </a:t>
            </a:r>
            <a:r>
              <a:rPr lang="en-US" sz="2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enteredString.toCharArray</a:t>
            </a:r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()) sum += </a:t>
            </a:r>
            <a:r>
              <a:rPr lang="en-US" sz="2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Character.getNumericValue</a:t>
            </a:r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(character);</a:t>
            </a:r>
          </a:p>
          <a:p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if (sum == 0) result = false;</a:t>
            </a:r>
          </a:p>
          <a:p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 catch (Exception e) {</a:t>
            </a:r>
          </a:p>
          <a:p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2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System.out.println</a:t>
            </a:r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("[ERROR]: " + </a:t>
            </a:r>
            <a:r>
              <a:rPr lang="en-US" sz="2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e.getMessage</a:t>
            </a:r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());</a:t>
            </a:r>
          </a:p>
          <a:p>
            <a:r>
              <a:rPr lang="en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</a:t>
            </a:r>
          </a:p>
          <a:p>
            <a:endParaRPr lang="en" sz="27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en-US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return result;</a:t>
            </a:r>
          </a:p>
          <a:p>
            <a:r>
              <a:rPr lang="en" sz="2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}</a:t>
            </a:r>
            <a:endParaRPr lang="uk-UA" sz="270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331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548680"/>
            <a:ext cx="7315200" cy="6963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Класс </a:t>
            </a:r>
            <a:r>
              <a:rPr lang="en-US" dirty="0"/>
              <a:t>Decimal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1556792"/>
            <a:ext cx="8352928" cy="4968552"/>
          </a:xfrm>
          <a:ln>
            <a:noFill/>
          </a:ln>
        </p:spPr>
        <p:txBody>
          <a:bodyPr>
            <a:normAutofit fontScale="55000" lnSpcReduction="2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uk-UA" sz="3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Преобразование</a:t>
            </a:r>
            <a:r>
              <a:rPr lang="uk-UA" sz="3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uk-UA" sz="3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из</a:t>
            </a:r>
            <a:r>
              <a:rPr lang="uk-UA" sz="3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uk-UA" sz="3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любой</a:t>
            </a:r>
            <a:r>
              <a:rPr lang="uk-UA" sz="3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uk-UA" sz="3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системы</a:t>
            </a:r>
            <a:r>
              <a:rPr lang="uk-UA" sz="3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в </a:t>
            </a:r>
            <a:r>
              <a:rPr lang="uk-UA" sz="3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десятичную</a:t>
            </a:r>
            <a:endParaRPr lang="uk-UA" sz="3400" spc="50" dirty="0" smtClean="0">
              <a:ln w="11430"/>
              <a:solidFill>
                <a:srgbClr val="92D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r>
              <a:rPr lang="en-US" sz="15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15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private Map&lt;Character, Integer&gt; map;</a:t>
            </a:r>
          </a:p>
          <a:p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public Decimal() {</a:t>
            </a:r>
          </a:p>
          <a:p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this.map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new 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HashMap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&lt;&gt;();</a:t>
            </a:r>
          </a:p>
          <a:p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k = 0;</a:t>
            </a:r>
          </a:p>
          <a:p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for (char j = '0'; j &lt;= '9'; j++) {</a:t>
            </a:r>
          </a:p>
          <a:p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map.put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(j, k++);</a:t>
            </a:r>
          </a:p>
          <a:p>
            <a:r>
              <a:rPr lang="en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</a:t>
            </a:r>
          </a:p>
          <a:p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for (char 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'A'; 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&lt; 'G'; 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++) {</a:t>
            </a:r>
          </a:p>
          <a:p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map.put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, k++);</a:t>
            </a:r>
          </a:p>
          <a:p>
            <a:r>
              <a:rPr lang="en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</a:t>
            </a:r>
          </a:p>
          <a:p>
            <a:r>
              <a:rPr lang="en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}</a:t>
            </a:r>
          </a:p>
          <a:p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public 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ToDecimal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(String number, 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system) {</a:t>
            </a:r>
          </a:p>
          <a:p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List&lt;Integer&gt; 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arrayInt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new 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ArrayList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&lt;&gt;();</a:t>
            </a:r>
          </a:p>
          <a:p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for (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0; 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&lt; 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number.length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(); 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++) {</a:t>
            </a:r>
          </a:p>
          <a:p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char symbol = 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number.charAt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);</a:t>
            </a:r>
          </a:p>
          <a:p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for (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Map.Entry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&lt;Character, Integer&gt; c : 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map.entrySet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()) {</a:t>
            </a:r>
          </a:p>
          <a:p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if (symbol == 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c.getKey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()) {</a:t>
            </a:r>
          </a:p>
          <a:p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    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arrayInt.add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c.getValue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());</a:t>
            </a:r>
          </a:p>
          <a:p>
            <a:r>
              <a:rPr lang="uk-UA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}</a:t>
            </a:r>
          </a:p>
          <a:p>
            <a:r>
              <a:rPr lang="uk-UA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}</a:t>
            </a:r>
          </a:p>
          <a:p>
            <a:r>
              <a:rPr lang="uk-UA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</a:t>
            </a:r>
          </a:p>
          <a:p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Collections.reverse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arrayInt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);</a:t>
            </a:r>
          </a:p>
          <a:p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</a:t>
            </a:r>
            <a:r>
              <a:rPr lang="en-US" sz="19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sum = 0;</a:t>
            </a:r>
          </a:p>
          <a:p>
            <a:r>
              <a:rPr lang="nn-NO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for (int i = 0; i &lt; arrayInt.size(); i++) {</a:t>
            </a:r>
          </a:p>
          <a:p>
            <a:r>
              <a:rPr lang="nn-NO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sum += arrayInt.get(i) * (int) Math.pow(system, i);</a:t>
            </a:r>
          </a:p>
          <a:p>
            <a:r>
              <a:rPr lang="uk-UA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</a:t>
            </a:r>
          </a:p>
          <a:p>
            <a:r>
              <a:rPr lang="en-US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return sum;</a:t>
            </a:r>
          </a:p>
          <a:p>
            <a:r>
              <a:rPr lang="uk-UA" sz="19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}</a:t>
            </a:r>
            <a:endParaRPr lang="uk-UA" sz="190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886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548680"/>
            <a:ext cx="7315200" cy="6963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Класс </a:t>
            </a:r>
            <a:r>
              <a:rPr lang="en-US" dirty="0"/>
              <a:t>Decimal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1556792"/>
            <a:ext cx="8352928" cy="4968552"/>
          </a:xfrm>
          <a:ln>
            <a:noFill/>
          </a:ln>
        </p:spPr>
        <p:txBody>
          <a:bodyPr>
            <a:normAutofit fontScale="70000" lnSpcReduction="2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uk-UA" sz="3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Преобразование</a:t>
            </a:r>
            <a:r>
              <a:rPr lang="uk-UA" sz="3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uk-UA" sz="3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из</a:t>
            </a:r>
            <a:r>
              <a:rPr lang="uk-UA" sz="3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uk-UA" sz="3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десятичной</a:t>
            </a:r>
            <a:r>
              <a:rPr lang="uk-UA" sz="3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uk-UA" sz="3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системы</a:t>
            </a:r>
            <a:r>
              <a:rPr lang="uk-UA" sz="3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в </a:t>
            </a:r>
            <a:r>
              <a:rPr lang="uk-UA" sz="3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двоичную</a:t>
            </a:r>
            <a:endParaRPr lang="uk-UA" sz="3400" spc="50" dirty="0" smtClean="0">
              <a:ln w="11430"/>
              <a:solidFill>
                <a:srgbClr val="92D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r>
              <a:rPr lang="en-US" sz="15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15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</a:t>
            </a:r>
            <a:r>
              <a:rPr lang="en-US" sz="2000" dirty="0"/>
              <a:t> 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public String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DecimalTo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number,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system) {</a:t>
            </a:r>
          </a:p>
          <a:p>
            <a:endParaRPr lang="en" sz="2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List&lt;String&gt; array = new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ArrayList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&lt;&gt;();</a:t>
            </a:r>
          </a:p>
          <a:p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StringBuilder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stringBuilder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new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StringBuilder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();</a:t>
            </a:r>
          </a:p>
          <a:p>
            <a:endParaRPr lang="en" sz="2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while (number != 0) {</a:t>
            </a:r>
          </a:p>
          <a:p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remainder = number % system;</a:t>
            </a:r>
          </a:p>
          <a:p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for (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Map.Entry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&lt;Character, Integer&gt; c :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map.entrySet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()) {</a:t>
            </a:r>
          </a:p>
          <a:p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if (remainder ==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c.getValue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()) {</a:t>
            </a:r>
          </a:p>
          <a:p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   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array.add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String.valueOf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c.getKey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()));</a:t>
            </a:r>
          </a:p>
          <a:p>
            <a:r>
              <a:rPr lang="en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}</a:t>
            </a:r>
          </a:p>
          <a:p>
            <a:r>
              <a:rPr lang="en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}</a:t>
            </a:r>
          </a:p>
          <a:p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number /= system;</a:t>
            </a:r>
          </a:p>
          <a:p>
            <a:r>
              <a:rPr lang="en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</a:t>
            </a:r>
          </a:p>
          <a:p>
            <a:endParaRPr lang="en" sz="2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Collections.reverse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(array);</a:t>
            </a:r>
          </a:p>
          <a:p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array.forEach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stringBuilder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::append);</a:t>
            </a:r>
          </a:p>
          <a:p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return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stringBuilder.toString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();</a:t>
            </a:r>
          </a:p>
          <a:p>
            <a:r>
              <a:rPr lang="en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}</a:t>
            </a:r>
            <a:endParaRPr lang="uk-UA" sz="19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7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548680"/>
            <a:ext cx="7315200" cy="6963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Класс </a:t>
            </a:r>
            <a:r>
              <a:rPr lang="en-US" dirty="0"/>
              <a:t>Decimal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1556792"/>
            <a:ext cx="8352928" cy="4968552"/>
          </a:xfrm>
          <a:ln>
            <a:noFill/>
          </a:ln>
        </p:spPr>
        <p:txBody>
          <a:bodyPr>
            <a:normAutofit fontScale="70000" lnSpcReduction="2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uk-UA" sz="3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Преобразование</a:t>
            </a:r>
            <a:r>
              <a:rPr lang="uk-UA" sz="3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uk-UA" sz="3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из</a:t>
            </a:r>
            <a:r>
              <a:rPr lang="uk-UA" sz="3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uk-UA" sz="3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десятичной</a:t>
            </a:r>
            <a:r>
              <a:rPr lang="uk-UA" sz="3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uk-UA" sz="3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системы</a:t>
            </a:r>
            <a:r>
              <a:rPr lang="uk-UA" sz="3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в </a:t>
            </a:r>
            <a:r>
              <a:rPr lang="uk-UA" sz="3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двоичную</a:t>
            </a:r>
            <a:endParaRPr lang="uk-UA" sz="3400" spc="50" dirty="0" smtClean="0">
              <a:ln w="11430"/>
              <a:solidFill>
                <a:srgbClr val="92D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r>
              <a:rPr lang="en-US" sz="15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15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</a:t>
            </a:r>
            <a:r>
              <a:rPr lang="en-US" sz="2000" dirty="0"/>
              <a:t> 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public String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DecimalTo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number,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system) {</a:t>
            </a:r>
          </a:p>
          <a:p>
            <a:endParaRPr lang="en" sz="2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List&lt;String&gt; array = new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ArrayList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&lt;&gt;();</a:t>
            </a:r>
          </a:p>
          <a:p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StringBuilder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stringBuilder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new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StringBuilder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();</a:t>
            </a:r>
          </a:p>
          <a:p>
            <a:endParaRPr lang="en" sz="2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while (number != 0) {</a:t>
            </a:r>
          </a:p>
          <a:p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remainder = number % system;</a:t>
            </a:r>
          </a:p>
          <a:p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for (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Map.Entry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&lt;Character, Integer&gt; c :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map.entrySet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()) {</a:t>
            </a:r>
          </a:p>
          <a:p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if (remainder ==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c.getValue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()) {</a:t>
            </a:r>
          </a:p>
          <a:p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   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array.add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String.valueOf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c.getKey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()));</a:t>
            </a:r>
          </a:p>
          <a:p>
            <a:r>
              <a:rPr lang="en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}</a:t>
            </a:r>
          </a:p>
          <a:p>
            <a:r>
              <a:rPr lang="en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}</a:t>
            </a:r>
          </a:p>
          <a:p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number /= system;</a:t>
            </a:r>
          </a:p>
          <a:p>
            <a:r>
              <a:rPr lang="en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</a:t>
            </a:r>
          </a:p>
          <a:p>
            <a:endParaRPr lang="en" sz="2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Collections.reverse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(array);</a:t>
            </a:r>
          </a:p>
          <a:p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array.forEach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stringBuilder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::append);</a:t>
            </a:r>
          </a:p>
          <a:p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return </a:t>
            </a:r>
            <a:r>
              <a:rPr lang="en-US" sz="20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stringBuilder.toString</a:t>
            </a:r>
            <a:r>
              <a:rPr lang="en-US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();</a:t>
            </a:r>
          </a:p>
          <a:p>
            <a:r>
              <a:rPr lang="en" sz="2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}</a:t>
            </a:r>
            <a:endParaRPr lang="uk-UA" sz="19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902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548680"/>
            <a:ext cx="7315200" cy="6963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Класс </a:t>
            </a:r>
            <a:r>
              <a:rPr lang="en-US" dirty="0"/>
              <a:t>Converter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1556792"/>
            <a:ext cx="8352928" cy="4968552"/>
          </a:xfrm>
          <a:ln>
            <a:noFill/>
          </a:ln>
        </p:spPr>
        <p:txBody>
          <a:bodyPr>
            <a:normAutofit lnSpcReduction="1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uk-UA" sz="2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Конвертация</a:t>
            </a:r>
            <a:r>
              <a:rPr lang="uk-UA" sz="2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числа в </a:t>
            </a:r>
            <a:r>
              <a:rPr lang="uk-UA" sz="2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двоичную</a:t>
            </a:r>
            <a:r>
              <a:rPr lang="uk-UA" sz="2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систему </a:t>
            </a:r>
            <a:r>
              <a:rPr lang="uk-UA" sz="2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счистления</a:t>
            </a:r>
            <a:endParaRPr lang="uk-UA" sz="2400" spc="50" dirty="0" smtClean="0">
              <a:ln w="11430"/>
              <a:solidFill>
                <a:srgbClr val="92D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r>
              <a:rPr lang="en-US" sz="1100" dirty="0"/>
              <a:t> </a:t>
            </a:r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public static String </a:t>
            </a:r>
            <a:r>
              <a:rPr lang="en-US" sz="18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toBinary</a:t>
            </a:r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(String number, Integer system) {</a:t>
            </a:r>
          </a:p>
          <a:p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String </a:t>
            </a:r>
            <a:r>
              <a:rPr lang="en-US" sz="18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binaryNumber</a:t>
            </a:r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null;</a:t>
            </a:r>
          </a:p>
          <a:p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try {</a:t>
            </a:r>
          </a:p>
          <a:p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if (system != 10) {</a:t>
            </a:r>
          </a:p>
          <a:p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Integer </a:t>
            </a:r>
            <a:r>
              <a:rPr lang="en-US" sz="18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decimalNumber</a:t>
            </a:r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</a:t>
            </a:r>
            <a:r>
              <a:rPr lang="en-US" sz="18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toDecimal</a:t>
            </a:r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(number, system);</a:t>
            </a:r>
          </a:p>
          <a:p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</a:t>
            </a:r>
            <a:r>
              <a:rPr lang="en-US" sz="18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binaryNumber</a:t>
            </a:r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</a:t>
            </a:r>
            <a:r>
              <a:rPr lang="en-US" sz="18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decimalTo</a:t>
            </a:r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8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decimalNumber</a:t>
            </a:r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, BINARY_SYSTEM);</a:t>
            </a:r>
          </a:p>
          <a:p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} else {</a:t>
            </a:r>
          </a:p>
          <a:p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</a:t>
            </a:r>
            <a:r>
              <a:rPr lang="en-US" sz="18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binaryNumber</a:t>
            </a:r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</a:t>
            </a:r>
            <a:r>
              <a:rPr lang="en-US" sz="18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decimalTo</a:t>
            </a:r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8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Integer.parseInt</a:t>
            </a:r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(number), BINARY_SYSTEM);</a:t>
            </a:r>
          </a:p>
          <a:p>
            <a:r>
              <a:rPr lang="en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}</a:t>
            </a:r>
          </a:p>
          <a:p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 catch (Exception e) {</a:t>
            </a:r>
          </a:p>
          <a:p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18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System.out.println</a:t>
            </a:r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("[ERROR]: " + </a:t>
            </a:r>
            <a:r>
              <a:rPr lang="en-US" sz="18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e.getMessage</a:t>
            </a:r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());</a:t>
            </a:r>
          </a:p>
          <a:p>
            <a:r>
              <a:rPr lang="en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</a:t>
            </a:r>
          </a:p>
          <a:p>
            <a:endParaRPr lang="en" sz="18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return </a:t>
            </a:r>
            <a:r>
              <a:rPr lang="en-US" sz="18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binaryNumber</a:t>
            </a:r>
            <a:r>
              <a:rPr lang="en-US" sz="1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;</a:t>
            </a:r>
            <a:endParaRPr lang="uk-UA" sz="180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06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548680"/>
            <a:ext cx="7315200" cy="6963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Класс </a:t>
            </a:r>
            <a:r>
              <a:rPr lang="en-US" dirty="0"/>
              <a:t>Converter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1556792"/>
            <a:ext cx="8352928" cy="4968552"/>
          </a:xfrm>
          <a:ln>
            <a:noFill/>
          </a:ln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uk-UA" sz="2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Конвертация</a:t>
            </a:r>
            <a:r>
              <a:rPr lang="uk-UA" sz="2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числа </a:t>
            </a:r>
            <a:r>
              <a:rPr lang="uk-UA" sz="2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из</a:t>
            </a:r>
            <a:r>
              <a:rPr lang="uk-UA" sz="2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uk-UA" sz="2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двоичной</a:t>
            </a:r>
            <a:r>
              <a:rPr lang="uk-UA" sz="2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в любую</a:t>
            </a:r>
          </a:p>
          <a:p>
            <a:r>
              <a:rPr lang="en-US" sz="11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public static String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fromBinary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(String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binaryNumber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, Integer system) {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String number = null;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try {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if (system != 10) {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Integer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decimalNumber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toDecimal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binaryNumber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, BINARY_SYSTEM);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number =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decimalTo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decimalNumber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, system);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} else {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number =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toDecimal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binaryNumber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, BINARY_SYSTEM).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toString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();</a:t>
            </a:r>
          </a:p>
          <a:p>
            <a:r>
              <a:rPr lang="en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}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 catch (Exception e) {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System.out.println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("[ERROR]: " +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e.getMessage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());</a:t>
            </a:r>
          </a:p>
          <a:p>
            <a:r>
              <a:rPr lang="en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</a:t>
            </a:r>
          </a:p>
          <a:p>
            <a:endParaRPr lang="en" sz="1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return number;</a:t>
            </a:r>
            <a:endParaRPr lang="uk-UA" sz="140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186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548680"/>
            <a:ext cx="7315200" cy="6963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Класс </a:t>
            </a:r>
            <a:r>
              <a:rPr lang="en-US" dirty="0"/>
              <a:t>Converter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1556792"/>
            <a:ext cx="8352928" cy="4968552"/>
          </a:xfrm>
          <a:ln>
            <a:noFill/>
          </a:ln>
        </p:spPr>
        <p:txBody>
          <a:bodyPr>
            <a:normAutofit fontScale="92500" lnSpcReduction="2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uk-UA" sz="2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Конвертация</a:t>
            </a:r>
            <a:r>
              <a:rPr lang="uk-UA" sz="2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числа в </a:t>
            </a:r>
            <a:r>
              <a:rPr lang="uk-UA" sz="2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десятичную</a:t>
            </a:r>
            <a:r>
              <a:rPr lang="uk-UA" sz="2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систему </a:t>
            </a:r>
            <a:r>
              <a:rPr lang="uk-UA" sz="2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счистления</a:t>
            </a:r>
            <a:r>
              <a:rPr lang="en-US" sz="11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1400" dirty="0"/>
              <a:t> </a:t>
            </a:r>
            <a:endParaRPr lang="en-US" sz="1400" dirty="0" smtClean="0"/>
          </a:p>
          <a:p>
            <a:r>
              <a:rPr lang="en-US" sz="1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public </a:t>
            </a:r>
            <a:r>
              <a:rPr lang="en-US" sz="1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static 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Integer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toDecimal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(String number, Integer system) {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result = 0;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try {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// Create Map of number symbols &amp; their VALID_CHARS indexes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HashMap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&lt;Character, Integer&gt;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validCharsAndTheirIndexes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new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HashMap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&lt;&gt;();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for (Character symbol : VALID_CHARS)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validCharsAndTheirIndexes.put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(symbol,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VALID_CHARS.indexOf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(symbol));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// Convert number to chars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char[]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charsOfNumbers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number.toLowerCase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().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toCharArray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// Create list of chars indexes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List&lt;Integer&gt;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listOfCharsIndexes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new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ArrayList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&lt;&gt;();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for (char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charOfNumber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: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charsOfNumbers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listOfCharsIndexes.add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validCharsAndTheirIndexes.get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charOfNumber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));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// Reverse list of chars indexes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Collections.reverse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listOfCharsIndexes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// Convert to decimal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0;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for (Integer index :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listOfCharsIndexes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 result += index * (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Math.pow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(system,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++);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 catch (Exception e) {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System.out.println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("[ERROR]: " +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e.getMessage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());</a:t>
            </a:r>
          </a:p>
          <a:p>
            <a:r>
              <a:rPr lang="en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return result;</a:t>
            </a:r>
          </a:p>
          <a:p>
            <a:r>
              <a:rPr lang="en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}</a:t>
            </a:r>
            <a:endParaRPr lang="uk-UA" sz="140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254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548680"/>
            <a:ext cx="7315200" cy="6963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Класс </a:t>
            </a:r>
            <a:r>
              <a:rPr lang="en-US" dirty="0"/>
              <a:t>Converter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1556792"/>
            <a:ext cx="8352928" cy="4968552"/>
          </a:xfrm>
          <a:ln>
            <a:noFill/>
          </a:ln>
        </p:spPr>
        <p:txBody>
          <a:bodyPr>
            <a:normAutofit fontScale="92500" lnSpcReduction="2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uk-UA" sz="2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Конвертация</a:t>
            </a:r>
            <a:r>
              <a:rPr lang="uk-UA" sz="2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числа в </a:t>
            </a:r>
            <a:r>
              <a:rPr lang="uk-UA" sz="2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десятичную</a:t>
            </a:r>
            <a:r>
              <a:rPr lang="uk-UA" sz="2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систему </a:t>
            </a:r>
            <a:r>
              <a:rPr lang="uk-UA" sz="2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счистления</a:t>
            </a:r>
            <a:r>
              <a:rPr lang="en-US" sz="11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1400" dirty="0"/>
              <a:t> </a:t>
            </a:r>
            <a:endParaRPr lang="en-US" sz="1400" dirty="0" smtClean="0"/>
          </a:p>
          <a:p>
            <a:r>
              <a:rPr lang="en-US" sz="1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public </a:t>
            </a:r>
            <a:r>
              <a:rPr lang="en-US" sz="14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static Integer </a:t>
            </a:r>
            <a:r>
              <a:rPr lang="en-US" sz="1400" b="1" dirty="0" err="1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toDecimal</a:t>
            </a:r>
            <a:r>
              <a:rPr lang="en-US" sz="14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(String 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number, Integer system) {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result = 0;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try {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// Create Map of number symbols &amp; their VALID_CHARS indexes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HashMap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&lt;Character, Integer&gt;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validCharsAndTheirIndexes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new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HashMap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&lt;&gt;();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for (Character symbol : VALID_CHARS)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validCharsAndTheirIndexes.put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(symbol,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VALID_CHARS.indexOf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(symbol));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// Convert number to chars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char[]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charsOfNumbers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number.toLowerCase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().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toCharArray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// Create list of chars indexes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List&lt;Integer&gt;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listOfCharsIndexes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new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ArrayList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&lt;&gt;();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for (char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charOfNumber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: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charsOfNumbers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listOfCharsIndexes.add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validCharsAndTheirIndexes.get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charOfNumber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));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// Reverse list of chars indexes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Collections.reverse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listOfCharsIndexes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// Convert to decimal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0;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for (Integer index :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listOfCharsIndexes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 result += index * (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Math.pow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(system,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++);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 catch (Exception e) {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System.out.println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("[ERROR]: " +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e.getMessage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());</a:t>
            </a:r>
          </a:p>
          <a:p>
            <a:r>
              <a:rPr lang="en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return result;</a:t>
            </a:r>
          </a:p>
          <a:p>
            <a:r>
              <a:rPr lang="en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}</a:t>
            </a:r>
            <a:endParaRPr lang="uk-UA" sz="140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901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548680"/>
            <a:ext cx="7315200" cy="6963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Класс </a:t>
            </a:r>
            <a:r>
              <a:rPr lang="en-US" dirty="0"/>
              <a:t>Converter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1556792"/>
            <a:ext cx="8352928" cy="4968552"/>
          </a:xfrm>
          <a:ln>
            <a:noFill/>
          </a:ln>
        </p:spPr>
        <p:txBody>
          <a:bodyPr>
            <a:normAutofit fontScale="92500" lnSpcReduction="2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uk-UA" sz="2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Конвертация</a:t>
            </a:r>
            <a:r>
              <a:rPr lang="uk-UA" sz="2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числа в </a:t>
            </a:r>
            <a:r>
              <a:rPr lang="uk-UA" sz="2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десятичную</a:t>
            </a:r>
            <a:r>
              <a:rPr lang="uk-UA" sz="2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систему </a:t>
            </a:r>
            <a:r>
              <a:rPr lang="uk-UA" sz="2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счистления</a:t>
            </a:r>
            <a:r>
              <a:rPr lang="en-US" sz="11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1400" dirty="0"/>
              <a:t> </a:t>
            </a:r>
            <a:endParaRPr lang="en-US" sz="1400" dirty="0" smtClean="0"/>
          </a:p>
          <a:p>
            <a:r>
              <a:rPr lang="en-US" sz="1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public 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static Integer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toDecimal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(String number, Integer system) {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result = 0;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try {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// Create Map of number symbols &amp; their VALID_CHARS indexes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HashMap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&lt;Character, Integer&gt;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validCharsAndTheirIndexes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new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HashMap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&lt;&gt;();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for (Character symbol : VALID_CHARS)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validCharsAndTheirIndexes.put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(symbol,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VALID_CHARS.indexOf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(symbol));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// Convert number to chars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char[]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charsOfNumbers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number.toLowerCase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().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toCharArray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// Create list of chars indexes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List&lt;Integer&gt;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listOfCharsIndexes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new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ArrayList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&lt;&gt;();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for (char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charOfNumber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: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charsOfNumbers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listOfCharsIndexes.add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validCharsAndTheirIndexes.get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charOfNumber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));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// Reverse list of chars indexes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Collections.reverse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listOfCharsIndexes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// Convert to decimal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0;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for (Integer index :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listOfCharsIndexes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 result += index * (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Math.pow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(system,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++);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 catch (Exception e) {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System.out.println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("[ERROR]: " + </a:t>
            </a:r>
            <a:r>
              <a:rPr lang="en-US" sz="1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e.getMessage</a:t>
            </a:r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());</a:t>
            </a:r>
          </a:p>
          <a:p>
            <a:r>
              <a:rPr lang="en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</a:t>
            </a:r>
          </a:p>
          <a:p>
            <a:r>
              <a:rPr lang="en-US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return result;</a:t>
            </a:r>
          </a:p>
          <a:p>
            <a:r>
              <a:rPr lang="en" sz="1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}</a:t>
            </a:r>
            <a:endParaRPr lang="uk-UA" sz="140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407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528" y="476672"/>
            <a:ext cx="7315200" cy="1034577"/>
          </a:xfrm>
        </p:spPr>
        <p:txBody>
          <a:bodyPr/>
          <a:lstStyle/>
          <a:p>
            <a:r>
              <a:rPr lang="ru-RU" dirty="0" smtClean="0"/>
              <a:t>Наша команда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2276872"/>
            <a:ext cx="8352928" cy="3396952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Николай - </a:t>
            </a:r>
            <a:r>
              <a:rPr lang="ru-RU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Общий </a:t>
            </a:r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аккаунт</a:t>
            </a:r>
            <a:endParaRPr lang="ru-RU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Илья - Заливка каркаса проекта</a:t>
            </a:r>
            <a:endParaRPr lang="ru-RU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Константин - </a:t>
            </a:r>
            <a:r>
              <a:rPr lang="ru-RU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Схема </a:t>
            </a:r>
            <a:endParaRPr lang="ru-RU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Анастасия </a:t>
            </a:r>
            <a:r>
              <a:rPr lang="ru-RU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Тинякова</a:t>
            </a:r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-  </a:t>
            </a:r>
            <a:r>
              <a:rPr lang="ru-RU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Слайды презентации </a:t>
            </a:r>
            <a:endParaRPr lang="ru-RU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Олег - </a:t>
            </a:r>
            <a:r>
              <a:rPr lang="ru-RU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Видеопрезентация</a:t>
            </a:r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</a:p>
          <a:p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Все - Разработка</a:t>
            </a:r>
            <a:endParaRPr lang="uk-UA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813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548680"/>
            <a:ext cx="7315200" cy="6963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Класс </a:t>
            </a:r>
            <a:r>
              <a:rPr lang="en-US" dirty="0"/>
              <a:t>Converter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1556792"/>
            <a:ext cx="8352928" cy="4968552"/>
          </a:xfrm>
          <a:ln>
            <a:noFill/>
          </a:ln>
        </p:spPr>
        <p:txBody>
          <a:bodyPr>
            <a:normAutofit fontScale="77500" lnSpcReduction="2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uk-UA" sz="2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Конвертация</a:t>
            </a:r>
            <a:r>
              <a:rPr lang="uk-UA" sz="2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числа </a:t>
            </a:r>
            <a:r>
              <a:rPr lang="ru-RU" sz="2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из</a:t>
            </a:r>
            <a:r>
              <a:rPr lang="uk-UA" sz="2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uk-UA" sz="2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десятичной</a:t>
            </a:r>
            <a:r>
              <a:rPr lang="uk-UA" sz="2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в любую</a:t>
            </a:r>
          </a:p>
          <a:p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public static String </a:t>
            </a:r>
            <a:r>
              <a:rPr lang="en-US" sz="1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decimalTo</a:t>
            </a:r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(Integer </a:t>
            </a:r>
            <a:r>
              <a:rPr lang="en-US" sz="1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decimalNumber</a:t>
            </a:r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, Integer system) {</a:t>
            </a:r>
          </a:p>
          <a:p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String result = "";</a:t>
            </a:r>
          </a:p>
          <a:p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try {</a:t>
            </a:r>
          </a:p>
          <a:p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// Create Map of indexes &amp; chars of VALID_CHARS</a:t>
            </a:r>
          </a:p>
          <a:p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1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HashMap</a:t>
            </a:r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&lt;Integer, Character&gt; </a:t>
            </a:r>
            <a:r>
              <a:rPr lang="en-US" sz="1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indexesAndValidChars</a:t>
            </a:r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new </a:t>
            </a:r>
            <a:r>
              <a:rPr lang="en-US" sz="1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HashMap</a:t>
            </a:r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&lt;&gt;();</a:t>
            </a:r>
          </a:p>
          <a:p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for (Character </a:t>
            </a:r>
            <a:r>
              <a:rPr lang="en-US" sz="1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validSymbol</a:t>
            </a:r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: VALID_CHARS) </a:t>
            </a:r>
            <a:r>
              <a:rPr lang="en-US" sz="1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indexesAndValidChars.put</a:t>
            </a:r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VALID_CHARS.indexOf</a:t>
            </a:r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validSymbol</a:t>
            </a:r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), </a:t>
            </a:r>
            <a:r>
              <a:rPr lang="en-US" sz="1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validSymbol</a:t>
            </a:r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);</a:t>
            </a:r>
          </a:p>
          <a:p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// Result number chars list</a:t>
            </a:r>
          </a:p>
          <a:p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List&lt;Character&gt; </a:t>
            </a:r>
            <a:r>
              <a:rPr lang="en-US" sz="1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resultNumberChars</a:t>
            </a:r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new </a:t>
            </a:r>
            <a:r>
              <a:rPr lang="en-US" sz="1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ArrayList</a:t>
            </a:r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&lt;&gt;();</a:t>
            </a:r>
          </a:p>
          <a:p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while (</a:t>
            </a:r>
            <a:r>
              <a:rPr lang="en-US" sz="1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decimalNumber</a:t>
            </a:r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!= 0) {</a:t>
            </a:r>
          </a:p>
          <a:p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</a:t>
            </a:r>
            <a:r>
              <a:rPr lang="en-US" sz="1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resultNumberChars.add</a:t>
            </a:r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indexesAndValidChars.get</a:t>
            </a:r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decimalNumber</a:t>
            </a:r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% system));</a:t>
            </a:r>
          </a:p>
          <a:p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</a:t>
            </a:r>
            <a:r>
              <a:rPr lang="en-US" sz="1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decimalNumber</a:t>
            </a:r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/= system;</a:t>
            </a:r>
          </a:p>
          <a:p>
            <a:r>
              <a:rPr lang="en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}</a:t>
            </a:r>
          </a:p>
          <a:p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1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Collections.reverse</a:t>
            </a:r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resultNumberChars</a:t>
            </a:r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);</a:t>
            </a:r>
          </a:p>
          <a:p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// Convert result number chars list to string</a:t>
            </a:r>
          </a:p>
          <a:p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for (Character s : </a:t>
            </a:r>
            <a:r>
              <a:rPr lang="en-US" sz="1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resultNumberChars</a:t>
            </a:r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 result += (</a:t>
            </a:r>
            <a:r>
              <a:rPr lang="en-US" sz="1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s.toString</a:t>
            </a:r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());</a:t>
            </a:r>
          </a:p>
          <a:p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 catch (Exception e) {</a:t>
            </a:r>
          </a:p>
          <a:p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1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System.out.println</a:t>
            </a:r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("[ERROR]: " + </a:t>
            </a:r>
            <a:r>
              <a:rPr lang="en-US" sz="17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e.getMessage</a:t>
            </a:r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());</a:t>
            </a:r>
          </a:p>
          <a:p>
            <a:r>
              <a:rPr lang="en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</a:t>
            </a:r>
          </a:p>
          <a:p>
            <a:endParaRPr lang="en" sz="17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en-US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return result;</a:t>
            </a:r>
          </a:p>
          <a:p>
            <a:r>
              <a:rPr lang="en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}</a:t>
            </a:r>
          </a:p>
          <a:p>
            <a:r>
              <a:rPr lang="en" sz="17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}</a:t>
            </a:r>
            <a:endParaRPr lang="uk-UA" sz="170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479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548680"/>
            <a:ext cx="7315200" cy="6963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Класс </a:t>
            </a:r>
            <a:r>
              <a:rPr lang="en-US" dirty="0" err="1"/>
              <a:t>HideImplementetion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1556792"/>
            <a:ext cx="8352928" cy="4968552"/>
          </a:xfrm>
          <a:ln>
            <a:noFill/>
          </a:ln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sz="2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Процедура прозрачной конвертации</a:t>
            </a:r>
            <a:endParaRPr lang="uk-UA" sz="2400" spc="50" dirty="0" smtClean="0">
              <a:ln w="11430"/>
              <a:solidFill>
                <a:srgbClr val="92D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" sz="1400" dirty="0"/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private Decimal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decimal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new Decimal();</a:t>
            </a: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public String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ToBinary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(String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number,int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system){</a:t>
            </a: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return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decimal.DecimalTo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decimal.ToDecimal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number,system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),2);</a:t>
            </a:r>
          </a:p>
          <a:p>
            <a:r>
              <a:rPr lang="en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}</a:t>
            </a: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public String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BinaryTo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(String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number,int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system){</a:t>
            </a: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return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decimal.DecimalTo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decimal.ToDecimal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(number,2),system);</a:t>
            </a:r>
          </a:p>
          <a:p>
            <a:r>
              <a:rPr lang="uk-UA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}</a:t>
            </a:r>
            <a:endParaRPr lang="uk-UA" sz="17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194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548680"/>
            <a:ext cx="7315200" cy="6963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Класс </a:t>
            </a:r>
            <a:r>
              <a:rPr lang="en-US" dirty="0" smtClean="0"/>
              <a:t>Main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1556792"/>
            <a:ext cx="8352928" cy="4968552"/>
          </a:xfrm>
          <a:ln>
            <a:noFill/>
          </a:ln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sz="2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Результаты</a:t>
            </a:r>
            <a:endParaRPr lang="uk-UA" sz="2400" spc="50" dirty="0" smtClean="0">
              <a:ln w="11430"/>
              <a:solidFill>
                <a:srgbClr val="92D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public static void main(String[]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args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 {</a:t>
            </a:r>
          </a:p>
          <a:p>
            <a:endParaRPr lang="en" sz="1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// Enter number &amp; system</a:t>
            </a: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Integer system =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InputHelper.enterSystem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();</a:t>
            </a: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String number =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InputHelper.enterNumber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(system);</a:t>
            </a:r>
          </a:p>
          <a:p>
            <a:endParaRPr lang="en" sz="1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// Convert number to binary</a:t>
            </a: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String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binaryNumber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Converter.toBinary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(number, system);</a:t>
            </a: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System.out.println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("</a:t>
            </a:r>
            <a:r>
              <a:rPr lang="uk-UA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Переводим</a:t>
            </a:r>
            <a:r>
              <a:rPr lang="uk-UA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в </a:t>
            </a:r>
            <a:r>
              <a:rPr lang="uk-UA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двоичную</a:t>
            </a:r>
            <a:r>
              <a:rPr lang="uk-UA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" +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binaryNumber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);</a:t>
            </a:r>
          </a:p>
          <a:p>
            <a:endParaRPr lang="uk-UA" sz="1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// Convert binary to initial system</a:t>
            </a: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String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systemNumber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Converter.fromBinary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binaryNumber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, system);</a:t>
            </a: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System.out.println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("</a:t>
            </a:r>
            <a:r>
              <a:rPr lang="uk-UA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Переводим</a:t>
            </a:r>
            <a:r>
              <a:rPr lang="uk-UA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uk-UA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обратно</a:t>
            </a:r>
            <a:r>
              <a:rPr lang="uk-UA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в " + 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system + "-</a:t>
            </a:r>
            <a:r>
              <a:rPr lang="uk-UA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ю = " +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systemNumber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);</a:t>
            </a:r>
          </a:p>
          <a:p>
            <a:r>
              <a:rPr lang="uk-UA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}</a:t>
            </a:r>
          </a:p>
          <a:p>
            <a:r>
              <a:rPr lang="uk-UA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}</a:t>
            </a:r>
            <a:endParaRPr lang="uk-UA" sz="17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040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548680"/>
            <a:ext cx="7315200" cy="6963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Демонстрация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1556792"/>
            <a:ext cx="8352928" cy="4968552"/>
          </a:xfrm>
          <a:ln>
            <a:noFill/>
          </a:ln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endParaRPr lang="uk-UA" sz="17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293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7233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528" y="620688"/>
            <a:ext cx="7315200" cy="962569"/>
          </a:xfrm>
        </p:spPr>
        <p:txBody>
          <a:bodyPr/>
          <a:lstStyle/>
          <a:p>
            <a:r>
              <a:rPr lang="ru-RU" dirty="0"/>
              <a:t>Преобразование чисел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536" y="2060848"/>
            <a:ext cx="8352928" cy="3396952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/>
            <a:r>
              <a:rPr lang="en-US" dirty="0" smtClean="0"/>
              <a:t>	</a:t>
            </a:r>
            <a:r>
              <a:rPr lang="ru-RU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Для </a:t>
            </a:r>
            <a:r>
              <a:rPr lang="ru-RU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перевода необходимо исходное число разделить на основание новой системы счисления до получения целого остатка, который является младшим разрядом числа в новой системе счисления (единицы). Полученное частное снова делим на основание системы и так до тех пор, пока частное не станет меньше основания новой системы счисления.</a:t>
            </a:r>
            <a:endParaRPr lang="uk-UA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77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548680"/>
            <a:ext cx="7776864" cy="79208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Алгоритм программы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3200400"/>
            <a:ext cx="8352928" cy="804664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endParaRPr lang="uk-UA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2776"/>
            <a:ext cx="6844686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647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548680"/>
            <a:ext cx="7776864" cy="79208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Алгоритм программы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3200400"/>
            <a:ext cx="8352928" cy="804664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endParaRPr lang="uk-UA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0768"/>
            <a:ext cx="7931591" cy="5227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013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548680"/>
            <a:ext cx="7776864" cy="79208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Алгоритм программы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3200400"/>
            <a:ext cx="8352928" cy="804664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endParaRPr lang="uk-UA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5"/>
            <a:ext cx="7560840" cy="5122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057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7315200" cy="6963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Диаграмма классов </a:t>
            </a:r>
            <a:r>
              <a:rPr lang="en-US" dirty="0" smtClean="0"/>
              <a:t>UML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62196" y="2492896"/>
            <a:ext cx="8352928" cy="936104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endParaRPr lang="uk-UA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00173"/>
            <a:ext cx="7938982" cy="4837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475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548680"/>
            <a:ext cx="7315200" cy="6963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Класс </a:t>
            </a:r>
            <a:r>
              <a:rPr lang="en-US" dirty="0" err="1"/>
              <a:t>InputHelper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1556792"/>
            <a:ext cx="8352928" cy="4248472"/>
          </a:xfrm>
          <a:ln>
            <a:noFill/>
          </a:ln>
        </p:spPr>
        <p:txBody>
          <a:bodyPr>
            <a:normAutofit fontScale="92500" lnSpcReduction="1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uk-UA" sz="26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Проверка</a:t>
            </a:r>
            <a:r>
              <a:rPr lang="uk-UA" sz="26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uk-UA" sz="26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валидности</a:t>
            </a:r>
            <a:r>
              <a:rPr lang="uk-UA" sz="26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uk-UA" sz="26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указанной</a:t>
            </a:r>
            <a:r>
              <a:rPr lang="uk-UA" sz="26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uk-UA" sz="26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системы</a:t>
            </a:r>
            <a:r>
              <a:rPr lang="uk-UA" sz="26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uk-UA" sz="26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счистления</a:t>
            </a:r>
            <a:endParaRPr lang="uk-UA" sz="2600" spc="50" dirty="0" smtClean="0">
              <a:ln w="11430"/>
              <a:solidFill>
                <a:srgbClr val="92D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public static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enterSystem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 {</a:t>
            </a: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system = 0;</a:t>
            </a: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try {</a:t>
            </a: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String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inputSystemText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"</a:t>
            </a:r>
            <a:r>
              <a:rPr lang="uk-UA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Введите</a:t>
            </a:r>
            <a:r>
              <a:rPr lang="uk-UA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систему </a:t>
            </a:r>
            <a:r>
              <a:rPr lang="uk-UA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счисления</a:t>
            </a:r>
            <a:r>
              <a:rPr lang="uk-UA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(3-16):";</a:t>
            </a: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System.out.println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inputSystemText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);</a:t>
            </a: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String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enteredValue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scanner.nextLine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();</a:t>
            </a: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while (!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isSystemValid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enteredValue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)) {</a:t>
            </a: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System.out.println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("</a:t>
            </a:r>
            <a:r>
              <a:rPr lang="uk-UA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Невалидное</a:t>
            </a:r>
            <a:r>
              <a:rPr lang="uk-UA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uk-UA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значение</a:t>
            </a:r>
            <a:r>
              <a:rPr lang="uk-UA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uk-UA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системы.\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n" +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inputSystemText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);</a:t>
            </a: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enteredValue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scanner.nextLine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();</a:t>
            </a:r>
          </a:p>
          <a:p>
            <a:r>
              <a:rPr lang="uk-UA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}</a:t>
            </a: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system =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Integer.parseInt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enteredValue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);</a:t>
            </a: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 catch (Exception e) {</a:t>
            </a: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System.out.println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("[ERROR]: " + </a:t>
            </a:r>
            <a:r>
              <a:rPr lang="en-US" sz="14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e.getMessage</a:t>
            </a:r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());</a:t>
            </a:r>
          </a:p>
          <a:p>
            <a:r>
              <a:rPr lang="uk-UA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</a:t>
            </a:r>
          </a:p>
          <a:p>
            <a:endParaRPr lang="uk-UA" sz="1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en-US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return system;</a:t>
            </a:r>
          </a:p>
          <a:p>
            <a:r>
              <a:rPr lang="uk-UA" sz="1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}</a:t>
            </a:r>
            <a:endParaRPr lang="uk-UA" sz="14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937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548680"/>
            <a:ext cx="7315200" cy="6963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Класс </a:t>
            </a:r>
            <a:r>
              <a:rPr lang="en-US" dirty="0" err="1"/>
              <a:t>InputHelper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1556792"/>
            <a:ext cx="8352928" cy="4248472"/>
          </a:xfrm>
          <a:ln>
            <a:noFill/>
          </a:ln>
        </p:spPr>
        <p:txBody>
          <a:bodyPr>
            <a:normAutofit fontScale="70000" lnSpcReduction="2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uk-UA" sz="3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Проверка</a:t>
            </a:r>
            <a:r>
              <a:rPr lang="uk-UA" sz="3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uk-UA" sz="3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валидности</a:t>
            </a:r>
            <a:r>
              <a:rPr lang="uk-UA" sz="3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uk-UA" sz="3400" spc="50" dirty="0" err="1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введенного</a:t>
            </a:r>
            <a:r>
              <a:rPr lang="uk-UA" sz="3400" spc="5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числа</a:t>
            </a:r>
          </a:p>
          <a:p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public static String </a:t>
            </a:r>
            <a:r>
              <a:rPr lang="en-US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enterNumber</a:t>
            </a:r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(Integer system) {</a:t>
            </a:r>
          </a:p>
          <a:p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String </a:t>
            </a:r>
            <a:r>
              <a:rPr lang="en-US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enteredValue</a:t>
            </a:r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null;</a:t>
            </a:r>
          </a:p>
          <a:p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try {</a:t>
            </a:r>
          </a:p>
          <a:p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String </a:t>
            </a:r>
            <a:r>
              <a:rPr lang="en-US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inputNumberText</a:t>
            </a:r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"</a:t>
            </a:r>
            <a:r>
              <a:rPr lang="ru-RU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Введите позитивное число в выбранной системе:";</a:t>
            </a:r>
          </a:p>
          <a:p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System.out.println</a:t>
            </a:r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inputNumberText</a:t>
            </a:r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);</a:t>
            </a:r>
          </a:p>
          <a:p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enteredValue</a:t>
            </a:r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</a:t>
            </a:r>
            <a:r>
              <a:rPr lang="en-US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scanner.nextLine</a:t>
            </a:r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();</a:t>
            </a:r>
          </a:p>
          <a:p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while (!</a:t>
            </a:r>
            <a:r>
              <a:rPr lang="en-US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isNumberValid</a:t>
            </a:r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</a:t>
            </a:r>
            <a:r>
              <a:rPr lang="en-US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enteredValue</a:t>
            </a:r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, system)) {</a:t>
            </a:r>
          </a:p>
          <a:p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</a:t>
            </a:r>
            <a:r>
              <a:rPr lang="en-US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System.out.println</a:t>
            </a:r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("</a:t>
            </a:r>
            <a:r>
              <a:rPr lang="uk-UA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Невалидное</a:t>
            </a:r>
            <a:r>
              <a:rPr lang="uk-UA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uk-UA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число.\</a:t>
            </a:r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n" + </a:t>
            </a:r>
            <a:r>
              <a:rPr lang="en-US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inputNumberText</a:t>
            </a:r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);</a:t>
            </a:r>
          </a:p>
          <a:p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</a:t>
            </a:r>
            <a:r>
              <a:rPr lang="en-US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enteredValue</a:t>
            </a:r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= </a:t>
            </a:r>
            <a:r>
              <a:rPr lang="en-US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scanner.nextLine</a:t>
            </a:r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();</a:t>
            </a:r>
          </a:p>
          <a:p>
            <a:r>
              <a:rPr lang="uk-UA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}</a:t>
            </a:r>
          </a:p>
          <a:p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 catch (Exception e) {</a:t>
            </a:r>
          </a:p>
          <a:p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</a:t>
            </a:r>
            <a:r>
              <a:rPr lang="en-US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System.out.println</a:t>
            </a:r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("[ERROR]: " + </a:t>
            </a:r>
            <a:r>
              <a:rPr lang="en-US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e.getMessage</a:t>
            </a:r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());</a:t>
            </a:r>
          </a:p>
          <a:p>
            <a:r>
              <a:rPr lang="uk-UA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}</a:t>
            </a:r>
          </a:p>
          <a:p>
            <a:endParaRPr lang="uk-UA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return </a:t>
            </a:r>
            <a:r>
              <a:rPr lang="en-US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enteredValue</a:t>
            </a:r>
            <a:r>
              <a:rPr lang="en-US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;</a:t>
            </a:r>
          </a:p>
          <a:p>
            <a:r>
              <a:rPr lang="uk-UA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}</a:t>
            </a:r>
            <a:endParaRPr lang="uk-UA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798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ерспектива">
  <a:themeElements>
    <a:clrScheme name="Перспектива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ерспектив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213</TotalTime>
  <Words>1795</Words>
  <Application>Microsoft Office PowerPoint</Application>
  <PresentationFormat>Экран (4:3)</PresentationFormat>
  <Paragraphs>316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Перспектива</vt:lpstr>
      <vt:lpstr>Перевод чисел в двоичную систему и обратно</vt:lpstr>
      <vt:lpstr>Наша команда</vt:lpstr>
      <vt:lpstr>Преобразование чисел</vt:lpstr>
      <vt:lpstr>Алгоритм программы</vt:lpstr>
      <vt:lpstr>Алгоритм программы</vt:lpstr>
      <vt:lpstr>Алгоритм программы</vt:lpstr>
      <vt:lpstr>Диаграмма классов UML</vt:lpstr>
      <vt:lpstr>Класс InputHelper</vt:lpstr>
      <vt:lpstr>Класс InputHelper</vt:lpstr>
      <vt:lpstr>Класс InputHelper</vt:lpstr>
      <vt:lpstr>Класс InputHelper</vt:lpstr>
      <vt:lpstr>Класс Decimal</vt:lpstr>
      <vt:lpstr>Класс Decimal</vt:lpstr>
      <vt:lpstr>Класс Decimal</vt:lpstr>
      <vt:lpstr>Класс Converter</vt:lpstr>
      <vt:lpstr>Класс Converter</vt:lpstr>
      <vt:lpstr>Класс Converter</vt:lpstr>
      <vt:lpstr>Класс Converter</vt:lpstr>
      <vt:lpstr>Класс Converter</vt:lpstr>
      <vt:lpstr>Класс Converter</vt:lpstr>
      <vt:lpstr>Класс HideImplementetion</vt:lpstr>
      <vt:lpstr>Класс Main</vt:lpstr>
      <vt:lpstr>Демонстрация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Перевод чисел в двоичную систему и обратно</dc:title>
  <dc:creator>Admin</dc:creator>
  <cp:lastModifiedBy>Середюк Костянтин Валентинович</cp:lastModifiedBy>
  <cp:revision>16</cp:revision>
  <dcterms:created xsi:type="dcterms:W3CDTF">2016-04-15T14:22:06Z</dcterms:created>
  <dcterms:modified xsi:type="dcterms:W3CDTF">2016-04-18T15:52:55Z</dcterms:modified>
</cp:coreProperties>
</file>