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6" r:id="rId3"/>
    <p:sldId id="258" r:id="rId4"/>
    <p:sldId id="262" r:id="rId5"/>
    <p:sldId id="268" r:id="rId6"/>
    <p:sldId id="261" r:id="rId7"/>
    <p:sldId id="263" r:id="rId8"/>
    <p:sldId id="264" r:id="rId9"/>
    <p:sldId id="265" r:id="rId10"/>
    <p:sldId id="260" r:id="rId11"/>
    <p:sldId id="267" r:id="rId12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711" autoAdjust="0"/>
  </p:normalViewPr>
  <p:slideViewPr>
    <p:cSldViewPr>
      <p:cViewPr>
        <p:scale>
          <a:sx n="118" d="100"/>
          <a:sy n="118" d="100"/>
        </p:scale>
        <p:origin x="-1422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2099-B86B-4F18-84F4-7CCD847E1367}" type="datetimeFigureOut">
              <a:rPr lang="uk-UA" smtClean="0"/>
              <a:t>19.04.2016</a:t>
            </a:fld>
            <a:endParaRPr lang="uk-U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BC1B6C-E153-4C45-BD3E-35DD4F9A0C72}" type="slidenum">
              <a:rPr lang="uk-UA" smtClean="0"/>
              <a:t>‹#›</a:t>
            </a:fld>
            <a:endParaRPr lang="uk-U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2099-B86B-4F18-84F4-7CCD847E1367}" type="datetimeFigureOut">
              <a:rPr lang="uk-UA" smtClean="0"/>
              <a:t>19.04.2016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1B6C-E153-4C45-BD3E-35DD4F9A0C7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2099-B86B-4F18-84F4-7CCD847E1367}" type="datetimeFigureOut">
              <a:rPr lang="uk-UA" smtClean="0"/>
              <a:t>19.04.2016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1B6C-E153-4C45-BD3E-35DD4F9A0C7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2099-B86B-4F18-84F4-7CCD847E1367}" type="datetimeFigureOut">
              <a:rPr lang="uk-UA" smtClean="0"/>
              <a:t>19.04.2016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1B6C-E153-4C45-BD3E-35DD4F9A0C7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2099-B86B-4F18-84F4-7CCD847E1367}" type="datetimeFigureOut">
              <a:rPr lang="uk-UA" smtClean="0"/>
              <a:t>19.04.2016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1B6C-E153-4C45-BD3E-35DD4F9A0C7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2099-B86B-4F18-84F4-7CCD847E1367}" type="datetimeFigureOut">
              <a:rPr lang="uk-UA" smtClean="0"/>
              <a:t>19.04.2016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1B6C-E153-4C45-BD3E-35DD4F9A0C72}" type="slidenum">
              <a:rPr lang="uk-UA" smtClean="0"/>
              <a:t>‹#›</a:t>
            </a:fld>
            <a:endParaRPr lang="uk-UA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2099-B86B-4F18-84F4-7CCD847E1367}" type="datetimeFigureOut">
              <a:rPr lang="uk-UA" smtClean="0"/>
              <a:t>19.04.2016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1B6C-E153-4C45-BD3E-35DD4F9A0C72}" type="slidenum">
              <a:rPr lang="uk-UA" smtClean="0"/>
              <a:t>‹#›</a:t>
            </a:fld>
            <a:endParaRPr lang="uk-U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2099-B86B-4F18-84F4-7CCD847E1367}" type="datetimeFigureOut">
              <a:rPr lang="uk-UA" smtClean="0"/>
              <a:t>19.04.2016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1B6C-E153-4C45-BD3E-35DD4F9A0C7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2099-B86B-4F18-84F4-7CCD847E1367}" type="datetimeFigureOut">
              <a:rPr lang="uk-UA" smtClean="0"/>
              <a:t>19.04.2016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1B6C-E153-4C45-BD3E-35DD4F9A0C7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2099-B86B-4F18-84F4-7CCD847E1367}" type="datetimeFigureOut">
              <a:rPr lang="uk-UA" smtClean="0"/>
              <a:t>19.04.2016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1B6C-E153-4C45-BD3E-35DD4F9A0C7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2099-B86B-4F18-84F4-7CCD847E1367}" type="datetimeFigureOut">
              <a:rPr lang="uk-UA" smtClean="0"/>
              <a:t>19.04.2016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1B6C-E153-4C45-BD3E-35DD4F9A0C7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5672099-B86B-4F18-84F4-7CCD847E1367}" type="datetimeFigureOut">
              <a:rPr lang="uk-UA" smtClean="0"/>
              <a:t>19.04.2016</a:t>
            </a:fld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4BC1B6C-E153-4C45-BD3E-35DD4F9A0C72}" type="slidenum">
              <a:rPr lang="uk-UA" smtClean="0"/>
              <a:t>‹#›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uk-U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4%D0%B2%D0%BE%D0%B8%D1%87%D0%BD%D0%B0%D1%8F_%D1%81%D0%B8%D1%81%D1%82%D0%B5%D0%BC%D0%B0_%D1%81%D1%87%D0%B8%D1%81%D0%BB%D0%B5%D0%BD%D0%B8%D1%8F" TargetMode="External"/><Relationship Id="rId2" Type="http://schemas.openxmlformats.org/officeDocument/2006/relationships/hyperlink" Target="https://ru.wikipedia.org/wiki/&#1055;&#1086;&#1079;&#1080;&#1094;&#1080;&#1086;&#1085;&#1085;&#1072;&#1103;_&#1089;&#1080;&#1089;&#1090;&#1077;&#1084;&#1072;_&#1089;&#1095;&#1080;&#1089;&#1083;&#1077;&#1085;&#1080;&#1103;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188640"/>
            <a:ext cx="7315200" cy="2595025"/>
          </a:xfrm>
        </p:spPr>
        <p:txBody>
          <a:bodyPr>
            <a:normAutofit/>
          </a:bodyPr>
          <a:lstStyle/>
          <a:p>
            <a:r>
              <a:rPr lang="ru-RU" cap="all" dirty="0"/>
              <a:t>Перевод чисел в двоичную систему и обратно</a:t>
            </a:r>
            <a:endParaRPr lang="uk-UA" cap="all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3222314"/>
            <a:ext cx="7315200" cy="2078894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Курс </a:t>
            </a:r>
            <a:r>
              <a:rPr lang="en-US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GoJava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Online : Core</a:t>
            </a:r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endParaRPr lang="en-US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ru-RU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Группа 6</a:t>
            </a:r>
            <a:endParaRPr lang="uk-UA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635896" y="6021288"/>
            <a:ext cx="18002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2016</a:t>
            </a:r>
            <a:endParaRPr lang="ru-RU" sz="54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925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3184" y="332656"/>
            <a:ext cx="7315200" cy="962569"/>
          </a:xfrm>
        </p:spPr>
        <p:txBody>
          <a:bodyPr>
            <a:normAutofit/>
          </a:bodyPr>
          <a:lstStyle/>
          <a:p>
            <a:r>
              <a:rPr lang="ru-RU" sz="4000" cap="all" dirty="0" smtClean="0"/>
              <a:t>МАТЕРИАЛЫ</a:t>
            </a:r>
            <a:endParaRPr lang="uk-UA" sz="4000" cap="all" dirty="0"/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323528" y="2204864"/>
            <a:ext cx="8352928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*1 </a:t>
            </a:r>
            <a:r>
              <a:rPr lang="en-U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hlinkClick r:id="rId2"/>
              </a:rPr>
              <a:t>ru.wikipedia.org/wiki/</a:t>
            </a:r>
            <a:r>
              <a:rPr lang="ru-RU" sz="20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hlinkClick r:id="rId2"/>
              </a:rPr>
              <a:t>Позиционная_система_счисления</a:t>
            </a:r>
            <a:endParaRPr lang="en-US" sz="20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r>
              <a:rPr lang="ru-RU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*</a:t>
            </a:r>
            <a:r>
              <a:rPr lang="en-US" sz="2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</a:t>
            </a:r>
            <a:r>
              <a:rPr lang="ru-RU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 </a:t>
            </a:r>
            <a:r>
              <a:rPr lang="en-U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hlinkClick r:id="rId3"/>
              </a:rPr>
              <a:t>ru.wikipedia.org/wiki/</a:t>
            </a:r>
            <a:r>
              <a:rPr lang="ru-RU" sz="2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hlinkClick r:id="rId3"/>
              </a:rPr>
              <a:t>Двоичная_система_счисления</a:t>
            </a:r>
            <a:endParaRPr lang="ru-RU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/>
            <a:endParaRPr lang="ru-RU" sz="20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233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3184" y="332656"/>
            <a:ext cx="7315200" cy="962569"/>
          </a:xfrm>
        </p:spPr>
        <p:txBody>
          <a:bodyPr>
            <a:normAutofit/>
          </a:bodyPr>
          <a:lstStyle/>
          <a:p>
            <a:r>
              <a:rPr lang="ru-RU" sz="4000" cap="all" dirty="0" smtClean="0"/>
              <a:t>Спасибо за внимание!</a:t>
            </a:r>
            <a:endParaRPr lang="uk-UA" sz="4000" cap="all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635896" y="6021288"/>
            <a:ext cx="18002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2016</a:t>
            </a:r>
            <a:endParaRPr lang="ru-RU" sz="54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323528" y="1484784"/>
            <a:ext cx="8352928" cy="403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Группа 6</a:t>
            </a:r>
            <a:endParaRPr lang="uk-UA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/>
            <a:endParaRPr lang="ru-RU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/>
            <a:r>
              <a:rPr lang="ru-RU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Алексей Ефименко</a:t>
            </a:r>
            <a:endParaRPr lang="en-US" b="1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/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Анастасия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ru-RU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Тинякова</a:t>
            </a:r>
            <a:endParaRPr lang="ru-RU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/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Илья Вовк</a:t>
            </a:r>
          </a:p>
          <a:p>
            <a:pPr algn="ctr"/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Константин </a:t>
            </a:r>
            <a:r>
              <a:rPr lang="ru-RU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Середюк</a:t>
            </a:r>
            <a:endParaRPr lang="en-US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/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Николай </a:t>
            </a:r>
            <a:r>
              <a:rPr lang="ru-RU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Нагорняк</a:t>
            </a:r>
            <a:endParaRPr lang="en-US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/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Олег Власенко</a:t>
            </a:r>
          </a:p>
          <a:p>
            <a:pPr algn="ctr"/>
            <a:endParaRPr lang="ru-RU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/>
            <a:endParaRPr lang="ru-RU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900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/>
          <p:cNvSpPr txBox="1">
            <a:spLocks/>
          </p:cNvSpPr>
          <p:nvPr/>
        </p:nvSpPr>
        <p:spPr>
          <a:xfrm>
            <a:off x="395536" y="1844824"/>
            <a:ext cx="8352928" cy="3612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just">
              <a:buNone/>
            </a:pPr>
            <a:r>
              <a:rPr lang="ru-RU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	</a:t>
            </a:r>
            <a:r>
              <a:rPr lang="en-US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	</a:t>
            </a:r>
            <a:endParaRPr lang="uk-UA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67544" y="260648"/>
            <a:ext cx="7315200" cy="9625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cap="all" dirty="0" smtClean="0"/>
              <a:t>ОПИСАНИЕ</a:t>
            </a:r>
            <a:endParaRPr lang="uk-UA" cap="all" dirty="0"/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395536" y="2636912"/>
            <a:ext cx="8424936" cy="3096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just">
              <a:buNone/>
            </a:pPr>
            <a:r>
              <a:rPr lang="en-US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ru-RU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Преобразует целое позитивное число в указанной системе счисления </a:t>
            </a:r>
            <a:r>
              <a:rPr lang="en-US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ru-RU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 </a:t>
            </a:r>
            <a:r>
              <a:rPr lang="en-US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ru-RU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до </a:t>
            </a:r>
            <a:r>
              <a:rPr lang="en-US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16) </a:t>
            </a:r>
            <a:r>
              <a:rPr lang="ru-RU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 двоичной и обратно.</a:t>
            </a:r>
          </a:p>
          <a:p>
            <a:pPr marL="45720" indent="0" algn="just">
              <a:buNone/>
            </a:pPr>
            <a:endParaRPr lang="ru-RU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" indent="0" algn="just">
              <a:buNone/>
            </a:pPr>
            <a:r>
              <a:rPr lang="ru-RU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Предварительно числа кроме десятичных приводятся к десятичным.</a:t>
            </a:r>
            <a:endParaRPr lang="ru-RU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" indent="0" algn="just">
              <a:buNone/>
            </a:pPr>
            <a:endParaRPr lang="ru-RU" dirty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" indent="0" algn="just">
              <a:buNone/>
            </a:pPr>
            <a:endParaRPr lang="ru-RU" dirty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" indent="0" algn="just">
              <a:buNone/>
            </a:pPr>
            <a:r>
              <a:rPr lang="ru-RU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Адрес проекта:</a:t>
            </a:r>
          </a:p>
          <a:p>
            <a:pPr marL="45720" indent="0" algn="just">
              <a:buNone/>
            </a:pPr>
            <a:r>
              <a:rPr lang="en-US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</a:t>
            </a:r>
            <a:r>
              <a:rPr lang="en-US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://</a:t>
            </a:r>
            <a:r>
              <a:rPr lang="en-US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github.com/goitgroup6/final-project</a:t>
            </a:r>
            <a:r>
              <a:rPr lang="ru-RU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8003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7315200" cy="962569"/>
          </a:xfrm>
        </p:spPr>
        <p:txBody>
          <a:bodyPr>
            <a:noAutofit/>
          </a:bodyPr>
          <a:lstStyle/>
          <a:p>
            <a:r>
              <a:rPr lang="ru-RU" sz="4000" cap="all" dirty="0"/>
              <a:t>Преобразование </a:t>
            </a:r>
            <a:r>
              <a:rPr lang="ru-RU" sz="4000" cap="all" dirty="0" smtClean="0"/>
              <a:t>чисел</a:t>
            </a:r>
            <a:endParaRPr lang="uk-UA" sz="4000" cap="al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95536" y="1628800"/>
                <a:ext cx="8352928" cy="4536504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ru-RU" sz="2000" dirty="0" smtClean="0">
                    <a:ln w="10160">
                      <a:solidFill>
                        <a:schemeClr val="accent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32000" dir="5400000" algn="tl">
                        <a:srgbClr val="000000">
                          <a:alpha val="30000"/>
                        </a:srgbClr>
                      </a:outerShdw>
                    </a:effectLst>
                  </a:rPr>
                  <a:t>    Преобразование произвольного числа в десятичное основано на формуле:</a:t>
                </a:r>
              </a:p>
              <a:p>
                <a:pPr algn="just"/>
                <a:endParaRPr lang="ru-RU" sz="2000" dirty="0">
                  <a:ln w="10160">
                    <a:solidFill>
                      <a:schemeClr val="accent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0" i="1" smtClean="0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pt-BR" sz="2000" i="1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𝑛</m:t>
                          </m:r>
                          <m:r>
                            <a:rPr lang="en-US" sz="2000" b="0" i="1" smtClean="0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−</m:t>
                          </m:r>
                          <m:r>
                            <a:rPr lang="pt-BR" sz="2000" i="1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n w="10160">
                            <a:solidFill>
                              <a:schemeClr val="accent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38100" dist="32000" dir="5400000" algn="tl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Cambria Math"/>
                        </a:rPr>
                        <m:t>∗</m:t>
                      </m:r>
                      <m:sSup>
                        <m:sSupPr>
                          <m:ctrlPr>
                            <a:rPr lang="pt-BR" sz="2000" i="1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pt-BR" sz="2000" i="1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𝑛</m:t>
                          </m:r>
                          <m:r>
                            <a:rPr lang="pt-BR" sz="2000" i="1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pt-BR" sz="2000" b="0" i="1" smtClean="0">
                          <a:ln w="10160">
                            <a:solidFill>
                              <a:schemeClr val="accent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38100" dist="32000" dir="5400000" algn="tl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000" i="1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000" i="1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pt-BR" sz="2000" i="1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−</m:t>
                          </m:r>
                          <m:r>
                            <a:rPr lang="en-US" sz="2000" b="0" i="1" smtClean="0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n w="10160">
                            <a:solidFill>
                              <a:schemeClr val="accent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38100" dist="32000" dir="5400000" algn="tl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Cambria Math"/>
                        </a:rPr>
                        <m:t>∗</m:t>
                      </m:r>
                      <m:sSup>
                        <m:sSupPr>
                          <m:ctrlPr>
                            <a:rPr lang="pt-BR" sz="2000" i="1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i="1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pt-BR" sz="2000" i="1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𝑛</m:t>
                          </m:r>
                          <m:r>
                            <a:rPr lang="pt-BR" sz="2000" i="1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−2</m:t>
                          </m:r>
                        </m:sup>
                      </m:sSup>
                      <m:r>
                        <a:rPr lang="en-US" sz="2000" b="0" i="1" smtClean="0">
                          <a:ln w="10160">
                            <a:solidFill>
                              <a:schemeClr val="accent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38100" dist="32000" dir="5400000" algn="tl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Cambria Math"/>
                        </a:rPr>
                        <m:t>+ …+</m:t>
                      </m:r>
                      <m:sSub>
                        <m:sSubPr>
                          <m:ctrlPr>
                            <a:rPr lang="pt-BR" sz="2000" i="1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000" i="1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pt-BR" sz="2000" i="1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n w="10160">
                            <a:solidFill>
                              <a:schemeClr val="accent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38100" dist="32000" dir="5400000" algn="tl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Cambria Math"/>
                        </a:rPr>
                        <m:t>∗</m:t>
                      </m:r>
                      <m:sSup>
                        <m:sSupPr>
                          <m:ctrlPr>
                            <a:rPr lang="pt-BR" sz="2000" i="1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i="1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pt-BR" sz="2000" i="1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en-US" sz="2000" b="0" i="1" smtClean="0">
                          <a:ln w="10160">
                            <a:solidFill>
                              <a:schemeClr val="accent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38100" dist="32000" dir="5400000" algn="tl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000" i="1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000" i="1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n w="10160">
                            <a:solidFill>
                              <a:schemeClr val="accent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38100" dist="32000" dir="5400000" algn="tl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Cambria Math"/>
                        </a:rPr>
                        <m:t>∗</m:t>
                      </m:r>
                      <m:sSup>
                        <m:sSupPr>
                          <m:ctrlPr>
                            <a:rPr lang="pt-BR" sz="2000" i="1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i="1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en-US" sz="2000" b="0" i="1" smtClean="0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2000" dirty="0" smtClean="0">
                  <a:ln w="10160">
                    <a:solidFill>
                      <a:schemeClr val="accent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</a:endParaRPr>
              </a:p>
              <a:p>
                <a:pPr algn="just"/>
                <a:endParaRPr lang="en-US" sz="1800" i="1" dirty="0" smtClean="0">
                  <a:ln w="10160">
                    <a:solidFill>
                      <a:schemeClr val="accent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</a:endParaRPr>
              </a:p>
              <a:p>
                <a:pPr algn="just"/>
                <a:r>
                  <a:rPr lang="en-US" sz="1600" i="1" dirty="0" smtClean="0">
                    <a:ln w="10160">
                      <a:solidFill>
                        <a:schemeClr val="accent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32000" dir="5400000" algn="tl">
                        <a:srgbClr val="000000">
                          <a:alpha val="30000"/>
                        </a:srgbClr>
                      </a:outerShdw>
                    </a:effectLst>
                  </a:rPr>
                  <a:t>a – </a:t>
                </a:r>
                <a:r>
                  <a:rPr lang="ru-RU" sz="1600" i="1" dirty="0" smtClean="0">
                    <a:ln w="10160">
                      <a:solidFill>
                        <a:schemeClr val="accent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32000" dir="5400000" algn="tl">
                        <a:srgbClr val="000000">
                          <a:alpha val="30000"/>
                        </a:srgbClr>
                      </a:outerShdw>
                    </a:effectLst>
                  </a:rPr>
                  <a:t>цифра числа, </a:t>
                </a:r>
                <a:r>
                  <a:rPr lang="en-US" sz="1600" i="1" dirty="0" smtClean="0">
                    <a:ln w="10160">
                      <a:solidFill>
                        <a:schemeClr val="accent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32000" dir="5400000" algn="tl">
                        <a:srgbClr val="000000">
                          <a:alpha val="30000"/>
                        </a:srgbClr>
                      </a:outerShdw>
                    </a:effectLst>
                  </a:rPr>
                  <a:t>b – </a:t>
                </a:r>
                <a:r>
                  <a:rPr lang="ru-RU" sz="1600" i="1" dirty="0" smtClean="0">
                    <a:ln w="10160">
                      <a:solidFill>
                        <a:schemeClr val="accent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32000" dir="5400000" algn="tl">
                        <a:srgbClr val="000000">
                          <a:alpha val="30000"/>
                        </a:srgbClr>
                      </a:outerShdw>
                    </a:effectLst>
                  </a:rPr>
                  <a:t>основание исходной системы</a:t>
                </a:r>
                <a:r>
                  <a:rPr lang="en-US" sz="1600" i="1" dirty="0" smtClean="0">
                    <a:ln w="10160">
                      <a:solidFill>
                        <a:schemeClr val="accent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32000" dir="5400000" algn="tl">
                        <a:srgbClr val="000000">
                          <a:alpha val="30000"/>
                        </a:srgbClr>
                      </a:outerShdw>
                    </a:effectLst>
                  </a:rPr>
                  <a:t> </a:t>
                </a:r>
                <a:endParaRPr lang="ru-RU" sz="1600" i="1" dirty="0" smtClean="0">
                  <a:ln w="10160">
                    <a:solidFill>
                      <a:schemeClr val="accent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</a:endParaRPr>
              </a:p>
              <a:p>
                <a:pPr algn="just"/>
                <a:r>
                  <a:rPr lang="ru-RU" sz="1600" i="1" dirty="0" smtClean="0">
                    <a:ln w="10160">
                      <a:solidFill>
                        <a:schemeClr val="accent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32000" dir="5400000" algn="tl">
                        <a:srgbClr val="000000">
                          <a:alpha val="30000"/>
                        </a:srgbClr>
                      </a:outerShdw>
                    </a:effectLst>
                  </a:rPr>
                  <a:t>Боле подробно описана в статье </a:t>
                </a:r>
                <a:r>
                  <a:rPr lang="en-US" sz="1600" i="1" dirty="0" smtClean="0">
                    <a:ln w="10160">
                      <a:solidFill>
                        <a:schemeClr val="accent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32000" dir="5400000" algn="tl">
                        <a:srgbClr val="000000">
                          <a:alpha val="30000"/>
                        </a:srgbClr>
                      </a:outerShdw>
                    </a:effectLst>
                  </a:rPr>
                  <a:t>wikipedia.org</a:t>
                </a:r>
                <a:r>
                  <a:rPr lang="ru-RU" sz="1600" i="1" dirty="0" smtClean="0">
                    <a:ln w="10160">
                      <a:solidFill>
                        <a:schemeClr val="accent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32000" dir="5400000" algn="tl">
                        <a:srgbClr val="000000">
                          <a:alpha val="30000"/>
                        </a:srgbClr>
                      </a:outerShdw>
                    </a:effectLst>
                  </a:rPr>
                  <a:t> (*1)</a:t>
                </a:r>
              </a:p>
              <a:p>
                <a:pPr algn="just"/>
                <a:endParaRPr lang="ru-RU" sz="2000" dirty="0" smtClean="0">
                  <a:ln w="10160">
                    <a:solidFill>
                      <a:schemeClr val="accent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/>
                <a:endParaRPr lang="en-US" sz="2000" dirty="0" smtClean="0">
                  <a:ln w="10160">
                    <a:solidFill>
                      <a:schemeClr val="accent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/>
                <a:r>
                  <a:rPr lang="ru-RU" sz="2000" dirty="0" smtClean="0">
                    <a:ln w="10160">
                      <a:solidFill>
                        <a:schemeClr val="accent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 Для </a:t>
                </a:r>
                <a:r>
                  <a:rPr lang="ru-RU" sz="2000" dirty="0">
                    <a:ln w="10160">
                      <a:solidFill>
                        <a:schemeClr val="accent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перевода </a:t>
                </a:r>
                <a:r>
                  <a:rPr lang="ru-RU" sz="2000" dirty="0" smtClean="0">
                    <a:ln w="10160">
                      <a:solidFill>
                        <a:schemeClr val="accent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десятичного числа в двоичное, необходимо </a:t>
                </a:r>
                <a:r>
                  <a:rPr lang="ru-RU" sz="2000" dirty="0">
                    <a:ln w="10160">
                      <a:solidFill>
                        <a:schemeClr val="accent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исходное число разделить на </a:t>
                </a:r>
                <a:r>
                  <a:rPr lang="ru-RU" sz="2000" dirty="0" smtClean="0">
                    <a:ln w="10160">
                      <a:solidFill>
                        <a:schemeClr val="accent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r>
                  <a:rPr lang="en-US" sz="2000" dirty="0" smtClean="0">
                    <a:ln w="10160">
                      <a:solidFill>
                        <a:schemeClr val="accent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,</a:t>
                </a:r>
                <a:r>
                  <a:rPr lang="ru-RU" sz="2000" dirty="0" smtClean="0">
                    <a:ln w="10160">
                      <a:solidFill>
                        <a:schemeClr val="accent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полученный остаток от деления </a:t>
                </a:r>
                <a:r>
                  <a:rPr lang="ru-RU" sz="2000" smtClean="0">
                    <a:ln w="10160">
                      <a:solidFill>
                        <a:schemeClr val="accent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является </a:t>
                </a:r>
                <a:r>
                  <a:rPr lang="ru-RU" sz="2000" smtClean="0">
                    <a:ln w="10160">
                      <a:solidFill>
                        <a:schemeClr val="accent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младшим </a:t>
                </a:r>
                <a:r>
                  <a:rPr lang="ru-RU" sz="2000" smtClean="0">
                    <a:ln w="10160">
                      <a:solidFill>
                        <a:schemeClr val="accent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разрядом </a:t>
                </a:r>
                <a:r>
                  <a:rPr lang="ru-RU" sz="2000" dirty="0" smtClean="0">
                    <a:ln w="10160">
                      <a:solidFill>
                        <a:schemeClr val="accent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двоичного числа.</a:t>
                </a:r>
              </a:p>
              <a:p>
                <a:pPr algn="just"/>
                <a:r>
                  <a:rPr lang="ru-RU" sz="2000" dirty="0" smtClean="0">
                    <a:ln w="10160">
                      <a:solidFill>
                        <a:schemeClr val="accent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Полученное </a:t>
                </a:r>
                <a:r>
                  <a:rPr lang="ru-RU" sz="2000" dirty="0">
                    <a:ln w="10160">
                      <a:solidFill>
                        <a:schemeClr val="accent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частное снова делим на основание системы и так до тех пор, пока частное не </a:t>
                </a:r>
                <a:r>
                  <a:rPr lang="ru-RU" sz="2000" dirty="0" smtClean="0">
                    <a:ln w="10160">
                      <a:solidFill>
                        <a:schemeClr val="accent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станет равно 0. (*</a:t>
                </a:r>
                <a:r>
                  <a:rPr lang="en-US" sz="2000" dirty="0" smtClean="0">
                    <a:ln w="10160">
                      <a:solidFill>
                        <a:schemeClr val="accent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r>
                  <a:rPr lang="ru-RU" sz="2000" dirty="0" smtClean="0">
                    <a:ln w="10160">
                      <a:solidFill>
                        <a:schemeClr val="accent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)</a:t>
                </a:r>
                <a:endParaRPr lang="ru-RU" dirty="0" smtClean="0">
                  <a:ln w="10160">
                    <a:solidFill>
                      <a:schemeClr val="accent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95536" y="1628800"/>
                <a:ext cx="8352928" cy="4536504"/>
              </a:xfrm>
              <a:blipFill rotWithShape="1">
                <a:blip r:embed="rId2"/>
                <a:stretch>
                  <a:fillRect l="-949" t="-1210" r="-10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77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7315200" cy="962569"/>
          </a:xfrm>
        </p:spPr>
        <p:txBody>
          <a:bodyPr>
            <a:noAutofit/>
          </a:bodyPr>
          <a:lstStyle/>
          <a:p>
            <a:r>
              <a:rPr lang="ru-RU" sz="4000" cap="all" dirty="0"/>
              <a:t>Преобразование </a:t>
            </a:r>
            <a:r>
              <a:rPr lang="ru-RU" sz="4000" cap="all" dirty="0" smtClean="0"/>
              <a:t>чисел</a:t>
            </a:r>
            <a:endParaRPr lang="uk-UA" sz="4000" cap="all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536" y="2060848"/>
            <a:ext cx="8352928" cy="3396952"/>
          </a:xfrm>
        </p:spPr>
        <p:txBody>
          <a:bodyPr>
            <a:normAutofit/>
          </a:bodyPr>
          <a:lstStyle/>
          <a:p>
            <a:pPr algn="just"/>
            <a:r>
              <a:rPr lang="ru-RU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Например</a:t>
            </a:r>
            <a:r>
              <a:rPr lang="ru-RU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: </a:t>
            </a:r>
            <a:endParaRPr lang="ru-RU" dirty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just"/>
            <a:endParaRPr lang="ru-RU" dirty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pPr lvl="1" algn="just"/>
            <a:r>
              <a:rPr lang="ru-RU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Перевести 1</a:t>
            </a:r>
            <a:r>
              <a:rPr lang="en-US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4</a:t>
            </a:r>
            <a:r>
              <a:rPr lang="ru-RU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в десятичной системе </a:t>
            </a:r>
            <a:r>
              <a:rPr lang="ru-RU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в двоичную </a:t>
            </a:r>
            <a:r>
              <a:rPr lang="ru-RU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систему:</a:t>
            </a:r>
          </a:p>
          <a:p>
            <a:pPr lvl="1" algn="just"/>
            <a:endParaRPr lang="ru-RU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pPr lvl="1"/>
            <a:r>
              <a:rPr lang="ru-RU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1</a:t>
            </a:r>
            <a:r>
              <a:rPr lang="en-US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4</a:t>
            </a:r>
            <a:r>
              <a:rPr lang="ru-RU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mod </a:t>
            </a:r>
            <a:r>
              <a:rPr lang="ru-RU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2 </a:t>
            </a:r>
            <a:r>
              <a:rPr lang="en-US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= </a:t>
            </a:r>
            <a:r>
              <a:rPr lang="en-US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0</a:t>
            </a:r>
            <a:endParaRPr lang="ru-RU" dirty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pPr lvl="1"/>
            <a:r>
              <a:rPr lang="ru-RU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7 </a:t>
            </a:r>
            <a:r>
              <a:rPr lang="en-US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mod 2 = 1</a:t>
            </a:r>
          </a:p>
          <a:p>
            <a:pPr lvl="1"/>
            <a:r>
              <a:rPr lang="en-US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3 mod 2 = 1</a:t>
            </a:r>
          </a:p>
          <a:p>
            <a:pPr lvl="1"/>
            <a:r>
              <a:rPr lang="en-US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1 mod 2 = 1</a:t>
            </a:r>
          </a:p>
          <a:p>
            <a:pPr lvl="1"/>
            <a:endParaRPr lang="ru-RU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pPr lvl="1" algn="just"/>
            <a:endParaRPr lang="uk-UA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577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/>
          <p:cNvSpPr txBox="1">
            <a:spLocks/>
          </p:cNvSpPr>
          <p:nvPr/>
        </p:nvSpPr>
        <p:spPr>
          <a:xfrm>
            <a:off x="395536" y="1844824"/>
            <a:ext cx="8352928" cy="3612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just">
              <a:buNone/>
            </a:pPr>
            <a:r>
              <a:rPr lang="ru-RU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	</a:t>
            </a:r>
            <a:r>
              <a:rPr lang="en-US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	</a:t>
            </a:r>
            <a:endParaRPr lang="uk-UA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67544" y="260648"/>
            <a:ext cx="7315200" cy="9625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cap="all" dirty="0" smtClean="0"/>
              <a:t>РЕАЛИЗАЦИЯ</a:t>
            </a:r>
            <a:endParaRPr lang="uk-UA" cap="all" dirty="0"/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547936" y="1772816"/>
            <a:ext cx="8352928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just">
              <a:buNone/>
            </a:pPr>
            <a:r>
              <a:rPr lang="ru-RU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Содержит три основных класса:</a:t>
            </a:r>
          </a:p>
          <a:p>
            <a:pPr marL="960120" lvl="4" indent="0" algn="just">
              <a:buNone/>
            </a:pPr>
            <a:endParaRPr lang="ru-RU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 algn="just"/>
            <a:r>
              <a:rPr lang="en-US" sz="20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– </a:t>
            </a:r>
            <a:r>
              <a:rPr lang="ru-RU" sz="20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точка входа</a:t>
            </a:r>
          </a:p>
          <a:p>
            <a:pPr lvl="4" algn="just"/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InputHelper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осуществляет ввод и контроль данных</a:t>
            </a:r>
          </a:p>
          <a:p>
            <a:pPr lvl="4" algn="just"/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Converter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выполняет преобразование</a:t>
            </a:r>
          </a:p>
          <a:p>
            <a:pPr marL="45720" indent="0" algn="just">
              <a:buNone/>
            </a:pPr>
            <a:endParaRPr lang="ru-RU" dirty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" indent="0" algn="just">
              <a:buNone/>
            </a:pPr>
            <a:r>
              <a:rPr lang="ru-RU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Классы для юнит-тестов :</a:t>
            </a:r>
          </a:p>
          <a:p>
            <a:pPr marL="45720" indent="0" algn="just">
              <a:buNone/>
            </a:pPr>
            <a:endParaRPr lang="ru-RU" dirty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 algn="just"/>
            <a:r>
              <a:rPr lang="en-US" sz="2000" dirty="0" err="1" smtClean="0"/>
              <a:t>InputHelperTest</a:t>
            </a:r>
            <a:r>
              <a:rPr lang="ru-RU" sz="2000" dirty="0" smtClean="0"/>
              <a:t> – тестирует методы ввода и контроля данных</a:t>
            </a:r>
          </a:p>
          <a:p>
            <a:pPr lvl="4" algn="just"/>
            <a:r>
              <a:rPr lang="en-US" sz="2000" dirty="0" err="1"/>
              <a:t>ConverterTest</a:t>
            </a:r>
            <a:r>
              <a:rPr lang="ru-RU" sz="2000" dirty="0"/>
              <a:t> – тестирует методы преобразования</a:t>
            </a:r>
          </a:p>
          <a:p>
            <a:pPr lvl="4" algn="just"/>
            <a:endParaRPr lang="ru-RU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710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7315200" cy="696352"/>
          </a:xfrm>
        </p:spPr>
        <p:txBody>
          <a:bodyPr>
            <a:noAutofit/>
          </a:bodyPr>
          <a:lstStyle/>
          <a:p>
            <a:r>
              <a:rPr lang="ru-RU" sz="4000" cap="all" dirty="0" smtClean="0"/>
              <a:t>Диаграмма классов </a:t>
            </a:r>
            <a:r>
              <a:rPr lang="en-US" sz="4000" cap="all" dirty="0" smtClean="0"/>
              <a:t>UML</a:t>
            </a:r>
            <a:endParaRPr lang="uk-UA" sz="4000" cap="all" dirty="0"/>
          </a:p>
        </p:txBody>
      </p:sp>
      <p:pic>
        <p:nvPicPr>
          <p:cNvPr id="1026" name="Picture 2" descr="C:\Users\User\Desktop\UML_diagramm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13" t="12658" r="18142" b="11422"/>
          <a:stretch/>
        </p:blipFill>
        <p:spPr bwMode="auto">
          <a:xfrm>
            <a:off x="1928004" y="1711077"/>
            <a:ext cx="5287992" cy="438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75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548680"/>
            <a:ext cx="7776864" cy="79208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Алгоритм программы</a:t>
            </a:r>
            <a:endParaRPr lang="uk-U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2776"/>
            <a:ext cx="6844686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204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548680"/>
            <a:ext cx="7776864" cy="79208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Алгоритм программы</a:t>
            </a:r>
            <a:endParaRPr lang="uk-U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0768"/>
            <a:ext cx="7931591" cy="5227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016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548680"/>
            <a:ext cx="7776864" cy="79208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Алгоритм программы</a:t>
            </a:r>
            <a:endParaRPr lang="uk-U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5"/>
            <a:ext cx="7560840" cy="5122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86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ерспектива">
  <a:themeElements>
    <a:clrScheme name="Перспектива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ерспектив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684</TotalTime>
  <Words>259</Words>
  <Application>Microsoft Office PowerPoint</Application>
  <PresentationFormat>Экран (4:3)</PresentationFormat>
  <Paragraphs>63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Перспектива</vt:lpstr>
      <vt:lpstr>Перевод чисел в двоичную систему и обратно</vt:lpstr>
      <vt:lpstr>Презентация PowerPoint</vt:lpstr>
      <vt:lpstr>Преобразование чисел</vt:lpstr>
      <vt:lpstr>Преобразование чисел</vt:lpstr>
      <vt:lpstr>Презентация PowerPoint</vt:lpstr>
      <vt:lpstr>Диаграмма классов UML</vt:lpstr>
      <vt:lpstr>Алгоритм программы</vt:lpstr>
      <vt:lpstr>Алгоритм программы</vt:lpstr>
      <vt:lpstr>Алгоритм программы</vt:lpstr>
      <vt:lpstr>МАТЕРИАЛЫ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Перевод чисел в двоичную систему и обратно</dc:title>
  <dc:creator>Admin</dc:creator>
  <cp:lastModifiedBy>User</cp:lastModifiedBy>
  <cp:revision>32</cp:revision>
  <dcterms:created xsi:type="dcterms:W3CDTF">2016-04-15T14:22:06Z</dcterms:created>
  <dcterms:modified xsi:type="dcterms:W3CDTF">2016-04-18T22:12:54Z</dcterms:modified>
</cp:coreProperties>
</file>