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83" r:id="rId14"/>
    <p:sldId id="269" r:id="rId15"/>
    <p:sldId id="271" r:id="rId16"/>
    <p:sldId id="272" r:id="rId17"/>
    <p:sldId id="273" r:id="rId18"/>
    <p:sldId id="274" r:id="rId19"/>
    <p:sldId id="270" r:id="rId20"/>
    <p:sldId id="275" r:id="rId21"/>
    <p:sldId id="276" r:id="rId22"/>
    <p:sldId id="284" r:id="rId23"/>
    <p:sldId id="277" r:id="rId24"/>
    <p:sldId id="279" r:id="rId25"/>
    <p:sldId id="280" r:id="rId26"/>
    <p:sldId id="281" r:id="rId27"/>
    <p:sldId id="282" r:id="rId28"/>
    <p:sldId id="278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A6D9F-461B-F14B-B18C-4F3C58DCE2E0}" type="datetimeFigureOut">
              <a:rPr lang="en-US" smtClean="0"/>
              <a:pPr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C386A-A1CA-4649-BD84-B10287FC5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B4606-5BC5-EA40-8424-C440186408B0}" type="datetimeFigureOut">
              <a:rPr lang="en-US" smtClean="0"/>
              <a:pPr/>
              <a:t>11/8/12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0FB15-123D-B940-8498-35AE0016C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Times New Roman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23CB-9D39-454A-B7AC-8FB5394FDF33}" type="slidenum">
              <a:rPr lang="en-US" smtClean="0">
                <a:latin typeface="Times New Roman" pitchFamily="-105" charset="0"/>
              </a:rPr>
              <a:pPr/>
              <a:t>15</a:t>
            </a:fld>
            <a:endParaRPr lang="en-US" smtClean="0">
              <a:latin typeface="Times New Roman" pitchFamily="-10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Times New Roman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23CB-9D39-454A-B7AC-8FB5394FDF33}" type="slidenum">
              <a:rPr lang="en-US" smtClean="0">
                <a:latin typeface="Times New Roman" pitchFamily="-105" charset="0"/>
              </a:rPr>
              <a:pPr/>
              <a:t>16</a:t>
            </a:fld>
            <a:endParaRPr lang="en-US" smtClean="0">
              <a:latin typeface="Times New Roman" pitchFamily="-10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Times New Roman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23CB-9D39-454A-B7AC-8FB5394FDF33}" type="slidenum">
              <a:rPr lang="en-US" smtClean="0">
                <a:latin typeface="Times New Roman" pitchFamily="-105" charset="0"/>
              </a:rPr>
              <a:pPr/>
              <a:t>17</a:t>
            </a:fld>
            <a:endParaRPr lang="en-US" smtClean="0">
              <a:latin typeface="Times New Roman" pitchFamily="-10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Times New Roman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23CB-9D39-454A-B7AC-8FB5394FDF33}" type="slidenum">
              <a:rPr lang="en-US" smtClean="0">
                <a:latin typeface="Times New Roman" pitchFamily="-105" charset="0"/>
              </a:rPr>
              <a:pPr/>
              <a:t>18</a:t>
            </a:fld>
            <a:endParaRPr lang="en-US" smtClean="0">
              <a:latin typeface="Times New Roman" pitchFamily="-10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6507" y="2529039"/>
            <a:ext cx="4563256" cy="1622939"/>
          </a:xfrm>
        </p:spPr>
        <p:txBody>
          <a:bodyPr anchor="b" anchorCtr="0"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07180" y="5463387"/>
            <a:ext cx="4412583" cy="1117432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3D3D3D"/>
                </a:solidFill>
                <a:latin typeface="Verdana"/>
                <a:ea typeface="+mj-ea"/>
                <a:cs typeface="Verdan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58104" y="0"/>
            <a:ext cx="3194420" cy="4150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66628" y="5463387"/>
            <a:ext cx="3194420" cy="14116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Dirac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973116" y="4327505"/>
            <a:ext cx="3113348" cy="958031"/>
          </a:xfrm>
          <a:prstGeom prst="rect">
            <a:avLst/>
          </a:prstGeom>
        </p:spPr>
      </p:pic>
      <p:pic>
        <p:nvPicPr>
          <p:cNvPr id="7" name="Picture 6" descr="ibergrid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9089" y="470128"/>
            <a:ext cx="3357692" cy="900000"/>
          </a:xfrm>
          <a:prstGeom prst="rect">
            <a:avLst/>
          </a:prstGeom>
        </p:spPr>
      </p:pic>
      <p:pic>
        <p:nvPicPr>
          <p:cNvPr id="11" name="Picture 10" descr="logo_ICC-U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07661" y="470128"/>
            <a:ext cx="2712414" cy="9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4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3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93848" y="1143000"/>
            <a:ext cx="6096000" cy="0"/>
          </a:xfrm>
          <a:prstGeom prst="line">
            <a:avLst/>
          </a:prstGeom>
          <a:ln>
            <a:solidFill>
              <a:srgbClr val="67A9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9C4DBF-1D34-FA4B-BE2D-F0D494CC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28600"/>
            <a:ext cx="8305800" cy="914400"/>
          </a:xfrm>
        </p:spPr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4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2648" cy="914400"/>
          </a:xfrm>
        </p:spPr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3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4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3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0" i="0">
                <a:solidFill>
                  <a:schemeClr val="tx2"/>
                </a:solidFill>
                <a:latin typeface="Sansation Bold"/>
                <a:ea typeface="+mn-ea"/>
                <a:cs typeface="Sansation Bold"/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4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6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3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_tradnl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4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3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jpeg"/><Relationship Id="rId1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>
            <a:alphaModFix amt="1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93848" y="152400"/>
            <a:ext cx="609295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s-ES_tradnl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b="0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0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b="0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fld id="{219C4DBF-1D34-FA4B-BE2D-F0D494CC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3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irac_logo_RGB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505" y="152400"/>
            <a:ext cx="2339809" cy="720000"/>
          </a:xfrm>
          <a:prstGeom prst="rect">
            <a:avLst/>
          </a:prstGeom>
        </p:spPr>
      </p:pic>
      <p:pic>
        <p:nvPicPr>
          <p:cNvPr id="9" name="Picture 8" descr="ibergrid.jp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13896" y="30980"/>
            <a:ext cx="2014616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r" rtl="0" eaLnBrk="1" latinLnBrk="0" hangingPunct="1">
        <a:spcBef>
          <a:spcPct val="0"/>
        </a:spcBef>
        <a:buNone/>
        <a:defRPr kumimoji="0" sz="3200" b="0" i="0" kern="1200">
          <a:solidFill>
            <a:schemeClr val="tx2"/>
          </a:solidFill>
          <a:latin typeface="Sansation Bold"/>
          <a:ea typeface="+mj-ea"/>
          <a:cs typeface="Sansation Bold"/>
        </a:defRPr>
      </a:lvl1pPr>
    </p:titleStyle>
    <p:bodyStyle>
      <a:lvl1pPr marL="274320" indent="-274320" algn="just" rtl="0" eaLnBrk="1" latinLnBrk="0" hangingPunct="1">
        <a:spcBef>
          <a:spcPts val="600"/>
        </a:spcBef>
        <a:spcAft>
          <a:spcPts val="600"/>
        </a:spcAft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Sansation Regular"/>
          <a:ea typeface="+mn-ea"/>
          <a:cs typeface="Sansation Regular"/>
        </a:defRPr>
      </a:lvl1pPr>
      <a:lvl2pPr marL="548640" indent="-274320" algn="just" rtl="0" eaLnBrk="1" latinLnBrk="0" hangingPunct="1">
        <a:spcBef>
          <a:spcPts val="500"/>
        </a:spcBef>
        <a:spcAft>
          <a:spcPts val="600"/>
        </a:spcAft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Sansation Regular"/>
          <a:ea typeface="+mn-ea"/>
          <a:cs typeface="Sansation Regular"/>
        </a:defRPr>
      </a:lvl2pPr>
      <a:lvl3pPr marL="822960" indent="-228600" algn="just" rtl="0" eaLnBrk="1" latinLnBrk="0" hangingPunct="1">
        <a:spcBef>
          <a:spcPts val="500"/>
        </a:spcBef>
        <a:spcAft>
          <a:spcPts val="600"/>
        </a:spcAft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Sansation Regular"/>
          <a:ea typeface="+mn-ea"/>
          <a:cs typeface="Sansation Regular"/>
        </a:defRPr>
      </a:lvl3pPr>
      <a:lvl4pPr marL="1097280" indent="-228600" algn="just" rtl="0" eaLnBrk="1" latinLnBrk="0" hangingPunct="1">
        <a:spcBef>
          <a:spcPts val="400"/>
        </a:spcBef>
        <a:spcAft>
          <a:spcPts val="600"/>
        </a:spcAft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Sansation Regular"/>
          <a:ea typeface="+mn-ea"/>
          <a:cs typeface="Sansation Regular"/>
        </a:defRPr>
      </a:lvl4pPr>
      <a:lvl5pPr marL="1371600" indent="-228600" algn="just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Sansation Regular"/>
          <a:ea typeface="+mn-ea"/>
          <a:cs typeface="Sansation Regular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ricardo/Master/work/mandelbrot.movie4.gif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irac.ub.edu/DIRAC" TargetMode="External"/><Relationship Id="rId4" Type="http://schemas.openxmlformats.org/officeDocument/2006/relationships/hyperlink" Target="http://dirac.ub.es/DIRA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cc.ub.edu/gr_DIRAC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DIRAC Tutorial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By R. Graciani</a:t>
            </a:r>
          </a:p>
          <a:p>
            <a:r>
              <a:rPr lang="en-US" dirty="0" smtClean="0"/>
              <a:t>Lisbon, Nov 8</a:t>
            </a:r>
            <a:r>
              <a:rPr lang="en-US" baseline="30000" dirty="0" smtClean="0"/>
              <a:t>th</a:t>
            </a:r>
            <a:r>
              <a:rPr lang="en-US" dirty="0" smtClean="0"/>
              <a:t> 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Installing your DIRAC client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for most *nix flavors.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Download the DIRAC installation script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Install the software (using IBERGRID defaults)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Source the environment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Create a proxy and configure your client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Create your working proxy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975233"/>
            <a:ext cx="8232648" cy="2308324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</a:t>
            </a:r>
            <a:r>
              <a:rPr lang="en-US" dirty="0" err="1" smtClean="0">
                <a:latin typeface="Courier"/>
                <a:cs typeface="Courier"/>
              </a:rPr>
              <a:t>wget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http://lhcbproject.web.cern.ch/lhcbproject/dist/Dirac_project/dirac-install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</a:t>
            </a:r>
            <a:r>
              <a:rPr lang="en-US" dirty="0" err="1" smtClean="0">
                <a:latin typeface="Courier"/>
                <a:cs typeface="Courier"/>
              </a:rPr>
              <a:t>chmod</a:t>
            </a:r>
            <a:r>
              <a:rPr lang="en-US" dirty="0" smtClean="0">
                <a:latin typeface="Courier"/>
                <a:cs typeface="Courier"/>
              </a:rPr>
              <a:t> +</a:t>
            </a:r>
            <a:r>
              <a:rPr lang="en-US" dirty="0" err="1" smtClean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dirac</a:t>
            </a:r>
            <a:r>
              <a:rPr lang="en-US" dirty="0" smtClean="0">
                <a:latin typeface="Courier"/>
                <a:cs typeface="Courier"/>
              </a:rPr>
              <a:t>-install</a:t>
            </a:r>
          </a:p>
          <a:p>
            <a:r>
              <a:rPr lang="en-US" dirty="0" smtClean="0">
                <a:latin typeface="Courier"/>
                <a:cs typeface="Courier"/>
              </a:rPr>
              <a:t># ./</a:t>
            </a:r>
            <a:r>
              <a:rPr lang="en-US" dirty="0" err="1" smtClean="0">
                <a:latin typeface="Courier"/>
                <a:cs typeface="Courier"/>
              </a:rPr>
              <a:t>dirac</a:t>
            </a:r>
            <a:r>
              <a:rPr lang="en-US" dirty="0" smtClean="0">
                <a:latin typeface="Courier"/>
                <a:cs typeface="Courier"/>
              </a:rPr>
              <a:t>-install </a:t>
            </a:r>
            <a:r>
              <a:rPr lang="en-US" b="1" dirty="0" smtClean="0">
                <a:latin typeface="Courier"/>
                <a:cs typeface="Courier"/>
              </a:rPr>
              <a:t>-V IBERGRID</a:t>
            </a:r>
          </a:p>
          <a:p>
            <a:r>
              <a:rPr lang="en-US" dirty="0" smtClean="0">
                <a:latin typeface="Courier"/>
                <a:cs typeface="Courier"/>
              </a:rPr>
              <a:t># source </a:t>
            </a:r>
            <a:r>
              <a:rPr lang="en-US" dirty="0" err="1" smtClean="0">
                <a:latin typeface="Courier"/>
                <a:cs typeface="Courier"/>
              </a:rPr>
              <a:t>bashrc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</a:t>
            </a:r>
            <a:r>
              <a:rPr lang="en-US" dirty="0" err="1" smtClean="0">
                <a:latin typeface="Courier"/>
                <a:cs typeface="Courier"/>
              </a:rPr>
              <a:t>dirac</a:t>
            </a:r>
            <a:r>
              <a:rPr lang="en-US" dirty="0" smtClean="0">
                <a:latin typeface="Courier"/>
                <a:cs typeface="Courier"/>
              </a:rPr>
              <a:t>-proxy-init -</a:t>
            </a:r>
            <a:r>
              <a:rPr lang="en-US" dirty="0" err="1" smtClean="0">
                <a:latin typeface="Courier"/>
                <a:cs typeface="Courier"/>
              </a:rPr>
              <a:t>x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 </a:t>
            </a:r>
            <a:r>
              <a:rPr lang="en-US" dirty="0" err="1" smtClean="0">
                <a:latin typeface="Courier"/>
                <a:cs typeface="Courier"/>
              </a:rPr>
              <a:t>dirac</a:t>
            </a:r>
            <a:r>
              <a:rPr lang="en-US" dirty="0" smtClean="0">
                <a:latin typeface="Courier"/>
                <a:cs typeface="Courier"/>
              </a:rPr>
              <a:t>-configure </a:t>
            </a:r>
            <a:r>
              <a:rPr lang="en-US" b="1" dirty="0" smtClean="0">
                <a:latin typeface="Courier"/>
                <a:cs typeface="Courier"/>
              </a:rPr>
              <a:t>defaults-</a:t>
            </a:r>
            <a:r>
              <a:rPr lang="en-US" b="1" dirty="0" err="1" smtClean="0">
                <a:latin typeface="Courier"/>
                <a:cs typeface="Courier"/>
              </a:rPr>
              <a:t>IBERGRID.cfg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</a:t>
            </a:r>
            <a:r>
              <a:rPr lang="en-US" dirty="0" err="1" smtClean="0">
                <a:latin typeface="Courier"/>
                <a:cs typeface="Courier"/>
              </a:rPr>
              <a:t>dirac</a:t>
            </a:r>
            <a:r>
              <a:rPr lang="en-US" dirty="0" smtClean="0">
                <a:latin typeface="Courier"/>
                <a:cs typeface="Courier"/>
              </a:rPr>
              <a:t>-proxy-init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g</a:t>
            </a:r>
            <a:r>
              <a:rPr lang="en-US" b="1" dirty="0" smtClean="0">
                <a:latin typeface="Courier"/>
                <a:cs typeface="Courier"/>
              </a:rPr>
              <a:t> user</a:t>
            </a:r>
            <a:endParaRPr lang="en-US" b="1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simple jobs submission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an existing definition: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Creating a trivial JDL: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46717"/>
            <a:ext cx="8232648" cy="923330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cp DIRAC/</a:t>
            </a:r>
            <a:r>
              <a:rPr lang="en-US" dirty="0" err="1" smtClean="0">
                <a:latin typeface="Courier"/>
                <a:cs typeface="Courier"/>
              </a:rPr>
              <a:t>WorkloadManagementSystem/tests/GenericJob.jdl</a:t>
            </a:r>
            <a:r>
              <a:rPr lang="en-US" dirty="0" smtClean="0">
                <a:latin typeface="Courier"/>
                <a:cs typeface="Courier"/>
              </a:rPr>
              <a:t> .</a:t>
            </a:r>
          </a:p>
          <a:p>
            <a:r>
              <a:rPr lang="en-US" dirty="0" smtClean="0">
                <a:latin typeface="Courier"/>
                <a:cs typeface="Courier"/>
              </a:rPr>
              <a:t># </a:t>
            </a:r>
            <a:r>
              <a:rPr lang="en-US" dirty="0" err="1" smtClean="0">
                <a:latin typeface="Courier"/>
                <a:cs typeface="Courier"/>
              </a:rPr>
              <a:t>dirac-wms-job-submit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GenericJob.jdl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JobID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= 17508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152" y="4023836"/>
            <a:ext cx="8232648" cy="1754327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 cat </a:t>
            </a:r>
            <a:r>
              <a:rPr lang="en-US" dirty="0" err="1" smtClean="0">
                <a:latin typeface="Courier"/>
                <a:cs typeface="Courier"/>
              </a:rPr>
              <a:t>simple.jdl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JobName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= "Simple Job";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Executable = "/bin/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ls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";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</a:t>
            </a:r>
            <a:r>
              <a:rPr lang="en-US" dirty="0" err="1" smtClean="0">
                <a:latin typeface="Courier"/>
                <a:cs typeface="Courier"/>
              </a:rPr>
              <a:t>dirac-wms-job-submit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simple.jdl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JobID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= 17509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Monitoring your jobs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 descr="Screen shot 2012-11-07 at 8.16.08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090" r="-209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your certificate and key in ~/</a:t>
            </a:r>
            <a:r>
              <a:rPr lang="en-US" dirty="0" err="1" smtClean="0"/>
              <a:t>globus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 and configure your IBERGRID DIRAC client</a:t>
            </a:r>
          </a:p>
          <a:p>
            <a:endParaRPr lang="en-US" dirty="0" smtClean="0"/>
          </a:p>
          <a:p>
            <a:r>
              <a:rPr lang="en-US" dirty="0" smtClean="0"/>
              <a:t>Submit a trivial job</a:t>
            </a:r>
          </a:p>
          <a:p>
            <a:endParaRPr lang="en-US" dirty="0" smtClean="0"/>
          </a:p>
          <a:p>
            <a:r>
              <a:rPr lang="en-US" dirty="0" smtClean="0"/>
              <a:t>Monitor its execution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Mandelbrot Job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Mandelbrot set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28E-F96B-914F-9CCC-3B92A89F831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The Mandelbrot set definition</a:t>
            </a:r>
          </a:p>
          <a:p>
            <a:pPr lvl="1"/>
            <a:r>
              <a:rPr lang="en-US" smtClean="0"/>
              <a:t>http://en.wikipedia.org/Mandelbrot</a:t>
            </a:r>
          </a:p>
          <a:p>
            <a:r>
              <a:rPr lang="en-US" smtClean="0"/>
              <a:t>The vicinities of the Mandelbrot </a:t>
            </a:r>
            <a:br>
              <a:rPr lang="en-US" smtClean="0"/>
            </a:br>
            <a:r>
              <a:rPr lang="en-US" smtClean="0"/>
              <a:t>set area provide an astonishingly </a:t>
            </a:r>
            <a:br>
              <a:rPr lang="en-US" smtClean="0"/>
            </a:br>
            <a:r>
              <a:rPr lang="en-US" smtClean="0"/>
              <a:t>rich fractal images</a:t>
            </a:r>
          </a:p>
          <a:p>
            <a:pPr lvl="1"/>
            <a:r>
              <a:rPr lang="en-US" smtClean="0"/>
              <a:t>The algorithm consists in assigning a color to each point in the complex plane as a function of a speed of divergence of the Mandelbrot sequence </a:t>
            </a:r>
          </a:p>
          <a:p>
            <a:pPr lvl="1"/>
            <a:r>
              <a:rPr lang="en-US" smtClean="0"/>
              <a:t>You certainly have seen some of them but even more are even not discovered yet</a:t>
            </a:r>
          </a:p>
          <a:p>
            <a:r>
              <a:rPr lang="en-US" smtClean="0"/>
              <a:t>In the tutorial we will explore those images while exercising the use of DIRAC tools and grid resources</a:t>
            </a:r>
          </a:p>
          <a:p>
            <a:endParaRPr lang="fr-FR" dirty="0" smtClean="0"/>
          </a:p>
        </p:txBody>
      </p:sp>
      <p:grpSp>
        <p:nvGrpSpPr>
          <p:cNvPr id="2" name="Group 23"/>
          <p:cNvGrpSpPr/>
          <p:nvPr/>
        </p:nvGrpSpPr>
        <p:grpSpPr>
          <a:xfrm>
            <a:off x="6120614" y="1136302"/>
            <a:ext cx="2235200" cy="2556410"/>
            <a:chOff x="6146800" y="1162490"/>
            <a:chExt cx="2235200" cy="2556410"/>
          </a:xfrm>
        </p:grpSpPr>
        <p:pic>
          <p:nvPicPr>
            <p:cNvPr id="14" name="Picture 13" descr="Screen shot 2011-10-19 at 11.54.08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1416490"/>
              <a:ext cx="1981200" cy="201360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11900" y="1162490"/>
              <a:ext cx="1382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Complex plane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46800" y="217214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>
              <a:off x="6413650" y="2446778"/>
              <a:ext cx="1965048" cy="1588"/>
            </a:xfrm>
            <a:prstGeom prst="line">
              <a:avLst/>
            </a:prstGeom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473033" y="2423906"/>
              <a:ext cx="1976735" cy="1588"/>
            </a:xfrm>
            <a:prstGeom prst="line">
              <a:avLst/>
            </a:prstGeom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384406" y="33495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Mandelbrot</a:t>
            </a:r>
            <a:r>
              <a:rPr lang="en-US" dirty="0" smtClean="0"/>
              <a:t> application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28E-F96B-914F-9CCC-3B92A89F831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491951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In the quest we will be using the mandelbrot application</a:t>
            </a:r>
          </a:p>
          <a:p>
            <a:pPr lvl="1"/>
            <a:r>
              <a:rPr lang="fr-FR" b="1" dirty="0" smtClean="0"/>
              <a:t>http://dirac.france-grilles.fr/demo/mandelbrot</a:t>
            </a:r>
          </a:p>
          <a:p>
            <a:r>
              <a:rPr lang="fr-FR" dirty="0" smtClean="0"/>
              <a:t>The mandelbrot application is a simple python script to construct fractal images:</a:t>
            </a:r>
          </a:p>
          <a:p>
            <a:pPr lvl="1"/>
            <a:r>
              <a:rPr lang="en-US" dirty="0" smtClean="0"/>
              <a:t>Builds a fractal image around a chosen C point</a:t>
            </a:r>
          </a:p>
          <a:p>
            <a:pPr lvl="1"/>
            <a:r>
              <a:rPr lang="en-US" dirty="0" smtClean="0"/>
              <a:t>One can vary the size of the image, its precision ( zoom level ), color scheme</a:t>
            </a:r>
          </a:p>
          <a:p>
            <a:pPr lvl="1"/>
            <a:r>
              <a:rPr lang="en-US" dirty="0" smtClean="0"/>
              <a:t>The output is an image file in BMP format</a:t>
            </a:r>
          </a:p>
          <a:p>
            <a:pPr lvl="2"/>
            <a:r>
              <a:rPr lang="en-US" dirty="0" smtClean="0"/>
              <a:t>Can be easily visualized in a Web browser </a:t>
            </a:r>
          </a:p>
          <a:p>
            <a:r>
              <a:rPr lang="fr-FR" dirty="0" smtClean="0"/>
              <a:t>The mandelbrot application is available also from a grid Master-SE Storage Element:</a:t>
            </a:r>
          </a:p>
          <a:p>
            <a:pPr lvl="1"/>
            <a:r>
              <a:rPr lang="fr-FR" b="1" dirty="0" smtClean="0"/>
              <a:t>LFN:/UB-Master/user/a/atsareg/mandelbrot</a:t>
            </a:r>
            <a:endParaRPr lang="en-US" b="1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4152" y="5502411"/>
            <a:ext cx="8232648" cy="954107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# </a:t>
            </a:r>
            <a:r>
              <a:rPr lang="en-US" sz="1400" dirty="0" err="1" smtClean="0">
                <a:latin typeface="Courier"/>
                <a:cs typeface="Courier"/>
              </a:rPr>
              <a:t>dirac-dms-get-file</a:t>
            </a:r>
            <a:r>
              <a:rPr lang="en-US" sz="1400" dirty="0" smtClean="0">
                <a:latin typeface="Courier"/>
                <a:cs typeface="Courier"/>
              </a:rPr>
              <a:t> /UB-Master/user/a/</a:t>
            </a:r>
            <a:r>
              <a:rPr lang="en-US" sz="1400" dirty="0" err="1" smtClean="0">
                <a:latin typeface="Courier"/>
                <a:cs typeface="Courier"/>
              </a:rPr>
              <a:t>atsareg/mandelbrot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{'Failed': {},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 'Successful': {'/UB-Master/user/a/</a:t>
            </a:r>
            <a:r>
              <a:rPr lang="en-US" sz="1400" b="1" dirty="0" err="1" smtClean="0">
                <a:solidFill>
                  <a:srgbClr val="FF0000"/>
                </a:solidFill>
                <a:latin typeface="Courier"/>
                <a:cs typeface="Courier"/>
              </a:rPr>
              <a:t>atsareg/mandelbrot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': '/</a:t>
            </a:r>
            <a:r>
              <a:rPr lang="en-US" sz="1400" b="1" dirty="0" err="1" smtClean="0">
                <a:solidFill>
                  <a:srgbClr val="FF0000"/>
                </a:solidFill>
                <a:latin typeface="Courier"/>
                <a:cs typeface="Courier"/>
              </a:rPr>
              <a:t>tmp/rgracian/mandelbrot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'}}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mandelbrot</a:t>
            </a:r>
            <a:r>
              <a:rPr lang="en-US" dirty="0" smtClean="0"/>
              <a:t> application usage 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28E-F96B-914F-9CCC-3B92A89F831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384300"/>
            <a:ext cx="9144000" cy="513715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latin typeface="Courier"/>
                <a:cs typeface="Courier"/>
              </a:rPr>
              <a:t>Usage:</a:t>
            </a:r>
          </a:p>
          <a:p>
            <a:pPr lvl="1">
              <a:spcAft>
                <a:spcPts val="0"/>
              </a:spcAft>
            </a:pPr>
            <a:r>
              <a:rPr lang="en-US" sz="1200" dirty="0" err="1" smtClean="0">
                <a:latin typeface="Courier"/>
                <a:cs typeface="Courier"/>
              </a:rPr>
              <a:t>mandelbrot</a:t>
            </a:r>
            <a:r>
              <a:rPr lang="en-US" sz="1200" dirty="0" smtClean="0">
                <a:latin typeface="Courier"/>
                <a:cs typeface="Courier"/>
              </a:rPr>
              <a:t> [options] [&lt;</a:t>
            </a:r>
            <a:r>
              <a:rPr lang="en-US" sz="1200" dirty="0" err="1" smtClean="0">
                <a:latin typeface="Courier"/>
                <a:cs typeface="Courier"/>
              </a:rPr>
              <a:t>output_file</a:t>
            </a:r>
            <a:r>
              <a:rPr lang="en-US" sz="1200" dirty="0" smtClean="0">
                <a:latin typeface="Courier"/>
                <a:cs typeface="Courier"/>
              </a:rPr>
              <a:t>&gt;]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urier"/>
                <a:cs typeface="Courier"/>
              </a:rPr>
              <a:t>  Options: </a:t>
            </a:r>
          </a:p>
          <a:p>
            <a:pPr lvl="1">
              <a:spcAft>
                <a:spcPts val="0"/>
              </a:spcAft>
            </a:pPr>
            <a:r>
              <a:rPr lang="en-US" sz="1200" dirty="0" smtClean="0">
                <a:latin typeface="Courier"/>
                <a:cs typeface="Courier"/>
              </a:rPr>
              <a:t>-X, --</a:t>
            </a:r>
            <a:r>
              <a:rPr lang="en-US" sz="1200" dirty="0" err="1" smtClean="0">
                <a:latin typeface="Courier"/>
                <a:cs typeface="Courier"/>
              </a:rPr>
              <a:t>cx</a:t>
            </a:r>
            <a:r>
              <a:rPr lang="en-US" sz="1200" dirty="0" smtClean="0">
                <a:latin typeface="Courier"/>
                <a:cs typeface="Courier"/>
              </a:rPr>
              <a:t> - the real part of the C parameter in the center of the image,   		default = -0.5</a:t>
            </a:r>
          </a:p>
          <a:p>
            <a:pPr lvl="1">
              <a:spcAft>
                <a:spcPts val="0"/>
              </a:spcAft>
            </a:pPr>
            <a:r>
              <a:rPr lang="en-US" sz="1200" dirty="0" smtClean="0">
                <a:latin typeface="Courier"/>
                <a:cs typeface="Courier"/>
              </a:rPr>
              <a:t>-Y, --cy - the imaginary part of the C parameter in the center of the image, </a:t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		default = 0.0</a:t>
            </a:r>
          </a:p>
          <a:p>
            <a:pPr lvl="1">
              <a:spcAft>
                <a:spcPts val="0"/>
              </a:spcAft>
            </a:pPr>
            <a:r>
              <a:rPr lang="en-US" sz="1200" dirty="0" smtClean="0">
                <a:latin typeface="Courier"/>
                <a:cs typeface="Courier"/>
              </a:rPr>
              <a:t>-P, --precision - the step size of the C parameter increment per pixel </a:t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		of the image, default = 0.01</a:t>
            </a:r>
          </a:p>
          <a:p>
            <a:pPr lvl="1">
              <a:spcAft>
                <a:spcPts val="0"/>
              </a:spcAft>
            </a:pPr>
            <a:r>
              <a:rPr lang="en-US" sz="1200" dirty="0" smtClean="0">
                <a:latin typeface="Courier"/>
                <a:cs typeface="Courier"/>
              </a:rPr>
              <a:t>-M, --</a:t>
            </a:r>
            <a:r>
              <a:rPr lang="en-US" sz="1200" dirty="0" err="1" smtClean="0">
                <a:latin typeface="Courier"/>
                <a:cs typeface="Courier"/>
              </a:rPr>
              <a:t>max_iterations</a:t>
            </a:r>
            <a:r>
              <a:rPr lang="en-US" sz="1200" dirty="0" smtClean="0">
                <a:latin typeface="Courier"/>
                <a:cs typeface="Courier"/>
              </a:rPr>
              <a:t> - the maximum number of the </a:t>
            </a:r>
            <a:r>
              <a:rPr lang="en-US" sz="1200" dirty="0" err="1" smtClean="0">
                <a:latin typeface="Courier"/>
                <a:cs typeface="Courier"/>
              </a:rPr>
              <a:t>mandelbrot</a:t>
            </a:r>
            <a:r>
              <a:rPr lang="en-US" sz="1200" dirty="0" smtClean="0">
                <a:latin typeface="Courier"/>
                <a:cs typeface="Courier"/>
              </a:rPr>
              <a:t> algorithm 			iterations, default = 100</a:t>
            </a:r>
          </a:p>
          <a:p>
            <a:pPr lvl="1">
              <a:spcAft>
                <a:spcPts val="0"/>
              </a:spcAft>
            </a:pPr>
            <a:r>
              <a:rPr lang="en-US" sz="1200" dirty="0" smtClean="0">
                <a:latin typeface="Courier"/>
                <a:cs typeface="Courier"/>
              </a:rPr>
              <a:t>-W, --width - image width in pixels, default = 300</a:t>
            </a:r>
          </a:p>
          <a:p>
            <a:pPr lvl="1">
              <a:spcAft>
                <a:spcPts val="0"/>
              </a:spcAft>
            </a:pPr>
            <a:r>
              <a:rPr lang="en-US" sz="1200" dirty="0" smtClean="0">
                <a:latin typeface="Courier"/>
                <a:cs typeface="Courier"/>
              </a:rPr>
              <a:t>-H, --height - image height in pixels, default = 300</a:t>
            </a:r>
          </a:p>
          <a:p>
            <a:pPr lvl="1">
              <a:spcAft>
                <a:spcPts val="0"/>
              </a:spcAft>
            </a:pPr>
            <a:r>
              <a:rPr lang="en-US" sz="1200" dirty="0" smtClean="0">
                <a:latin typeface="Courier"/>
                <a:cs typeface="Courier"/>
              </a:rPr>
              <a:t>-B, --</a:t>
            </a:r>
            <a:r>
              <a:rPr lang="en-US" sz="1200" dirty="0" err="1" smtClean="0">
                <a:latin typeface="Courier"/>
                <a:cs typeface="Courier"/>
              </a:rPr>
              <a:t>bw</a:t>
            </a:r>
            <a:r>
              <a:rPr lang="en-US" sz="1200" dirty="0" smtClean="0">
                <a:latin typeface="Courier"/>
                <a:cs typeface="Courier"/>
              </a:rPr>
              <a:t> - force black and white image, default is a color image</a:t>
            </a:r>
          </a:p>
          <a:p>
            <a:pPr lvl="1">
              <a:spcAft>
                <a:spcPts val="0"/>
              </a:spcAft>
            </a:pPr>
            <a:r>
              <a:rPr lang="en-US" sz="1200" dirty="0" smtClean="0">
                <a:latin typeface="Courier"/>
                <a:cs typeface="Courier"/>
              </a:rPr>
              <a:t>-F, --</a:t>
            </a:r>
            <a:r>
              <a:rPr lang="en-US" sz="1200" dirty="0" err="1" smtClean="0">
                <a:latin typeface="Courier"/>
                <a:cs typeface="Courier"/>
              </a:rPr>
              <a:t>color_factor</a:t>
            </a:r>
            <a:r>
              <a:rPr lang="en-US" sz="1200" dirty="0" smtClean="0">
                <a:latin typeface="Courier"/>
                <a:cs typeface="Courier"/>
              </a:rPr>
              <a:t> - color palette parameter defining how quickly the </a:t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		colors are changing, the value should be in the range 0.&lt;</a:t>
            </a:r>
            <a:r>
              <a:rPr lang="en-US" sz="1200" dirty="0" err="1" smtClean="0">
                <a:latin typeface="Courier"/>
                <a:cs typeface="Courier"/>
              </a:rPr>
              <a:t>x</a:t>
            </a:r>
            <a:r>
              <a:rPr lang="en-US" sz="1200" dirty="0" smtClean="0">
                <a:latin typeface="Courier"/>
                <a:cs typeface="Courier"/>
              </a:rPr>
              <a:t>&lt;1.0,</a:t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>		default = 0.02</a:t>
            </a:r>
          </a:p>
          <a:p>
            <a:pPr lvl="1">
              <a:spcAft>
                <a:spcPts val="0"/>
              </a:spcAft>
            </a:pPr>
            <a:r>
              <a:rPr lang="en-US" sz="1200" dirty="0" smtClean="0">
                <a:latin typeface="Courier"/>
                <a:cs typeface="Courier"/>
              </a:rPr>
              <a:t>-S, --</a:t>
            </a:r>
            <a:r>
              <a:rPr lang="en-US" sz="1200" dirty="0" err="1" smtClean="0">
                <a:latin typeface="Courier"/>
                <a:cs typeface="Courier"/>
              </a:rPr>
              <a:t>color_phase</a:t>
            </a:r>
            <a:r>
              <a:rPr lang="en-US" sz="1200" dirty="0" smtClean="0">
                <a:latin typeface="Courier"/>
                <a:cs typeface="Courier"/>
              </a:rPr>
              <a:t> - a magic color palette parameter, default = 1.0</a:t>
            </a:r>
          </a:p>
          <a:p>
            <a:pPr lvl="1">
              <a:spcAft>
                <a:spcPts val="0"/>
              </a:spcAft>
            </a:pPr>
            <a:r>
              <a:rPr lang="en-US" sz="1200" dirty="0" smtClean="0">
                <a:latin typeface="Courier"/>
                <a:cs typeface="Courier"/>
              </a:rPr>
              <a:t>-D, --</a:t>
            </a:r>
            <a:r>
              <a:rPr lang="en-US" sz="1200" dirty="0" err="1" smtClean="0">
                <a:latin typeface="Courier"/>
                <a:cs typeface="Courier"/>
              </a:rPr>
              <a:t>color_delta</a:t>
            </a:r>
            <a:r>
              <a:rPr lang="en-US" sz="1200" dirty="0" smtClean="0">
                <a:latin typeface="Courier"/>
                <a:cs typeface="Courier"/>
              </a:rPr>
              <a:t> - yet another magic color palette parameter, default = 1.0</a:t>
            </a:r>
          </a:p>
          <a:p>
            <a:pPr lvl="1">
              <a:spcAft>
                <a:spcPts val="0"/>
              </a:spcAft>
            </a:pP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 err="1" smtClean="0">
                <a:latin typeface="Courier"/>
                <a:cs typeface="Courier"/>
              </a:rPr>
              <a:t>h</a:t>
            </a:r>
            <a:r>
              <a:rPr lang="en-US" sz="1200" dirty="0" smtClean="0">
                <a:latin typeface="Courier"/>
                <a:cs typeface="Courier"/>
              </a:rPr>
              <a:t>, --help - print this usage info </a:t>
            </a:r>
            <a:endParaRPr lang="fr-FR" sz="1200" dirty="0" smtClean="0">
              <a:latin typeface="Courier"/>
              <a:cs typeface="Courier"/>
            </a:endParaRPr>
          </a:p>
          <a:p>
            <a:pPr lvl="1">
              <a:spcAft>
                <a:spcPts val="0"/>
              </a:spcAft>
            </a:pPr>
            <a:endParaRPr lang="fr-FR" sz="1200" dirty="0" smtClean="0">
              <a:latin typeface="Courier"/>
              <a:cs typeface="Courier"/>
            </a:endParaRPr>
          </a:p>
          <a:p>
            <a:pPr>
              <a:spcAft>
                <a:spcPts val="0"/>
              </a:spcAft>
            </a:pPr>
            <a:endParaRPr lang="fr-FR" sz="14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Mandelbrot </a:t>
            </a:r>
            <a:r>
              <a:rPr lang="en-US" dirty="0" smtClean="0"/>
              <a:t>Job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28E-F96B-914F-9CCC-3B92A89F831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Goal: find a new interesting and beautiful area in the Mandelbrot set vicinity and let everybody admire it !</a:t>
            </a:r>
          </a:p>
          <a:p>
            <a:pPr lvl="2"/>
            <a:r>
              <a:rPr lang="en-GB" sz="1800" dirty="0" smtClean="0"/>
              <a:t>Of course, by doing the whole work with the </a:t>
            </a:r>
            <a:r>
              <a:rPr lang="en-GB" sz="1800" dirty="0" err="1" smtClean="0"/>
              <a:t>mandelbrot</a:t>
            </a:r>
            <a:r>
              <a:rPr lang="en-GB" sz="1800" dirty="0" smtClean="0"/>
              <a:t> grid jobs</a:t>
            </a:r>
          </a:p>
          <a:p>
            <a:pPr lvl="2"/>
            <a:r>
              <a:rPr lang="en-GB" sz="1800" dirty="0" err="1" smtClean="0">
                <a:latin typeface="Courier"/>
                <a:cs typeface="Courier"/>
              </a:rPr>
              <a:t>mandelbrot</a:t>
            </a:r>
            <a:r>
              <a:rPr lang="en-GB" sz="1800" dirty="0" smtClean="0">
                <a:latin typeface="Courier"/>
                <a:cs typeface="Courier"/>
              </a:rPr>
              <a:t> -W 600 -H 600 -X -0.46490 -Y -0.56480 -P 0.000002 -M 500  </a:t>
            </a:r>
          </a:p>
        </p:txBody>
      </p:sp>
      <p:pic>
        <p:nvPicPr>
          <p:cNvPr id="9" name="Picture 8" descr="out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415" y="3246902"/>
            <a:ext cx="3022600" cy="3022600"/>
          </a:xfrm>
          <a:prstGeom prst="rect">
            <a:avLst/>
          </a:prstGeom>
          <a:effectLst>
            <a:outerShdw blurRad="50800" dist="762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 Command 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Submit job: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Get output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152" y="5137116"/>
            <a:ext cx="8232648" cy="584776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 err="1" smtClean="0">
                <a:latin typeface="Courier"/>
                <a:cs typeface="Courier"/>
              </a:rPr>
              <a:t>dirac-wms-job-get-output</a:t>
            </a:r>
            <a:r>
              <a:rPr lang="en-US" sz="1600" dirty="0" smtClean="0">
                <a:latin typeface="Courier"/>
                <a:cs typeface="Courier"/>
              </a:rPr>
              <a:t> 17510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Job output sandbox retrieved in 17510/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152" y="1710301"/>
            <a:ext cx="8232648" cy="3046988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 cat </a:t>
            </a:r>
            <a:r>
              <a:rPr lang="en-US" sz="1600" dirty="0" err="1" smtClean="0">
                <a:latin typeface="Courier"/>
                <a:cs typeface="Courier"/>
              </a:rPr>
              <a:t>mandelbrot.jdl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JobName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= "Mandelbrot";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Executable = "</a:t>
            </a:r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mandelbrot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";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Arguments = "-W 600 -H 600 -X -0.46490 -Y -0.56480 -P 0.000002 -M 500";</a:t>
            </a:r>
          </a:p>
          <a:p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InputSandbox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= {"LFN:/UB-Master/user/a/</a:t>
            </a:r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atsareg/mandelbrot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"};</a:t>
            </a:r>
          </a:p>
          <a:p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StdOutput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= "</a:t>
            </a:r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std.out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";</a:t>
            </a:r>
          </a:p>
          <a:p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StdError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= "</a:t>
            </a:r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std.err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";</a:t>
            </a:r>
          </a:p>
          <a:p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OutputSandbox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= {"</a:t>
            </a:r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std.out","std.err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","*.bmp"};</a:t>
            </a:r>
          </a:p>
          <a:p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MaxCPUTime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b="1" smtClean="0">
                <a:solidFill>
                  <a:srgbClr val="FF0000"/>
                </a:solidFill>
                <a:latin typeface="Courier"/>
                <a:cs typeface="Courier"/>
              </a:rPr>
              <a:t>= 1000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 err="1" smtClean="0">
                <a:latin typeface="Courier"/>
                <a:cs typeface="Courier"/>
              </a:rPr>
              <a:t>dirac-wms-job-submit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mandelbrot.jdl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JobID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= 17510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IBERGRID DIRAC installation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Coffee break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Parametric jobs &amp; Mandelbrot quest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Web Portal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 descr="Screen shot 2012-11-07 at 8.44.48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1792" y="1219200"/>
            <a:ext cx="7900416" cy="4937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Content Placeholder 6" descr="Screen shot 2012-11-07 at 8.51.30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1792" y="1219200"/>
            <a:ext cx="7900416" cy="493776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Retrieve the </a:t>
            </a:r>
            <a:r>
              <a:rPr lang="en-US" i="1" dirty="0" err="1" smtClean="0"/>
              <a:t>mandelbrot</a:t>
            </a:r>
            <a:r>
              <a:rPr lang="en-US" i="1" dirty="0" smtClean="0"/>
              <a:t> </a:t>
            </a:r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Execute few </a:t>
            </a:r>
            <a:r>
              <a:rPr lang="en-US" i="1" dirty="0" err="1" smtClean="0"/>
              <a:t>mandelbrot</a:t>
            </a:r>
            <a:r>
              <a:rPr lang="en-US" dirty="0" smtClean="0"/>
              <a:t> jobs using command line and web portal interfaces</a:t>
            </a:r>
          </a:p>
          <a:p>
            <a:endParaRPr lang="en-US" dirty="0" smtClean="0"/>
          </a:p>
          <a:p>
            <a:r>
              <a:rPr lang="en-US" dirty="0" smtClean="0"/>
              <a:t>Retrieve the output of the jobs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Jobs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Jobs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28E-F96B-914F-9CCC-3B92A89F831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parametric job consists in submission of a set of jobs where only a parameter make the difference between the jobs.</a:t>
            </a:r>
          </a:p>
          <a:p>
            <a:r>
              <a:rPr lang="en-US" dirty="0" smtClean="0"/>
              <a:t>The job parameters are defined as the JDL attribute “</a:t>
            </a:r>
            <a:r>
              <a:rPr lang="en-US" b="1" dirty="0" smtClean="0"/>
              <a:t>Parameter</a:t>
            </a:r>
            <a:r>
              <a:rPr lang="en-US" dirty="0" smtClean="0"/>
              <a:t>”. It can take the following values:</a:t>
            </a:r>
          </a:p>
          <a:p>
            <a:pPr lvl="1"/>
            <a:r>
              <a:rPr lang="en-US" dirty="0" smtClean="0"/>
              <a:t>A list (strings or numbers).</a:t>
            </a:r>
          </a:p>
          <a:p>
            <a:pPr lvl="1"/>
            <a:r>
              <a:rPr lang="en-US" dirty="0" smtClean="0"/>
              <a:t>Or,  an integer or float specifying the number of parameters to generate, in this case the JDL attributes </a:t>
            </a:r>
            <a:r>
              <a:rPr lang="en-US" b="1" dirty="0" err="1" smtClean="0"/>
              <a:t>ParameterStart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ParameterStep</a:t>
            </a:r>
            <a:r>
              <a:rPr lang="en-US" dirty="0" err="1" smtClean="0"/>
              <a:t>/</a:t>
            </a:r>
            <a:r>
              <a:rPr lang="en-US" b="1" dirty="0" err="1" smtClean="0"/>
              <a:t>ParameterFactor</a:t>
            </a:r>
            <a:r>
              <a:rPr lang="en-US" b="1" dirty="0" smtClean="0"/>
              <a:t> </a:t>
            </a:r>
            <a:r>
              <a:rPr lang="en-US" dirty="0" smtClean="0"/>
              <a:t>must be defined in order to create the sequence of values:</a:t>
            </a:r>
          </a:p>
          <a:p>
            <a:pPr lvl="2"/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= </a:t>
            </a:r>
            <a:r>
              <a:rPr lang="en-US" dirty="0" err="1" smtClean="0"/>
              <a:t>ParameterStart</a:t>
            </a:r>
            <a:endParaRPr lang="en-US" dirty="0" smtClean="0"/>
          </a:p>
          <a:p>
            <a:pPr lvl="2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= P</a:t>
            </a:r>
            <a:r>
              <a:rPr lang="en-US" baseline="-25000" dirty="0" smtClean="0"/>
              <a:t>i-1</a:t>
            </a:r>
            <a:r>
              <a:rPr lang="en-US" dirty="0" smtClean="0"/>
              <a:t>*</a:t>
            </a:r>
            <a:r>
              <a:rPr lang="en-US" dirty="0" err="1" smtClean="0"/>
              <a:t>ParameterFactor</a:t>
            </a:r>
            <a:r>
              <a:rPr lang="en-US" dirty="0" smtClean="0"/>
              <a:t> + </a:t>
            </a:r>
            <a:r>
              <a:rPr lang="en-US" dirty="0" err="1" smtClean="0"/>
              <a:t>ParameterStep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16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Jobs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28E-F96B-914F-9CCC-3B92A89F831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Parameter value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At job submission time, the value of the parameter for each job is determined and the %</a:t>
            </a:r>
            <a:r>
              <a:rPr lang="en-US" dirty="0" err="1" smtClean="0"/>
              <a:t>s</a:t>
            </a:r>
            <a:r>
              <a:rPr lang="en-US" dirty="0" smtClean="0"/>
              <a:t> placeholder can be used in JDL attributes.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Parameter number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It can be represented in JDL by %</a:t>
            </a:r>
            <a:r>
              <a:rPr lang="en-US" dirty="0" err="1" smtClean="0"/>
              <a:t>n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67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219200"/>
            <a:ext cx="8229600" cy="4937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Job - JDL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28E-F96B-914F-9CCC-3B92A89F831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Executable = "</a:t>
            </a: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testParametricJob.sh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";</a:t>
            </a:r>
          </a:p>
          <a:p>
            <a:pPr>
              <a:buNone/>
            </a:pP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JobName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 = ”</a:t>
            </a: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Parametric_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%n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";</a:t>
            </a:r>
          </a:p>
          <a:p>
            <a:pPr>
              <a:buNone/>
            </a:pP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Arguments = "</a:t>
            </a:r>
            <a:r>
              <a:rPr lang="en-US" dirty="0" smtClean="0">
                <a:solidFill>
                  <a:srgbClr val="800000"/>
                </a:solidFill>
                <a:latin typeface="Courier"/>
                <a:cs typeface="Courier"/>
              </a:rPr>
              <a:t>%</a:t>
            </a:r>
            <a:r>
              <a:rPr lang="en-US" dirty="0" err="1" smtClean="0">
                <a:solidFill>
                  <a:srgbClr val="800000"/>
                </a:solidFill>
                <a:latin typeface="Courier"/>
                <a:cs typeface="Courier"/>
              </a:rPr>
              <a:t>s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";  </a:t>
            </a:r>
          </a:p>
          <a:p>
            <a:pPr>
              <a:buNone/>
            </a:pP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Parameters = 20;</a:t>
            </a:r>
          </a:p>
          <a:p>
            <a:pPr>
              <a:buNone/>
            </a:pP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ParameterStart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 = 0;</a:t>
            </a:r>
          </a:p>
          <a:p>
            <a:pPr>
              <a:buNone/>
            </a:pP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ParameterStep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 = 0.02;</a:t>
            </a:r>
          </a:p>
          <a:p>
            <a:pPr>
              <a:buNone/>
            </a:pP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ParameterFactor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 = 1;</a:t>
            </a:r>
          </a:p>
          <a:p>
            <a:pPr>
              <a:buNone/>
            </a:pP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StdOutput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 = "</a:t>
            </a: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StdOut_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%n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";</a:t>
            </a:r>
          </a:p>
          <a:p>
            <a:pPr>
              <a:buNone/>
            </a:pP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StdError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 = "</a:t>
            </a: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StdErr_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%n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";</a:t>
            </a:r>
          </a:p>
          <a:p>
            <a:pPr>
              <a:buNone/>
            </a:pP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InputSandbox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 = {"</a:t>
            </a: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testParametricJob.sh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"};</a:t>
            </a:r>
          </a:p>
          <a:p>
            <a:pPr>
              <a:buNone/>
            </a:pP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OutputSandbox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 = {"</a:t>
            </a: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StdOut_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%n</a:t>
            </a:r>
            <a:r>
              <a:rPr lang="en-US" dirty="0" err="1" smtClean="0">
                <a:solidFill>
                  <a:srgbClr val="1A3178"/>
                </a:solidFill>
                <a:latin typeface="Courier"/>
                <a:cs typeface="Courier"/>
              </a:rPr>
              <a:t>","StdErr_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%n</a:t>
            </a:r>
            <a:r>
              <a:rPr lang="en-US" dirty="0" smtClean="0">
                <a:solidFill>
                  <a:srgbClr val="1A3178"/>
                </a:solidFill>
                <a:latin typeface="Courier"/>
                <a:cs typeface="Courier"/>
              </a:rPr>
              <a:t>"};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959100"/>
            <a:ext cx="34475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Placeholder replaced by Parameter</a:t>
            </a:r>
          </a:p>
          <a:p>
            <a:r>
              <a:rPr lang="en-US" dirty="0" smtClean="0"/>
              <a:t>value for each job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3725334" y="2370668"/>
            <a:ext cx="846668" cy="58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75568" y="3822700"/>
            <a:ext cx="34475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Placeholder replaced by Parameter</a:t>
            </a:r>
          </a:p>
          <a:p>
            <a:r>
              <a:rPr lang="en-US" dirty="0" smtClean="0"/>
              <a:t>Number value for each job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4695300" y="4574331"/>
            <a:ext cx="585569" cy="374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IBERGRID/DIRAC Tutorial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2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Job - JDL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28E-F96B-914F-9CCC-3B92A89F831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Content Placeholder 8" descr="ParametricJob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15095" b="-15095"/>
          <a:stretch>
            <a:fillRect/>
          </a:stretch>
        </p:blipFill>
        <p:spPr/>
      </p:pic>
      <p:cxnSp>
        <p:nvCxnSpPr>
          <p:cNvPr id="13" name="Straight Arrow Connector 12"/>
          <p:cNvCxnSpPr/>
          <p:nvPr/>
        </p:nvCxnSpPr>
        <p:spPr>
          <a:xfrm rot="10800000" flipV="1">
            <a:off x="5613400" y="3873500"/>
            <a:ext cx="1270000" cy="77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3400" y="3530600"/>
            <a:ext cx="169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parameters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93848" y="3263900"/>
            <a:ext cx="644652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56022" y="2894568"/>
            <a:ext cx="1246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Parameters </a:t>
            </a:r>
          </a:p>
          <a:p>
            <a:r>
              <a:rPr lang="en-US" dirty="0" smtClean="0"/>
              <a:t>in JDL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29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Prepare and execute some trivial parametric jobs</a:t>
            </a:r>
          </a:p>
          <a:p>
            <a:endParaRPr lang="en-US" dirty="0" smtClean="0"/>
          </a:p>
          <a:p>
            <a:r>
              <a:rPr lang="en-US" dirty="0" smtClean="0"/>
              <a:t>Combine the </a:t>
            </a:r>
            <a:r>
              <a:rPr lang="en-US" i="1" dirty="0" err="1" smtClean="0"/>
              <a:t>mandelbrot</a:t>
            </a:r>
            <a:r>
              <a:rPr lang="en-US" i="1" dirty="0" smtClean="0"/>
              <a:t> </a:t>
            </a:r>
            <a:r>
              <a:rPr lang="en-US" dirty="0" smtClean="0"/>
              <a:t>and parametric job examples to create a series of </a:t>
            </a:r>
            <a:r>
              <a:rPr lang="en-US" dirty="0" err="1" smtClean="0"/>
              <a:t>mandelbrot</a:t>
            </a:r>
            <a:r>
              <a:rPr lang="en-US" dirty="0" smtClean="0"/>
              <a:t> images</a:t>
            </a:r>
          </a:p>
          <a:p>
            <a:pPr lvl="1"/>
            <a:r>
              <a:rPr lang="en-US" dirty="0" smtClean="0"/>
              <a:t>You can make a short movie using the command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4152" y="3815096"/>
            <a:ext cx="8232648" cy="338554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 convert -loop 0 *.bmp </a:t>
            </a:r>
            <a:r>
              <a:rPr lang="en-US" sz="1600" dirty="0" err="1" smtClean="0">
                <a:latin typeface="Courier"/>
                <a:cs typeface="Courier"/>
              </a:rPr>
              <a:t>movie.gif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mandelbrot.movie4.gif">
            <a:hlinkClick r:id="" action="ppaction://media"/>
          </p:cNvPr>
          <p:cNvPicPr/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03437" y="1219200"/>
            <a:ext cx="4937125" cy="49371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DIRAC was developed by LHCb to implement its distributed computing model.</a:t>
            </a:r>
          </a:p>
          <a:p>
            <a:r>
              <a:rPr lang="en-US" dirty="0" smtClean="0"/>
              <a:t>In 2010, DIRAC became a general purpose framework for distributing computing, providing integration and interoperability among different types of computing resources.</a:t>
            </a:r>
          </a:p>
          <a:p>
            <a:r>
              <a:rPr lang="en-US" dirty="0" smtClean="0"/>
              <a:t>Now DIRAC is used by several large communities: LHCb, Belle II, </a:t>
            </a:r>
            <a:r>
              <a:rPr lang="en-US" dirty="0" err="1" smtClean="0"/>
              <a:t>SuperB</a:t>
            </a:r>
            <a:r>
              <a:rPr lang="en-US" dirty="0" smtClean="0"/>
              <a:t>, BES III, CTA,…</a:t>
            </a:r>
          </a:p>
          <a:p>
            <a:r>
              <a:rPr lang="en-US" dirty="0" smtClean="0"/>
              <a:t>Trying to create a “DIRAC Consortium” for the support and development of DIRAC.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diracgrid.org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Workload Management</a:t>
            </a:r>
            <a:endParaRPr lang="fr-FR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615978EC-1EBF-494A-B719-FFECB9108EB1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  <p:sp>
        <p:nvSpPr>
          <p:cNvPr id="34819" name="Content Placeholder 1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0"/>
              <a:buChar char="u"/>
            </a:pP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Jobs are submitted to the DIRAC Central Task Queue with </a:t>
            </a:r>
            <a:b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credentials of their owner </a:t>
            </a:r>
            <a:b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(VOMS proxy)</a:t>
            </a:r>
          </a:p>
          <a:p>
            <a:pPr>
              <a:buFont typeface="Wingdings" charset="0"/>
              <a:buChar char="u"/>
            </a:pP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Pilot Jobs are submitted by</a:t>
            </a:r>
            <a:b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specific Directors to a Grid WMS</a:t>
            </a:r>
            <a:b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with credentials of a user with a special Pilot role   </a:t>
            </a:r>
          </a:p>
          <a:p>
            <a:pPr>
              <a:buFont typeface="Wingdings" charset="0"/>
              <a:buChar char="u"/>
            </a:pP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The Pilot Job fetches the </a:t>
            </a:r>
            <a:b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user job and the job owner’s proxy</a:t>
            </a:r>
          </a:p>
          <a:p>
            <a:pPr>
              <a:buFont typeface="Wingdings" charset="0"/>
              <a:buChar char="u"/>
            </a:pP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The User Job is executed </a:t>
            </a:r>
            <a:b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with its owner’s proxy used </a:t>
            </a:r>
            <a:b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to access SE, </a:t>
            </a:r>
            <a:r>
              <a:rPr lang="en-GB" sz="2000" dirty="0" err="1">
                <a:latin typeface="Helvetica" charset="0"/>
                <a:ea typeface="ＭＳ Ｐゴシック" charset="0"/>
                <a:cs typeface="ＭＳ Ｐゴシック" charset="0"/>
              </a:rPr>
              <a:t>catalogs</a:t>
            </a:r>
            <a:r>
              <a:rPr lang="en-GB" sz="2000" dirty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GB" sz="2000" dirty="0" smtClean="0">
                <a:latin typeface="Helvetica" charset="0"/>
                <a:ea typeface="ＭＳ Ｐゴシック" charset="0"/>
                <a:cs typeface="ＭＳ Ｐゴシック" charset="0"/>
              </a:rPr>
              <a:t>etc</a:t>
            </a:r>
            <a:endParaRPr lang="en-US" sz="2000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4821" name="Picture 8" descr="DIRAC_WMS_Gener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795104" y="1464445"/>
            <a:ext cx="3925671" cy="433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969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Very rich command line:</a:t>
            </a:r>
          </a:p>
          <a:p>
            <a:pPr lvl="1"/>
            <a:r>
              <a:rPr lang="en-US" dirty="0" smtClean="0"/>
              <a:t>Simple interface for </a:t>
            </a:r>
            <a:r>
              <a:rPr lang="en-US" dirty="0" err="1" smtClean="0"/>
              <a:t>linux</a:t>
            </a:r>
            <a:r>
              <a:rPr lang="en-US" dirty="0" smtClean="0"/>
              <a:t> users.</a:t>
            </a:r>
          </a:p>
          <a:p>
            <a:r>
              <a:rPr lang="en-US" dirty="0" smtClean="0"/>
              <a:t>Full functionality available through the python API:</a:t>
            </a:r>
          </a:p>
          <a:p>
            <a:pPr lvl="1"/>
            <a:r>
              <a:rPr lang="en-US" dirty="0" smtClean="0"/>
              <a:t>Allow to create customized scripts for advanced users.</a:t>
            </a:r>
          </a:p>
          <a:p>
            <a:r>
              <a:rPr lang="en-US" dirty="0" smtClean="0"/>
              <a:t>Most efforts now on Web Portal interface</a:t>
            </a:r>
          </a:p>
          <a:p>
            <a:pPr lvl="1"/>
            <a:r>
              <a:rPr lang="en-US" dirty="0" smtClean="0"/>
              <a:t>Desktop like application, initially designed for monitoring but with increasing interactivity</a:t>
            </a:r>
          </a:p>
          <a:p>
            <a:r>
              <a:rPr lang="en-US" dirty="0" smtClean="0"/>
              <a:t>In all cases user grid credentials are used to secure and authenticate.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DIRAC for IBERGRID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DIRAC 4 IBERGRID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initiative aims to provide DIRAC as a Service for IBERGRID to simplify the access of the users to resources.</a:t>
            </a:r>
          </a:p>
          <a:p>
            <a:r>
              <a:rPr lang="en-US" dirty="0" smtClean="0">
                <a:hlinkClick r:id="rId2"/>
              </a:rPr>
              <a:t>http://icc.ub.edu/gr_DIRAC.php</a:t>
            </a:r>
            <a:endParaRPr lang="en-US" dirty="0" smtClean="0"/>
          </a:p>
          <a:p>
            <a:r>
              <a:rPr lang="en-US" dirty="0" smtClean="0"/>
              <a:t>All users registered on </a:t>
            </a:r>
            <a:r>
              <a:rPr lang="en-US" dirty="0" err="1" smtClean="0"/>
              <a:t>Ibergrid</a:t>
            </a:r>
            <a:r>
              <a:rPr lang="en-US" dirty="0" smtClean="0"/>
              <a:t> Macro </a:t>
            </a:r>
            <a:r>
              <a:rPr lang="en-US" dirty="0" err="1" smtClean="0"/>
              <a:t>VOs</a:t>
            </a:r>
            <a:r>
              <a:rPr lang="en-US" dirty="0" smtClean="0"/>
              <a:t> are registered in the portal:</a:t>
            </a:r>
          </a:p>
          <a:p>
            <a:pPr lvl="1"/>
            <a:r>
              <a:rPr lang="en-US" dirty="0" smtClean="0">
                <a:hlinkClick r:id="rId3"/>
              </a:rPr>
              <a:t>http://dirac.ub.edu/DIRAC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or</a:t>
            </a:r>
          </a:p>
          <a:p>
            <a:pPr lvl="1"/>
            <a:r>
              <a:rPr lang="en-US" dirty="0" smtClean="0">
                <a:hlinkClick r:id="rId4"/>
              </a:rPr>
              <a:t>http://dirac.ub.es/DIRAC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 descr="Screen shot 2012-11-07 at 8.06.49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090" r="-2090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Lisbon, Nov. 8th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IBERGRID/DIRAC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DBF-1D34-FA4B-BE2D-F0D494CCD31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Users are organized in groups:</a:t>
            </a:r>
          </a:p>
          <a:p>
            <a:pPr lvl="1"/>
            <a:r>
              <a:rPr lang="en-US" dirty="0" err="1" smtClean="0"/>
              <a:t>iber_phys</a:t>
            </a:r>
            <a:r>
              <a:rPr lang="en-US" dirty="0" smtClean="0"/>
              <a:t>	-&gt;	</a:t>
            </a:r>
            <a:r>
              <a:rPr lang="en-US" dirty="0" err="1" smtClean="0"/>
              <a:t>phys.vo.ibergrid.eu</a:t>
            </a:r>
            <a:endParaRPr lang="en-US" dirty="0" smtClean="0"/>
          </a:p>
          <a:p>
            <a:pPr lvl="1"/>
            <a:r>
              <a:rPr lang="en-US" dirty="0" err="1" smtClean="0"/>
              <a:t>iber_life</a:t>
            </a:r>
            <a:r>
              <a:rPr lang="en-US" dirty="0" smtClean="0"/>
              <a:t>		-&gt;	</a:t>
            </a:r>
            <a:r>
              <a:rPr lang="en-US" dirty="0" err="1" smtClean="0"/>
              <a:t>life.vo.ibergrid.eu</a:t>
            </a:r>
            <a:endParaRPr lang="en-US" dirty="0" smtClean="0"/>
          </a:p>
          <a:p>
            <a:pPr lvl="1"/>
            <a:r>
              <a:rPr lang="en-US" dirty="0" err="1" smtClean="0"/>
              <a:t>iber_eng</a:t>
            </a:r>
            <a:r>
              <a:rPr lang="en-US" dirty="0" smtClean="0"/>
              <a:t>		-&gt;	</a:t>
            </a:r>
            <a:r>
              <a:rPr lang="en-US" dirty="0" err="1" smtClean="0"/>
              <a:t>eng.vo.ibergrid.eu</a:t>
            </a:r>
            <a:endParaRPr lang="en-US" dirty="0" smtClean="0"/>
          </a:p>
          <a:p>
            <a:pPr lvl="1"/>
            <a:r>
              <a:rPr lang="en-US" dirty="0" err="1" smtClean="0"/>
              <a:t>iber_ict</a:t>
            </a:r>
            <a:r>
              <a:rPr lang="en-US" dirty="0" smtClean="0"/>
              <a:t>		-&gt;	</a:t>
            </a:r>
            <a:r>
              <a:rPr lang="en-US" dirty="0" err="1" smtClean="0"/>
              <a:t>ict.vo.ibergrid.eu</a:t>
            </a:r>
            <a:endParaRPr lang="en-US" dirty="0" smtClean="0"/>
          </a:p>
          <a:p>
            <a:pPr lvl="1"/>
            <a:r>
              <a:rPr lang="en-US" dirty="0" err="1" smtClean="0"/>
              <a:t>iber_earth</a:t>
            </a:r>
            <a:r>
              <a:rPr lang="en-US" dirty="0" smtClean="0"/>
              <a:t>	-&gt;	</a:t>
            </a:r>
            <a:r>
              <a:rPr lang="en-US" dirty="0" err="1" smtClean="0"/>
              <a:t>earth.vo.ibergrid.eu</a:t>
            </a:r>
            <a:endParaRPr lang="en-US" dirty="0" smtClean="0"/>
          </a:p>
          <a:p>
            <a:pPr lvl="1"/>
            <a:r>
              <a:rPr lang="en-US" dirty="0" err="1" smtClean="0"/>
              <a:t>iber_social</a:t>
            </a:r>
            <a:r>
              <a:rPr lang="en-US" dirty="0" smtClean="0"/>
              <a:t>	-&gt;	</a:t>
            </a:r>
            <a:r>
              <a:rPr lang="en-US" dirty="0" err="1" smtClean="0"/>
              <a:t>social.vo.ibergrid.eu</a:t>
            </a:r>
            <a:endParaRPr lang="en-US" dirty="0" smtClean="0"/>
          </a:p>
          <a:p>
            <a:pPr lvl="1"/>
            <a:r>
              <a:rPr lang="en-US" dirty="0" err="1" smtClean="0"/>
              <a:t>iber_chem</a:t>
            </a:r>
            <a:r>
              <a:rPr lang="en-US" dirty="0" smtClean="0"/>
              <a:t>	-&gt;	</a:t>
            </a:r>
            <a:r>
              <a:rPr lang="en-US" dirty="0" err="1" smtClean="0"/>
              <a:t>chem.vo.ibergrid.eu</a:t>
            </a:r>
            <a:endParaRPr lang="en-US" dirty="0" smtClean="0"/>
          </a:p>
          <a:p>
            <a:pPr lvl="1"/>
            <a:r>
              <a:rPr lang="en-US" b="1" dirty="0" smtClean="0"/>
              <a:t>user		-&gt; (all)	</a:t>
            </a:r>
            <a:r>
              <a:rPr lang="en-US" b="1" dirty="0" err="1" smtClean="0"/>
              <a:t>tut.vo.ibergrid.eu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AC new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DIRAC-Interware-template.potx</Template>
  <TotalTime>862</TotalTime>
  <Words>1925</Words>
  <Application>Microsoft Macintosh PowerPoint</Application>
  <PresentationFormat>On-screen Show (4:3)</PresentationFormat>
  <Paragraphs>296</Paragraphs>
  <Slides>30</Slides>
  <Notes>4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DIRAC new template</vt:lpstr>
      <vt:lpstr>DIRAC Tutorial </vt:lpstr>
      <vt:lpstr>Workplan</vt:lpstr>
      <vt:lpstr>The project</vt:lpstr>
      <vt:lpstr>Workload Management</vt:lpstr>
      <vt:lpstr>Interfaces</vt:lpstr>
      <vt:lpstr>DIRAC for IBERGRID</vt:lpstr>
      <vt:lpstr>DIRAC 4 IBERGRID</vt:lpstr>
      <vt:lpstr>Slide 8</vt:lpstr>
      <vt:lpstr>Groups</vt:lpstr>
      <vt:lpstr>Step 1: Installing your DIRAC client</vt:lpstr>
      <vt:lpstr>Step 2: simple jobs submission</vt:lpstr>
      <vt:lpstr>Step 3: Monitoring your jobs</vt:lpstr>
      <vt:lpstr>Exercise 1</vt:lpstr>
      <vt:lpstr>A Mandelbrot Job</vt:lpstr>
      <vt:lpstr>Mandelbrot set</vt:lpstr>
      <vt:lpstr>Mandelbrot application</vt:lpstr>
      <vt:lpstr>mandelbrot application usage </vt:lpstr>
      <vt:lpstr>Mandelbrot Job</vt:lpstr>
      <vt:lpstr>Option 1: Command line</vt:lpstr>
      <vt:lpstr>Option 2: Web Portal</vt:lpstr>
      <vt:lpstr>Slide 21</vt:lpstr>
      <vt:lpstr>Exercise 2</vt:lpstr>
      <vt:lpstr>Parametric Jobs</vt:lpstr>
      <vt:lpstr>Parametric Jobs</vt:lpstr>
      <vt:lpstr>Parametric Jobs</vt:lpstr>
      <vt:lpstr>Parametric Job - JDL</vt:lpstr>
      <vt:lpstr>Parametric Job - JDL</vt:lpstr>
      <vt:lpstr>Exercise 3</vt:lpstr>
      <vt:lpstr>Slide 29</vt:lpstr>
      <vt:lpstr>Questions?</vt:lpstr>
    </vt:vector>
  </TitlesOfParts>
  <Company>Universidad de Barcelona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DIRAC Tutorial </dc:title>
  <dc:creator>Ricardo Graciani Diaz</dc:creator>
  <cp:lastModifiedBy>Ricardo Graciani Diaz</cp:lastModifiedBy>
  <cp:revision>5</cp:revision>
  <dcterms:created xsi:type="dcterms:W3CDTF">2012-11-08T07:42:43Z</dcterms:created>
  <dcterms:modified xsi:type="dcterms:W3CDTF">2012-11-08T07:45:04Z</dcterms:modified>
</cp:coreProperties>
</file>