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</p:sldMasterIdLst>
  <p:notesMasterIdLst>
    <p:notesMasterId r:id="rId8"/>
  </p:notesMasterIdLst>
  <p:sldIdLst>
    <p:sldId id="278" r:id="rId2"/>
    <p:sldId id="295" r:id="rId3"/>
    <p:sldId id="284" r:id="rId4"/>
    <p:sldId id="283" r:id="rId5"/>
    <p:sldId id="282" r:id="rId6"/>
    <p:sldId id="297" r:id="rId7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80"/>
    <p:restoredTop sz="96327" autoAdjust="0"/>
  </p:normalViewPr>
  <p:slideViewPr>
    <p:cSldViewPr snapToGrid="0" snapToObjects="1">
      <p:cViewPr varScale="1">
        <p:scale>
          <a:sx n="128" d="100"/>
          <a:sy n="128" d="100"/>
        </p:scale>
        <p:origin x="616" y="176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8/10/relationships/authors" Target="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 descr="preencoded.png">
            <a:extLst>
              <a:ext uri="{FF2B5EF4-FFF2-40B4-BE49-F238E27FC236}">
                <a16:creationId xmlns:a16="http://schemas.microsoft.com/office/drawing/2014/main" id="{BA5D5A72-CB6F-F8DE-E2C9-90459C8C3DC1}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anchor="t">
            <a:no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 descr="preencoded.png">
            <a:extLst>
              <a:ext uri="{FF2B5EF4-FFF2-40B4-BE49-F238E27FC236}">
                <a16:creationId xmlns:a16="http://schemas.microsoft.com/office/drawing/2014/main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Image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 descr="preencoded.png">
            <a:extLst>
              <a:ext uri="{FF2B5EF4-FFF2-40B4-BE49-F238E27FC236}">
                <a16:creationId xmlns:a16="http://schemas.microsoft.com/office/drawing/2014/main" id="{ABC388A2-FFC7-1A87-02FB-C97B50161FD3}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 descr="preencoded.png">
            <a:extLst>
              <a:ext uri="{FF2B5EF4-FFF2-40B4-BE49-F238E27FC236}">
                <a16:creationId xmlns:a16="http://schemas.microsoft.com/office/drawing/2014/main" id="{D64C4994-B525-F4C0-B74F-D5E8296DFC43}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 descr="preencoded.png">
            <a:extLst>
              <a:ext uri="{FF2B5EF4-FFF2-40B4-BE49-F238E27FC236}">
                <a16:creationId xmlns:a16="http://schemas.microsoft.com/office/drawing/2014/main" id="{9019DA73-2516-F3D2-ECDB-620C90483DB3}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 descr="preencoded.png">
            <a:extLst>
              <a:ext uri="{FF2B5EF4-FFF2-40B4-BE49-F238E27FC236}">
                <a16:creationId xmlns:a16="http://schemas.microsoft.com/office/drawing/2014/main" id="{FEA70E9F-C506-413C-11EF-5915A2296643}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 descr="preencoded.png">
            <a:extLst>
              <a:ext uri="{FF2B5EF4-FFF2-40B4-BE49-F238E27FC236}">
                <a16:creationId xmlns:a16="http://schemas.microsoft.com/office/drawing/2014/main" id="{A8B7F1F1-806C-8D65-7340-220A0C4653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 descr="preencoded.png">
            <a:extLst>
              <a:ext uri="{FF2B5EF4-FFF2-40B4-BE49-F238E27FC236}">
                <a16:creationId xmlns:a16="http://schemas.microsoft.com/office/drawing/2014/main" id="{F19C81EC-0322-58A2-C455-6E2C84D1E6E8}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 descr="preencoded.png">
            <a:extLst>
              <a:ext uri="{FF2B5EF4-FFF2-40B4-BE49-F238E27FC236}">
                <a16:creationId xmlns:a16="http://schemas.microsoft.com/office/drawing/2014/main" id="{FEB515B5-2D9F-58E1-6E3C-CCBF105D891E}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 descr="preencoded.png">
            <a:extLst>
              <a:ext uri="{FF2B5EF4-FFF2-40B4-BE49-F238E27FC236}">
                <a16:creationId xmlns:a16="http://schemas.microsoft.com/office/drawing/2014/main" id="{5CCFEDF9-5B69-87BA-8A33-35033DA401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anchor="ctr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>
            <a:no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5EFB42-020B-1DF4-3D42-26092CE45F08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DD322-D1E0-74CB-BBFF-057426E58EBC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CBC9E-B934-828F-2AE5-211CEF5B1D25}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3D98FB-5EB7-A8DF-8470-B23A80D669E4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50F3CE-BAE9-3916-42CA-F4D906FA5173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FA7F58-C470-6376-9DB1-DE7034C491E8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7C9E57-563E-7980-7B3C-45FAD9C386F4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2" name="Image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33" name="Image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99185" y="360717"/>
            <a:ext cx="6792684" cy="1225296"/>
          </a:xfrm>
        </p:spPr>
        <p:txBody>
          <a:bodyPr/>
          <a:lstStyle/>
          <a:p>
            <a:r>
              <a:rPr lang="en-US" i="1" cap="none" dirty="0"/>
              <a:t>San Diego </a:t>
            </a:r>
            <a:br>
              <a:rPr lang="en-US" i="1" cap="none" dirty="0"/>
            </a:br>
            <a:r>
              <a:rPr lang="en-US" i="1" cap="none" dirty="0"/>
              <a:t>Ocean Water </a:t>
            </a:r>
            <a:br>
              <a:rPr lang="en-US" i="1" cap="none" dirty="0"/>
            </a:br>
            <a:r>
              <a:rPr lang="en-US" i="1" cap="none" dirty="0"/>
              <a:t>Quality</a:t>
            </a:r>
            <a:br>
              <a:rPr lang="en-US" i="1" cap="none" dirty="0"/>
            </a:br>
            <a:endParaRPr lang="en-US" i="1" cap="non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1060B-300F-3CE3-E5AA-D8E29791C9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15064" y="3222602"/>
            <a:ext cx="5385816" cy="87890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DSE241</a:t>
            </a:r>
            <a:br>
              <a:rPr lang="en-US" dirty="0"/>
            </a:br>
            <a:r>
              <a:rPr lang="en-US" dirty="0"/>
              <a:t>Data Viz Project Proposal</a:t>
            </a:r>
          </a:p>
          <a:p>
            <a:pPr>
              <a:lnSpc>
                <a:spcPct val="150000"/>
              </a:lnSpc>
            </a:pPr>
            <a:r>
              <a:rPr lang="en-US" dirty="0"/>
              <a:t>Alejandro Hohmann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  <p:pic>
        <p:nvPicPr>
          <p:cNvPr id="5" name="Graphic 4" descr="Wave with solid fill">
            <a:extLst>
              <a:ext uri="{FF2B5EF4-FFF2-40B4-BE49-F238E27FC236}">
                <a16:creationId xmlns:a16="http://schemas.microsoft.com/office/drawing/2014/main" id="{EF68E253-662A-1816-5189-A75D1B9751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50772" y="227087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lide Number Placeholder 174">
            <a:extLst>
              <a:ext uri="{FF2B5EF4-FFF2-40B4-BE49-F238E27FC236}">
                <a16:creationId xmlns:a16="http://schemas.microsoft.com/office/drawing/2014/main" id="{1DECFA06-D307-B47D-DA95-31161374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Footer Placeholder 6">
            <a:extLst>
              <a:ext uri="{FF2B5EF4-FFF2-40B4-BE49-F238E27FC236}">
                <a16:creationId xmlns:a16="http://schemas.microsoft.com/office/drawing/2014/main" id="{4C42425A-4561-C724-3DC9-FCEB98F4F830}"/>
              </a:ext>
            </a:extLst>
          </p:cNvPr>
          <p:cNvSpPr txBox="1">
            <a:spLocks/>
          </p:cNvSpPr>
          <p:nvPr/>
        </p:nvSpPr>
        <p:spPr>
          <a:xfrm>
            <a:off x="8991600" y="6576417"/>
            <a:ext cx="3200400" cy="27432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2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San Diego Ocean Water Quality</a:t>
            </a:r>
          </a:p>
        </p:txBody>
      </p:sp>
      <p:sp>
        <p:nvSpPr>
          <p:cNvPr id="5" name="Title 6">
            <a:extLst>
              <a:ext uri="{FF2B5EF4-FFF2-40B4-BE49-F238E27FC236}">
                <a16:creationId xmlns:a16="http://schemas.microsoft.com/office/drawing/2014/main" id="{0FFA5B17-ACEB-05BF-0539-E134338FF7DC}"/>
              </a:ext>
            </a:extLst>
          </p:cNvPr>
          <p:cNvSpPr txBox="1">
            <a:spLocks/>
          </p:cNvSpPr>
          <p:nvPr/>
        </p:nvSpPr>
        <p:spPr>
          <a:xfrm>
            <a:off x="2716054" y="539838"/>
            <a:ext cx="9143156" cy="76809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cap="none" dirty="0"/>
              <a:t>Hypothesis:</a:t>
            </a:r>
            <a:br>
              <a:rPr lang="en-US" sz="3200" cap="none" dirty="0"/>
            </a:br>
            <a:r>
              <a:rPr lang="en-US" sz="3200" b="0" i="1" cap="none" dirty="0"/>
              <a:t>Rain events lead to increase in bacteria in San Diego’s ocean shore water</a:t>
            </a:r>
          </a:p>
        </p:txBody>
      </p:sp>
      <p:sp>
        <p:nvSpPr>
          <p:cNvPr id="51" name="Text Placeholder 18">
            <a:extLst>
              <a:ext uri="{FF2B5EF4-FFF2-40B4-BE49-F238E27FC236}">
                <a16:creationId xmlns:a16="http://schemas.microsoft.com/office/drawing/2014/main" id="{79FB6E66-3CFE-5377-A64C-52CD12AF6C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40306" y="2491684"/>
            <a:ext cx="2011680" cy="3451916"/>
          </a:xfrm>
          <a:noFill/>
          <a:ln>
            <a:solidFill>
              <a:schemeClr val="accent3"/>
            </a:solidFill>
          </a:ln>
        </p:spPr>
        <p:txBody>
          <a:bodyPr/>
          <a:lstStyle/>
          <a:p>
            <a:pPr lvl="0"/>
            <a:r>
              <a:rPr lang="en-US" dirty="0"/>
              <a:t>Runoff</a:t>
            </a:r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52" name="Text Placeholder 23">
            <a:extLst>
              <a:ext uri="{FF2B5EF4-FFF2-40B4-BE49-F238E27FC236}">
                <a16:creationId xmlns:a16="http://schemas.microsoft.com/office/drawing/2014/main" id="{F8224F3C-3B71-0F00-897A-7083C009D8CB}"/>
              </a:ext>
            </a:extLst>
          </p:cNvPr>
          <p:cNvSpPr txBox="1">
            <a:spLocks/>
          </p:cNvSpPr>
          <p:nvPr/>
        </p:nvSpPr>
        <p:spPr>
          <a:xfrm>
            <a:off x="4286026" y="4242967"/>
            <a:ext cx="1920240" cy="1588665"/>
          </a:xfrm>
          <a:prstGeom prst="rect">
            <a:avLst/>
          </a:prstGeom>
          <a:noFill/>
        </p:spPr>
        <p:txBody>
          <a:bodyPr vert="horz" lIns="0" tIns="45720" rIns="0" bIns="4572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5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Rain sweeps the streets and carries trash to the ocean</a:t>
            </a:r>
          </a:p>
        </p:txBody>
      </p:sp>
      <p:sp>
        <p:nvSpPr>
          <p:cNvPr id="53" name="Text Placeholder 19">
            <a:extLst>
              <a:ext uri="{FF2B5EF4-FFF2-40B4-BE49-F238E27FC236}">
                <a16:creationId xmlns:a16="http://schemas.microsoft.com/office/drawing/2014/main" id="{539C8FB4-1CB9-0C7A-4B23-DB48175DA1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55878" y="2491684"/>
            <a:ext cx="2011680" cy="3451916"/>
          </a:xfrm>
          <a:noFill/>
          <a:ln>
            <a:solidFill>
              <a:schemeClr val="accent3"/>
            </a:solidFill>
          </a:ln>
        </p:spPr>
        <p:txBody>
          <a:bodyPr/>
          <a:lstStyle/>
          <a:p>
            <a:r>
              <a:rPr lang="en-US" dirty="0"/>
              <a:t>Sewer overflow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5" name="Text Placeholder 24">
            <a:extLst>
              <a:ext uri="{FF2B5EF4-FFF2-40B4-BE49-F238E27FC236}">
                <a16:creationId xmlns:a16="http://schemas.microsoft.com/office/drawing/2014/main" id="{11D2582B-E15F-DC79-9620-CE4A8137BA0A}"/>
              </a:ext>
            </a:extLst>
          </p:cNvPr>
          <p:cNvSpPr txBox="1">
            <a:spLocks/>
          </p:cNvSpPr>
          <p:nvPr/>
        </p:nvSpPr>
        <p:spPr>
          <a:xfrm>
            <a:off x="6501598" y="4242967"/>
            <a:ext cx="1920240" cy="1371600"/>
          </a:xfrm>
          <a:prstGeom prst="rect">
            <a:avLst/>
          </a:prstGeom>
          <a:noFill/>
        </p:spPr>
        <p:txBody>
          <a:bodyPr vert="horz" lIns="0" tIns="45720" rIns="0" bIns="4572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5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San Diego and Tijuana share a “boundary” but not sewage standards</a:t>
            </a:r>
          </a:p>
        </p:txBody>
      </p:sp>
      <p:pic>
        <p:nvPicPr>
          <p:cNvPr id="133" name="Picture Placeholder 12">
            <a:extLst>
              <a:ext uri="{FF2B5EF4-FFF2-40B4-BE49-F238E27FC236}">
                <a16:creationId xmlns:a16="http://schemas.microsoft.com/office/drawing/2014/main" id="{3AA4D76D-B042-2D15-1600-FBC0BAED3D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43" r="943"/>
          <a:stretch>
            <a:fillRect/>
          </a:stretch>
        </p:blipFill>
        <p:spPr>
          <a:xfrm>
            <a:off x="7109674" y="2615033"/>
            <a:ext cx="704088" cy="704088"/>
          </a:xfrm>
          <a:prstGeom prst="ellipse">
            <a:avLst/>
          </a:prstGeom>
        </p:spPr>
      </p:pic>
      <p:pic>
        <p:nvPicPr>
          <p:cNvPr id="144" name="Picture Placeholder 12">
            <a:extLst>
              <a:ext uri="{FF2B5EF4-FFF2-40B4-BE49-F238E27FC236}">
                <a16:creationId xmlns:a16="http://schemas.microsoft.com/office/drawing/2014/main" id="{F136B4BE-4A0C-66FA-E5ED-DAC1D52EF4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43" r="943"/>
          <a:stretch>
            <a:fillRect/>
          </a:stretch>
        </p:blipFill>
        <p:spPr>
          <a:xfrm flipH="1">
            <a:off x="4894102" y="2615033"/>
            <a:ext cx="704087" cy="704088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958737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300" y="210312"/>
            <a:ext cx="10671048" cy="768096"/>
          </a:xfrm>
        </p:spPr>
        <p:txBody>
          <a:bodyPr/>
          <a:lstStyle/>
          <a:p>
            <a:r>
              <a:rPr lang="en-US" sz="4000" b="1" cap="none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Water Quality and Precipitation Data</a:t>
            </a:r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705AB9BF-07E9-9DED-DB8B-F644759C8FDC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219887025"/>
              </p:ext>
            </p:extLst>
          </p:nvPr>
        </p:nvGraphicFramePr>
        <p:xfrm>
          <a:off x="646664" y="1567371"/>
          <a:ext cx="9335727" cy="33836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0424">
                  <a:extLst>
                    <a:ext uri="{9D8B030D-6E8A-4147-A177-3AD203B41FA5}">
                      <a16:colId xmlns:a16="http://schemas.microsoft.com/office/drawing/2014/main" val="1689330750"/>
                    </a:ext>
                  </a:extLst>
                </a:gridCol>
                <a:gridCol w="1810424">
                  <a:extLst>
                    <a:ext uri="{9D8B030D-6E8A-4147-A177-3AD203B41FA5}">
                      <a16:colId xmlns:a16="http://schemas.microsoft.com/office/drawing/2014/main" val="2660631934"/>
                    </a:ext>
                  </a:extLst>
                </a:gridCol>
                <a:gridCol w="2094031">
                  <a:extLst>
                    <a:ext uri="{9D8B030D-6E8A-4147-A177-3AD203B41FA5}">
                      <a16:colId xmlns:a16="http://schemas.microsoft.com/office/drawing/2014/main" val="3909717689"/>
                    </a:ext>
                  </a:extLst>
                </a:gridCol>
                <a:gridCol w="1810424">
                  <a:extLst>
                    <a:ext uri="{9D8B030D-6E8A-4147-A177-3AD203B41FA5}">
                      <a16:colId xmlns:a16="http://schemas.microsoft.com/office/drawing/2014/main" val="1603189107"/>
                    </a:ext>
                  </a:extLst>
                </a:gridCol>
                <a:gridCol w="1810424">
                  <a:extLst>
                    <a:ext uri="{9D8B030D-6E8A-4147-A177-3AD203B41FA5}">
                      <a16:colId xmlns:a16="http://schemas.microsoft.com/office/drawing/2014/main" val="2755691855"/>
                    </a:ext>
                  </a:extLst>
                </a:gridCol>
              </a:tblGrid>
              <a:tr h="652257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Sabon Next LT" panose="02000500000000000000" pitchFamily="2" charset="0"/>
                          <a:cs typeface="Sabon Next LT" panose="02000500000000000000" pitchFamily="2" charset="0"/>
                        </a:rPr>
                        <a:t>sample_id</a:t>
                      </a:r>
                    </a:p>
                  </a:txBody>
                  <a:tcPr marL="96897" marR="96897" marT="48449" marB="48449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kern="1200" dirty="0">
                          <a:solidFill>
                            <a:schemeClr val="bg1">
                              <a:alpha val="99000"/>
                            </a:schemeClr>
                          </a:solidFill>
                          <a:latin typeface="Sabon Next LT" panose="02000500000000000000" pitchFamily="2" charset="0"/>
                          <a:ea typeface="+mn-ea"/>
                          <a:cs typeface="Sabon Next LT" panose="02000500000000000000" pitchFamily="2" charset="0"/>
                        </a:rPr>
                        <a:t>station_id</a:t>
                      </a:r>
                    </a:p>
                  </a:txBody>
                  <a:tcPr marL="96897" marR="96897" marT="48449" marB="48449" anchor="ctr">
                    <a:solidFill>
                      <a:srgbClr val="DF8C8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kern="1200" dirty="0">
                          <a:solidFill>
                            <a:schemeClr val="bg1">
                              <a:alpha val="99000"/>
                            </a:schemeClr>
                          </a:solidFill>
                          <a:latin typeface="Sabon Next LT" panose="02000500000000000000" pitchFamily="2" charset="0"/>
                          <a:ea typeface="+mn-ea"/>
                          <a:cs typeface="Sabon Next LT" panose="02000500000000000000" pitchFamily="2" charset="0"/>
                        </a:rPr>
                        <a:t>sample_date_time</a:t>
                      </a:r>
                    </a:p>
                  </a:txBody>
                  <a:tcPr marL="96897" marR="96897" marT="48449" marB="48449" anchor="ctr">
                    <a:solidFill>
                      <a:srgbClr val="DF8C8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>
                          <a:solidFill>
                            <a:schemeClr val="bg1">
                              <a:alpha val="99000"/>
                            </a:schemeClr>
                          </a:solidFill>
                          <a:latin typeface="Sabon Next LT" panose="02000500000000000000" pitchFamily="2" charset="0"/>
                          <a:cs typeface="Sabon Next LT" panose="02000500000000000000" pitchFamily="2" charset="0"/>
                        </a:rPr>
                        <a:t>parameter</a:t>
                      </a:r>
                    </a:p>
                  </a:txBody>
                  <a:tcPr marL="96897" marR="96897" marT="48449" marB="48449" anchor="ctr">
                    <a:solidFill>
                      <a:srgbClr val="DF8C8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>
                          <a:solidFill>
                            <a:schemeClr val="bg1">
                              <a:alpha val="99000"/>
                            </a:schemeClr>
                          </a:solidFill>
                          <a:latin typeface="Sabon Next LT" panose="02000500000000000000" pitchFamily="2" charset="0"/>
                          <a:cs typeface="Sabon Next LT" panose="02000500000000000000" pitchFamily="2" charset="0"/>
                        </a:rPr>
                        <a:t>value</a:t>
                      </a:r>
                    </a:p>
                  </a:txBody>
                  <a:tcPr marL="96897" marR="96897" marT="48449" marB="48449" anchor="ctr">
                    <a:solidFill>
                      <a:srgbClr val="DF8C8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9928716"/>
                  </a:ext>
                </a:extLst>
              </a:tr>
              <a:tr h="546269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  <a:latin typeface="Sabon Next LT" panose="02000500000000000000" pitchFamily="2" charset="0"/>
                          <a:cs typeface="Sabon Next LT" panose="02000500000000000000" pitchFamily="2" charset="0"/>
                        </a:rPr>
                        <a:t>2001018683</a:t>
                      </a:r>
                    </a:p>
                  </a:txBody>
                  <a:tcPr marL="96897" marR="96897" marT="48449" marB="48449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  <a:latin typeface="Sabon Next LT" panose="02000500000000000000" pitchFamily="2" charset="0"/>
                          <a:cs typeface="Sabon Next LT" panose="02000500000000000000" pitchFamily="2" charset="0"/>
                        </a:rPr>
                        <a:t>S11</a:t>
                      </a:r>
                    </a:p>
                  </a:txBody>
                  <a:tcPr marL="96897" marR="96897" marT="48449" marB="48449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  <a:latin typeface="Sabon Next LT" panose="02000500000000000000" pitchFamily="2" charset="0"/>
                          <a:cs typeface="Sabon Next LT" panose="02000500000000000000" pitchFamily="2" charset="0"/>
                        </a:rPr>
                        <a:t>2020-01-01</a:t>
                      </a:r>
                    </a:p>
                  </a:txBody>
                  <a:tcPr marL="96897" marR="96897" marT="48449" marB="48449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  <a:latin typeface="Sabon Next LT" panose="02000500000000000000" pitchFamily="2" charset="0"/>
                          <a:cs typeface="Sabon Next LT" panose="02000500000000000000" pitchFamily="2" charset="0"/>
                        </a:rPr>
                        <a:t>entero</a:t>
                      </a:r>
                    </a:p>
                  </a:txBody>
                  <a:tcPr marL="96897" marR="96897" marT="48449" marB="48449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  <a:latin typeface="Sabon Next LT" panose="02000500000000000000" pitchFamily="2" charset="0"/>
                          <a:cs typeface="Sabon Next LT" panose="02000500000000000000" pitchFamily="2" charset="0"/>
                        </a:rPr>
                        <a:t>220</a:t>
                      </a:r>
                    </a:p>
                  </a:txBody>
                  <a:tcPr marL="96897" marR="96897" marT="48449" marB="48449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208656"/>
                  </a:ext>
                </a:extLst>
              </a:tr>
              <a:tr h="546269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  <a:latin typeface="Sabon Next LT" panose="02000500000000000000" pitchFamily="2" charset="0"/>
                          <a:cs typeface="Sabon Next LT" panose="02000500000000000000" pitchFamily="2" charset="0"/>
                        </a:rPr>
                        <a:t>2001018683</a:t>
                      </a:r>
                    </a:p>
                  </a:txBody>
                  <a:tcPr marL="96897" marR="96897" marT="48449" marB="48449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  <a:latin typeface="Sabon Next LT" panose="02000500000000000000" pitchFamily="2" charset="0"/>
                          <a:cs typeface="Sabon Next LT" panose="02000500000000000000" pitchFamily="2" charset="0"/>
                        </a:rPr>
                        <a:t>S11</a:t>
                      </a:r>
                    </a:p>
                  </a:txBody>
                  <a:tcPr marL="96897" marR="96897" marT="48449" marB="48449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  <a:latin typeface="Sabon Next LT" panose="02000500000000000000" pitchFamily="2" charset="0"/>
                          <a:cs typeface="Sabon Next LT" panose="02000500000000000000" pitchFamily="2" charset="0"/>
                        </a:rPr>
                        <a:t>2020-01-01</a:t>
                      </a:r>
                    </a:p>
                  </a:txBody>
                  <a:tcPr marL="96897" marR="96897" marT="48449" marB="48449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  <a:latin typeface="Sabon Next LT" panose="02000500000000000000" pitchFamily="2" charset="0"/>
                          <a:cs typeface="Sabon Next LT" panose="02000500000000000000" pitchFamily="2" charset="0"/>
                        </a:rPr>
                        <a:t>salinity</a:t>
                      </a:r>
                    </a:p>
                  </a:txBody>
                  <a:tcPr marL="96897" marR="96897" marT="48449" marB="48449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  <a:latin typeface="Sabon Next LT" panose="02000500000000000000" pitchFamily="2" charset="0"/>
                          <a:cs typeface="Sabon Next LT" panose="02000500000000000000" pitchFamily="2" charset="0"/>
                        </a:rPr>
                        <a:t>33.409</a:t>
                      </a:r>
                    </a:p>
                  </a:txBody>
                  <a:tcPr marL="96897" marR="96897" marT="48449" marB="48449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4243071"/>
                  </a:ext>
                </a:extLst>
              </a:tr>
              <a:tr h="546269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  <a:latin typeface="Sabon Next LT" panose="02000500000000000000" pitchFamily="2" charset="0"/>
                          <a:cs typeface="Sabon Next LT" panose="02000500000000000000" pitchFamily="2" charset="0"/>
                        </a:rPr>
                        <a:t>2001029022</a:t>
                      </a:r>
                    </a:p>
                  </a:txBody>
                  <a:tcPr marL="96897" marR="96897" marT="48449" marB="48449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  <a:latin typeface="Sabon Next LT" panose="02000500000000000000" pitchFamily="2" charset="0"/>
                          <a:cs typeface="Sabon Next LT" panose="02000500000000000000" pitchFamily="2" charset="0"/>
                        </a:rPr>
                        <a:t>C7</a:t>
                      </a:r>
                    </a:p>
                  </a:txBody>
                  <a:tcPr marL="96897" marR="96897" marT="48449" marB="48449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  <a:latin typeface="Sabon Next LT" panose="02000500000000000000" pitchFamily="2" charset="0"/>
                          <a:cs typeface="Sabon Next LT" panose="02000500000000000000" pitchFamily="2" charset="0"/>
                        </a:rPr>
                        <a:t>2022-12-29</a:t>
                      </a:r>
                    </a:p>
                  </a:txBody>
                  <a:tcPr marL="96897" marR="96897" marT="48449" marB="48449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  <a:latin typeface="Sabon Next LT" panose="02000500000000000000" pitchFamily="2" charset="0"/>
                          <a:cs typeface="Sabon Next LT" panose="02000500000000000000" pitchFamily="2" charset="0"/>
                        </a:rPr>
                        <a:t>fecal</a:t>
                      </a:r>
                    </a:p>
                  </a:txBody>
                  <a:tcPr marL="96897" marR="96897" marT="48449" marB="48449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  <a:latin typeface="Sabon Next LT" panose="02000500000000000000" pitchFamily="2" charset="0"/>
                          <a:cs typeface="Sabon Next LT" panose="02000500000000000000" pitchFamily="2" charset="0"/>
                        </a:rPr>
                        <a:t>2</a:t>
                      </a:r>
                    </a:p>
                  </a:txBody>
                  <a:tcPr marL="96897" marR="96897" marT="48449" marB="48449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808797"/>
                  </a:ext>
                </a:extLst>
              </a:tr>
              <a:tr h="546269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  <a:latin typeface="Sabon Next LT" panose="02000500000000000000" pitchFamily="2" charset="0"/>
                          <a:cs typeface="Sabon Next LT" panose="02000500000000000000" pitchFamily="2" charset="0"/>
                        </a:rPr>
                        <a:t>2001029022</a:t>
                      </a:r>
                    </a:p>
                  </a:txBody>
                  <a:tcPr marL="96897" marR="96897" marT="48449" marB="48449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  <a:latin typeface="Sabon Next LT" panose="02000500000000000000" pitchFamily="2" charset="0"/>
                          <a:cs typeface="Sabon Next LT" panose="02000500000000000000" pitchFamily="2" charset="0"/>
                        </a:rPr>
                        <a:t>C7</a:t>
                      </a:r>
                    </a:p>
                  </a:txBody>
                  <a:tcPr marL="96897" marR="96897" marT="48449" marB="48449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  <a:latin typeface="Sabon Next LT" panose="02000500000000000000" pitchFamily="2" charset="0"/>
                          <a:cs typeface="Sabon Next LT" panose="02000500000000000000" pitchFamily="2" charset="0"/>
                        </a:rPr>
                        <a:t>2022-12-29</a:t>
                      </a:r>
                    </a:p>
                  </a:txBody>
                  <a:tcPr marL="96897" marR="96897" marT="48449" marB="48449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  <a:latin typeface="Sabon Next LT" panose="02000500000000000000" pitchFamily="2" charset="0"/>
                          <a:cs typeface="Sabon Next LT" panose="02000500000000000000" pitchFamily="2" charset="0"/>
                        </a:rPr>
                        <a:t>temp</a:t>
                      </a:r>
                    </a:p>
                  </a:txBody>
                  <a:tcPr marL="96897" marR="96897" marT="48449" marB="48449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  <a:latin typeface="Sabon Next LT" panose="02000500000000000000" pitchFamily="2" charset="0"/>
                          <a:cs typeface="Sabon Next LT" panose="02000500000000000000" pitchFamily="2" charset="0"/>
                        </a:rPr>
                        <a:t>12.18C</a:t>
                      </a:r>
                    </a:p>
                  </a:txBody>
                  <a:tcPr marL="96897" marR="96897" marT="48449" marB="48449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950325"/>
                  </a:ext>
                </a:extLst>
              </a:tr>
              <a:tr h="546269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  <a:latin typeface="Sabon Next LT" panose="02000500000000000000" pitchFamily="2" charset="0"/>
                          <a:cs typeface="Sabon Next LT" panose="02000500000000000000" pitchFamily="2" charset="0"/>
                        </a:rPr>
                        <a:t>15,000 samples</a:t>
                      </a:r>
                    </a:p>
                  </a:txBody>
                  <a:tcPr marL="96897" marR="96897" marT="48449" marB="48449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  <a:latin typeface="Sabon Next LT" panose="02000500000000000000" pitchFamily="2" charset="0"/>
                          <a:cs typeface="Sabon Next LT" panose="02000500000000000000" pitchFamily="2" charset="0"/>
                        </a:rPr>
                        <a:t>104 sites</a:t>
                      </a:r>
                    </a:p>
                  </a:txBody>
                  <a:tcPr marL="96897" marR="96897" marT="48449" marB="48449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  <a:latin typeface="Sabon Next LT" panose="02000500000000000000" pitchFamily="2" charset="0"/>
                          <a:cs typeface="Sabon Next LT" panose="02000500000000000000" pitchFamily="2" charset="0"/>
                        </a:rPr>
                        <a:t>2 years*</a:t>
                      </a:r>
                    </a:p>
                  </a:txBody>
                  <a:tcPr marL="96897" marR="96897" marT="48449" marB="48449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  <a:latin typeface="Sabon Next LT" panose="02000500000000000000" pitchFamily="2" charset="0"/>
                          <a:cs typeface="Sabon Next LT" panose="02000500000000000000" pitchFamily="2" charset="0"/>
                        </a:rPr>
                        <a:t>10 measures</a:t>
                      </a:r>
                    </a:p>
                  </a:txBody>
                  <a:tcPr marL="96897" marR="96897" marT="48449" marB="48449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  <a:latin typeface="Sabon Next LT" panose="02000500000000000000" pitchFamily="2" charset="0"/>
                          <a:cs typeface="Sabon Next LT" panose="02000500000000000000" pitchFamily="2" charset="0"/>
                        </a:rPr>
                        <a:t>8 scales</a:t>
                      </a:r>
                    </a:p>
                  </a:txBody>
                  <a:tcPr marL="96897" marR="96897" marT="48449" marB="48449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785001"/>
                  </a:ext>
                </a:extLst>
              </a:tr>
            </a:tbl>
          </a:graphicData>
        </a:graphic>
      </p:graphicFrame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</a:t>
            </a:fld>
            <a:endParaRPr lang="en-US" dirty="0"/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0ADA7A20-2FA5-00D9-53CE-827D422FBD2D}"/>
              </a:ext>
            </a:extLst>
          </p:cNvPr>
          <p:cNvSpPr txBox="1">
            <a:spLocks/>
          </p:cNvSpPr>
          <p:nvPr/>
        </p:nvSpPr>
        <p:spPr>
          <a:xfrm>
            <a:off x="562687" y="978408"/>
            <a:ext cx="8245411" cy="588963"/>
          </a:xfrm>
          <a:prstGeom prst="rect">
            <a:avLst/>
          </a:prstGeom>
        </p:spPr>
        <p:txBody>
          <a:bodyPr/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San Diego’s Ocean Monitoring Program (OMP)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8073D7-FBF7-7CF6-4058-FA3DF1F90E13}"/>
              </a:ext>
            </a:extLst>
          </p:cNvPr>
          <p:cNvSpPr txBox="1">
            <a:spLocks/>
          </p:cNvSpPr>
          <p:nvPr/>
        </p:nvSpPr>
        <p:spPr>
          <a:xfrm>
            <a:off x="646664" y="5290629"/>
            <a:ext cx="8245411" cy="588963"/>
          </a:xfrm>
          <a:prstGeom prst="rect">
            <a:avLst/>
          </a:prstGeom>
        </p:spPr>
        <p:txBody>
          <a:bodyPr/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National Weather Service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F8EAC5BD-C8DE-16FE-A732-F9CBFE39A8DC}"/>
              </a:ext>
            </a:extLst>
          </p:cNvPr>
          <p:cNvSpPr txBox="1">
            <a:spLocks/>
          </p:cNvSpPr>
          <p:nvPr/>
        </p:nvSpPr>
        <p:spPr>
          <a:xfrm>
            <a:off x="646663" y="5879592"/>
            <a:ext cx="10111533" cy="588963"/>
          </a:xfrm>
          <a:prstGeom prst="rect">
            <a:avLst/>
          </a:prstGeom>
        </p:spPr>
        <p:txBody>
          <a:bodyPr/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Geospatial Precipitation Data with corresponding latitude/longitude &amp; date-time</a:t>
            </a:r>
          </a:p>
        </p:txBody>
      </p:sp>
      <p:sp>
        <p:nvSpPr>
          <p:cNvPr id="11" name="Footer Placeholder 6">
            <a:extLst>
              <a:ext uri="{FF2B5EF4-FFF2-40B4-BE49-F238E27FC236}">
                <a16:creationId xmlns:a16="http://schemas.microsoft.com/office/drawing/2014/main" id="{C4FF0EE9-3834-D64A-73AB-357AACFE4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991600" y="6576417"/>
            <a:ext cx="3200400" cy="274320"/>
          </a:xfrm>
        </p:spPr>
        <p:txBody>
          <a:bodyPr/>
          <a:lstStyle/>
          <a:p>
            <a:pPr algn="r"/>
            <a:r>
              <a:rPr lang="en-US" dirty="0"/>
              <a:t>San Diego Ocean Water Quality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D76B33-F2C2-5B4C-716D-20B91AA05392}"/>
              </a:ext>
            </a:extLst>
          </p:cNvPr>
          <p:cNvSpPr txBox="1"/>
          <p:nvPr/>
        </p:nvSpPr>
        <p:spPr>
          <a:xfrm>
            <a:off x="4273420" y="4953617"/>
            <a:ext cx="209005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>
                <a:latin typeface="Sabon Next LT" panose="02000500000000000000" pitchFamily="2" charset="0"/>
                <a:cs typeface="Sabon Next LT" panose="02000500000000000000" pitchFamily="2" charset="0"/>
              </a:rPr>
              <a:t>*30+ years of data available</a:t>
            </a:r>
            <a:endParaRPr 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2886474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25542-D540-B766-0FA1-10DE2ED04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476" y="73152"/>
            <a:ext cx="10671048" cy="768096"/>
          </a:xfrm>
        </p:spPr>
        <p:txBody>
          <a:bodyPr/>
          <a:lstStyle/>
          <a:p>
            <a:r>
              <a:rPr lang="en-US" cap="none" dirty="0">
                <a:latin typeface="Arial Black" panose="020B0604020202020204" pitchFamily="34" charset="0"/>
                <a:cs typeface="Arial Black" panose="020B0604020202020204" pitchFamily="34" charset="0"/>
              </a:rPr>
              <a:t>Data Visualization Solution</a:t>
            </a:r>
            <a:endParaRPr lang="en-US" sz="4400" b="1" cap="none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2D1D31-1A67-703B-DF69-CA8142BF6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4</a:t>
            </a:fld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3D855A0-65FF-6F98-7E9E-6282EFABEEE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200"/>
                    </a14:imgEffect>
                    <a14:imgEffect>
                      <a14:saturation sat="200000"/>
                    </a14:imgEffect>
                  </a14:imgLayer>
                </a14:imgProps>
              </a:ext>
            </a:extLst>
          </a:blip>
          <a:srcRect t="4498"/>
          <a:stretch/>
        </p:blipFill>
        <p:spPr>
          <a:xfrm>
            <a:off x="4627984" y="1017036"/>
            <a:ext cx="7543762" cy="5611531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96A7835-E1D2-85C3-0436-2BC11A4EFA4C}"/>
              </a:ext>
            </a:extLst>
          </p:cNvPr>
          <p:cNvSpPr txBox="1">
            <a:spLocks/>
          </p:cNvSpPr>
          <p:nvPr/>
        </p:nvSpPr>
        <p:spPr>
          <a:xfrm>
            <a:off x="530134" y="984124"/>
            <a:ext cx="3957889" cy="54929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Dynamic dashboard that demonstrates measurement levels at different rain accumulations (slider) and dates </a:t>
            </a:r>
            <a:r>
              <a:rPr lang="en-US" sz="2400"/>
              <a:t>(slider)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User can toggle between 8 measurements and zoom/navigate to different areas</a:t>
            </a:r>
          </a:p>
          <a:p>
            <a:endParaRPr lang="en-US" sz="2400" dirty="0"/>
          </a:p>
          <a:p>
            <a:r>
              <a:rPr lang="en-US" sz="2400" dirty="0"/>
              <a:t>Built with </a:t>
            </a:r>
            <a:r>
              <a:rPr lang="en-US" sz="2400" b="1" i="1" dirty="0"/>
              <a:t>Python</a:t>
            </a:r>
            <a:r>
              <a:rPr lang="en-US" sz="2400" dirty="0"/>
              <a:t> on top of </a:t>
            </a:r>
            <a:r>
              <a:rPr lang="en-US" sz="2400" b="1" i="1" dirty="0"/>
              <a:t>Plotly/Dash</a:t>
            </a:r>
            <a:r>
              <a:rPr lang="en-US" sz="2400" dirty="0"/>
              <a:t> and </a:t>
            </a:r>
            <a:r>
              <a:rPr lang="en-US" sz="2400" b="1" i="1" dirty="0"/>
              <a:t>GeoPandas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11" name="Footer Placeholder 6">
            <a:extLst>
              <a:ext uri="{FF2B5EF4-FFF2-40B4-BE49-F238E27FC236}">
                <a16:creationId xmlns:a16="http://schemas.microsoft.com/office/drawing/2014/main" id="{AB4EE019-9B44-C88D-46B0-C34B49AE8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991600" y="6576417"/>
            <a:ext cx="3200400" cy="274320"/>
          </a:xfrm>
        </p:spPr>
        <p:txBody>
          <a:bodyPr/>
          <a:lstStyle/>
          <a:p>
            <a:pPr algn="r"/>
            <a:r>
              <a:rPr lang="en-US" dirty="0"/>
              <a:t>San Diego Ocean Water Quality</a:t>
            </a:r>
          </a:p>
        </p:txBody>
      </p:sp>
      <p:sp>
        <p:nvSpPr>
          <p:cNvPr id="12" name="Footer Placeholder 6">
            <a:extLst>
              <a:ext uri="{FF2B5EF4-FFF2-40B4-BE49-F238E27FC236}">
                <a16:creationId xmlns:a16="http://schemas.microsoft.com/office/drawing/2014/main" id="{A8FC5EA7-838B-2CDB-044B-4961ED0A3E1A}"/>
              </a:ext>
            </a:extLst>
          </p:cNvPr>
          <p:cNvSpPr txBox="1">
            <a:spLocks/>
          </p:cNvSpPr>
          <p:nvPr/>
        </p:nvSpPr>
        <p:spPr>
          <a:xfrm>
            <a:off x="10796470" y="1088136"/>
            <a:ext cx="1286673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accent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i="1" dirty="0"/>
              <a:t>mockup</a:t>
            </a:r>
          </a:p>
        </p:txBody>
      </p:sp>
      <p:sp>
        <p:nvSpPr>
          <p:cNvPr id="3" name="Footer Placeholder 6">
            <a:extLst>
              <a:ext uri="{FF2B5EF4-FFF2-40B4-BE49-F238E27FC236}">
                <a16:creationId xmlns:a16="http://schemas.microsoft.com/office/drawing/2014/main" id="{384CFD35-5C2A-0CBF-562B-EDFA131275EC}"/>
              </a:ext>
            </a:extLst>
          </p:cNvPr>
          <p:cNvSpPr txBox="1">
            <a:spLocks/>
          </p:cNvSpPr>
          <p:nvPr/>
        </p:nvSpPr>
        <p:spPr>
          <a:xfrm>
            <a:off x="4703886" y="1088136"/>
            <a:ext cx="1617850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accent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i="1" dirty="0"/>
              <a:t>idiom</a:t>
            </a:r>
            <a:r>
              <a:rPr lang="en-US" i="1" dirty="0"/>
              <a:t>: heat map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AB990B-33A3-EEF9-6D4F-B9D0BEDDE8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3886" y="4802561"/>
            <a:ext cx="1507392" cy="125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841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3478" y="4938307"/>
            <a:ext cx="4623902" cy="1627632"/>
          </a:xfrm>
        </p:spPr>
        <p:txBody>
          <a:bodyPr/>
          <a:lstStyle/>
          <a:p>
            <a:r>
              <a:rPr lang="en-US" sz="2000" i="1" cap="none" dirty="0"/>
              <a:t>BUSINESS OPPORTUNITIES ARE LIKE BUSES. THERE'S ALWAYS ANOTHER ONE COMING.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5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9BC44-8FD4-8993-8D5B-80A3E9020A17}"/>
              </a:ext>
            </a:extLst>
          </p:cNvPr>
          <p:cNvSpPr txBox="1">
            <a:spLocks/>
          </p:cNvSpPr>
          <p:nvPr/>
        </p:nvSpPr>
        <p:spPr>
          <a:xfrm>
            <a:off x="2596571" y="2523961"/>
            <a:ext cx="9649688" cy="2700528"/>
          </a:xfrm>
          <a:prstGeom prst="rect">
            <a:avLst/>
          </a:prstGeom>
        </p:spPr>
        <p:txBody>
          <a:bodyPr/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r>
              <a:rPr lang="en-US" dirty="0"/>
              <a:t>City Professionals who must prepare for bacterial blooms</a:t>
            </a:r>
          </a:p>
          <a:p>
            <a:pPr>
              <a:spcAft>
                <a:spcPts val="1200"/>
              </a:spcAft>
            </a:pPr>
            <a:r>
              <a:rPr lang="en-US" dirty="0"/>
              <a:t>Biologists who want to understand interaction with wildlife</a:t>
            </a:r>
          </a:p>
          <a:p>
            <a:pPr>
              <a:spcAft>
                <a:spcPts val="1200"/>
              </a:spcAft>
            </a:pPr>
            <a:r>
              <a:rPr lang="en-US" dirty="0"/>
              <a:t>Surfers who want to know if a certain amount of rain </a:t>
            </a:r>
            <a:br>
              <a:rPr lang="en-US" dirty="0"/>
            </a:br>
            <a:r>
              <a:rPr lang="en-US" dirty="0"/>
              <a:t>(actual or forecast) poses a bacterial threat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2FC21CF-13AB-CE56-6DF0-B2C9CC5600CA}"/>
              </a:ext>
            </a:extLst>
          </p:cNvPr>
          <p:cNvSpPr txBox="1">
            <a:spLocks/>
          </p:cNvSpPr>
          <p:nvPr/>
        </p:nvSpPr>
        <p:spPr>
          <a:xfrm>
            <a:off x="2542623" y="370658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cap="none" dirty="0">
                <a:latin typeface="Arial Black" panose="020B0604020202020204" pitchFamily="34" charset="0"/>
                <a:cs typeface="Arial Black" panose="020B0604020202020204" pitchFamily="34" charset="0"/>
              </a:rPr>
              <a:t>For Professional and </a:t>
            </a:r>
            <a:br>
              <a:rPr lang="en-US" sz="3600" cap="none" dirty="0">
                <a:latin typeface="Arial Black" panose="020B0604020202020204" pitchFamily="34" charset="0"/>
                <a:cs typeface="Arial Black" panose="020B0604020202020204" pitchFamily="34" charset="0"/>
              </a:rPr>
            </a:br>
            <a:r>
              <a:rPr lang="en-US" sz="3600" cap="none" dirty="0">
                <a:latin typeface="Arial Black" panose="020B0604020202020204" pitchFamily="34" charset="0"/>
                <a:cs typeface="Arial Black" panose="020B0604020202020204" pitchFamily="34" charset="0"/>
              </a:rPr>
              <a:t>Recreational Users</a:t>
            </a:r>
          </a:p>
        </p:txBody>
      </p:sp>
      <p:sp>
        <p:nvSpPr>
          <p:cNvPr id="14" name="Footer Placeholder 6">
            <a:extLst>
              <a:ext uri="{FF2B5EF4-FFF2-40B4-BE49-F238E27FC236}">
                <a16:creationId xmlns:a16="http://schemas.microsoft.com/office/drawing/2014/main" id="{2B6463D0-6E1C-A45D-200B-ED8922C00060}"/>
              </a:ext>
            </a:extLst>
          </p:cNvPr>
          <p:cNvSpPr txBox="1">
            <a:spLocks/>
          </p:cNvSpPr>
          <p:nvPr/>
        </p:nvSpPr>
        <p:spPr>
          <a:xfrm>
            <a:off x="8991600" y="6576417"/>
            <a:ext cx="3200400" cy="27432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2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San Diego Ocean Water Quality</a:t>
            </a:r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45C830FE-4048-3C32-CC76-0A318366038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776640" y="4743452"/>
            <a:ext cx="768096" cy="813816"/>
          </a:xfrm>
        </p:spPr>
        <p:txBody>
          <a:bodyPr/>
          <a:lstStyle/>
          <a:p>
            <a:r>
              <a:rPr lang="en-US" sz="6000" dirty="0"/>
              <a:t>“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6626B69F-34DF-0AE3-B4DB-D1DFDC4A224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382700" y="5351002"/>
            <a:ext cx="768096" cy="764917"/>
          </a:xfrm>
        </p:spPr>
        <p:txBody>
          <a:bodyPr/>
          <a:lstStyle/>
          <a:p>
            <a:r>
              <a:rPr lang="en-US" sz="6000" dirty="0"/>
              <a:t>”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5C019170-5606-93D5-CE54-DD8C74AB78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703955" y="5939651"/>
            <a:ext cx="3932238" cy="588963"/>
          </a:xfrm>
        </p:spPr>
        <p:txBody>
          <a:bodyPr/>
          <a:lstStyle/>
          <a:p>
            <a:r>
              <a:rPr lang="en-US" dirty="0"/>
              <a:t>- Richard Branson</a:t>
            </a:r>
          </a:p>
        </p:txBody>
      </p:sp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503F5-CFF0-AED3-BD20-5C888DFF0F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cap="none" dirty="0"/>
              <a:t>Contact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D27871-2D61-52A0-5BB6-2F4F7A9581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Alejandro Hohmann</a:t>
            </a:r>
          </a:p>
          <a:p>
            <a:endParaRPr lang="en-US" dirty="0"/>
          </a:p>
          <a:p>
            <a:r>
              <a:rPr lang="en-US" dirty="0"/>
              <a:t>ahohmann@ucsd.edu</a:t>
            </a:r>
          </a:p>
          <a:p>
            <a:endParaRPr lang="en-US" dirty="0"/>
          </a:p>
          <a:p>
            <a:r>
              <a:rPr lang="en-US" dirty="0"/>
              <a:t>github.com/gojandrooo</a:t>
            </a:r>
          </a:p>
        </p:txBody>
      </p:sp>
      <p:pic>
        <p:nvPicPr>
          <p:cNvPr id="7" name="Graphic 6" descr="Email outline">
            <a:extLst>
              <a:ext uri="{FF2B5EF4-FFF2-40B4-BE49-F238E27FC236}">
                <a16:creationId xmlns:a16="http://schemas.microsoft.com/office/drawing/2014/main" id="{1BD9AE0B-74DC-BF20-33F1-D990C95030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7773" y="3574745"/>
            <a:ext cx="559275" cy="559275"/>
          </a:xfrm>
          <a:prstGeom prst="rect">
            <a:avLst/>
          </a:prstGeom>
        </p:spPr>
      </p:pic>
      <p:pic>
        <p:nvPicPr>
          <p:cNvPr id="11" name="Graphic 10" descr="Web design outline">
            <a:extLst>
              <a:ext uri="{FF2B5EF4-FFF2-40B4-BE49-F238E27FC236}">
                <a16:creationId xmlns:a16="http://schemas.microsoft.com/office/drawing/2014/main" id="{7C22B4A4-348A-E429-2DAF-8C1DFD51F5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1876" y="4505256"/>
            <a:ext cx="555172" cy="555172"/>
          </a:xfrm>
          <a:prstGeom prst="rect">
            <a:avLst/>
          </a:prstGeom>
        </p:spPr>
      </p:pic>
      <p:pic>
        <p:nvPicPr>
          <p:cNvPr id="5" name="Graphic 4" descr="Scientist male outline">
            <a:extLst>
              <a:ext uri="{FF2B5EF4-FFF2-40B4-BE49-F238E27FC236}">
                <a16:creationId xmlns:a16="http://schemas.microsoft.com/office/drawing/2014/main" id="{3DD2A35E-6D0C-336B-D171-047E2C37632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36793" y="2656239"/>
            <a:ext cx="667512" cy="667512"/>
          </a:xfrm>
          <a:prstGeom prst="rect">
            <a:avLst/>
          </a:prstGeom>
        </p:spPr>
      </p:pic>
      <p:sp>
        <p:nvSpPr>
          <p:cNvPr id="6" name="Footer Placeholder 6">
            <a:extLst>
              <a:ext uri="{FF2B5EF4-FFF2-40B4-BE49-F238E27FC236}">
                <a16:creationId xmlns:a16="http://schemas.microsoft.com/office/drawing/2014/main" id="{EB397B0F-6C2C-7EF0-C14C-ED9D0F77B928}"/>
              </a:ext>
            </a:extLst>
          </p:cNvPr>
          <p:cNvSpPr txBox="1">
            <a:spLocks/>
          </p:cNvSpPr>
          <p:nvPr/>
        </p:nvSpPr>
        <p:spPr>
          <a:xfrm>
            <a:off x="0" y="6583680"/>
            <a:ext cx="3200400" cy="27432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San Diego Ocean Water Quality</a:t>
            </a:r>
          </a:p>
        </p:txBody>
      </p:sp>
    </p:spTree>
    <p:extLst>
      <p:ext uri="{BB962C8B-B14F-4D97-AF65-F5344CB8AC3E}">
        <p14:creationId xmlns:p14="http://schemas.microsoft.com/office/powerpoint/2010/main" val="39826370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-Color-Block_Win32_jx_v9.potx" id="{B1D493D9-AF74-4AD6-8F0C-5B1308D7041B}" vid="{1AA99070-5A1F-42D2-9F5B-E7354C9646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1119</TotalTime>
  <Words>287</Words>
  <Application>Microsoft Macintosh PowerPoint</Application>
  <PresentationFormat>Widescreen</PresentationFormat>
  <Paragraphs>81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Arial Black</vt:lpstr>
      <vt:lpstr>Sabon Next LT</vt:lpstr>
      <vt:lpstr>Office Theme</vt:lpstr>
      <vt:lpstr>San Diego  Ocean Water  Quality </vt:lpstr>
      <vt:lpstr>PowerPoint Presentation</vt:lpstr>
      <vt:lpstr>Water Quality and Precipitation Data</vt:lpstr>
      <vt:lpstr>Data Visualization Solution</vt:lpstr>
      <vt:lpstr>BUSINESS OPPORTUNITIES ARE LIKE BUSES. THERE'S ALWAYS ANOTHER ONE COMING.</vt:lpstr>
      <vt:lpstr>Contact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San Diego Ocean Water Quality </dc:title>
  <dc:subject/>
  <dc:creator>Alejandro Hohmann</dc:creator>
  <cp:lastModifiedBy>Alejandro Hohmann</cp:lastModifiedBy>
  <cp:revision>13</cp:revision>
  <dcterms:created xsi:type="dcterms:W3CDTF">2023-02-17T04:15:09Z</dcterms:created>
  <dcterms:modified xsi:type="dcterms:W3CDTF">2023-03-24T16:21:27Z</dcterms:modified>
</cp:coreProperties>
</file>