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9"/>
  </p:notesMasterIdLst>
  <p:sldIdLst>
    <p:sldId id="308" r:id="rId2"/>
    <p:sldId id="310" r:id="rId3"/>
    <p:sldId id="315" r:id="rId4"/>
    <p:sldId id="316" r:id="rId5"/>
    <p:sldId id="309" r:id="rId6"/>
    <p:sldId id="317" r:id="rId7"/>
    <p:sldId id="311" r:id="rId8"/>
  </p:sldIdLst>
  <p:sldSz cx="9144000" cy="5143500" type="screen16x9"/>
  <p:notesSz cx="6858000" cy="9144000"/>
  <p:embeddedFontLst>
    <p:embeddedFont>
      <p:font typeface="Bebas Neue" panose="020B0606020202050201" pitchFamily="34" charset="77"/>
      <p:regular r:id="rId10"/>
    </p:embeddedFont>
    <p:embeddedFont>
      <p:font typeface="Krona One" panose="02010605030500060004" pitchFamily="2" charset="77"/>
      <p:regular r:id="rId11"/>
    </p:embeddedFont>
    <p:embeddedFont>
      <p:font typeface="Space Grotesk" pitchFamily="2" charset="77"/>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B14973-0690-46DF-B211-35CF8814B339}">
  <a:tblStyle styleId="{6CB14973-0690-46DF-B211-35CF8814B3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06"/>
    <p:restoredTop sz="96857"/>
  </p:normalViewPr>
  <p:slideViewPr>
    <p:cSldViewPr snapToGrid="0">
      <p:cViewPr varScale="1">
        <p:scale>
          <a:sx n="202" d="100"/>
          <a:sy n="202" d="100"/>
        </p:scale>
        <p:origin x="256"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046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3149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4700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47351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7"/>
          <p:cNvSpPr/>
          <p:nvPr/>
        </p:nvSpPr>
        <p:spPr>
          <a:xfrm>
            <a:off x="6122275" y="1994870"/>
            <a:ext cx="1892953" cy="1893042"/>
          </a:xfrm>
          <a:custGeom>
            <a:avLst/>
            <a:gdLst/>
            <a:ahLst/>
            <a:cxnLst/>
            <a:rect l="l" t="t" r="r" b="b"/>
            <a:pathLst>
              <a:path w="42827" h="42829" extrusionOk="0">
                <a:moveTo>
                  <a:pt x="21413" y="1"/>
                </a:moveTo>
                <a:cubicBezTo>
                  <a:pt x="15734" y="1"/>
                  <a:pt x="10288" y="2257"/>
                  <a:pt x="6272" y="6273"/>
                </a:cubicBezTo>
                <a:cubicBezTo>
                  <a:pt x="2257" y="10289"/>
                  <a:pt x="0" y="15735"/>
                  <a:pt x="0" y="21414"/>
                </a:cubicBezTo>
                <a:cubicBezTo>
                  <a:pt x="0" y="27094"/>
                  <a:pt x="2257" y="32540"/>
                  <a:pt x="6272" y="36556"/>
                </a:cubicBezTo>
                <a:cubicBezTo>
                  <a:pt x="10288" y="40572"/>
                  <a:pt x="15734" y="42828"/>
                  <a:pt x="21413" y="42828"/>
                </a:cubicBezTo>
                <a:cubicBezTo>
                  <a:pt x="27092" y="42828"/>
                  <a:pt x="32540" y="40572"/>
                  <a:pt x="36555" y="36556"/>
                </a:cubicBezTo>
                <a:cubicBezTo>
                  <a:pt x="40571" y="32540"/>
                  <a:pt x="42827" y="27094"/>
                  <a:pt x="42827" y="21414"/>
                </a:cubicBezTo>
                <a:cubicBezTo>
                  <a:pt x="42827" y="15735"/>
                  <a:pt x="40571" y="10289"/>
                  <a:pt x="36555" y="6273"/>
                </a:cubicBezTo>
                <a:cubicBezTo>
                  <a:pt x="32540" y="2257"/>
                  <a:pt x="27092" y="1"/>
                  <a:pt x="21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7325661" y="1298375"/>
            <a:ext cx="1204627" cy="1204627"/>
          </a:xfrm>
          <a:custGeom>
            <a:avLst/>
            <a:gdLst/>
            <a:ahLst/>
            <a:cxnLst/>
            <a:rect l="l" t="t" r="r" b="b"/>
            <a:pathLst>
              <a:path w="27254" h="27254" extrusionOk="0">
                <a:moveTo>
                  <a:pt x="13627" y="1"/>
                </a:moveTo>
                <a:cubicBezTo>
                  <a:pt x="10013" y="1"/>
                  <a:pt x="6547" y="1436"/>
                  <a:pt x="3992" y="3992"/>
                </a:cubicBezTo>
                <a:cubicBezTo>
                  <a:pt x="1437" y="6547"/>
                  <a:pt x="1" y="10013"/>
                  <a:pt x="1" y="13626"/>
                </a:cubicBezTo>
                <a:cubicBezTo>
                  <a:pt x="1" y="17240"/>
                  <a:pt x="1437" y="20707"/>
                  <a:pt x="3992" y="23262"/>
                </a:cubicBezTo>
                <a:cubicBezTo>
                  <a:pt x="6547" y="25818"/>
                  <a:pt x="10013" y="27253"/>
                  <a:pt x="13627" y="27253"/>
                </a:cubicBezTo>
                <a:cubicBezTo>
                  <a:pt x="17241" y="27253"/>
                  <a:pt x="20708" y="25818"/>
                  <a:pt x="23263" y="23262"/>
                </a:cubicBezTo>
                <a:cubicBezTo>
                  <a:pt x="25818" y="20707"/>
                  <a:pt x="27254" y="17240"/>
                  <a:pt x="27254" y="13626"/>
                </a:cubicBezTo>
                <a:cubicBezTo>
                  <a:pt x="27254" y="10013"/>
                  <a:pt x="25818" y="6547"/>
                  <a:pt x="23263" y="3992"/>
                </a:cubicBezTo>
                <a:cubicBezTo>
                  <a:pt x="20708" y="1436"/>
                  <a:pt x="17241" y="1"/>
                  <a:pt x="136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6550974" y="4015574"/>
            <a:ext cx="740632" cy="740632"/>
          </a:xfrm>
          <a:custGeom>
            <a:avLst/>
            <a:gdLst/>
            <a:ahLst/>
            <a:cxnLst/>
            <a:rect l="l" t="t" r="r" b="b"/>
            <a:pathLst>
              <a:path w="17207" h="17207" extrusionOk="0">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21350" y="4175050"/>
            <a:ext cx="5502600" cy="649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7"/>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85" name="Google Shape;85;p7"/>
          <p:cNvGrpSpPr/>
          <p:nvPr/>
        </p:nvGrpSpPr>
        <p:grpSpPr>
          <a:xfrm>
            <a:off x="416075" y="310350"/>
            <a:ext cx="8309875" cy="4528425"/>
            <a:chOff x="416075" y="310350"/>
            <a:chExt cx="8309875" cy="4528425"/>
          </a:xfrm>
        </p:grpSpPr>
        <p:sp>
          <p:nvSpPr>
            <p:cNvPr id="86" name="Google Shape;86;p7"/>
            <p:cNvSpPr/>
            <p:nvPr/>
          </p:nvSpPr>
          <p:spPr>
            <a:xfrm>
              <a:off x="418050" y="310350"/>
              <a:ext cx="8307900" cy="45228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 name="Google Shape;87;p7"/>
            <p:cNvCxnSpPr/>
            <p:nvPr/>
          </p:nvCxnSpPr>
          <p:spPr>
            <a:xfrm>
              <a:off x="416075" y="4175050"/>
              <a:ext cx="5508600" cy="0"/>
            </a:xfrm>
            <a:prstGeom prst="straightConnector1">
              <a:avLst/>
            </a:prstGeom>
            <a:noFill/>
            <a:ln w="19050" cap="flat" cmpd="sng">
              <a:solidFill>
                <a:schemeClr val="dk2"/>
              </a:solidFill>
              <a:prstDash val="solid"/>
              <a:round/>
              <a:headEnd type="none" w="med" len="med"/>
              <a:tailEnd type="none" w="med" len="med"/>
            </a:ln>
          </p:spPr>
        </p:cxnSp>
        <p:cxnSp>
          <p:nvCxnSpPr>
            <p:cNvPr id="88" name="Google Shape;88;p7"/>
            <p:cNvCxnSpPr/>
            <p:nvPr/>
          </p:nvCxnSpPr>
          <p:spPr>
            <a:xfrm>
              <a:off x="5924550" y="1209675"/>
              <a:ext cx="0" cy="3629100"/>
            </a:xfrm>
            <a:prstGeom prst="straightConnector1">
              <a:avLst/>
            </a:prstGeom>
            <a:noFill/>
            <a:ln w="19050" cap="flat" cmpd="sng">
              <a:solidFill>
                <a:schemeClr val="dk2"/>
              </a:solidFill>
              <a:prstDash val="solid"/>
              <a:round/>
              <a:headEnd type="none" w="med" len="med"/>
              <a:tailEnd type="none" w="med" len="med"/>
            </a:ln>
          </p:spPr>
        </p:cxnSp>
      </p:grpSp>
      <p:sp>
        <p:nvSpPr>
          <p:cNvPr id="89" name="Google Shape;89;p7"/>
          <p:cNvSpPr txBox="1">
            <a:spLocks noGrp="1"/>
          </p:cNvSpPr>
          <p:nvPr>
            <p:ph type="body" idx="1"/>
          </p:nvPr>
        </p:nvSpPr>
        <p:spPr>
          <a:xfrm>
            <a:off x="720000" y="1522800"/>
            <a:ext cx="4852200" cy="2582400"/>
          </a:xfrm>
          <a:prstGeom prst="rect">
            <a:avLst/>
          </a:prstGeom>
          <a:solidFill>
            <a:schemeClr val="lt1"/>
          </a:solidFill>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90" name="Google Shape;90;p7"/>
          <p:cNvSpPr txBox="1">
            <a:spLocks noGrp="1"/>
          </p:cNvSpPr>
          <p:nvPr>
            <p:ph type="title"/>
          </p:nvPr>
        </p:nvSpPr>
        <p:spPr>
          <a:xfrm>
            <a:off x="438150" y="624825"/>
            <a:ext cx="7601400" cy="4809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209"/>
        <p:cNvGrpSpPr/>
        <p:nvPr/>
      </p:nvGrpSpPr>
      <p:grpSpPr>
        <a:xfrm>
          <a:off x="0" y="0"/>
          <a:ext cx="0" cy="0"/>
          <a:chOff x="0" y="0"/>
          <a:chExt cx="0" cy="0"/>
        </a:xfrm>
      </p:grpSpPr>
      <p:sp>
        <p:nvSpPr>
          <p:cNvPr id="210" name="Google Shape;210;p17"/>
          <p:cNvSpPr/>
          <p:nvPr/>
        </p:nvSpPr>
        <p:spPr>
          <a:xfrm flipH="1">
            <a:off x="559465" y="4297463"/>
            <a:ext cx="430175" cy="430175"/>
          </a:xfrm>
          <a:custGeom>
            <a:avLst/>
            <a:gdLst/>
            <a:ahLst/>
            <a:cxnLst/>
            <a:rect l="l" t="t" r="r" b="b"/>
            <a:pathLst>
              <a:path w="17207" h="17207" extrusionOk="0">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flipH="1">
            <a:off x="421425" y="1200150"/>
            <a:ext cx="711000" cy="299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2" name="Google Shape;212;p17"/>
          <p:cNvPicPr preferRelativeResize="0"/>
          <p:nvPr/>
        </p:nvPicPr>
        <p:blipFill>
          <a:blip r:embed="rId2">
            <a:alphaModFix/>
          </a:blip>
          <a:stretch>
            <a:fillRect/>
          </a:stretch>
        </p:blipFill>
        <p:spPr>
          <a:xfrm flipH="1">
            <a:off x="0" y="0"/>
            <a:ext cx="9144003" cy="5143501"/>
          </a:xfrm>
          <a:prstGeom prst="rect">
            <a:avLst/>
          </a:prstGeom>
          <a:noFill/>
          <a:ln>
            <a:noFill/>
          </a:ln>
        </p:spPr>
      </p:pic>
      <p:grpSp>
        <p:nvGrpSpPr>
          <p:cNvPr id="213" name="Google Shape;213;p17"/>
          <p:cNvGrpSpPr/>
          <p:nvPr/>
        </p:nvGrpSpPr>
        <p:grpSpPr>
          <a:xfrm flipH="1">
            <a:off x="418053" y="310350"/>
            <a:ext cx="8307900" cy="4522800"/>
            <a:chOff x="418050" y="310350"/>
            <a:chExt cx="8307900" cy="4522800"/>
          </a:xfrm>
        </p:grpSpPr>
        <p:sp>
          <p:nvSpPr>
            <p:cNvPr id="214" name="Google Shape;214;p17"/>
            <p:cNvSpPr/>
            <p:nvPr/>
          </p:nvSpPr>
          <p:spPr>
            <a:xfrm>
              <a:off x="418050" y="310350"/>
              <a:ext cx="8307900" cy="45228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 name="Google Shape;215;p17"/>
            <p:cNvCxnSpPr/>
            <p:nvPr/>
          </p:nvCxnSpPr>
          <p:spPr>
            <a:xfrm>
              <a:off x="8010525" y="1209675"/>
              <a:ext cx="0" cy="3619500"/>
            </a:xfrm>
            <a:prstGeom prst="straightConnector1">
              <a:avLst/>
            </a:prstGeom>
            <a:noFill/>
            <a:ln w="19050" cap="flat" cmpd="sng">
              <a:solidFill>
                <a:schemeClr val="dk2"/>
              </a:solidFill>
              <a:prstDash val="solid"/>
              <a:round/>
              <a:headEnd type="none" w="med" len="med"/>
              <a:tailEnd type="none" w="med" len="med"/>
            </a:ln>
          </p:spPr>
        </p:cxnSp>
        <p:cxnSp>
          <p:nvCxnSpPr>
            <p:cNvPr id="216" name="Google Shape;216;p17"/>
            <p:cNvCxnSpPr/>
            <p:nvPr/>
          </p:nvCxnSpPr>
          <p:spPr>
            <a:xfrm>
              <a:off x="8009938" y="4177925"/>
              <a:ext cx="714300" cy="0"/>
            </a:xfrm>
            <a:prstGeom prst="straightConnector1">
              <a:avLst/>
            </a:prstGeom>
            <a:noFill/>
            <a:ln w="19050" cap="flat" cmpd="sng">
              <a:solidFill>
                <a:schemeClr val="dk2"/>
              </a:solidFill>
              <a:prstDash val="solid"/>
              <a:round/>
              <a:headEnd type="none" w="med" len="med"/>
              <a:tailEnd type="none" w="med" len="med"/>
            </a:ln>
          </p:spPr>
        </p:cxnSp>
      </p:grpSp>
      <p:sp>
        <p:nvSpPr>
          <p:cNvPr id="217" name="Google Shape;217;p17"/>
          <p:cNvSpPr txBox="1">
            <a:spLocks noGrp="1"/>
          </p:cNvSpPr>
          <p:nvPr>
            <p:ph type="title"/>
          </p:nvPr>
        </p:nvSpPr>
        <p:spPr>
          <a:xfrm>
            <a:off x="476250" y="624825"/>
            <a:ext cx="7543800" cy="4809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sz="2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5">
  <p:cSld name="CUSTOM_3_1_1_1_1">
    <p:spTree>
      <p:nvGrpSpPr>
        <p:cNvPr id="1" name="Shape 239"/>
        <p:cNvGrpSpPr/>
        <p:nvPr/>
      </p:nvGrpSpPr>
      <p:grpSpPr>
        <a:xfrm>
          <a:off x="0" y="0"/>
          <a:ext cx="0" cy="0"/>
          <a:chOff x="0" y="0"/>
          <a:chExt cx="0" cy="0"/>
        </a:xfrm>
      </p:grpSpPr>
      <p:sp>
        <p:nvSpPr>
          <p:cNvPr id="240" name="Google Shape;240;p20"/>
          <p:cNvSpPr/>
          <p:nvPr/>
        </p:nvSpPr>
        <p:spPr>
          <a:xfrm>
            <a:off x="422625" y="1208875"/>
            <a:ext cx="668100" cy="362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1" name="Google Shape;241;p20"/>
          <p:cNvPicPr preferRelativeResize="0"/>
          <p:nvPr/>
        </p:nvPicPr>
        <p:blipFill>
          <a:blip r:embed="rId2">
            <a:alphaModFix/>
          </a:blip>
          <a:stretch>
            <a:fillRect/>
          </a:stretch>
        </p:blipFill>
        <p:spPr>
          <a:xfrm flipH="1">
            <a:off x="0" y="0"/>
            <a:ext cx="9144003" cy="5143501"/>
          </a:xfrm>
          <a:prstGeom prst="rect">
            <a:avLst/>
          </a:prstGeom>
          <a:noFill/>
          <a:ln>
            <a:noFill/>
          </a:ln>
        </p:spPr>
      </p:pic>
      <p:grpSp>
        <p:nvGrpSpPr>
          <p:cNvPr id="242" name="Google Shape;242;p20"/>
          <p:cNvGrpSpPr/>
          <p:nvPr/>
        </p:nvGrpSpPr>
        <p:grpSpPr>
          <a:xfrm flipH="1">
            <a:off x="420975" y="310350"/>
            <a:ext cx="8307900" cy="4522800"/>
            <a:chOff x="418050" y="310350"/>
            <a:chExt cx="8307900" cy="4522800"/>
          </a:xfrm>
        </p:grpSpPr>
        <p:sp>
          <p:nvSpPr>
            <p:cNvPr id="243" name="Google Shape;243;p20"/>
            <p:cNvSpPr/>
            <p:nvPr/>
          </p:nvSpPr>
          <p:spPr>
            <a:xfrm>
              <a:off x="418050" y="310350"/>
              <a:ext cx="8307900" cy="45228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4" name="Google Shape;244;p20"/>
            <p:cNvCxnSpPr/>
            <p:nvPr/>
          </p:nvCxnSpPr>
          <p:spPr>
            <a:xfrm>
              <a:off x="8058150" y="1195500"/>
              <a:ext cx="0" cy="3629100"/>
            </a:xfrm>
            <a:prstGeom prst="straightConnector1">
              <a:avLst/>
            </a:prstGeom>
            <a:noFill/>
            <a:ln w="19050" cap="flat" cmpd="sng">
              <a:solidFill>
                <a:schemeClr val="dk2"/>
              </a:solidFill>
              <a:prstDash val="solid"/>
              <a:round/>
              <a:headEnd type="none" w="med" len="med"/>
              <a:tailEnd type="none" w="med" len="med"/>
            </a:ln>
          </p:spPr>
        </p:cxnSp>
        <p:cxnSp>
          <p:nvCxnSpPr>
            <p:cNvPr id="245" name="Google Shape;245;p20"/>
            <p:cNvCxnSpPr/>
            <p:nvPr/>
          </p:nvCxnSpPr>
          <p:spPr>
            <a:xfrm>
              <a:off x="8058150" y="542925"/>
              <a:ext cx="0" cy="666900"/>
            </a:xfrm>
            <a:prstGeom prst="straightConnector1">
              <a:avLst/>
            </a:prstGeom>
            <a:noFill/>
            <a:ln w="19050" cap="flat" cmpd="sng">
              <a:solidFill>
                <a:schemeClr val="dk2"/>
              </a:solidFill>
              <a:prstDash val="solid"/>
              <a:round/>
              <a:headEnd type="none" w="med" len="med"/>
              <a:tailEnd type="none" w="med" len="med"/>
            </a:ln>
          </p:spPr>
        </p:cxnSp>
      </p:grpSp>
      <p:sp>
        <p:nvSpPr>
          <p:cNvPr id="246" name="Google Shape;246;p20"/>
          <p:cNvSpPr txBox="1">
            <a:spLocks noGrp="1"/>
          </p:cNvSpPr>
          <p:nvPr>
            <p:ph type="title"/>
          </p:nvPr>
        </p:nvSpPr>
        <p:spPr>
          <a:xfrm>
            <a:off x="1152525" y="624825"/>
            <a:ext cx="7524600" cy="4809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sz="2300">
                <a:solidFill>
                  <a:srgbClr val="BA5E20"/>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90"/>
        <p:cNvGrpSpPr/>
        <p:nvPr/>
      </p:nvGrpSpPr>
      <p:grpSpPr>
        <a:xfrm>
          <a:off x="0" y="0"/>
          <a:ext cx="0" cy="0"/>
          <a:chOff x="0" y="0"/>
          <a:chExt cx="0" cy="0"/>
        </a:xfrm>
      </p:grpSpPr>
      <p:sp>
        <p:nvSpPr>
          <p:cNvPr id="491" name="Google Shape;491;p36"/>
          <p:cNvSpPr/>
          <p:nvPr/>
        </p:nvSpPr>
        <p:spPr>
          <a:xfrm>
            <a:off x="8160063" y="4287013"/>
            <a:ext cx="430175" cy="430175"/>
          </a:xfrm>
          <a:custGeom>
            <a:avLst/>
            <a:gdLst/>
            <a:ahLst/>
            <a:cxnLst/>
            <a:rect l="l" t="t" r="r" b="b"/>
            <a:pathLst>
              <a:path w="17207" h="17207" extrusionOk="0">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426250" y="538175"/>
            <a:ext cx="640500" cy="66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3" name="Google Shape;493;p36"/>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494" name="Google Shape;494;p36"/>
          <p:cNvGrpSpPr/>
          <p:nvPr/>
        </p:nvGrpSpPr>
        <p:grpSpPr>
          <a:xfrm>
            <a:off x="418050" y="310350"/>
            <a:ext cx="8313750" cy="4522800"/>
            <a:chOff x="418050" y="310350"/>
            <a:chExt cx="8313750" cy="4522800"/>
          </a:xfrm>
        </p:grpSpPr>
        <p:grpSp>
          <p:nvGrpSpPr>
            <p:cNvPr id="495" name="Google Shape;495;p36"/>
            <p:cNvGrpSpPr/>
            <p:nvPr/>
          </p:nvGrpSpPr>
          <p:grpSpPr>
            <a:xfrm>
              <a:off x="418050" y="310350"/>
              <a:ext cx="8313750" cy="4522800"/>
              <a:chOff x="418050" y="310350"/>
              <a:chExt cx="8313750" cy="4522800"/>
            </a:xfrm>
          </p:grpSpPr>
          <p:sp>
            <p:nvSpPr>
              <p:cNvPr id="496" name="Google Shape;496;p36"/>
              <p:cNvSpPr/>
              <p:nvPr/>
            </p:nvSpPr>
            <p:spPr>
              <a:xfrm>
                <a:off x="418050" y="310350"/>
                <a:ext cx="8307900" cy="45228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7" name="Google Shape;497;p36"/>
              <p:cNvCxnSpPr/>
              <p:nvPr/>
            </p:nvCxnSpPr>
            <p:spPr>
              <a:xfrm>
                <a:off x="420900" y="535050"/>
                <a:ext cx="8310900" cy="0"/>
              </a:xfrm>
              <a:prstGeom prst="straightConnector1">
                <a:avLst/>
              </a:prstGeom>
              <a:noFill/>
              <a:ln w="19050" cap="flat" cmpd="sng">
                <a:solidFill>
                  <a:schemeClr val="dk2"/>
                </a:solidFill>
                <a:prstDash val="solid"/>
                <a:round/>
                <a:headEnd type="none" w="med" len="med"/>
                <a:tailEnd type="none" w="med" len="med"/>
              </a:ln>
            </p:spPr>
          </p:cxnSp>
          <p:cxnSp>
            <p:nvCxnSpPr>
              <p:cNvPr id="498" name="Google Shape;498;p36"/>
              <p:cNvCxnSpPr/>
              <p:nvPr/>
            </p:nvCxnSpPr>
            <p:spPr>
              <a:xfrm>
                <a:off x="421350" y="1200150"/>
                <a:ext cx="8301300" cy="0"/>
              </a:xfrm>
              <a:prstGeom prst="straightConnector1">
                <a:avLst/>
              </a:prstGeom>
              <a:noFill/>
              <a:ln w="19050" cap="flat" cmpd="sng">
                <a:solidFill>
                  <a:schemeClr val="dk2"/>
                </a:solidFill>
                <a:prstDash val="solid"/>
                <a:round/>
                <a:headEnd type="none" w="med" len="med"/>
                <a:tailEnd type="none" w="med" len="med"/>
              </a:ln>
            </p:spPr>
          </p:cxnSp>
          <p:cxnSp>
            <p:nvCxnSpPr>
              <p:cNvPr id="499" name="Google Shape;499;p36"/>
              <p:cNvCxnSpPr/>
              <p:nvPr/>
            </p:nvCxnSpPr>
            <p:spPr>
              <a:xfrm>
                <a:off x="8010525" y="1209675"/>
                <a:ext cx="0" cy="3619500"/>
              </a:xfrm>
              <a:prstGeom prst="straightConnector1">
                <a:avLst/>
              </a:prstGeom>
              <a:noFill/>
              <a:ln w="19050" cap="flat" cmpd="sng">
                <a:solidFill>
                  <a:schemeClr val="dk2"/>
                </a:solidFill>
                <a:prstDash val="solid"/>
                <a:round/>
                <a:headEnd type="none" w="med" len="med"/>
                <a:tailEnd type="none" w="med" len="med"/>
              </a:ln>
            </p:spPr>
          </p:cxnSp>
          <p:cxnSp>
            <p:nvCxnSpPr>
              <p:cNvPr id="500" name="Google Shape;500;p36"/>
              <p:cNvCxnSpPr/>
              <p:nvPr/>
            </p:nvCxnSpPr>
            <p:spPr>
              <a:xfrm>
                <a:off x="1066800" y="540550"/>
                <a:ext cx="0" cy="664500"/>
              </a:xfrm>
              <a:prstGeom prst="straightConnector1">
                <a:avLst/>
              </a:prstGeom>
              <a:noFill/>
              <a:ln w="19050" cap="flat" cmpd="sng">
                <a:solidFill>
                  <a:schemeClr val="dk2"/>
                </a:solidFill>
                <a:prstDash val="solid"/>
                <a:round/>
                <a:headEnd type="none" w="med" len="med"/>
                <a:tailEnd type="none" w="med" len="med"/>
              </a:ln>
            </p:spPr>
          </p:cxnSp>
        </p:grpSp>
        <p:cxnSp>
          <p:nvCxnSpPr>
            <p:cNvPr id="501" name="Google Shape;501;p36"/>
            <p:cNvCxnSpPr/>
            <p:nvPr/>
          </p:nvCxnSpPr>
          <p:spPr>
            <a:xfrm>
              <a:off x="8010988" y="4182475"/>
              <a:ext cx="714300" cy="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02"/>
        <p:cNvGrpSpPr/>
        <p:nvPr/>
      </p:nvGrpSpPr>
      <p:grpSpPr>
        <a:xfrm>
          <a:off x="0" y="0"/>
          <a:ext cx="0" cy="0"/>
          <a:chOff x="0" y="0"/>
          <a:chExt cx="0" cy="0"/>
        </a:xfrm>
      </p:grpSpPr>
      <p:sp>
        <p:nvSpPr>
          <p:cNvPr id="503" name="Google Shape;503;p37"/>
          <p:cNvSpPr/>
          <p:nvPr/>
        </p:nvSpPr>
        <p:spPr>
          <a:xfrm flipH="1">
            <a:off x="559465" y="4297463"/>
            <a:ext cx="430175" cy="430175"/>
          </a:xfrm>
          <a:custGeom>
            <a:avLst/>
            <a:gdLst/>
            <a:ahLst/>
            <a:cxnLst/>
            <a:rect l="l" t="t" r="r" b="b"/>
            <a:pathLst>
              <a:path w="17207" h="17207" extrusionOk="0">
                <a:moveTo>
                  <a:pt x="8603" y="1"/>
                </a:moveTo>
                <a:cubicBezTo>
                  <a:pt x="6322" y="1"/>
                  <a:pt x="4134" y="906"/>
                  <a:pt x="2520" y="2520"/>
                </a:cubicBezTo>
                <a:cubicBezTo>
                  <a:pt x="906" y="4134"/>
                  <a:pt x="1" y="6322"/>
                  <a:pt x="1" y="8603"/>
                </a:cubicBezTo>
                <a:cubicBezTo>
                  <a:pt x="1" y="10885"/>
                  <a:pt x="906" y="13074"/>
                  <a:pt x="2520" y="14687"/>
                </a:cubicBezTo>
                <a:cubicBezTo>
                  <a:pt x="4134" y="16300"/>
                  <a:pt x="6322" y="17207"/>
                  <a:pt x="8603" y="17207"/>
                </a:cubicBezTo>
                <a:cubicBezTo>
                  <a:pt x="10885" y="17207"/>
                  <a:pt x="13073" y="16300"/>
                  <a:pt x="14687" y="14687"/>
                </a:cubicBezTo>
                <a:cubicBezTo>
                  <a:pt x="16300" y="13074"/>
                  <a:pt x="17207" y="10885"/>
                  <a:pt x="17207" y="8603"/>
                </a:cubicBezTo>
                <a:cubicBezTo>
                  <a:pt x="17207" y="6322"/>
                  <a:pt x="16300" y="4134"/>
                  <a:pt x="14687" y="2520"/>
                </a:cubicBezTo>
                <a:cubicBezTo>
                  <a:pt x="13073" y="906"/>
                  <a:pt x="10885" y="1"/>
                  <a:pt x="86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flipH="1">
            <a:off x="8077253" y="538175"/>
            <a:ext cx="640500" cy="66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flipH="1">
            <a:off x="421425" y="1200150"/>
            <a:ext cx="711000" cy="2991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6" name="Google Shape;506;p37"/>
          <p:cNvPicPr preferRelativeResize="0"/>
          <p:nvPr/>
        </p:nvPicPr>
        <p:blipFill>
          <a:blip r:embed="rId2">
            <a:alphaModFix/>
          </a:blip>
          <a:stretch>
            <a:fillRect/>
          </a:stretch>
        </p:blipFill>
        <p:spPr>
          <a:xfrm>
            <a:off x="0" y="0"/>
            <a:ext cx="9144003" cy="5143501"/>
          </a:xfrm>
          <a:prstGeom prst="rect">
            <a:avLst/>
          </a:prstGeom>
          <a:noFill/>
          <a:ln>
            <a:noFill/>
          </a:ln>
        </p:spPr>
      </p:pic>
      <p:pic>
        <p:nvPicPr>
          <p:cNvPr id="507" name="Google Shape;507;p37"/>
          <p:cNvPicPr preferRelativeResize="0"/>
          <p:nvPr/>
        </p:nvPicPr>
        <p:blipFill>
          <a:blip r:embed="rId2">
            <a:alphaModFix/>
          </a:blip>
          <a:stretch>
            <a:fillRect/>
          </a:stretch>
        </p:blipFill>
        <p:spPr>
          <a:xfrm flipH="1">
            <a:off x="0" y="0"/>
            <a:ext cx="9144003" cy="5143501"/>
          </a:xfrm>
          <a:prstGeom prst="rect">
            <a:avLst/>
          </a:prstGeom>
          <a:noFill/>
          <a:ln>
            <a:noFill/>
          </a:ln>
        </p:spPr>
      </p:pic>
      <p:grpSp>
        <p:nvGrpSpPr>
          <p:cNvPr id="508" name="Google Shape;508;p37"/>
          <p:cNvGrpSpPr/>
          <p:nvPr/>
        </p:nvGrpSpPr>
        <p:grpSpPr>
          <a:xfrm flipH="1">
            <a:off x="412203" y="310350"/>
            <a:ext cx="8313750" cy="4522800"/>
            <a:chOff x="418050" y="310350"/>
            <a:chExt cx="8313750" cy="4522800"/>
          </a:xfrm>
        </p:grpSpPr>
        <p:sp>
          <p:nvSpPr>
            <p:cNvPr id="509" name="Google Shape;509;p37"/>
            <p:cNvSpPr/>
            <p:nvPr/>
          </p:nvSpPr>
          <p:spPr>
            <a:xfrm>
              <a:off x="418050" y="310350"/>
              <a:ext cx="8307900" cy="45228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0" name="Google Shape;510;p37"/>
            <p:cNvCxnSpPr/>
            <p:nvPr/>
          </p:nvCxnSpPr>
          <p:spPr>
            <a:xfrm>
              <a:off x="420900" y="535050"/>
              <a:ext cx="8310900" cy="0"/>
            </a:xfrm>
            <a:prstGeom prst="straightConnector1">
              <a:avLst/>
            </a:prstGeom>
            <a:noFill/>
            <a:ln w="19050" cap="flat" cmpd="sng">
              <a:solidFill>
                <a:schemeClr val="dk2"/>
              </a:solidFill>
              <a:prstDash val="solid"/>
              <a:round/>
              <a:headEnd type="none" w="med" len="med"/>
              <a:tailEnd type="none" w="med" len="med"/>
            </a:ln>
          </p:spPr>
        </p:cxnSp>
        <p:cxnSp>
          <p:nvCxnSpPr>
            <p:cNvPr id="511" name="Google Shape;511;p37"/>
            <p:cNvCxnSpPr/>
            <p:nvPr/>
          </p:nvCxnSpPr>
          <p:spPr>
            <a:xfrm>
              <a:off x="421350" y="1200150"/>
              <a:ext cx="8301300" cy="0"/>
            </a:xfrm>
            <a:prstGeom prst="straightConnector1">
              <a:avLst/>
            </a:prstGeom>
            <a:noFill/>
            <a:ln w="19050" cap="flat" cmpd="sng">
              <a:solidFill>
                <a:schemeClr val="dk2"/>
              </a:solidFill>
              <a:prstDash val="solid"/>
              <a:round/>
              <a:headEnd type="none" w="med" len="med"/>
              <a:tailEnd type="none" w="med" len="med"/>
            </a:ln>
          </p:spPr>
        </p:cxnSp>
        <p:cxnSp>
          <p:nvCxnSpPr>
            <p:cNvPr id="512" name="Google Shape;512;p37"/>
            <p:cNvCxnSpPr/>
            <p:nvPr/>
          </p:nvCxnSpPr>
          <p:spPr>
            <a:xfrm>
              <a:off x="8010525" y="1209675"/>
              <a:ext cx="0" cy="3619500"/>
            </a:xfrm>
            <a:prstGeom prst="straightConnector1">
              <a:avLst/>
            </a:prstGeom>
            <a:noFill/>
            <a:ln w="19050" cap="flat" cmpd="sng">
              <a:solidFill>
                <a:schemeClr val="dk2"/>
              </a:solidFill>
              <a:prstDash val="solid"/>
              <a:round/>
              <a:headEnd type="none" w="med" len="med"/>
              <a:tailEnd type="none" w="med" len="med"/>
            </a:ln>
          </p:spPr>
        </p:cxnSp>
        <p:cxnSp>
          <p:nvCxnSpPr>
            <p:cNvPr id="513" name="Google Shape;513;p37"/>
            <p:cNvCxnSpPr/>
            <p:nvPr/>
          </p:nvCxnSpPr>
          <p:spPr>
            <a:xfrm>
              <a:off x="1066800" y="540550"/>
              <a:ext cx="0" cy="664500"/>
            </a:xfrm>
            <a:prstGeom prst="straightConnector1">
              <a:avLst/>
            </a:prstGeom>
            <a:noFill/>
            <a:ln w="19050" cap="flat" cmpd="sng">
              <a:solidFill>
                <a:schemeClr val="dk2"/>
              </a:solidFill>
              <a:prstDash val="solid"/>
              <a:round/>
              <a:headEnd type="none" w="med" len="med"/>
              <a:tailEnd type="none" w="med" len="med"/>
            </a:ln>
          </p:spPr>
        </p:cxnSp>
        <p:cxnSp>
          <p:nvCxnSpPr>
            <p:cNvPr id="514" name="Google Shape;514;p37"/>
            <p:cNvCxnSpPr/>
            <p:nvPr/>
          </p:nvCxnSpPr>
          <p:spPr>
            <a:xfrm>
              <a:off x="8009938" y="4177925"/>
              <a:ext cx="714300" cy="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3">
  <p:cSld name="BLANK_1_1_1_1_1_1_1_1_1_1">
    <p:spTree>
      <p:nvGrpSpPr>
        <p:cNvPr id="1" name="Shape 529"/>
        <p:cNvGrpSpPr/>
        <p:nvPr/>
      </p:nvGrpSpPr>
      <p:grpSpPr>
        <a:xfrm>
          <a:off x="0" y="0"/>
          <a:ext cx="0" cy="0"/>
          <a:chOff x="0" y="0"/>
          <a:chExt cx="0" cy="0"/>
        </a:xfrm>
      </p:grpSpPr>
      <p:sp>
        <p:nvSpPr>
          <p:cNvPr id="530" name="Google Shape;530;p39"/>
          <p:cNvSpPr/>
          <p:nvPr/>
        </p:nvSpPr>
        <p:spPr>
          <a:xfrm>
            <a:off x="418200" y="3886200"/>
            <a:ext cx="3744300" cy="94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rot="5400000">
            <a:off x="172813" y="4135160"/>
            <a:ext cx="942922" cy="445002"/>
          </a:xfrm>
          <a:custGeom>
            <a:avLst/>
            <a:gdLst/>
            <a:ahLst/>
            <a:cxnLst/>
            <a:rect l="l" t="t" r="r" b="b"/>
            <a:pathLst>
              <a:path w="55182" h="26607" extrusionOk="0">
                <a:moveTo>
                  <a:pt x="55181" y="26606"/>
                </a:moveTo>
                <a:cubicBezTo>
                  <a:pt x="54649" y="11823"/>
                  <a:pt x="42504" y="1"/>
                  <a:pt x="27591" y="1"/>
                </a:cubicBezTo>
                <a:lnTo>
                  <a:pt x="27591" y="1"/>
                </a:lnTo>
                <a:cubicBezTo>
                  <a:pt x="12678" y="1"/>
                  <a:pt x="534" y="11822"/>
                  <a:pt x="0" y="2660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418200" y="533400"/>
            <a:ext cx="83136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3" name="Google Shape;533;p39"/>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534" name="Google Shape;534;p39"/>
          <p:cNvGrpSpPr/>
          <p:nvPr/>
        </p:nvGrpSpPr>
        <p:grpSpPr>
          <a:xfrm>
            <a:off x="418050" y="310350"/>
            <a:ext cx="8313750" cy="4522800"/>
            <a:chOff x="418050" y="310350"/>
            <a:chExt cx="8313750" cy="4522800"/>
          </a:xfrm>
        </p:grpSpPr>
        <p:grpSp>
          <p:nvGrpSpPr>
            <p:cNvPr id="535" name="Google Shape;535;p39"/>
            <p:cNvGrpSpPr/>
            <p:nvPr/>
          </p:nvGrpSpPr>
          <p:grpSpPr>
            <a:xfrm>
              <a:off x="418050" y="310350"/>
              <a:ext cx="8313750" cy="4522800"/>
              <a:chOff x="418050" y="310350"/>
              <a:chExt cx="8313750" cy="4522800"/>
            </a:xfrm>
          </p:grpSpPr>
          <p:grpSp>
            <p:nvGrpSpPr>
              <p:cNvPr id="536" name="Google Shape;536;p39"/>
              <p:cNvGrpSpPr/>
              <p:nvPr/>
            </p:nvGrpSpPr>
            <p:grpSpPr>
              <a:xfrm>
                <a:off x="418050" y="310350"/>
                <a:ext cx="8313750" cy="4522800"/>
                <a:chOff x="418050" y="310350"/>
                <a:chExt cx="8313750" cy="4522800"/>
              </a:xfrm>
            </p:grpSpPr>
            <p:grpSp>
              <p:nvGrpSpPr>
                <p:cNvPr id="537" name="Google Shape;537;p39"/>
                <p:cNvGrpSpPr/>
                <p:nvPr/>
              </p:nvGrpSpPr>
              <p:grpSpPr>
                <a:xfrm>
                  <a:off x="418050" y="310350"/>
                  <a:ext cx="8313750" cy="4522800"/>
                  <a:chOff x="418050" y="310350"/>
                  <a:chExt cx="8313750" cy="4522800"/>
                </a:xfrm>
              </p:grpSpPr>
              <p:sp>
                <p:nvSpPr>
                  <p:cNvPr id="538" name="Google Shape;538;p39"/>
                  <p:cNvSpPr/>
                  <p:nvPr/>
                </p:nvSpPr>
                <p:spPr>
                  <a:xfrm>
                    <a:off x="418050" y="310350"/>
                    <a:ext cx="8307900" cy="45228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9" name="Google Shape;539;p39"/>
                  <p:cNvCxnSpPr/>
                  <p:nvPr/>
                </p:nvCxnSpPr>
                <p:spPr>
                  <a:xfrm>
                    <a:off x="420900" y="535050"/>
                    <a:ext cx="8310900" cy="0"/>
                  </a:xfrm>
                  <a:prstGeom prst="straightConnector1">
                    <a:avLst/>
                  </a:prstGeom>
                  <a:noFill/>
                  <a:ln w="19050" cap="flat" cmpd="sng">
                    <a:solidFill>
                      <a:schemeClr val="dk2"/>
                    </a:solidFill>
                    <a:prstDash val="solid"/>
                    <a:round/>
                    <a:headEnd type="none" w="med" len="med"/>
                    <a:tailEnd type="none" w="med" len="med"/>
                  </a:ln>
                </p:spPr>
              </p:cxnSp>
            </p:grpSp>
            <p:cxnSp>
              <p:nvCxnSpPr>
                <p:cNvPr id="540" name="Google Shape;540;p39"/>
                <p:cNvCxnSpPr/>
                <p:nvPr/>
              </p:nvCxnSpPr>
              <p:spPr>
                <a:xfrm>
                  <a:off x="423450" y="969650"/>
                  <a:ext cx="8305800" cy="0"/>
                </a:xfrm>
                <a:prstGeom prst="straightConnector1">
                  <a:avLst/>
                </a:prstGeom>
                <a:noFill/>
                <a:ln w="19050" cap="flat" cmpd="sng">
                  <a:solidFill>
                    <a:schemeClr val="dk2"/>
                  </a:solidFill>
                  <a:prstDash val="solid"/>
                  <a:round/>
                  <a:headEnd type="none" w="med" len="med"/>
                  <a:tailEnd type="none" w="med" len="med"/>
                </a:ln>
              </p:spPr>
            </p:cxnSp>
          </p:grpSp>
          <p:cxnSp>
            <p:nvCxnSpPr>
              <p:cNvPr id="541" name="Google Shape;541;p39"/>
              <p:cNvCxnSpPr/>
              <p:nvPr/>
            </p:nvCxnSpPr>
            <p:spPr>
              <a:xfrm>
                <a:off x="4166725" y="971550"/>
                <a:ext cx="0" cy="3855600"/>
              </a:xfrm>
              <a:prstGeom prst="straightConnector1">
                <a:avLst/>
              </a:prstGeom>
              <a:noFill/>
              <a:ln w="19050" cap="flat" cmpd="sng">
                <a:solidFill>
                  <a:schemeClr val="dk2"/>
                </a:solidFill>
                <a:prstDash val="solid"/>
                <a:round/>
                <a:headEnd type="none" w="med" len="med"/>
                <a:tailEnd type="none" w="med" len="med"/>
              </a:ln>
            </p:spPr>
          </p:cxnSp>
        </p:grpSp>
        <p:cxnSp>
          <p:nvCxnSpPr>
            <p:cNvPr id="542" name="Google Shape;542;p39"/>
            <p:cNvCxnSpPr/>
            <p:nvPr/>
          </p:nvCxnSpPr>
          <p:spPr>
            <a:xfrm>
              <a:off x="420900" y="3876675"/>
              <a:ext cx="3741600" cy="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500"/>
              <a:buFont typeface="Krona One"/>
              <a:buNone/>
              <a:defRPr sz="3500" b="1">
                <a:solidFill>
                  <a:schemeClr val="dk1"/>
                </a:solidFill>
                <a:latin typeface="Krona One"/>
                <a:ea typeface="Krona One"/>
                <a:cs typeface="Krona One"/>
                <a:sym typeface="Krona One"/>
              </a:defRPr>
            </a:lvl1pPr>
            <a:lvl2pPr lvl="1"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1pPr>
            <a:lvl2pPr marL="914400" lvl="1" indent="-317500">
              <a:lnSpc>
                <a:spcPct val="100000"/>
              </a:lnSpc>
              <a:spcBef>
                <a:spcPts val="160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2pPr>
            <a:lvl3pPr marL="1371600" lvl="2" indent="-317500">
              <a:lnSpc>
                <a:spcPct val="100000"/>
              </a:lnSpc>
              <a:spcBef>
                <a:spcPts val="160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3pPr>
            <a:lvl4pPr marL="1828800" lvl="3" indent="-317500">
              <a:lnSpc>
                <a:spcPct val="100000"/>
              </a:lnSpc>
              <a:spcBef>
                <a:spcPts val="160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4pPr>
            <a:lvl5pPr marL="2286000" lvl="4" indent="-317500">
              <a:lnSpc>
                <a:spcPct val="100000"/>
              </a:lnSpc>
              <a:spcBef>
                <a:spcPts val="160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5pPr>
            <a:lvl6pPr marL="2743200" lvl="5" indent="-317500">
              <a:lnSpc>
                <a:spcPct val="100000"/>
              </a:lnSpc>
              <a:spcBef>
                <a:spcPts val="160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6pPr>
            <a:lvl7pPr marL="3200400" lvl="6" indent="-317500">
              <a:lnSpc>
                <a:spcPct val="100000"/>
              </a:lnSpc>
              <a:spcBef>
                <a:spcPts val="160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7pPr>
            <a:lvl8pPr marL="3657600" lvl="7" indent="-317500">
              <a:lnSpc>
                <a:spcPct val="100000"/>
              </a:lnSpc>
              <a:spcBef>
                <a:spcPts val="1600"/>
              </a:spcBef>
              <a:spcAft>
                <a:spcPts val="0"/>
              </a:spcAft>
              <a:buClr>
                <a:schemeClr val="dk2"/>
              </a:buClr>
              <a:buSzPts val="1400"/>
              <a:buFont typeface="Space Grotesk"/>
              <a:buChar char="○"/>
              <a:defRPr>
                <a:solidFill>
                  <a:schemeClr val="dk2"/>
                </a:solidFill>
                <a:latin typeface="Space Grotesk"/>
                <a:ea typeface="Space Grotesk"/>
                <a:cs typeface="Space Grotesk"/>
                <a:sym typeface="Space Grotesk"/>
              </a:defRPr>
            </a:lvl8pPr>
            <a:lvl9pPr marL="4114800" lvl="8" indent="-317500">
              <a:lnSpc>
                <a:spcPct val="100000"/>
              </a:lnSpc>
              <a:spcBef>
                <a:spcPts val="1600"/>
              </a:spcBef>
              <a:spcAft>
                <a:spcPts val="1600"/>
              </a:spcAft>
              <a:buClr>
                <a:schemeClr val="dk2"/>
              </a:buClr>
              <a:buSzPts val="1400"/>
              <a:buFont typeface="Space Grotesk"/>
              <a:buChar char="■"/>
              <a:defRPr>
                <a:solidFill>
                  <a:schemeClr val="dk2"/>
                </a:solidFill>
                <a:latin typeface="Space Grotesk"/>
                <a:ea typeface="Space Grotesk"/>
                <a:cs typeface="Space Grotesk"/>
                <a:sym typeface="Space Grotesk"/>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 id="2147483663" r:id="rId2"/>
    <p:sldLayoutId id="2147483666" r:id="rId3"/>
    <p:sldLayoutId id="2147483682" r:id="rId4"/>
    <p:sldLayoutId id="2147483683" r:id="rId5"/>
    <p:sldLayoutId id="2147483685"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315E-05E3-E1D0-FB32-CA79D82352D2}"/>
              </a:ext>
            </a:extLst>
          </p:cNvPr>
          <p:cNvSpPr>
            <a:spLocks noGrp="1"/>
          </p:cNvSpPr>
          <p:nvPr>
            <p:ph type="title"/>
          </p:nvPr>
        </p:nvSpPr>
        <p:spPr>
          <a:xfrm>
            <a:off x="1152525" y="2230449"/>
            <a:ext cx="2954386" cy="480900"/>
          </a:xfrm>
        </p:spPr>
        <p:txBody>
          <a:bodyPr/>
          <a:lstStyle/>
          <a:p>
            <a:r>
              <a:rPr lang="en-US" dirty="0"/>
              <a:t>Color Line at the Turn of the Century</a:t>
            </a:r>
            <a:br>
              <a:rPr lang="en-US" dirty="0"/>
            </a:br>
            <a:br>
              <a:rPr lang="en-US" dirty="0"/>
            </a:br>
            <a:r>
              <a:rPr lang="en-US" sz="1800" dirty="0"/>
              <a:t>Data Visualization from W.E.B. DuBois’s Paris Exhibition</a:t>
            </a:r>
            <a:endParaRPr lang="en-US" dirty="0"/>
          </a:p>
        </p:txBody>
      </p:sp>
      <p:pic>
        <p:nvPicPr>
          <p:cNvPr id="4" name="Picture 3" descr="Text&#10;&#10;Description automatically generated with medium confidence">
            <a:extLst>
              <a:ext uri="{FF2B5EF4-FFF2-40B4-BE49-F238E27FC236}">
                <a16:creationId xmlns:a16="http://schemas.microsoft.com/office/drawing/2014/main" id="{C6C76FFD-0E64-DA86-F4D4-92FBC07C86A3}"/>
              </a:ext>
            </a:extLst>
          </p:cNvPr>
          <p:cNvPicPr>
            <a:picLocks noChangeAspect="1"/>
          </p:cNvPicPr>
          <p:nvPr/>
        </p:nvPicPr>
        <p:blipFill rotWithShape="1">
          <a:blip r:embed="rId3"/>
          <a:srcRect t="-1235" b="23080"/>
          <a:stretch/>
        </p:blipFill>
        <p:spPr>
          <a:xfrm>
            <a:off x="4106911" y="306254"/>
            <a:ext cx="4570214" cy="4460446"/>
          </a:xfrm>
          <a:prstGeom prst="rect">
            <a:avLst/>
          </a:prstGeom>
          <a:effectLst>
            <a:softEdge rad="165100"/>
          </a:effectLst>
        </p:spPr>
      </p:pic>
      <p:sp>
        <p:nvSpPr>
          <p:cNvPr id="5" name="Google Shape;1014;p47">
            <a:extLst>
              <a:ext uri="{FF2B5EF4-FFF2-40B4-BE49-F238E27FC236}">
                <a16:creationId xmlns:a16="http://schemas.microsoft.com/office/drawing/2014/main" id="{AE023B71-930C-DE33-C18A-7DDCBFDD5AA3}"/>
              </a:ext>
            </a:extLst>
          </p:cNvPr>
          <p:cNvSpPr txBox="1">
            <a:spLocks/>
          </p:cNvSpPr>
          <p:nvPr/>
        </p:nvSpPr>
        <p:spPr>
          <a:xfrm>
            <a:off x="1152525" y="3720422"/>
            <a:ext cx="2954386" cy="111682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dk2"/>
                </a:solidFill>
                <a:latin typeface="Space Grotesk"/>
                <a:cs typeface="Space Grotesk"/>
              </a:rPr>
              <a:t>DSE241 – Case Study</a:t>
            </a:r>
          </a:p>
          <a:p>
            <a:pPr algn="ctr"/>
            <a:endParaRPr lang="en-US" dirty="0">
              <a:solidFill>
                <a:schemeClr val="dk2"/>
              </a:solidFill>
              <a:latin typeface="Space Grotesk"/>
              <a:cs typeface="Space Grotesk"/>
            </a:endParaRPr>
          </a:p>
          <a:p>
            <a:pPr algn="ctr"/>
            <a:r>
              <a:rPr lang="en-US" dirty="0">
                <a:solidFill>
                  <a:schemeClr val="dk2"/>
                </a:solidFill>
                <a:latin typeface="Space Grotesk"/>
                <a:cs typeface="Space Grotesk"/>
              </a:rPr>
              <a:t>Alejandro Hohmann</a:t>
            </a:r>
          </a:p>
        </p:txBody>
      </p:sp>
    </p:spTree>
    <p:extLst>
      <p:ext uri="{BB962C8B-B14F-4D97-AF65-F5344CB8AC3E}">
        <p14:creationId xmlns:p14="http://schemas.microsoft.com/office/powerpoint/2010/main" val="221782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indoor, shelf, white&#10;&#10;Description automatically generated">
            <a:extLst>
              <a:ext uri="{FF2B5EF4-FFF2-40B4-BE49-F238E27FC236}">
                <a16:creationId xmlns:a16="http://schemas.microsoft.com/office/drawing/2014/main" id="{EEAA2A5F-206A-B79C-C050-E731C98A2CFA}"/>
              </a:ext>
            </a:extLst>
          </p:cNvPr>
          <p:cNvPicPr>
            <a:picLocks noChangeAspect="1"/>
          </p:cNvPicPr>
          <p:nvPr/>
        </p:nvPicPr>
        <p:blipFill>
          <a:blip r:embed="rId2"/>
          <a:stretch>
            <a:fillRect/>
          </a:stretch>
        </p:blipFill>
        <p:spPr>
          <a:xfrm>
            <a:off x="429493" y="329877"/>
            <a:ext cx="3242067" cy="4492390"/>
          </a:xfrm>
          <a:prstGeom prst="rect">
            <a:avLst/>
          </a:prstGeom>
        </p:spPr>
      </p:pic>
      <p:sp>
        <p:nvSpPr>
          <p:cNvPr id="6" name="Title 1">
            <a:extLst>
              <a:ext uri="{FF2B5EF4-FFF2-40B4-BE49-F238E27FC236}">
                <a16:creationId xmlns:a16="http://schemas.microsoft.com/office/drawing/2014/main" id="{B6F667A3-2E0A-8290-02F2-AFBD0087A7FB}"/>
              </a:ext>
            </a:extLst>
          </p:cNvPr>
          <p:cNvSpPr txBox="1">
            <a:spLocks/>
          </p:cNvSpPr>
          <p:nvPr/>
        </p:nvSpPr>
        <p:spPr>
          <a:xfrm>
            <a:off x="3761508" y="624825"/>
            <a:ext cx="4246419" cy="480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300" b="1" dirty="0">
                <a:solidFill>
                  <a:schemeClr val="dk1"/>
                </a:solidFill>
                <a:latin typeface="Krona One"/>
                <a:sym typeface="Krona One"/>
              </a:rPr>
              <a:t>Background</a:t>
            </a:r>
          </a:p>
        </p:txBody>
      </p:sp>
      <p:sp>
        <p:nvSpPr>
          <p:cNvPr id="7" name="Google Shape;565;p44">
            <a:extLst>
              <a:ext uri="{FF2B5EF4-FFF2-40B4-BE49-F238E27FC236}">
                <a16:creationId xmlns:a16="http://schemas.microsoft.com/office/drawing/2014/main" id="{F56E8FBA-DF8D-2901-021C-A437227428B0}"/>
              </a:ext>
            </a:extLst>
          </p:cNvPr>
          <p:cNvSpPr txBox="1">
            <a:spLocks/>
          </p:cNvSpPr>
          <p:nvPr/>
        </p:nvSpPr>
        <p:spPr>
          <a:xfrm>
            <a:off x="3761508" y="1295400"/>
            <a:ext cx="3858492" cy="35148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buFont typeface="Arial" panose="020B0604020202020204" pitchFamily="34" charset="0"/>
              <a:buChar char="•"/>
            </a:pPr>
            <a:r>
              <a:rPr lang="en-US" sz="1200" dirty="0">
                <a:solidFill>
                  <a:schemeClr val="dk2"/>
                </a:solidFill>
                <a:latin typeface="Space Grotesk"/>
                <a:cs typeface="Space Grotesk"/>
                <a:sym typeface="Space Grotesk"/>
              </a:rPr>
              <a:t>The prolific sociologist and civil rights activist W.E.B. DuBois was asked to contribute to 1900 Paris World Expo.</a:t>
            </a:r>
          </a:p>
          <a:p>
            <a:pPr marL="171450" indent="-171450">
              <a:buFont typeface="Arial" panose="020B0604020202020204" pitchFamily="34" charset="0"/>
              <a:buChar char="•"/>
            </a:pPr>
            <a:endParaRPr lang="en-US" sz="1200" dirty="0">
              <a:solidFill>
                <a:schemeClr val="dk2"/>
              </a:solidFill>
              <a:latin typeface="Space Grotesk"/>
              <a:cs typeface="Space Grotesk"/>
              <a:sym typeface="Space Grotesk"/>
            </a:endParaRPr>
          </a:p>
          <a:p>
            <a:pPr marL="171450" indent="-171450">
              <a:buFont typeface="Arial" panose="020B0604020202020204" pitchFamily="34" charset="0"/>
              <a:buChar char="•"/>
            </a:pPr>
            <a:r>
              <a:rPr lang="en-US" sz="1200" dirty="0">
                <a:solidFill>
                  <a:schemeClr val="dk2"/>
                </a:solidFill>
                <a:latin typeface="Space Grotesk"/>
                <a:cs typeface="Space Grotesk"/>
                <a:sym typeface="Space Grotesk"/>
              </a:rPr>
              <a:t>Exhibit’s goal was “</a:t>
            </a:r>
            <a:r>
              <a:rPr lang="en-US" sz="1200" i="1" dirty="0">
                <a:solidFill>
                  <a:schemeClr val="dk2"/>
                </a:solidFill>
                <a:latin typeface="Space Grotesk"/>
                <a:cs typeface="Space Grotesk"/>
                <a:sym typeface="Space Grotesk"/>
              </a:rPr>
              <a:t>to educate patrons about the forms of education and uplift occurring at black institutions and in African American communities across the US South.” </a:t>
            </a:r>
            <a:r>
              <a:rPr lang="en-US" sz="1200" baseline="30000" dirty="0">
                <a:solidFill>
                  <a:schemeClr val="dk2"/>
                </a:solidFill>
                <a:latin typeface="Space Grotesk"/>
                <a:cs typeface="Space Grotesk"/>
                <a:sym typeface="Space Grotesk"/>
              </a:rPr>
              <a:t>†</a:t>
            </a:r>
            <a:endParaRPr lang="en-US" sz="1200" dirty="0">
              <a:solidFill>
                <a:schemeClr val="dk2"/>
              </a:solidFill>
              <a:latin typeface="Space Grotesk"/>
              <a:cs typeface="Space Grotesk"/>
              <a:sym typeface="Space Grotesk"/>
            </a:endParaRPr>
          </a:p>
          <a:p>
            <a:pPr marL="171450" indent="-171450">
              <a:buFont typeface="Arial" panose="020B0604020202020204" pitchFamily="34" charset="0"/>
              <a:buChar char="•"/>
            </a:pPr>
            <a:endParaRPr lang="en-US" sz="1200" dirty="0">
              <a:solidFill>
                <a:schemeClr val="dk2"/>
              </a:solidFill>
              <a:latin typeface="Space Grotesk"/>
              <a:cs typeface="Space Grotesk"/>
              <a:sym typeface="Space Grotesk"/>
            </a:endParaRPr>
          </a:p>
          <a:p>
            <a:pPr marL="171450" indent="-171450">
              <a:buFont typeface="Arial" panose="020B0604020202020204" pitchFamily="34" charset="0"/>
              <a:buChar char="•"/>
            </a:pPr>
            <a:r>
              <a:rPr lang="en-US" sz="1200" dirty="0">
                <a:solidFill>
                  <a:schemeClr val="dk2"/>
                </a:solidFill>
                <a:latin typeface="Space Grotesk"/>
                <a:cs typeface="Space Grotesk"/>
                <a:sym typeface="Space Grotesk"/>
              </a:rPr>
              <a:t>DuBois and a team from Atlanta University created 63 hand crafted charts (plates).</a:t>
            </a:r>
          </a:p>
          <a:p>
            <a:pPr marL="171450" indent="-171450">
              <a:buFont typeface="Arial" panose="020B0604020202020204" pitchFamily="34" charset="0"/>
              <a:buChar char="•"/>
            </a:pPr>
            <a:endParaRPr lang="en-US" sz="1200" i="1" dirty="0">
              <a:solidFill>
                <a:schemeClr val="dk2"/>
              </a:solidFill>
              <a:latin typeface="Space Grotesk"/>
              <a:cs typeface="Space Grotesk"/>
              <a:sym typeface="Space Grotesk"/>
            </a:endParaRPr>
          </a:p>
          <a:p>
            <a:pPr marL="171450" indent="-171450">
              <a:buFont typeface="Arial" panose="020B0604020202020204" pitchFamily="34" charset="0"/>
              <a:buChar char="•"/>
            </a:pPr>
            <a:r>
              <a:rPr lang="en-US" sz="1200" i="1" dirty="0">
                <a:solidFill>
                  <a:schemeClr val="dk2"/>
                </a:solidFill>
                <a:latin typeface="Space Grotesk"/>
                <a:cs typeface="Space Grotesk"/>
                <a:sym typeface="Space Grotesk"/>
              </a:rPr>
              <a:t>“Most of the information for the charts was drawn from sources such as the United States Census, the Atlanta University Reports, and various governmental reports that had been compiled by DuBois for groups such as the United States Bureau of Labor.”</a:t>
            </a:r>
            <a:r>
              <a:rPr lang="en-US" sz="1200" i="1" baseline="30000" dirty="0">
                <a:solidFill>
                  <a:schemeClr val="dk2"/>
                </a:solidFill>
                <a:latin typeface="Space Grotesk"/>
                <a:cs typeface="Space Grotesk"/>
                <a:sym typeface="Space Grotesk"/>
              </a:rPr>
              <a:t>  </a:t>
            </a:r>
            <a:r>
              <a:rPr lang="en-US" sz="1200" baseline="30000" dirty="0">
                <a:solidFill>
                  <a:schemeClr val="dk2"/>
                </a:solidFill>
                <a:latin typeface="Space Grotesk"/>
                <a:cs typeface="Space Grotesk"/>
                <a:sym typeface="Space Grotesk"/>
              </a:rPr>
              <a:t>†</a:t>
            </a:r>
            <a:endParaRPr lang="en-US" sz="1200" dirty="0">
              <a:solidFill>
                <a:schemeClr val="dk2"/>
              </a:solidFill>
              <a:latin typeface="Space Grotesk"/>
              <a:cs typeface="Space Grotesk"/>
              <a:sym typeface="Space Grotesk"/>
            </a:endParaRPr>
          </a:p>
        </p:txBody>
      </p:sp>
      <p:sp>
        <p:nvSpPr>
          <p:cNvPr id="9" name="TextBox 8">
            <a:extLst>
              <a:ext uri="{FF2B5EF4-FFF2-40B4-BE49-F238E27FC236}">
                <a16:creationId xmlns:a16="http://schemas.microsoft.com/office/drawing/2014/main" id="{9E37E5E6-707C-90C6-64D3-7945701649C2}"/>
              </a:ext>
            </a:extLst>
          </p:cNvPr>
          <p:cNvSpPr txBox="1"/>
          <p:nvPr/>
        </p:nvSpPr>
        <p:spPr>
          <a:xfrm>
            <a:off x="429492" y="4859890"/>
            <a:ext cx="6885707" cy="276999"/>
          </a:xfrm>
          <a:prstGeom prst="rect">
            <a:avLst/>
          </a:prstGeom>
          <a:noFill/>
        </p:spPr>
        <p:txBody>
          <a:bodyPr wrap="square">
            <a:spAutoFit/>
          </a:bodyPr>
          <a:lstStyle/>
          <a:p>
            <a:r>
              <a:rPr lang="en-US" sz="1200" baseline="30000" dirty="0">
                <a:solidFill>
                  <a:schemeClr val="dk2"/>
                </a:solidFill>
                <a:latin typeface="Space Grotesk"/>
                <a:cs typeface="Space Grotesk"/>
                <a:sym typeface="Space Grotesk"/>
              </a:rPr>
              <a:t>†</a:t>
            </a:r>
            <a:r>
              <a:rPr lang="en-US" sz="1200" dirty="0">
                <a:solidFill>
                  <a:schemeClr val="dk2"/>
                </a:solidFill>
                <a:latin typeface="Space Grotesk"/>
                <a:cs typeface="Space Grotesk"/>
                <a:sym typeface="Space Grotesk"/>
              </a:rPr>
              <a:t>W.E.B. DuBois’s Data Portraits, Visualizing Black America; pg. 9 </a:t>
            </a:r>
          </a:p>
        </p:txBody>
      </p:sp>
    </p:spTree>
    <p:extLst>
      <p:ext uri="{BB962C8B-B14F-4D97-AF65-F5344CB8AC3E}">
        <p14:creationId xmlns:p14="http://schemas.microsoft.com/office/powerpoint/2010/main" val="1299563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0FE2-CE1A-DCC4-3289-1831BB307EC3}"/>
              </a:ext>
            </a:extLst>
          </p:cNvPr>
          <p:cNvSpPr>
            <a:spLocks noGrp="1"/>
          </p:cNvSpPr>
          <p:nvPr>
            <p:ph type="title"/>
          </p:nvPr>
        </p:nvSpPr>
        <p:spPr>
          <a:xfrm>
            <a:off x="462290" y="338638"/>
            <a:ext cx="4651161" cy="820067"/>
          </a:xfrm>
        </p:spPr>
        <p:txBody>
          <a:bodyPr/>
          <a:lstStyle/>
          <a:p>
            <a:r>
              <a:rPr lang="en-US" dirty="0"/>
              <a:t>Plate 51</a:t>
            </a:r>
          </a:p>
        </p:txBody>
      </p:sp>
      <p:graphicFrame>
        <p:nvGraphicFramePr>
          <p:cNvPr id="6" name="Table 6">
            <a:extLst>
              <a:ext uri="{FF2B5EF4-FFF2-40B4-BE49-F238E27FC236}">
                <a16:creationId xmlns:a16="http://schemas.microsoft.com/office/drawing/2014/main" id="{FE58F18E-C160-2F61-514B-7003A5F4F24C}"/>
              </a:ext>
            </a:extLst>
          </p:cNvPr>
          <p:cNvGraphicFramePr>
            <a:graphicFrameLocks noGrp="1"/>
          </p:cNvGraphicFramePr>
          <p:nvPr>
            <p:extLst>
              <p:ext uri="{D42A27DB-BD31-4B8C-83A1-F6EECF244321}">
                <p14:modId xmlns:p14="http://schemas.microsoft.com/office/powerpoint/2010/main" val="2817437686"/>
              </p:ext>
            </p:extLst>
          </p:nvPr>
        </p:nvGraphicFramePr>
        <p:xfrm>
          <a:off x="1172666" y="1212052"/>
          <a:ext cx="3933806" cy="3209587"/>
        </p:xfrm>
        <a:graphic>
          <a:graphicData uri="http://schemas.openxmlformats.org/drawingml/2006/table">
            <a:tbl>
              <a:tblPr firstRow="1" bandRow="1">
                <a:tableStyleId>{6CB14973-0690-46DF-B211-35CF8814B339}</a:tableStyleId>
              </a:tblPr>
              <a:tblGrid>
                <a:gridCol w="1319249">
                  <a:extLst>
                    <a:ext uri="{9D8B030D-6E8A-4147-A177-3AD203B41FA5}">
                      <a16:colId xmlns:a16="http://schemas.microsoft.com/office/drawing/2014/main" val="1944952880"/>
                    </a:ext>
                  </a:extLst>
                </a:gridCol>
                <a:gridCol w="2614557">
                  <a:extLst>
                    <a:ext uri="{9D8B030D-6E8A-4147-A177-3AD203B41FA5}">
                      <a16:colId xmlns:a16="http://schemas.microsoft.com/office/drawing/2014/main" val="2876060379"/>
                    </a:ext>
                  </a:extLst>
                </a:gridCol>
              </a:tblGrid>
              <a:tr h="233019">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Idiom</a:t>
                      </a:r>
                    </a:p>
                  </a:txBody>
                  <a:tcPr anchor="ctr"/>
                </a:tc>
                <a:tc>
                  <a:txBody>
                    <a:bodyPr/>
                    <a:lstStyle/>
                    <a:p>
                      <a:r>
                        <a:rPr lang="en-US" sz="1200" b="0" i="0" u="none" strike="noStrike" cap="none" dirty="0">
                          <a:solidFill>
                            <a:schemeClr val="dk2"/>
                          </a:solidFill>
                          <a:latin typeface="Space Grotesk"/>
                          <a:cs typeface="Space Grotesk"/>
                          <a:sym typeface="Arial"/>
                        </a:rPr>
                        <a:t>100% Stacked Area </a:t>
                      </a:r>
                      <a:r>
                        <a:rPr lang="en-US" sz="1200" b="0" i="0" u="none" strike="noStrike" cap="none" dirty="0">
                          <a:solidFill>
                            <a:schemeClr val="dk2"/>
                          </a:solidFill>
                          <a:latin typeface="Space Grotesk"/>
                          <a:cs typeface="Space Grotesk"/>
                          <a:sym typeface="Space Grotesk"/>
                        </a:rPr>
                        <a:t>Chart</a:t>
                      </a:r>
                    </a:p>
                  </a:txBody>
                  <a:tcPr anchor="ctr"/>
                </a:tc>
                <a:extLst>
                  <a:ext uri="{0D108BD9-81ED-4DB2-BD59-A6C34878D82A}">
                    <a16:rowId xmlns:a16="http://schemas.microsoft.com/office/drawing/2014/main" val="4274496766"/>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What: Data</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Percentage of African Americans Free or Enslaved during 70-year period in USA</a:t>
                      </a:r>
                    </a:p>
                  </a:txBody>
                  <a:tcPr anchor="ctr"/>
                </a:tc>
                <a:extLst>
                  <a:ext uri="{0D108BD9-81ED-4DB2-BD59-A6C34878D82A}">
                    <a16:rowId xmlns:a16="http://schemas.microsoft.com/office/drawing/2014/main" val="2866454335"/>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Why: Tasks</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Proportion over time</a:t>
                      </a:r>
                    </a:p>
                  </a:txBody>
                  <a:tcPr anchor="ctr"/>
                </a:tc>
                <a:extLst>
                  <a:ext uri="{0D108BD9-81ED-4DB2-BD59-A6C34878D82A}">
                    <a16:rowId xmlns:a16="http://schemas.microsoft.com/office/drawing/2014/main" val="1126211018"/>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How: Encode</a:t>
                      </a:r>
                    </a:p>
                  </a:txBody>
                  <a:tcPr anchor="ctr"/>
                </a:tc>
                <a:tc>
                  <a:txBody>
                    <a:bodyPr/>
                    <a:lstStyle/>
                    <a:p>
                      <a:pPr marL="171450" marR="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Space Grotesk"/>
                          <a:cs typeface="Space Grotesk"/>
                          <a:sym typeface="Arial"/>
                        </a:rPr>
                        <a:t>Area marks</a:t>
                      </a:r>
                    </a:p>
                    <a:p>
                      <a:pPr marL="171450" marR="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Space Grotesk"/>
                          <a:cs typeface="Space Grotesk"/>
                          <a:sym typeface="Arial"/>
                        </a:rPr>
                        <a:t>Color channel for categorical attribute</a:t>
                      </a:r>
                    </a:p>
                    <a:p>
                      <a:pPr marL="171450" marR="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Space Grotesk"/>
                          <a:cs typeface="Space Grotesk"/>
                          <a:sym typeface="Arial"/>
                        </a:rPr>
                        <a:t>Length channel for time</a:t>
                      </a:r>
                    </a:p>
                  </a:txBody>
                  <a:tcPr anchor="ctr"/>
                </a:tc>
                <a:extLst>
                  <a:ext uri="{0D108BD9-81ED-4DB2-BD59-A6C34878D82A}">
                    <a16:rowId xmlns:a16="http://schemas.microsoft.com/office/drawing/2014/main" val="1693969594"/>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Expressiveness &amp; Effectiveness</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Area chart perfect for proportion, especially in binary class. The vastness of the enslaved/black area highlights the scale of atrocity along with the stark contrast of 1870.</a:t>
                      </a:r>
                    </a:p>
                  </a:txBody>
                  <a:tcPr anchor="ctr"/>
                </a:tc>
                <a:extLst>
                  <a:ext uri="{0D108BD9-81ED-4DB2-BD59-A6C34878D82A}">
                    <a16:rowId xmlns:a16="http://schemas.microsoft.com/office/drawing/2014/main" val="937965138"/>
                  </a:ext>
                </a:extLst>
              </a:tr>
            </a:tbl>
          </a:graphicData>
        </a:graphic>
      </p:graphicFrame>
      <p:pic>
        <p:nvPicPr>
          <p:cNvPr id="5" name="Picture 4" descr="A picture containing graphical user interface&#10;&#10;Description automatically generated">
            <a:extLst>
              <a:ext uri="{FF2B5EF4-FFF2-40B4-BE49-F238E27FC236}">
                <a16:creationId xmlns:a16="http://schemas.microsoft.com/office/drawing/2014/main" id="{DF5F1C2F-29C9-4638-0FF6-31FF30EF23F0}"/>
              </a:ext>
            </a:extLst>
          </p:cNvPr>
          <p:cNvPicPr>
            <a:picLocks noChangeAspect="1"/>
          </p:cNvPicPr>
          <p:nvPr/>
        </p:nvPicPr>
        <p:blipFill rotWithShape="1">
          <a:blip r:embed="rId2"/>
          <a:srcRect t="404"/>
          <a:stretch/>
        </p:blipFill>
        <p:spPr>
          <a:xfrm>
            <a:off x="5113451" y="20784"/>
            <a:ext cx="4030549" cy="5122716"/>
          </a:xfrm>
          <a:prstGeom prst="rect">
            <a:avLst/>
          </a:prstGeom>
          <a:effectLst>
            <a:softEdge rad="63500"/>
          </a:effectLst>
        </p:spPr>
      </p:pic>
      <p:sp>
        <p:nvSpPr>
          <p:cNvPr id="7" name="TextBox 6">
            <a:extLst>
              <a:ext uri="{FF2B5EF4-FFF2-40B4-BE49-F238E27FC236}">
                <a16:creationId xmlns:a16="http://schemas.microsoft.com/office/drawing/2014/main" id="{1B574BA0-810F-547C-13BC-9AF5FBDFFB71}"/>
              </a:ext>
            </a:extLst>
          </p:cNvPr>
          <p:cNvSpPr txBox="1"/>
          <p:nvPr/>
        </p:nvSpPr>
        <p:spPr>
          <a:xfrm>
            <a:off x="324793" y="4859890"/>
            <a:ext cx="931634" cy="276999"/>
          </a:xfrm>
          <a:prstGeom prst="rect">
            <a:avLst/>
          </a:prstGeom>
          <a:noFill/>
        </p:spPr>
        <p:txBody>
          <a:bodyPr wrap="square" anchor="ctr">
            <a:spAutoFit/>
          </a:bodyPr>
          <a:lstStyle/>
          <a:p>
            <a:r>
              <a:rPr lang="en-US" sz="1200" baseline="30000" dirty="0">
                <a:solidFill>
                  <a:schemeClr val="dk2"/>
                </a:solidFill>
                <a:latin typeface="Space Grotesk"/>
                <a:cs typeface="Space Grotesk"/>
                <a:sym typeface="Space Grotesk"/>
              </a:rPr>
              <a:t>Image: Plate 51</a:t>
            </a:r>
            <a:endParaRPr lang="en-US" sz="1200" dirty="0">
              <a:solidFill>
                <a:schemeClr val="dk2"/>
              </a:solidFill>
              <a:latin typeface="Space Grotesk"/>
              <a:cs typeface="Space Grotesk"/>
              <a:sym typeface="Space Grotesk"/>
            </a:endParaRPr>
          </a:p>
        </p:txBody>
      </p:sp>
    </p:spTree>
    <p:extLst>
      <p:ext uri="{BB962C8B-B14F-4D97-AF65-F5344CB8AC3E}">
        <p14:creationId xmlns:p14="http://schemas.microsoft.com/office/powerpoint/2010/main" val="524546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ign&#10;&#10;Description automatically generated">
            <a:extLst>
              <a:ext uri="{FF2B5EF4-FFF2-40B4-BE49-F238E27FC236}">
                <a16:creationId xmlns:a16="http://schemas.microsoft.com/office/drawing/2014/main" id="{5ADDF112-FBA7-B9D3-DDC2-687823892D67}"/>
              </a:ext>
            </a:extLst>
          </p:cNvPr>
          <p:cNvPicPr>
            <a:picLocks noChangeAspect="1"/>
          </p:cNvPicPr>
          <p:nvPr/>
        </p:nvPicPr>
        <p:blipFill>
          <a:blip r:embed="rId3"/>
          <a:stretch>
            <a:fillRect/>
          </a:stretch>
        </p:blipFill>
        <p:spPr>
          <a:xfrm>
            <a:off x="5040250" y="-6611"/>
            <a:ext cx="4103750" cy="5143500"/>
          </a:xfrm>
          <a:prstGeom prst="rect">
            <a:avLst/>
          </a:prstGeom>
          <a:effectLst>
            <a:softEdge rad="152400"/>
          </a:effectLst>
        </p:spPr>
      </p:pic>
      <p:sp>
        <p:nvSpPr>
          <p:cNvPr id="2" name="Title 1">
            <a:extLst>
              <a:ext uri="{FF2B5EF4-FFF2-40B4-BE49-F238E27FC236}">
                <a16:creationId xmlns:a16="http://schemas.microsoft.com/office/drawing/2014/main" id="{C4E70FE2-CE1A-DCC4-3289-1831BB307EC3}"/>
              </a:ext>
            </a:extLst>
          </p:cNvPr>
          <p:cNvSpPr>
            <a:spLocks noGrp="1"/>
          </p:cNvSpPr>
          <p:nvPr>
            <p:ph type="title"/>
          </p:nvPr>
        </p:nvSpPr>
        <p:spPr>
          <a:xfrm>
            <a:off x="455310" y="333724"/>
            <a:ext cx="4568903" cy="840917"/>
          </a:xfrm>
        </p:spPr>
        <p:txBody>
          <a:bodyPr/>
          <a:lstStyle/>
          <a:p>
            <a:r>
              <a:rPr lang="en-US" dirty="0"/>
              <a:t>Plate 22</a:t>
            </a:r>
          </a:p>
        </p:txBody>
      </p:sp>
      <p:graphicFrame>
        <p:nvGraphicFramePr>
          <p:cNvPr id="6" name="Table 6">
            <a:extLst>
              <a:ext uri="{FF2B5EF4-FFF2-40B4-BE49-F238E27FC236}">
                <a16:creationId xmlns:a16="http://schemas.microsoft.com/office/drawing/2014/main" id="{FE58F18E-C160-2F61-514B-7003A5F4F24C}"/>
              </a:ext>
            </a:extLst>
          </p:cNvPr>
          <p:cNvGraphicFramePr>
            <a:graphicFrameLocks noGrp="1"/>
          </p:cNvGraphicFramePr>
          <p:nvPr>
            <p:extLst>
              <p:ext uri="{D42A27DB-BD31-4B8C-83A1-F6EECF244321}">
                <p14:modId xmlns:p14="http://schemas.microsoft.com/office/powerpoint/2010/main" val="8600069"/>
              </p:ext>
            </p:extLst>
          </p:nvPr>
        </p:nvGraphicFramePr>
        <p:xfrm>
          <a:off x="1172666" y="1212052"/>
          <a:ext cx="3851548" cy="2660947"/>
        </p:xfrm>
        <a:graphic>
          <a:graphicData uri="http://schemas.openxmlformats.org/drawingml/2006/table">
            <a:tbl>
              <a:tblPr firstRow="1" bandRow="1">
                <a:tableStyleId>{6CB14973-0690-46DF-B211-35CF8814B339}</a:tableStyleId>
              </a:tblPr>
              <a:tblGrid>
                <a:gridCol w="1326229">
                  <a:extLst>
                    <a:ext uri="{9D8B030D-6E8A-4147-A177-3AD203B41FA5}">
                      <a16:colId xmlns:a16="http://schemas.microsoft.com/office/drawing/2014/main" val="1944952880"/>
                    </a:ext>
                  </a:extLst>
                </a:gridCol>
                <a:gridCol w="2525319">
                  <a:extLst>
                    <a:ext uri="{9D8B030D-6E8A-4147-A177-3AD203B41FA5}">
                      <a16:colId xmlns:a16="http://schemas.microsoft.com/office/drawing/2014/main" val="2876060379"/>
                    </a:ext>
                  </a:extLst>
                </a:gridCol>
              </a:tblGrid>
              <a:tr h="233019">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Idiom</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 Radial Pie Chart</a:t>
                      </a:r>
                    </a:p>
                  </a:txBody>
                  <a:tcPr anchor="ctr"/>
                </a:tc>
                <a:extLst>
                  <a:ext uri="{0D108BD9-81ED-4DB2-BD59-A6C34878D82A}">
                    <a16:rowId xmlns:a16="http://schemas.microsoft.com/office/drawing/2014/main" val="4274496766"/>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What: Data</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African American owned property values in Georgia during 40-year post-emancipation period</a:t>
                      </a:r>
                    </a:p>
                  </a:txBody>
                  <a:tcPr anchor="ctr"/>
                </a:tc>
                <a:extLst>
                  <a:ext uri="{0D108BD9-81ED-4DB2-BD59-A6C34878D82A}">
                    <a16:rowId xmlns:a16="http://schemas.microsoft.com/office/drawing/2014/main" val="2866454335"/>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Why: Tasks</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Value trend over time </a:t>
                      </a:r>
                    </a:p>
                  </a:txBody>
                  <a:tcPr anchor="ctr"/>
                </a:tc>
                <a:extLst>
                  <a:ext uri="{0D108BD9-81ED-4DB2-BD59-A6C34878D82A}">
                    <a16:rowId xmlns:a16="http://schemas.microsoft.com/office/drawing/2014/main" val="1126211018"/>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How: Encode</a:t>
                      </a:r>
                    </a:p>
                  </a:txBody>
                  <a:tcPr anchor="ctr"/>
                </a:tc>
                <a:tc>
                  <a:txBody>
                    <a:bodyPr/>
                    <a:lstStyle/>
                    <a:p>
                      <a:pPr marL="171450" marR="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Space Grotesk"/>
                          <a:cs typeface="Space Grotesk"/>
                          <a:sym typeface="Arial"/>
                        </a:rPr>
                        <a:t>Area channel for $ value</a:t>
                      </a:r>
                    </a:p>
                    <a:p>
                      <a:pPr marL="171450" marR="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Space Grotesk"/>
                          <a:cs typeface="Space Grotesk"/>
                          <a:sym typeface="Arial"/>
                        </a:rPr>
                        <a:t>Color channel for time period</a:t>
                      </a:r>
                    </a:p>
                  </a:txBody>
                  <a:tcPr anchor="ctr"/>
                </a:tc>
                <a:extLst>
                  <a:ext uri="{0D108BD9-81ED-4DB2-BD59-A6C34878D82A}">
                    <a16:rowId xmlns:a16="http://schemas.microsoft.com/office/drawing/2014/main" val="1693969594"/>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Expressiveness &amp; Effectiveness</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Color channels clearly separate time-periods, but it is difficult to compare area, especially in this nested circular form.</a:t>
                      </a:r>
                    </a:p>
                  </a:txBody>
                  <a:tcPr anchor="ctr"/>
                </a:tc>
                <a:extLst>
                  <a:ext uri="{0D108BD9-81ED-4DB2-BD59-A6C34878D82A}">
                    <a16:rowId xmlns:a16="http://schemas.microsoft.com/office/drawing/2014/main" val="937965138"/>
                  </a:ext>
                </a:extLst>
              </a:tr>
            </a:tbl>
          </a:graphicData>
        </a:graphic>
      </p:graphicFrame>
      <p:sp>
        <p:nvSpPr>
          <p:cNvPr id="7" name="Title 1">
            <a:extLst>
              <a:ext uri="{FF2B5EF4-FFF2-40B4-BE49-F238E27FC236}">
                <a16:creationId xmlns:a16="http://schemas.microsoft.com/office/drawing/2014/main" id="{BC0106A4-9FFE-6FF7-8A3F-AC65BF198408}"/>
              </a:ext>
            </a:extLst>
          </p:cNvPr>
          <p:cNvSpPr txBox="1">
            <a:spLocks/>
          </p:cNvSpPr>
          <p:nvPr/>
        </p:nvSpPr>
        <p:spPr>
          <a:xfrm rot="18934803">
            <a:off x="5029278" y="42799"/>
            <a:ext cx="286244" cy="131344"/>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8" name="Title 1">
            <a:extLst>
              <a:ext uri="{FF2B5EF4-FFF2-40B4-BE49-F238E27FC236}">
                <a16:creationId xmlns:a16="http://schemas.microsoft.com/office/drawing/2014/main" id="{6CF62762-7771-2D3A-A1FE-0DC0E9717FDF}"/>
              </a:ext>
            </a:extLst>
          </p:cNvPr>
          <p:cNvSpPr txBox="1">
            <a:spLocks/>
          </p:cNvSpPr>
          <p:nvPr/>
        </p:nvSpPr>
        <p:spPr>
          <a:xfrm rot="3437081">
            <a:off x="8629231" y="249223"/>
            <a:ext cx="653643" cy="110780"/>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9" name="Title 1">
            <a:extLst>
              <a:ext uri="{FF2B5EF4-FFF2-40B4-BE49-F238E27FC236}">
                <a16:creationId xmlns:a16="http://schemas.microsoft.com/office/drawing/2014/main" id="{F27B6DCD-1903-ABFA-38EC-726830B5B555}"/>
              </a:ext>
            </a:extLst>
          </p:cNvPr>
          <p:cNvSpPr txBox="1">
            <a:spLocks/>
          </p:cNvSpPr>
          <p:nvPr/>
        </p:nvSpPr>
        <p:spPr>
          <a:xfrm rot="18598723">
            <a:off x="4964458" y="4875976"/>
            <a:ext cx="132043" cy="193503"/>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10" name="Title 1">
            <a:extLst>
              <a:ext uri="{FF2B5EF4-FFF2-40B4-BE49-F238E27FC236}">
                <a16:creationId xmlns:a16="http://schemas.microsoft.com/office/drawing/2014/main" id="{1C2335A2-477D-3A2C-EE02-C1925B4F8C4B}"/>
              </a:ext>
            </a:extLst>
          </p:cNvPr>
          <p:cNvSpPr txBox="1">
            <a:spLocks/>
          </p:cNvSpPr>
          <p:nvPr/>
        </p:nvSpPr>
        <p:spPr>
          <a:xfrm>
            <a:off x="4511467" y="4976849"/>
            <a:ext cx="630089" cy="125103"/>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11" name="Title 1">
            <a:extLst>
              <a:ext uri="{FF2B5EF4-FFF2-40B4-BE49-F238E27FC236}">
                <a16:creationId xmlns:a16="http://schemas.microsoft.com/office/drawing/2014/main" id="{85BA1227-6D4C-3550-28F7-186345AECC77}"/>
              </a:ext>
            </a:extLst>
          </p:cNvPr>
          <p:cNvSpPr txBox="1">
            <a:spLocks/>
          </p:cNvSpPr>
          <p:nvPr/>
        </p:nvSpPr>
        <p:spPr>
          <a:xfrm rot="1337089">
            <a:off x="8820461" y="4893072"/>
            <a:ext cx="102589" cy="237882"/>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13" name="TextBox 12">
            <a:extLst>
              <a:ext uri="{FF2B5EF4-FFF2-40B4-BE49-F238E27FC236}">
                <a16:creationId xmlns:a16="http://schemas.microsoft.com/office/drawing/2014/main" id="{A5B195D9-0745-6675-7AA0-EF4437EECAA5}"/>
              </a:ext>
            </a:extLst>
          </p:cNvPr>
          <p:cNvSpPr txBox="1"/>
          <p:nvPr/>
        </p:nvSpPr>
        <p:spPr>
          <a:xfrm>
            <a:off x="324793" y="4859890"/>
            <a:ext cx="931634" cy="276999"/>
          </a:xfrm>
          <a:prstGeom prst="rect">
            <a:avLst/>
          </a:prstGeom>
          <a:noFill/>
        </p:spPr>
        <p:txBody>
          <a:bodyPr wrap="square" anchor="ctr">
            <a:spAutoFit/>
          </a:bodyPr>
          <a:lstStyle/>
          <a:p>
            <a:r>
              <a:rPr lang="en-US" sz="1200" baseline="30000" dirty="0">
                <a:solidFill>
                  <a:schemeClr val="dk2"/>
                </a:solidFill>
                <a:latin typeface="Space Grotesk"/>
                <a:cs typeface="Space Grotesk"/>
                <a:sym typeface="Space Grotesk"/>
              </a:rPr>
              <a:t>Image: Plate 22</a:t>
            </a:r>
            <a:endParaRPr lang="en-US" sz="1200" dirty="0">
              <a:solidFill>
                <a:schemeClr val="dk2"/>
              </a:solidFill>
              <a:latin typeface="Space Grotesk"/>
              <a:cs typeface="Space Grotesk"/>
              <a:sym typeface="Space Grotesk"/>
            </a:endParaRPr>
          </a:p>
        </p:txBody>
      </p:sp>
    </p:spTree>
    <p:extLst>
      <p:ext uri="{BB962C8B-B14F-4D97-AF65-F5344CB8AC3E}">
        <p14:creationId xmlns:p14="http://schemas.microsoft.com/office/powerpoint/2010/main" val="45453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0FE2-CE1A-DCC4-3289-1831BB307EC3}"/>
              </a:ext>
            </a:extLst>
          </p:cNvPr>
          <p:cNvSpPr>
            <a:spLocks noGrp="1"/>
          </p:cNvSpPr>
          <p:nvPr>
            <p:ph type="title"/>
          </p:nvPr>
        </p:nvSpPr>
        <p:spPr>
          <a:xfrm>
            <a:off x="455310" y="333724"/>
            <a:ext cx="4568903" cy="840917"/>
          </a:xfrm>
        </p:spPr>
        <p:txBody>
          <a:bodyPr/>
          <a:lstStyle/>
          <a:p>
            <a:r>
              <a:rPr lang="en-US" dirty="0"/>
              <a:t>Plate 21</a:t>
            </a:r>
          </a:p>
        </p:txBody>
      </p:sp>
      <p:pic>
        <p:nvPicPr>
          <p:cNvPr id="4" name="Picture 3">
            <a:extLst>
              <a:ext uri="{FF2B5EF4-FFF2-40B4-BE49-F238E27FC236}">
                <a16:creationId xmlns:a16="http://schemas.microsoft.com/office/drawing/2014/main" id="{CA13D894-B42D-E5E7-A9BA-8BDCD054D83A}"/>
              </a:ext>
            </a:extLst>
          </p:cNvPr>
          <p:cNvPicPr>
            <a:picLocks noChangeAspect="1"/>
          </p:cNvPicPr>
          <p:nvPr/>
        </p:nvPicPr>
        <p:blipFill>
          <a:blip r:embed="rId3"/>
          <a:stretch>
            <a:fillRect/>
          </a:stretch>
        </p:blipFill>
        <p:spPr>
          <a:xfrm>
            <a:off x="5024213" y="-63744"/>
            <a:ext cx="4119787" cy="5207244"/>
          </a:xfrm>
          <a:prstGeom prst="rect">
            <a:avLst/>
          </a:prstGeom>
          <a:effectLst>
            <a:softEdge rad="76200"/>
          </a:effectLst>
        </p:spPr>
      </p:pic>
      <p:graphicFrame>
        <p:nvGraphicFramePr>
          <p:cNvPr id="6" name="Table 6">
            <a:extLst>
              <a:ext uri="{FF2B5EF4-FFF2-40B4-BE49-F238E27FC236}">
                <a16:creationId xmlns:a16="http://schemas.microsoft.com/office/drawing/2014/main" id="{FE58F18E-C160-2F61-514B-7003A5F4F24C}"/>
              </a:ext>
            </a:extLst>
          </p:cNvPr>
          <p:cNvGraphicFramePr>
            <a:graphicFrameLocks noGrp="1"/>
          </p:cNvGraphicFramePr>
          <p:nvPr>
            <p:extLst>
              <p:ext uri="{D42A27DB-BD31-4B8C-83A1-F6EECF244321}">
                <p14:modId xmlns:p14="http://schemas.microsoft.com/office/powerpoint/2010/main" val="1933029541"/>
              </p:ext>
            </p:extLst>
          </p:nvPr>
        </p:nvGraphicFramePr>
        <p:xfrm>
          <a:off x="1172666" y="1212052"/>
          <a:ext cx="3851548" cy="3575347"/>
        </p:xfrm>
        <a:graphic>
          <a:graphicData uri="http://schemas.openxmlformats.org/drawingml/2006/table">
            <a:tbl>
              <a:tblPr firstRow="1" bandRow="1">
                <a:tableStyleId>{6CB14973-0690-46DF-B211-35CF8814B339}</a:tableStyleId>
              </a:tblPr>
              <a:tblGrid>
                <a:gridCol w="1326229">
                  <a:extLst>
                    <a:ext uri="{9D8B030D-6E8A-4147-A177-3AD203B41FA5}">
                      <a16:colId xmlns:a16="http://schemas.microsoft.com/office/drawing/2014/main" val="1944952880"/>
                    </a:ext>
                  </a:extLst>
                </a:gridCol>
                <a:gridCol w="2525319">
                  <a:extLst>
                    <a:ext uri="{9D8B030D-6E8A-4147-A177-3AD203B41FA5}">
                      <a16:colId xmlns:a16="http://schemas.microsoft.com/office/drawing/2014/main" val="2876060379"/>
                    </a:ext>
                  </a:extLst>
                </a:gridCol>
              </a:tblGrid>
              <a:tr h="233019">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Idiom</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 Line Chart</a:t>
                      </a:r>
                    </a:p>
                  </a:txBody>
                  <a:tcPr anchor="ctr"/>
                </a:tc>
                <a:extLst>
                  <a:ext uri="{0D108BD9-81ED-4DB2-BD59-A6C34878D82A}">
                    <a16:rowId xmlns:a16="http://schemas.microsoft.com/office/drawing/2014/main" val="4274496766"/>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What: Data</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African American owned property values in Georgia during 40-year post-emancipation period</a:t>
                      </a:r>
                    </a:p>
                  </a:txBody>
                  <a:tcPr anchor="ctr"/>
                </a:tc>
                <a:extLst>
                  <a:ext uri="{0D108BD9-81ED-4DB2-BD59-A6C34878D82A}">
                    <a16:rowId xmlns:a16="http://schemas.microsoft.com/office/drawing/2014/main" val="2866454335"/>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Why: Tasks</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Value trend over time </a:t>
                      </a:r>
                    </a:p>
                  </a:txBody>
                  <a:tcPr anchor="ctr"/>
                </a:tc>
                <a:extLst>
                  <a:ext uri="{0D108BD9-81ED-4DB2-BD59-A6C34878D82A}">
                    <a16:rowId xmlns:a16="http://schemas.microsoft.com/office/drawing/2014/main" val="1126211018"/>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How: Encode</a:t>
                      </a:r>
                    </a:p>
                  </a:txBody>
                  <a:tcPr anchor="ctr"/>
                </a:tc>
                <a:tc>
                  <a:txBody>
                    <a:bodyPr/>
                    <a:lstStyle/>
                    <a:p>
                      <a:pPr marL="171450" marR="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Space Grotesk"/>
                          <a:cs typeface="Space Grotesk"/>
                          <a:sym typeface="Arial"/>
                        </a:rPr>
                        <a:t>Line marks</a:t>
                      </a:r>
                    </a:p>
                    <a:p>
                      <a:pPr marL="171450" marR="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Space Grotesk"/>
                          <a:cs typeface="Space Grotesk"/>
                          <a:sym typeface="Arial"/>
                        </a:rPr>
                        <a:t>Length channel for time</a:t>
                      </a:r>
                    </a:p>
                    <a:p>
                      <a:pPr marL="171450" marR="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Space Grotesk"/>
                          <a:cs typeface="Space Grotesk"/>
                          <a:sym typeface="Arial"/>
                        </a:rPr>
                        <a:t>Color channel for certainty/uncertainty</a:t>
                      </a:r>
                    </a:p>
                    <a:p>
                      <a:pPr marL="171450" marR="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Space Grotesk"/>
                          <a:cs typeface="Space Grotesk"/>
                          <a:sym typeface="Arial"/>
                        </a:rPr>
                        <a:t>Text annotation for context</a:t>
                      </a:r>
                    </a:p>
                  </a:txBody>
                  <a:tcPr anchor="ctr"/>
                </a:tc>
                <a:extLst>
                  <a:ext uri="{0D108BD9-81ED-4DB2-BD59-A6C34878D82A}">
                    <a16:rowId xmlns:a16="http://schemas.microsoft.com/office/drawing/2014/main" val="1693969594"/>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Expressiveness &amp; Effectiveness</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The sharp ascent of a line highlights the quick progress made in the 40-year post emancipation period. The annotations highlight the tragic setbacks.</a:t>
                      </a:r>
                    </a:p>
                  </a:txBody>
                  <a:tcPr anchor="ctr"/>
                </a:tc>
                <a:extLst>
                  <a:ext uri="{0D108BD9-81ED-4DB2-BD59-A6C34878D82A}">
                    <a16:rowId xmlns:a16="http://schemas.microsoft.com/office/drawing/2014/main" val="937965138"/>
                  </a:ext>
                </a:extLst>
              </a:tr>
            </a:tbl>
          </a:graphicData>
        </a:graphic>
      </p:graphicFrame>
      <p:sp>
        <p:nvSpPr>
          <p:cNvPr id="7" name="Title 1">
            <a:extLst>
              <a:ext uri="{FF2B5EF4-FFF2-40B4-BE49-F238E27FC236}">
                <a16:creationId xmlns:a16="http://schemas.microsoft.com/office/drawing/2014/main" id="{BC0106A4-9FFE-6FF7-8A3F-AC65BF198408}"/>
              </a:ext>
            </a:extLst>
          </p:cNvPr>
          <p:cNvSpPr txBox="1">
            <a:spLocks/>
          </p:cNvSpPr>
          <p:nvPr/>
        </p:nvSpPr>
        <p:spPr>
          <a:xfrm rot="17273788">
            <a:off x="4898976" y="-12393"/>
            <a:ext cx="286244" cy="215055"/>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8" name="Title 1">
            <a:extLst>
              <a:ext uri="{FF2B5EF4-FFF2-40B4-BE49-F238E27FC236}">
                <a16:creationId xmlns:a16="http://schemas.microsoft.com/office/drawing/2014/main" id="{6CF62762-7771-2D3A-A1FE-0DC0E9717FDF}"/>
              </a:ext>
            </a:extLst>
          </p:cNvPr>
          <p:cNvSpPr txBox="1">
            <a:spLocks/>
          </p:cNvSpPr>
          <p:nvPr/>
        </p:nvSpPr>
        <p:spPr>
          <a:xfrm rot="2594898">
            <a:off x="8980167" y="-16909"/>
            <a:ext cx="241863" cy="110196"/>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9" name="Title 1">
            <a:extLst>
              <a:ext uri="{FF2B5EF4-FFF2-40B4-BE49-F238E27FC236}">
                <a16:creationId xmlns:a16="http://schemas.microsoft.com/office/drawing/2014/main" id="{F27B6DCD-1903-ABFA-38EC-726830B5B555}"/>
              </a:ext>
            </a:extLst>
          </p:cNvPr>
          <p:cNvSpPr txBox="1">
            <a:spLocks/>
          </p:cNvSpPr>
          <p:nvPr/>
        </p:nvSpPr>
        <p:spPr>
          <a:xfrm rot="18598723">
            <a:off x="4964458" y="4875976"/>
            <a:ext cx="132043" cy="193503"/>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10" name="Title 1">
            <a:extLst>
              <a:ext uri="{FF2B5EF4-FFF2-40B4-BE49-F238E27FC236}">
                <a16:creationId xmlns:a16="http://schemas.microsoft.com/office/drawing/2014/main" id="{1C2335A2-477D-3A2C-EE02-C1925B4F8C4B}"/>
              </a:ext>
            </a:extLst>
          </p:cNvPr>
          <p:cNvSpPr txBox="1">
            <a:spLocks/>
          </p:cNvSpPr>
          <p:nvPr/>
        </p:nvSpPr>
        <p:spPr>
          <a:xfrm>
            <a:off x="4511467" y="4976849"/>
            <a:ext cx="630089" cy="125103"/>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11" name="Title 1">
            <a:extLst>
              <a:ext uri="{FF2B5EF4-FFF2-40B4-BE49-F238E27FC236}">
                <a16:creationId xmlns:a16="http://schemas.microsoft.com/office/drawing/2014/main" id="{85BA1227-6D4C-3550-28F7-186345AECC77}"/>
              </a:ext>
            </a:extLst>
          </p:cNvPr>
          <p:cNvSpPr txBox="1">
            <a:spLocks/>
          </p:cNvSpPr>
          <p:nvPr/>
        </p:nvSpPr>
        <p:spPr>
          <a:xfrm rot="19696420">
            <a:off x="8914273" y="4994197"/>
            <a:ext cx="317592" cy="71499"/>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13" name="TextBox 12">
            <a:extLst>
              <a:ext uri="{FF2B5EF4-FFF2-40B4-BE49-F238E27FC236}">
                <a16:creationId xmlns:a16="http://schemas.microsoft.com/office/drawing/2014/main" id="{A5B195D9-0745-6675-7AA0-EF4437EECAA5}"/>
              </a:ext>
            </a:extLst>
          </p:cNvPr>
          <p:cNvSpPr txBox="1"/>
          <p:nvPr/>
        </p:nvSpPr>
        <p:spPr>
          <a:xfrm>
            <a:off x="324793" y="4859890"/>
            <a:ext cx="931634" cy="276999"/>
          </a:xfrm>
          <a:prstGeom prst="rect">
            <a:avLst/>
          </a:prstGeom>
          <a:noFill/>
        </p:spPr>
        <p:txBody>
          <a:bodyPr wrap="square" anchor="ctr">
            <a:spAutoFit/>
          </a:bodyPr>
          <a:lstStyle/>
          <a:p>
            <a:r>
              <a:rPr lang="en-US" sz="1200" baseline="30000" dirty="0">
                <a:solidFill>
                  <a:schemeClr val="dk2"/>
                </a:solidFill>
                <a:latin typeface="Space Grotesk"/>
                <a:cs typeface="Space Grotesk"/>
                <a:sym typeface="Space Grotesk"/>
              </a:rPr>
              <a:t>Image: Plate 21</a:t>
            </a:r>
            <a:endParaRPr lang="en-US" sz="1200" dirty="0">
              <a:solidFill>
                <a:schemeClr val="dk2"/>
              </a:solidFill>
              <a:latin typeface="Space Grotesk"/>
              <a:cs typeface="Space Grotesk"/>
              <a:sym typeface="Space Grotesk"/>
            </a:endParaRPr>
          </a:p>
        </p:txBody>
      </p:sp>
    </p:spTree>
    <p:extLst>
      <p:ext uri="{BB962C8B-B14F-4D97-AF65-F5344CB8AC3E}">
        <p14:creationId xmlns:p14="http://schemas.microsoft.com/office/powerpoint/2010/main" val="619433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0FE2-CE1A-DCC4-3289-1831BB307EC3}"/>
              </a:ext>
            </a:extLst>
          </p:cNvPr>
          <p:cNvSpPr>
            <a:spLocks noGrp="1"/>
          </p:cNvSpPr>
          <p:nvPr>
            <p:ph type="title"/>
          </p:nvPr>
        </p:nvSpPr>
        <p:spPr>
          <a:xfrm>
            <a:off x="455310" y="333724"/>
            <a:ext cx="4568903" cy="840917"/>
          </a:xfrm>
        </p:spPr>
        <p:txBody>
          <a:bodyPr/>
          <a:lstStyle/>
          <a:p>
            <a:r>
              <a:rPr lang="en-US" dirty="0"/>
              <a:t>Plate 53</a:t>
            </a:r>
          </a:p>
        </p:txBody>
      </p:sp>
      <p:graphicFrame>
        <p:nvGraphicFramePr>
          <p:cNvPr id="6" name="Table 6">
            <a:extLst>
              <a:ext uri="{FF2B5EF4-FFF2-40B4-BE49-F238E27FC236}">
                <a16:creationId xmlns:a16="http://schemas.microsoft.com/office/drawing/2014/main" id="{FE58F18E-C160-2F61-514B-7003A5F4F24C}"/>
              </a:ext>
            </a:extLst>
          </p:cNvPr>
          <p:cNvGraphicFramePr>
            <a:graphicFrameLocks noGrp="1"/>
          </p:cNvGraphicFramePr>
          <p:nvPr>
            <p:extLst>
              <p:ext uri="{D42A27DB-BD31-4B8C-83A1-F6EECF244321}">
                <p14:modId xmlns:p14="http://schemas.microsoft.com/office/powerpoint/2010/main" val="3208290014"/>
              </p:ext>
            </p:extLst>
          </p:nvPr>
        </p:nvGraphicFramePr>
        <p:xfrm>
          <a:off x="1172666" y="1184132"/>
          <a:ext cx="3851548" cy="3627120"/>
        </p:xfrm>
        <a:graphic>
          <a:graphicData uri="http://schemas.openxmlformats.org/drawingml/2006/table">
            <a:tbl>
              <a:tblPr firstRow="1" bandRow="1">
                <a:tableStyleId>{6CB14973-0690-46DF-B211-35CF8814B339}</a:tableStyleId>
              </a:tblPr>
              <a:tblGrid>
                <a:gridCol w="1326229">
                  <a:extLst>
                    <a:ext uri="{9D8B030D-6E8A-4147-A177-3AD203B41FA5}">
                      <a16:colId xmlns:a16="http://schemas.microsoft.com/office/drawing/2014/main" val="1944952880"/>
                    </a:ext>
                  </a:extLst>
                </a:gridCol>
                <a:gridCol w="2525319">
                  <a:extLst>
                    <a:ext uri="{9D8B030D-6E8A-4147-A177-3AD203B41FA5}">
                      <a16:colId xmlns:a16="http://schemas.microsoft.com/office/drawing/2014/main" val="2876060379"/>
                    </a:ext>
                  </a:extLst>
                </a:gridCol>
              </a:tblGrid>
              <a:tr h="233019">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Idiom</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100% Stacked-Bar Mirror Chart</a:t>
                      </a:r>
                    </a:p>
                  </a:txBody>
                  <a:tcPr anchor="ctr"/>
                </a:tc>
                <a:extLst>
                  <a:ext uri="{0D108BD9-81ED-4DB2-BD59-A6C34878D82A}">
                    <a16:rowId xmlns:a16="http://schemas.microsoft.com/office/drawing/2014/main" val="4274496766"/>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What: Data</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Marriage Status across Genders and Age</a:t>
                      </a:r>
                    </a:p>
                  </a:txBody>
                  <a:tcPr anchor="ctr"/>
                </a:tc>
                <a:extLst>
                  <a:ext uri="{0D108BD9-81ED-4DB2-BD59-A6C34878D82A}">
                    <a16:rowId xmlns:a16="http://schemas.microsoft.com/office/drawing/2014/main" val="2866454335"/>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Why: Tasks</a:t>
                      </a:r>
                    </a:p>
                  </a:txBody>
                  <a:tcPr anchor="ct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2"/>
                          </a:solidFill>
                          <a:latin typeface="Space Grotesk"/>
                          <a:cs typeface="Space Grotesk"/>
                          <a:sym typeface="Arial"/>
                        </a:rPr>
                        <a:t>Compare proportions across multiple categories</a:t>
                      </a:r>
                    </a:p>
                  </a:txBody>
                  <a:tcPr anchor="ctr"/>
                </a:tc>
                <a:extLst>
                  <a:ext uri="{0D108BD9-81ED-4DB2-BD59-A6C34878D82A}">
                    <a16:rowId xmlns:a16="http://schemas.microsoft.com/office/drawing/2014/main" val="1126211018"/>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How: Encode</a:t>
                      </a:r>
                    </a:p>
                  </a:txBody>
                  <a:tcPr anchor="ctr"/>
                </a:tc>
                <a:tc>
                  <a:txBody>
                    <a:bodyPr/>
                    <a:lstStyle/>
                    <a:p>
                      <a:pPr marL="171450" marR="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Space Grotesk"/>
                          <a:cs typeface="Space Grotesk"/>
                          <a:sym typeface="Arial"/>
                        </a:rPr>
                        <a:t>Spatial channel for gender</a:t>
                      </a:r>
                    </a:p>
                    <a:p>
                      <a:pPr marL="171450" marR="0" indent="-171450" algn="l" rtl="0">
                        <a:lnSpc>
                          <a:spcPct val="100000"/>
                        </a:lnSpc>
                        <a:spcBef>
                          <a:spcPts val="0"/>
                        </a:spcBef>
                        <a:spcAft>
                          <a:spcPts val="0"/>
                        </a:spcAft>
                        <a:buClr>
                          <a:srgbClr val="000000"/>
                        </a:buClr>
                        <a:buFont typeface="Arial" panose="020B0604020202020204" pitchFamily="34" charset="0"/>
                        <a:buChar char="•"/>
                      </a:pPr>
                      <a:r>
                        <a:rPr lang="en-US" sz="1200" b="0" i="0" u="none" strike="noStrike" cap="none" dirty="0">
                          <a:solidFill>
                            <a:schemeClr val="dk2"/>
                          </a:solidFill>
                          <a:latin typeface="Space Grotesk"/>
                          <a:cs typeface="Space Grotesk"/>
                          <a:sym typeface="Arial"/>
                        </a:rPr>
                        <a:t>Color channel for marriage status</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b="0" i="0" u="none" strike="noStrike" cap="none" dirty="0">
                          <a:solidFill>
                            <a:schemeClr val="dk2"/>
                          </a:solidFill>
                          <a:latin typeface="Space Grotesk"/>
                          <a:cs typeface="Space Grotesk"/>
                          <a:sym typeface="Arial"/>
                        </a:rPr>
                        <a:t>Area/Length channel for proportion</a:t>
                      </a:r>
                    </a:p>
                  </a:txBody>
                  <a:tcPr anchor="ctr"/>
                </a:tc>
                <a:extLst>
                  <a:ext uri="{0D108BD9-81ED-4DB2-BD59-A6C34878D82A}">
                    <a16:rowId xmlns:a16="http://schemas.microsoft.com/office/drawing/2014/main" val="1693969594"/>
                  </a:ext>
                </a:extLst>
              </a:tr>
              <a:tr h="283507">
                <a:tc>
                  <a:txBody>
                    <a:bodyPr/>
                    <a:lstStyle/>
                    <a:p>
                      <a:pPr marR="0" algn="l" rtl="0">
                        <a:lnSpc>
                          <a:spcPct val="100000"/>
                        </a:lnSpc>
                        <a:spcBef>
                          <a:spcPts val="0"/>
                        </a:spcBef>
                        <a:spcAft>
                          <a:spcPts val="0"/>
                        </a:spcAft>
                        <a:buClr>
                          <a:srgbClr val="000000"/>
                        </a:buClr>
                        <a:buFont typeface="Arial"/>
                      </a:pPr>
                      <a:r>
                        <a:rPr lang="en-US" sz="1200" b="1" i="0" u="none" strike="noStrike" cap="none" dirty="0">
                          <a:solidFill>
                            <a:schemeClr val="dk2"/>
                          </a:solidFill>
                          <a:latin typeface="Space Grotesk"/>
                          <a:cs typeface="Space Grotesk"/>
                          <a:sym typeface="Arial"/>
                        </a:rPr>
                        <a:t>Expressiveness &amp; Effectiveness</a:t>
                      </a:r>
                    </a:p>
                  </a:txBody>
                  <a:tcPr anchor="ctr"/>
                </a:tc>
                <a:tc>
                  <a:txBody>
                    <a:bodyPr/>
                    <a:lstStyle/>
                    <a:p>
                      <a:pPr marR="0" algn="l" rtl="0">
                        <a:lnSpc>
                          <a:spcPct val="100000"/>
                        </a:lnSpc>
                        <a:spcBef>
                          <a:spcPts val="0"/>
                        </a:spcBef>
                        <a:spcAft>
                          <a:spcPts val="0"/>
                        </a:spcAft>
                        <a:buClr>
                          <a:srgbClr val="000000"/>
                        </a:buClr>
                        <a:buFont typeface="Arial"/>
                      </a:pPr>
                      <a:r>
                        <a:rPr lang="en-US" sz="1100" b="0" i="0" u="none" strike="noStrike" cap="none" dirty="0">
                          <a:solidFill>
                            <a:schemeClr val="dk2"/>
                          </a:solidFill>
                          <a:latin typeface="Space Grotesk"/>
                          <a:cs typeface="Space Grotesk"/>
                          <a:sym typeface="Arial"/>
                        </a:rPr>
                        <a:t>Color channels clearly indicate marriage status and vertical axis does a nice job of showing change across ages. It can be somewhat difficult to compare diverging lengths (gender) but aided by percent labels on horizontal axis.</a:t>
                      </a:r>
                    </a:p>
                  </a:txBody>
                  <a:tcPr anchor="ctr"/>
                </a:tc>
                <a:extLst>
                  <a:ext uri="{0D108BD9-81ED-4DB2-BD59-A6C34878D82A}">
                    <a16:rowId xmlns:a16="http://schemas.microsoft.com/office/drawing/2014/main" val="937965138"/>
                  </a:ext>
                </a:extLst>
              </a:tr>
            </a:tbl>
          </a:graphicData>
        </a:graphic>
      </p:graphicFrame>
      <p:sp>
        <p:nvSpPr>
          <p:cNvPr id="7" name="Title 1">
            <a:extLst>
              <a:ext uri="{FF2B5EF4-FFF2-40B4-BE49-F238E27FC236}">
                <a16:creationId xmlns:a16="http://schemas.microsoft.com/office/drawing/2014/main" id="{BC0106A4-9FFE-6FF7-8A3F-AC65BF198408}"/>
              </a:ext>
            </a:extLst>
          </p:cNvPr>
          <p:cNvSpPr txBox="1">
            <a:spLocks/>
          </p:cNvSpPr>
          <p:nvPr/>
        </p:nvSpPr>
        <p:spPr>
          <a:xfrm rot="1444079">
            <a:off x="4681477" y="4977756"/>
            <a:ext cx="286244" cy="121968"/>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9" name="Title 1">
            <a:extLst>
              <a:ext uri="{FF2B5EF4-FFF2-40B4-BE49-F238E27FC236}">
                <a16:creationId xmlns:a16="http://schemas.microsoft.com/office/drawing/2014/main" id="{F27B6DCD-1903-ABFA-38EC-726830B5B555}"/>
              </a:ext>
            </a:extLst>
          </p:cNvPr>
          <p:cNvSpPr txBox="1">
            <a:spLocks/>
          </p:cNvSpPr>
          <p:nvPr/>
        </p:nvSpPr>
        <p:spPr>
          <a:xfrm rot="18598723">
            <a:off x="4964458" y="4875976"/>
            <a:ext cx="132043" cy="193503"/>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13" name="TextBox 12">
            <a:extLst>
              <a:ext uri="{FF2B5EF4-FFF2-40B4-BE49-F238E27FC236}">
                <a16:creationId xmlns:a16="http://schemas.microsoft.com/office/drawing/2014/main" id="{A5B195D9-0745-6675-7AA0-EF4437EECAA5}"/>
              </a:ext>
            </a:extLst>
          </p:cNvPr>
          <p:cNvSpPr txBox="1"/>
          <p:nvPr/>
        </p:nvSpPr>
        <p:spPr>
          <a:xfrm>
            <a:off x="324793" y="4859890"/>
            <a:ext cx="931634" cy="276999"/>
          </a:xfrm>
          <a:prstGeom prst="rect">
            <a:avLst/>
          </a:prstGeom>
          <a:noFill/>
        </p:spPr>
        <p:txBody>
          <a:bodyPr wrap="square" anchor="ctr">
            <a:spAutoFit/>
          </a:bodyPr>
          <a:lstStyle/>
          <a:p>
            <a:r>
              <a:rPr lang="en-US" sz="1200" baseline="30000" dirty="0">
                <a:solidFill>
                  <a:schemeClr val="dk2"/>
                </a:solidFill>
                <a:latin typeface="Space Grotesk"/>
                <a:cs typeface="Space Grotesk"/>
                <a:sym typeface="Space Grotesk"/>
              </a:rPr>
              <a:t>Image: Plate 53</a:t>
            </a:r>
            <a:endParaRPr lang="en-US" sz="1200" dirty="0">
              <a:solidFill>
                <a:schemeClr val="dk2"/>
              </a:solidFill>
              <a:latin typeface="Space Grotesk"/>
              <a:cs typeface="Space Grotesk"/>
              <a:sym typeface="Space Grotesk"/>
            </a:endParaRPr>
          </a:p>
        </p:txBody>
      </p:sp>
      <p:pic>
        <p:nvPicPr>
          <p:cNvPr id="4" name="Picture 3" descr="Chart&#10;&#10;Description automatically generated">
            <a:extLst>
              <a:ext uri="{FF2B5EF4-FFF2-40B4-BE49-F238E27FC236}">
                <a16:creationId xmlns:a16="http://schemas.microsoft.com/office/drawing/2014/main" id="{2E8ACDA0-2FEF-0FA7-8A6A-7E2AD6B9686F}"/>
              </a:ext>
            </a:extLst>
          </p:cNvPr>
          <p:cNvPicPr>
            <a:picLocks noChangeAspect="1"/>
          </p:cNvPicPr>
          <p:nvPr/>
        </p:nvPicPr>
        <p:blipFill rotWithShape="1">
          <a:blip r:embed="rId3"/>
          <a:srcRect l="1507" t="4968" r="1680" b="1128"/>
          <a:stretch/>
        </p:blipFill>
        <p:spPr>
          <a:xfrm>
            <a:off x="5032849" y="41548"/>
            <a:ext cx="4118524" cy="5043934"/>
          </a:xfrm>
          <a:prstGeom prst="rect">
            <a:avLst/>
          </a:prstGeom>
          <a:effectLst>
            <a:softEdge rad="23792"/>
          </a:effectLst>
        </p:spPr>
      </p:pic>
      <p:sp>
        <p:nvSpPr>
          <p:cNvPr id="10" name="Title 1">
            <a:extLst>
              <a:ext uri="{FF2B5EF4-FFF2-40B4-BE49-F238E27FC236}">
                <a16:creationId xmlns:a16="http://schemas.microsoft.com/office/drawing/2014/main" id="{1C2335A2-477D-3A2C-EE02-C1925B4F8C4B}"/>
              </a:ext>
            </a:extLst>
          </p:cNvPr>
          <p:cNvSpPr txBox="1">
            <a:spLocks/>
          </p:cNvSpPr>
          <p:nvPr/>
        </p:nvSpPr>
        <p:spPr>
          <a:xfrm rot="1292997">
            <a:off x="4687721" y="4949461"/>
            <a:ext cx="630089" cy="125103"/>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
        <p:nvSpPr>
          <p:cNvPr id="11" name="Title 1">
            <a:extLst>
              <a:ext uri="{FF2B5EF4-FFF2-40B4-BE49-F238E27FC236}">
                <a16:creationId xmlns:a16="http://schemas.microsoft.com/office/drawing/2014/main" id="{85BA1227-6D4C-3550-28F7-186345AECC77}"/>
              </a:ext>
            </a:extLst>
          </p:cNvPr>
          <p:cNvSpPr txBox="1">
            <a:spLocks/>
          </p:cNvSpPr>
          <p:nvPr/>
        </p:nvSpPr>
        <p:spPr>
          <a:xfrm rot="1337089">
            <a:off x="9108714" y="4805747"/>
            <a:ext cx="102589" cy="237882"/>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lang="en-US" dirty="0"/>
          </a:p>
        </p:txBody>
      </p:sp>
    </p:spTree>
    <p:extLst>
      <p:ext uri="{BB962C8B-B14F-4D97-AF65-F5344CB8AC3E}">
        <p14:creationId xmlns:p14="http://schemas.microsoft.com/office/powerpoint/2010/main" val="3267674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EEB69C-CE4E-7478-074C-58D040093BEA}"/>
              </a:ext>
            </a:extLst>
          </p:cNvPr>
          <p:cNvSpPr>
            <a:spLocks noGrp="1"/>
          </p:cNvSpPr>
          <p:nvPr>
            <p:ph type="body" idx="1"/>
          </p:nvPr>
        </p:nvSpPr>
        <p:spPr>
          <a:xfrm>
            <a:off x="6114613" y="1296901"/>
            <a:ext cx="2585655" cy="3491483"/>
          </a:xfrm>
          <a:solidFill>
            <a:schemeClr val="lt1">
              <a:alpha val="50000"/>
            </a:schemeClr>
          </a:solidFill>
        </p:spPr>
        <p:txBody>
          <a:bodyPr/>
          <a:lstStyle/>
          <a:p>
            <a:pPr marL="139700" indent="0">
              <a:buNone/>
            </a:pPr>
            <a:r>
              <a:rPr lang="en-US" dirty="0"/>
              <a:t>Alejandro Hohmann</a:t>
            </a:r>
          </a:p>
          <a:p>
            <a:pPr marL="139700" indent="0">
              <a:buNone/>
            </a:pPr>
            <a:endParaRPr lang="en-US" dirty="0"/>
          </a:p>
          <a:p>
            <a:pPr marL="139700" indent="0">
              <a:buNone/>
            </a:pPr>
            <a:br>
              <a:rPr lang="en-US" dirty="0"/>
            </a:br>
            <a:r>
              <a:rPr lang="en-US" dirty="0"/>
              <a:t>ahohmann@ucsd.edu</a:t>
            </a:r>
          </a:p>
          <a:p>
            <a:pPr marL="139700" indent="0">
              <a:buNone/>
            </a:pPr>
            <a:endParaRPr lang="en-US" dirty="0"/>
          </a:p>
          <a:p>
            <a:pPr marL="139700" indent="0">
              <a:buNone/>
            </a:pPr>
            <a:br>
              <a:rPr lang="en-US" dirty="0"/>
            </a:br>
            <a:r>
              <a:rPr lang="en-US" dirty="0"/>
              <a:t>github.com/gojandrooo</a:t>
            </a:r>
          </a:p>
        </p:txBody>
      </p:sp>
      <p:sp>
        <p:nvSpPr>
          <p:cNvPr id="3" name="Title 2">
            <a:extLst>
              <a:ext uri="{FF2B5EF4-FFF2-40B4-BE49-F238E27FC236}">
                <a16:creationId xmlns:a16="http://schemas.microsoft.com/office/drawing/2014/main" id="{CE1B243B-021C-CAAA-5D46-ACB1831E7D71}"/>
              </a:ext>
            </a:extLst>
          </p:cNvPr>
          <p:cNvSpPr>
            <a:spLocks noGrp="1"/>
          </p:cNvSpPr>
          <p:nvPr>
            <p:ph type="title"/>
          </p:nvPr>
        </p:nvSpPr>
        <p:spPr>
          <a:xfrm>
            <a:off x="5888182" y="649940"/>
            <a:ext cx="2812086" cy="480900"/>
          </a:xfrm>
          <a:noFill/>
        </p:spPr>
        <p:txBody>
          <a:bodyPr/>
          <a:lstStyle/>
          <a:p>
            <a:r>
              <a:rPr lang="en-US" dirty="0"/>
              <a:t>Contact</a:t>
            </a:r>
          </a:p>
        </p:txBody>
      </p:sp>
      <p:pic>
        <p:nvPicPr>
          <p:cNvPr id="4" name="Graphic 3" descr="Email outline">
            <a:extLst>
              <a:ext uri="{FF2B5EF4-FFF2-40B4-BE49-F238E27FC236}">
                <a16:creationId xmlns:a16="http://schemas.microsoft.com/office/drawing/2014/main" id="{0E2A9B5E-E830-A6B8-985D-E994879062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92749" y="1936513"/>
            <a:ext cx="338256" cy="338256"/>
          </a:xfrm>
          <a:prstGeom prst="rect">
            <a:avLst/>
          </a:prstGeom>
        </p:spPr>
      </p:pic>
      <p:pic>
        <p:nvPicPr>
          <p:cNvPr id="5" name="Graphic 4" descr="Web design outline">
            <a:extLst>
              <a:ext uri="{FF2B5EF4-FFF2-40B4-BE49-F238E27FC236}">
                <a16:creationId xmlns:a16="http://schemas.microsoft.com/office/drawing/2014/main" id="{FE348D8D-6C02-CE7F-AD4E-58569D88BB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88251" y="2614116"/>
            <a:ext cx="335774" cy="335774"/>
          </a:xfrm>
          <a:prstGeom prst="rect">
            <a:avLst/>
          </a:prstGeom>
        </p:spPr>
      </p:pic>
      <p:pic>
        <p:nvPicPr>
          <p:cNvPr id="6" name="Graphic 5" descr="Scientist male outline">
            <a:extLst>
              <a:ext uri="{FF2B5EF4-FFF2-40B4-BE49-F238E27FC236}">
                <a16:creationId xmlns:a16="http://schemas.microsoft.com/office/drawing/2014/main" id="{B69CD4CA-E5C6-334B-8901-3712E00E6D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99729" y="1301333"/>
            <a:ext cx="338256" cy="338256"/>
          </a:xfrm>
          <a:prstGeom prst="rect">
            <a:avLst/>
          </a:prstGeom>
        </p:spPr>
      </p:pic>
      <p:sp>
        <p:nvSpPr>
          <p:cNvPr id="7" name="Title 2">
            <a:extLst>
              <a:ext uri="{FF2B5EF4-FFF2-40B4-BE49-F238E27FC236}">
                <a16:creationId xmlns:a16="http://schemas.microsoft.com/office/drawing/2014/main" id="{06AE699C-3A6F-5C32-31DE-48AFE4C5EEA2}"/>
              </a:ext>
            </a:extLst>
          </p:cNvPr>
          <p:cNvSpPr txBox="1">
            <a:spLocks/>
          </p:cNvSpPr>
          <p:nvPr/>
        </p:nvSpPr>
        <p:spPr>
          <a:xfrm>
            <a:off x="443732" y="649940"/>
            <a:ext cx="5444450" cy="48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rona One"/>
              <a:buNone/>
              <a:defRPr sz="2300" b="1" i="0" u="none" strike="noStrike" cap="none">
                <a:solidFill>
                  <a:schemeClr val="dk1"/>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t>Reference &amp; Source</a:t>
            </a:r>
          </a:p>
        </p:txBody>
      </p:sp>
      <p:sp>
        <p:nvSpPr>
          <p:cNvPr id="8" name="Text Placeholder 1">
            <a:extLst>
              <a:ext uri="{FF2B5EF4-FFF2-40B4-BE49-F238E27FC236}">
                <a16:creationId xmlns:a16="http://schemas.microsoft.com/office/drawing/2014/main" id="{DDB51892-3C3F-6D2B-1F02-83A0886C603E}"/>
              </a:ext>
            </a:extLst>
          </p:cNvPr>
          <p:cNvSpPr txBox="1">
            <a:spLocks/>
          </p:cNvSpPr>
          <p:nvPr/>
        </p:nvSpPr>
        <p:spPr>
          <a:xfrm>
            <a:off x="558617" y="1296900"/>
            <a:ext cx="5329565" cy="2842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3"/>
              </a:buClr>
              <a:buSzPts val="1400"/>
              <a:buFont typeface="Space Grotesk"/>
              <a:buChar char="●"/>
              <a:defRPr sz="1400" b="0" i="0" u="none" strike="noStrike" cap="none">
                <a:solidFill>
                  <a:schemeClr val="dk2"/>
                </a:solidFill>
                <a:latin typeface="Space Grotesk"/>
                <a:ea typeface="Space Grotesk"/>
                <a:cs typeface="Space Grotesk"/>
                <a:sym typeface="Space Grotesk"/>
              </a:defRPr>
            </a:lvl1pPr>
            <a:lvl2pPr marL="914400" marR="0" lvl="1" indent="-317500" algn="l" rtl="0">
              <a:lnSpc>
                <a:spcPct val="115000"/>
              </a:lnSpc>
              <a:spcBef>
                <a:spcPts val="0"/>
              </a:spcBef>
              <a:spcAft>
                <a:spcPts val="0"/>
              </a:spcAft>
              <a:buClr>
                <a:schemeClr val="dk2"/>
              </a:buClr>
              <a:buSzPts val="1400"/>
              <a:buFont typeface="Space Grotesk"/>
              <a:buChar char="○"/>
              <a:defRPr sz="1400" b="0" i="0" u="none" strike="noStrike" cap="none">
                <a:solidFill>
                  <a:schemeClr val="dk2"/>
                </a:solidFill>
                <a:latin typeface="Space Grotesk"/>
                <a:ea typeface="Space Grotesk"/>
                <a:cs typeface="Space Grotesk"/>
                <a:sym typeface="Space Grotesk"/>
              </a:defRPr>
            </a:lvl2pPr>
            <a:lvl3pPr marL="1371600" marR="0" lvl="2" indent="-317500" algn="l" rtl="0">
              <a:lnSpc>
                <a:spcPct val="115000"/>
              </a:lnSpc>
              <a:spcBef>
                <a:spcPts val="0"/>
              </a:spcBef>
              <a:spcAft>
                <a:spcPts val="0"/>
              </a:spcAft>
              <a:buClr>
                <a:schemeClr val="dk2"/>
              </a:buClr>
              <a:buSzPts val="1400"/>
              <a:buFont typeface="Space Grotesk"/>
              <a:buChar char="■"/>
              <a:defRPr sz="1400" b="0" i="0" u="none" strike="noStrike" cap="none">
                <a:solidFill>
                  <a:schemeClr val="dk2"/>
                </a:solidFill>
                <a:latin typeface="Space Grotesk"/>
                <a:ea typeface="Space Grotesk"/>
                <a:cs typeface="Space Grotesk"/>
                <a:sym typeface="Space Grotesk"/>
              </a:defRPr>
            </a:lvl3pPr>
            <a:lvl4pPr marL="1828800" marR="0" lvl="3" indent="-317500" algn="l" rtl="0">
              <a:lnSpc>
                <a:spcPct val="115000"/>
              </a:lnSpc>
              <a:spcBef>
                <a:spcPts val="0"/>
              </a:spcBef>
              <a:spcAft>
                <a:spcPts val="0"/>
              </a:spcAft>
              <a:buClr>
                <a:schemeClr val="dk2"/>
              </a:buClr>
              <a:buSzPts val="1400"/>
              <a:buFont typeface="Space Grotesk"/>
              <a:buChar char="●"/>
              <a:defRPr sz="1400" b="0" i="0" u="none" strike="noStrike" cap="none">
                <a:solidFill>
                  <a:schemeClr val="dk2"/>
                </a:solidFill>
                <a:latin typeface="Space Grotesk"/>
                <a:ea typeface="Space Grotesk"/>
                <a:cs typeface="Space Grotesk"/>
                <a:sym typeface="Space Grotesk"/>
              </a:defRPr>
            </a:lvl4pPr>
            <a:lvl5pPr marL="2286000" marR="0" lvl="4" indent="-317500" algn="l" rtl="0">
              <a:lnSpc>
                <a:spcPct val="115000"/>
              </a:lnSpc>
              <a:spcBef>
                <a:spcPts val="0"/>
              </a:spcBef>
              <a:spcAft>
                <a:spcPts val="0"/>
              </a:spcAft>
              <a:buClr>
                <a:schemeClr val="dk2"/>
              </a:buClr>
              <a:buSzPts val="1400"/>
              <a:buFont typeface="Space Grotesk"/>
              <a:buChar char="○"/>
              <a:defRPr sz="1400" b="0" i="0" u="none" strike="noStrike" cap="none">
                <a:solidFill>
                  <a:schemeClr val="dk2"/>
                </a:solidFill>
                <a:latin typeface="Space Grotesk"/>
                <a:ea typeface="Space Grotesk"/>
                <a:cs typeface="Space Grotesk"/>
                <a:sym typeface="Space Grotesk"/>
              </a:defRPr>
            </a:lvl5pPr>
            <a:lvl6pPr marL="2743200" marR="0" lvl="5" indent="-317500" algn="l" rtl="0">
              <a:lnSpc>
                <a:spcPct val="115000"/>
              </a:lnSpc>
              <a:spcBef>
                <a:spcPts val="0"/>
              </a:spcBef>
              <a:spcAft>
                <a:spcPts val="0"/>
              </a:spcAft>
              <a:buClr>
                <a:schemeClr val="dk2"/>
              </a:buClr>
              <a:buSzPts val="1400"/>
              <a:buFont typeface="Space Grotesk"/>
              <a:buChar char="■"/>
              <a:defRPr sz="1400" b="0" i="0" u="none" strike="noStrike" cap="none">
                <a:solidFill>
                  <a:schemeClr val="dk2"/>
                </a:solidFill>
                <a:latin typeface="Space Grotesk"/>
                <a:ea typeface="Space Grotesk"/>
                <a:cs typeface="Space Grotesk"/>
                <a:sym typeface="Space Grotesk"/>
              </a:defRPr>
            </a:lvl6pPr>
            <a:lvl7pPr marL="3200400" marR="0" lvl="6" indent="-317500" algn="l" rtl="0">
              <a:lnSpc>
                <a:spcPct val="115000"/>
              </a:lnSpc>
              <a:spcBef>
                <a:spcPts val="0"/>
              </a:spcBef>
              <a:spcAft>
                <a:spcPts val="0"/>
              </a:spcAft>
              <a:buClr>
                <a:schemeClr val="dk2"/>
              </a:buClr>
              <a:buSzPts val="1400"/>
              <a:buFont typeface="Space Grotesk"/>
              <a:buChar char="●"/>
              <a:defRPr sz="1400" b="0" i="0" u="none" strike="noStrike" cap="none">
                <a:solidFill>
                  <a:schemeClr val="dk2"/>
                </a:solidFill>
                <a:latin typeface="Space Grotesk"/>
                <a:ea typeface="Space Grotesk"/>
                <a:cs typeface="Space Grotesk"/>
                <a:sym typeface="Space Grotesk"/>
              </a:defRPr>
            </a:lvl7pPr>
            <a:lvl8pPr marL="3657600" marR="0" lvl="7" indent="-317500" algn="l" rtl="0">
              <a:lnSpc>
                <a:spcPct val="115000"/>
              </a:lnSpc>
              <a:spcBef>
                <a:spcPts val="0"/>
              </a:spcBef>
              <a:spcAft>
                <a:spcPts val="0"/>
              </a:spcAft>
              <a:buClr>
                <a:schemeClr val="dk2"/>
              </a:buClr>
              <a:buSzPts val="1400"/>
              <a:buFont typeface="Space Grotesk"/>
              <a:buChar char="○"/>
              <a:defRPr sz="1400" b="0" i="0" u="none" strike="noStrike" cap="none">
                <a:solidFill>
                  <a:schemeClr val="dk2"/>
                </a:solidFill>
                <a:latin typeface="Space Grotesk"/>
                <a:ea typeface="Space Grotesk"/>
                <a:cs typeface="Space Grotesk"/>
                <a:sym typeface="Space Grotesk"/>
              </a:defRPr>
            </a:lvl8pPr>
            <a:lvl9pPr marL="4114800" marR="0" lvl="8" indent="-317500" algn="l" rtl="0">
              <a:lnSpc>
                <a:spcPct val="115000"/>
              </a:lnSpc>
              <a:spcBef>
                <a:spcPts val="0"/>
              </a:spcBef>
              <a:spcAft>
                <a:spcPts val="0"/>
              </a:spcAft>
              <a:buClr>
                <a:schemeClr val="dk2"/>
              </a:buClr>
              <a:buSzPts val="1400"/>
              <a:buFont typeface="Space Grotesk"/>
              <a:buChar char="■"/>
              <a:defRPr sz="1400" b="0" i="0" u="none" strike="noStrike" cap="none">
                <a:solidFill>
                  <a:schemeClr val="dk2"/>
                </a:solidFill>
                <a:latin typeface="Space Grotesk"/>
                <a:ea typeface="Space Grotesk"/>
                <a:cs typeface="Space Grotesk"/>
                <a:sym typeface="Space Grotesk"/>
              </a:defRPr>
            </a:lvl9pPr>
          </a:lstStyle>
          <a:p>
            <a:pPr marL="139700" indent="0">
              <a:buNone/>
            </a:pPr>
            <a:r>
              <a:rPr lang="en-US" sz="1400" dirty="0">
                <a:solidFill>
                  <a:schemeClr val="dk2"/>
                </a:solidFill>
                <a:latin typeface="Space Grotesk"/>
                <a:cs typeface="Space Grotesk"/>
                <a:sym typeface="Space Grotesk"/>
              </a:rPr>
              <a:t>Primary Reference: </a:t>
            </a:r>
            <a:br>
              <a:rPr lang="en-US" sz="1400" dirty="0">
                <a:solidFill>
                  <a:schemeClr val="dk2"/>
                </a:solidFill>
                <a:latin typeface="Space Grotesk"/>
                <a:cs typeface="Space Grotesk"/>
                <a:sym typeface="Space Grotesk"/>
              </a:rPr>
            </a:br>
            <a:r>
              <a:rPr lang="en-US" sz="1400" dirty="0">
                <a:solidFill>
                  <a:schemeClr val="dk2"/>
                </a:solidFill>
                <a:latin typeface="Space Grotesk"/>
                <a:cs typeface="Space Grotesk"/>
                <a:sym typeface="Space Grotesk"/>
              </a:rPr>
              <a:t>W.E.B. DuBois’s Data Portraits, Visualizing Black America;</a:t>
            </a:r>
            <a:br>
              <a:rPr lang="en-US" sz="1400" dirty="0">
                <a:solidFill>
                  <a:schemeClr val="dk2"/>
                </a:solidFill>
                <a:latin typeface="Space Grotesk"/>
                <a:cs typeface="Space Grotesk"/>
                <a:sym typeface="Space Grotesk"/>
              </a:rPr>
            </a:br>
            <a:r>
              <a:rPr lang="en-US" sz="1400" dirty="0">
                <a:solidFill>
                  <a:schemeClr val="dk2"/>
                </a:solidFill>
                <a:latin typeface="Space Grotesk"/>
                <a:cs typeface="Space Grotesk"/>
                <a:sym typeface="Space Grotesk"/>
              </a:rPr>
              <a:t>Whitney Battle-Baptiste, Britt Rusert</a:t>
            </a:r>
          </a:p>
          <a:p>
            <a:pPr marL="139700" indent="0">
              <a:buNone/>
            </a:pPr>
            <a:endParaRPr lang="en-US" dirty="0"/>
          </a:p>
          <a:p>
            <a:pPr marL="139700" indent="0">
              <a:buNone/>
            </a:pPr>
            <a:r>
              <a:rPr lang="en-US" sz="1400" dirty="0">
                <a:solidFill>
                  <a:schemeClr val="dk2"/>
                </a:solidFill>
                <a:latin typeface="Space Grotesk"/>
                <a:cs typeface="Space Grotesk"/>
                <a:sym typeface="Space Grotesk"/>
              </a:rPr>
              <a:t>Image Source:</a:t>
            </a:r>
          </a:p>
          <a:p>
            <a:pPr marL="139700" indent="0">
              <a:buNone/>
            </a:pPr>
            <a:r>
              <a:rPr lang="en-US" sz="1400" dirty="0">
                <a:solidFill>
                  <a:schemeClr val="dk2"/>
                </a:solidFill>
                <a:latin typeface="Space Grotesk"/>
                <a:cs typeface="Space Grotesk"/>
                <a:sym typeface="Space Grotesk"/>
              </a:rPr>
              <a:t>https://github.com/ajstarks/dubois-data-portraits</a:t>
            </a:r>
            <a:endParaRPr lang="en-US" dirty="0"/>
          </a:p>
          <a:p>
            <a:pPr>
              <a:buFont typeface="Courier New" panose="02070309020205020404" pitchFamily="49" charset="0"/>
              <a:buChar char="o"/>
            </a:pPr>
            <a:r>
              <a:rPr lang="en-US" dirty="0"/>
              <a:t>Modern, digital</a:t>
            </a:r>
            <a:r>
              <a:rPr lang="en-US" sz="1400" dirty="0">
                <a:solidFill>
                  <a:schemeClr val="dk2"/>
                </a:solidFill>
                <a:latin typeface="Space Grotesk"/>
                <a:cs typeface="Space Grotesk"/>
                <a:sym typeface="Space Grotesk"/>
              </a:rPr>
              <a:t> recreations of the original portraits</a:t>
            </a:r>
          </a:p>
          <a:p>
            <a:pPr marL="139700" indent="0">
              <a:buNone/>
            </a:pPr>
            <a:endParaRPr lang="en-US" dirty="0"/>
          </a:p>
          <a:p>
            <a:pPr marL="139700" indent="0">
              <a:buNone/>
            </a:pPr>
            <a:endParaRPr lang="en-US" sz="1400" dirty="0">
              <a:solidFill>
                <a:schemeClr val="dk2"/>
              </a:solidFill>
              <a:latin typeface="Space Grotesk"/>
              <a:cs typeface="Space Grotesk"/>
              <a:sym typeface="Space Grotesk"/>
            </a:endParaRPr>
          </a:p>
        </p:txBody>
      </p:sp>
    </p:spTree>
    <p:extLst>
      <p:ext uri="{BB962C8B-B14F-4D97-AF65-F5344CB8AC3E}">
        <p14:creationId xmlns:p14="http://schemas.microsoft.com/office/powerpoint/2010/main" val="1241980771"/>
      </p:ext>
    </p:extLst>
  </p:cSld>
  <p:clrMapOvr>
    <a:masterClrMapping/>
  </p:clrMapOvr>
</p:sld>
</file>

<file path=ppt/theme/theme1.xml><?xml version="1.0" encoding="utf-8"?>
<a:theme xmlns:a="http://schemas.openxmlformats.org/drawingml/2006/main" name="Native American Studies College Major by Slidesgo">
  <a:themeElements>
    <a:clrScheme name="Simple Light">
      <a:dk1>
        <a:srgbClr val="BA5E20"/>
      </a:dk1>
      <a:lt1>
        <a:srgbClr val="FAEFE6"/>
      </a:lt1>
      <a:dk2>
        <a:srgbClr val="434343"/>
      </a:dk2>
      <a:lt2>
        <a:srgbClr val="FFFFFF"/>
      </a:lt2>
      <a:accent1>
        <a:srgbClr val="DDA14B"/>
      </a:accent1>
      <a:accent2>
        <a:srgbClr val="B76262"/>
      </a:accent2>
      <a:accent3>
        <a:srgbClr val="5B7B7C"/>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542</Words>
  <Application>Microsoft Macintosh PowerPoint</Application>
  <PresentationFormat>On-screen Show (16:9)</PresentationFormat>
  <Paragraphs>81</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Courier New</vt:lpstr>
      <vt:lpstr>Space Grotesk</vt:lpstr>
      <vt:lpstr>Arial</vt:lpstr>
      <vt:lpstr>Krona One</vt:lpstr>
      <vt:lpstr>Bebas Neue</vt:lpstr>
      <vt:lpstr>Native American Studies College Major by Slidesgo</vt:lpstr>
      <vt:lpstr>Color Line at the Turn of the Century  Data Visualization from W.E.B. DuBois’s Paris Exhibition</vt:lpstr>
      <vt:lpstr>PowerPoint Presentation</vt:lpstr>
      <vt:lpstr>Plate 51</vt:lpstr>
      <vt:lpstr>Plate 22</vt:lpstr>
      <vt:lpstr>Plate 21</vt:lpstr>
      <vt:lpstr>Plate 53</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Line at the Turn of the Century  Data Visualization from W.E.B. DuBois’s Paris Exhibition</dc:title>
  <cp:lastModifiedBy>Alejandro Hohmann</cp:lastModifiedBy>
  <cp:revision>10</cp:revision>
  <dcterms:modified xsi:type="dcterms:W3CDTF">2023-03-03T19:23:41Z</dcterms:modified>
</cp:coreProperties>
</file>