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sldIdLst>
    <p:sldId id="278" r:id="rId2"/>
    <p:sldId id="295" r:id="rId3"/>
    <p:sldId id="284" r:id="rId4"/>
    <p:sldId id="283" r:id="rId5"/>
    <p:sldId id="282" r:id="rId6"/>
    <p:sldId id="297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5"/>
    <p:restoredTop sz="96327" autoAdjust="0"/>
  </p:normalViewPr>
  <p:slideViewPr>
    <p:cSldViewPr snapToGrid="0" snapToObjects="1">
      <p:cViewPr varScale="1">
        <p:scale>
          <a:sx n="145" d="100"/>
          <a:sy n="145" d="100"/>
        </p:scale>
        <p:origin x="416" y="19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9185" y="360717"/>
            <a:ext cx="6792684" cy="1225296"/>
          </a:xfrm>
        </p:spPr>
        <p:txBody>
          <a:bodyPr/>
          <a:lstStyle/>
          <a:p>
            <a:r>
              <a:rPr lang="en-US" i="1" cap="none" dirty="0"/>
              <a:t>San Diego </a:t>
            </a:r>
            <a:br>
              <a:rPr lang="en-US" i="1" cap="none" dirty="0"/>
            </a:br>
            <a:r>
              <a:rPr lang="en-US" i="1" cap="none" dirty="0"/>
              <a:t>Ocean Water </a:t>
            </a:r>
            <a:br>
              <a:rPr lang="en-US" i="1" cap="none" dirty="0"/>
            </a:br>
            <a:r>
              <a:rPr lang="en-US" i="1" cap="none" dirty="0"/>
              <a:t>Quality</a:t>
            </a:r>
            <a:br>
              <a:rPr lang="en-US" i="1" cap="none" dirty="0"/>
            </a:br>
            <a:endParaRPr lang="en-US" i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5064" y="3222602"/>
            <a:ext cx="5385816" cy="8789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DSE241</a:t>
            </a:r>
            <a:br>
              <a:rPr lang="en-US" dirty="0"/>
            </a:br>
            <a:r>
              <a:rPr lang="en-US" dirty="0"/>
              <a:t>Data Viz Project Proposal</a:t>
            </a:r>
          </a:p>
          <a:p>
            <a:pPr>
              <a:lnSpc>
                <a:spcPct val="150000"/>
              </a:lnSpc>
            </a:pPr>
            <a:r>
              <a:rPr lang="en-US" dirty="0"/>
              <a:t>Alejandro Hohmann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Graphic 4" descr="Wave with solid fill">
            <a:extLst>
              <a:ext uri="{FF2B5EF4-FFF2-40B4-BE49-F238E27FC236}">
                <a16:creationId xmlns:a16="http://schemas.microsoft.com/office/drawing/2014/main" id="{EF68E253-662A-1816-5189-A75D1B975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0772" y="22708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4C42425A-4561-C724-3DC9-FCEB98F4F830}"/>
              </a:ext>
            </a:extLst>
          </p:cNvPr>
          <p:cNvSpPr txBox="1">
            <a:spLocks/>
          </p:cNvSpPr>
          <p:nvPr/>
        </p:nvSpPr>
        <p:spPr>
          <a:xfrm>
            <a:off x="8991600" y="6576417"/>
            <a:ext cx="32004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 Diego Ocean Water Quality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0FFA5B17-ACEB-05BF-0539-E134338FF7DC}"/>
              </a:ext>
            </a:extLst>
          </p:cNvPr>
          <p:cNvSpPr txBox="1">
            <a:spLocks/>
          </p:cNvSpPr>
          <p:nvPr/>
        </p:nvSpPr>
        <p:spPr>
          <a:xfrm>
            <a:off x="2716054" y="539838"/>
            <a:ext cx="9143156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cap="none" dirty="0"/>
              <a:t>Hypothesis:</a:t>
            </a:r>
            <a:br>
              <a:rPr lang="en-US" sz="3200" cap="none" dirty="0"/>
            </a:br>
            <a:r>
              <a:rPr lang="en-US" sz="3200" b="0" i="1" cap="none" dirty="0"/>
              <a:t>Rain events lead to increase in bacteria in San Diego’s ocean shore water</a:t>
            </a:r>
          </a:p>
        </p:txBody>
      </p:sp>
      <p:sp>
        <p:nvSpPr>
          <p:cNvPr id="51" name="Text Placeholder 18">
            <a:extLst>
              <a:ext uri="{FF2B5EF4-FFF2-40B4-BE49-F238E27FC236}">
                <a16:creationId xmlns:a16="http://schemas.microsoft.com/office/drawing/2014/main" id="{79FB6E66-3CFE-5377-A64C-52CD12AF6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0306" y="2491684"/>
            <a:ext cx="2011680" cy="3451916"/>
          </a:xfrm>
          <a:noFill/>
          <a:ln>
            <a:solidFill>
              <a:schemeClr val="accent3"/>
            </a:solidFill>
          </a:ln>
        </p:spPr>
        <p:txBody>
          <a:bodyPr/>
          <a:lstStyle/>
          <a:p>
            <a:pPr lvl="0"/>
            <a:r>
              <a:rPr lang="en-US" dirty="0"/>
              <a:t>Runoff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2" name="Text Placeholder 23">
            <a:extLst>
              <a:ext uri="{FF2B5EF4-FFF2-40B4-BE49-F238E27FC236}">
                <a16:creationId xmlns:a16="http://schemas.microsoft.com/office/drawing/2014/main" id="{F8224F3C-3B71-0F00-897A-7083C009D8CB}"/>
              </a:ext>
            </a:extLst>
          </p:cNvPr>
          <p:cNvSpPr txBox="1">
            <a:spLocks/>
          </p:cNvSpPr>
          <p:nvPr/>
        </p:nvSpPr>
        <p:spPr>
          <a:xfrm>
            <a:off x="4286026" y="4242967"/>
            <a:ext cx="1920240" cy="1588665"/>
          </a:xfrm>
          <a:prstGeom prst="rect">
            <a:avLst/>
          </a:prstGeom>
          <a:noFill/>
        </p:spPr>
        <p:txBody>
          <a:bodyPr vert="horz" lIns="0" tIns="45720" rIns="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Rain sweeps the streets and carries trash to the ocean</a:t>
            </a:r>
          </a:p>
        </p:txBody>
      </p:sp>
      <p:sp>
        <p:nvSpPr>
          <p:cNvPr id="53" name="Text Placeholder 19">
            <a:extLst>
              <a:ext uri="{FF2B5EF4-FFF2-40B4-BE49-F238E27FC236}">
                <a16:creationId xmlns:a16="http://schemas.microsoft.com/office/drawing/2014/main" id="{539C8FB4-1CB9-0C7A-4B23-DB48175DA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5878" y="2491684"/>
            <a:ext cx="2011680" cy="3451916"/>
          </a:xfrm>
          <a:noFill/>
          <a:ln>
            <a:solidFill>
              <a:schemeClr val="accent3"/>
            </a:solidFill>
          </a:ln>
        </p:spPr>
        <p:txBody>
          <a:bodyPr/>
          <a:lstStyle/>
          <a:p>
            <a:r>
              <a:rPr lang="en-US" dirty="0"/>
              <a:t>Sewer overflow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5" name="Text Placeholder 24">
            <a:extLst>
              <a:ext uri="{FF2B5EF4-FFF2-40B4-BE49-F238E27FC236}">
                <a16:creationId xmlns:a16="http://schemas.microsoft.com/office/drawing/2014/main" id="{11D2582B-E15F-DC79-9620-CE4A8137BA0A}"/>
              </a:ext>
            </a:extLst>
          </p:cNvPr>
          <p:cNvSpPr txBox="1">
            <a:spLocks/>
          </p:cNvSpPr>
          <p:nvPr/>
        </p:nvSpPr>
        <p:spPr>
          <a:xfrm>
            <a:off x="6501598" y="4242967"/>
            <a:ext cx="1920240" cy="1371600"/>
          </a:xfrm>
          <a:prstGeom prst="rect">
            <a:avLst/>
          </a:prstGeom>
          <a:noFill/>
        </p:spPr>
        <p:txBody>
          <a:bodyPr vert="horz" lIns="0" tIns="45720" rIns="0" bIns="4572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San Diego and Tijuana share a “boundary” but not sewage standards</a:t>
            </a:r>
          </a:p>
        </p:txBody>
      </p:sp>
      <p:pic>
        <p:nvPicPr>
          <p:cNvPr id="133" name="Picture Placeholder 12">
            <a:extLst>
              <a:ext uri="{FF2B5EF4-FFF2-40B4-BE49-F238E27FC236}">
                <a16:creationId xmlns:a16="http://schemas.microsoft.com/office/drawing/2014/main" id="{3AA4D76D-B042-2D15-1600-FBC0BAED3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43" r="943"/>
          <a:stretch>
            <a:fillRect/>
          </a:stretch>
        </p:blipFill>
        <p:spPr>
          <a:xfrm>
            <a:off x="7109674" y="2615033"/>
            <a:ext cx="704088" cy="704088"/>
          </a:xfrm>
          <a:prstGeom prst="ellipse">
            <a:avLst/>
          </a:prstGeom>
        </p:spPr>
      </p:pic>
      <p:pic>
        <p:nvPicPr>
          <p:cNvPr id="144" name="Picture Placeholder 12">
            <a:extLst>
              <a:ext uri="{FF2B5EF4-FFF2-40B4-BE49-F238E27FC236}">
                <a16:creationId xmlns:a16="http://schemas.microsoft.com/office/drawing/2014/main" id="{F136B4BE-4A0C-66FA-E5ED-DAC1D52EF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43" r="943"/>
          <a:stretch>
            <a:fillRect/>
          </a:stretch>
        </p:blipFill>
        <p:spPr>
          <a:xfrm flipH="1">
            <a:off x="4894102" y="2615033"/>
            <a:ext cx="704087" cy="70408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5873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210312"/>
            <a:ext cx="10671048" cy="768096"/>
          </a:xfrm>
        </p:spPr>
        <p:txBody>
          <a:bodyPr/>
          <a:lstStyle/>
          <a:p>
            <a:r>
              <a:rPr lang="en-US" sz="4000" b="1" cap="none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Water Quality and Precipitation Data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9887025"/>
              </p:ext>
            </p:extLst>
          </p:nvPr>
        </p:nvGraphicFramePr>
        <p:xfrm>
          <a:off x="646664" y="1567371"/>
          <a:ext cx="9335727" cy="3383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424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810424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94031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810424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810424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652257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sample_id</a:t>
                      </a: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station_id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sample_date_time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parameter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value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2001018683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S11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2020-01-01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entero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220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2001018683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S11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2020-01-01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salinity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33.409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2001029022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C7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2022-12-29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fecal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2001029022</a:t>
                      </a:r>
                    </a:p>
                  </a:txBody>
                  <a:tcPr marL="96897" marR="96897" marT="48449" marB="4844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C7</a:t>
                      </a:r>
                    </a:p>
                  </a:txBody>
                  <a:tcPr marL="96897" marR="96897" marT="48449" marB="4844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2022-12-29</a:t>
                      </a:r>
                    </a:p>
                  </a:txBody>
                  <a:tcPr marL="96897" marR="96897" marT="48449" marB="4844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temp</a:t>
                      </a:r>
                    </a:p>
                  </a:txBody>
                  <a:tcPr marL="96897" marR="96897" marT="48449" marB="4844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12.18C</a:t>
                      </a:r>
                    </a:p>
                  </a:txBody>
                  <a:tcPr marL="96897" marR="96897" marT="48449" marB="4844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15,000 samples</a:t>
                      </a:r>
                    </a:p>
                  </a:txBody>
                  <a:tcPr marL="96897" marR="96897" marT="48449" marB="484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104 sites</a:t>
                      </a:r>
                    </a:p>
                  </a:txBody>
                  <a:tcPr marL="96897" marR="96897" marT="48449" marB="484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 years*</a:t>
                      </a:r>
                    </a:p>
                  </a:txBody>
                  <a:tcPr marL="96897" marR="96897" marT="48449" marB="484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10 measures</a:t>
                      </a:r>
                    </a:p>
                  </a:txBody>
                  <a:tcPr marL="96897" marR="96897" marT="48449" marB="484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8 scales</a:t>
                      </a:r>
                    </a:p>
                  </a:txBody>
                  <a:tcPr marL="96897" marR="96897" marT="48449" marB="484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85001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ADA7A20-2FA5-00D9-53CE-827D422FBD2D}"/>
              </a:ext>
            </a:extLst>
          </p:cNvPr>
          <p:cNvSpPr txBox="1">
            <a:spLocks/>
          </p:cNvSpPr>
          <p:nvPr/>
        </p:nvSpPr>
        <p:spPr>
          <a:xfrm>
            <a:off x="562687" y="978408"/>
            <a:ext cx="8245411" cy="588963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San Diego’s Ocean Monitoring Program (OMP)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073D7-FBF7-7CF6-4058-FA3DF1F90E13}"/>
              </a:ext>
            </a:extLst>
          </p:cNvPr>
          <p:cNvSpPr txBox="1">
            <a:spLocks/>
          </p:cNvSpPr>
          <p:nvPr/>
        </p:nvSpPr>
        <p:spPr>
          <a:xfrm>
            <a:off x="646664" y="5290629"/>
            <a:ext cx="8245411" cy="588963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National Weather Service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8EAC5BD-C8DE-16FE-A732-F9CBFE39A8DC}"/>
              </a:ext>
            </a:extLst>
          </p:cNvPr>
          <p:cNvSpPr txBox="1">
            <a:spLocks/>
          </p:cNvSpPr>
          <p:nvPr/>
        </p:nvSpPr>
        <p:spPr>
          <a:xfrm>
            <a:off x="646663" y="5879592"/>
            <a:ext cx="10111533" cy="588963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Geospatial Precipitation Data with corresponding latitude/longitude &amp; date-time</a:t>
            </a: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C4FF0EE9-3834-D64A-73AB-357AACFE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91600" y="6576417"/>
            <a:ext cx="3200400" cy="274320"/>
          </a:xfrm>
        </p:spPr>
        <p:txBody>
          <a:bodyPr/>
          <a:lstStyle/>
          <a:p>
            <a:pPr algn="r"/>
            <a:r>
              <a:rPr lang="en-US" dirty="0"/>
              <a:t>San Diego Ocean Water Quality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D76B33-F2C2-5B4C-716D-20B91AA05392}"/>
              </a:ext>
            </a:extLst>
          </p:cNvPr>
          <p:cNvSpPr txBox="1"/>
          <p:nvPr/>
        </p:nvSpPr>
        <p:spPr>
          <a:xfrm>
            <a:off x="4273420" y="4953617"/>
            <a:ext cx="2090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latin typeface="Sabon Next LT" panose="02000500000000000000" pitchFamily="2" charset="0"/>
                <a:cs typeface="Sabon Next LT" panose="02000500000000000000" pitchFamily="2" charset="0"/>
              </a:rPr>
              <a:t>*30+ years of data available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73152"/>
            <a:ext cx="10671048" cy="768096"/>
          </a:xfrm>
        </p:spPr>
        <p:txBody>
          <a:bodyPr/>
          <a:lstStyle/>
          <a:p>
            <a:r>
              <a:rPr lang="en-US" cap="none" dirty="0">
                <a:latin typeface="Arial Black" panose="020B0604020202020204" pitchFamily="34" charset="0"/>
                <a:cs typeface="Arial Black" panose="020B0604020202020204" pitchFamily="34" charset="0"/>
              </a:rPr>
              <a:t>Data Visualization Solution</a:t>
            </a:r>
            <a:endParaRPr lang="en-US" sz="4400" b="1" cap="none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D855A0-65FF-6F98-7E9E-6282EFABEE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t="4498"/>
          <a:stretch/>
        </p:blipFill>
        <p:spPr>
          <a:xfrm>
            <a:off x="4627984" y="1017036"/>
            <a:ext cx="7543762" cy="561153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6A7835-E1D2-85C3-0436-2BC11A4EFA4C}"/>
              </a:ext>
            </a:extLst>
          </p:cNvPr>
          <p:cNvSpPr txBox="1">
            <a:spLocks/>
          </p:cNvSpPr>
          <p:nvPr/>
        </p:nvSpPr>
        <p:spPr>
          <a:xfrm>
            <a:off x="530134" y="984124"/>
            <a:ext cx="3957889" cy="5492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Dynamic dashboard that demonstrates measurement levels at different rain accumulations (slider) and dates (slider_</a:t>
            </a:r>
          </a:p>
          <a:p>
            <a:endParaRPr lang="en-US" sz="2400" dirty="0"/>
          </a:p>
          <a:p>
            <a:r>
              <a:rPr lang="en-US" sz="2400" dirty="0"/>
              <a:t>User can toggle between 8 measurements and zoom/navigate to different areas</a:t>
            </a:r>
          </a:p>
          <a:p>
            <a:endParaRPr lang="en-US" sz="2400" dirty="0"/>
          </a:p>
          <a:p>
            <a:r>
              <a:rPr lang="en-US" sz="2400" dirty="0"/>
              <a:t>Built with </a:t>
            </a:r>
            <a:r>
              <a:rPr lang="en-US" sz="2400" b="1" i="1" dirty="0"/>
              <a:t>Python</a:t>
            </a:r>
            <a:r>
              <a:rPr lang="en-US" sz="2400" dirty="0"/>
              <a:t> on top of </a:t>
            </a:r>
            <a:r>
              <a:rPr lang="en-US" sz="2400" b="1" i="1" dirty="0"/>
              <a:t>Plotly/Dash</a:t>
            </a:r>
            <a:r>
              <a:rPr lang="en-US" sz="2400" dirty="0"/>
              <a:t> and </a:t>
            </a:r>
            <a:r>
              <a:rPr lang="en-US" sz="2400" b="1" i="1" dirty="0"/>
              <a:t>GeoPandas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AB4EE019-9B44-C88D-46B0-C34B49AE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91600" y="6576417"/>
            <a:ext cx="3200400" cy="274320"/>
          </a:xfrm>
        </p:spPr>
        <p:txBody>
          <a:bodyPr/>
          <a:lstStyle/>
          <a:p>
            <a:pPr algn="r"/>
            <a:r>
              <a:rPr lang="en-US" dirty="0"/>
              <a:t>San Diego Ocean Water Quality</a:t>
            </a:r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A8FC5EA7-838B-2CDB-044B-4961ED0A3E1A}"/>
              </a:ext>
            </a:extLst>
          </p:cNvPr>
          <p:cNvSpPr txBox="1">
            <a:spLocks/>
          </p:cNvSpPr>
          <p:nvPr/>
        </p:nvSpPr>
        <p:spPr>
          <a:xfrm>
            <a:off x="10796470" y="1088136"/>
            <a:ext cx="1286673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/>
              <a:t>mockup</a:t>
            </a: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384CFD35-5C2A-0CBF-562B-EDFA131275EC}"/>
              </a:ext>
            </a:extLst>
          </p:cNvPr>
          <p:cNvSpPr txBox="1">
            <a:spLocks/>
          </p:cNvSpPr>
          <p:nvPr/>
        </p:nvSpPr>
        <p:spPr>
          <a:xfrm>
            <a:off x="4703886" y="1088136"/>
            <a:ext cx="161785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/>
              <a:t>idiom</a:t>
            </a:r>
            <a:r>
              <a:rPr lang="en-US" i="1" dirty="0"/>
              <a:t>: heat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990B-33A3-EEF9-6D4F-B9D0BEDDE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86" y="4802561"/>
            <a:ext cx="1507392" cy="12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478" y="4938307"/>
            <a:ext cx="4623902" cy="1627632"/>
          </a:xfrm>
        </p:spPr>
        <p:txBody>
          <a:bodyPr/>
          <a:lstStyle/>
          <a:p>
            <a:r>
              <a:rPr lang="en-US" sz="2000" i="1" cap="none" dirty="0"/>
              <a:t>BUSINESS OPPORTUNITIES ARE LIKE BUSES. THERE'S ALWAYS ANOTHER ONE COMING.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BC44-8FD4-8993-8D5B-80A3E9020A17}"/>
              </a:ext>
            </a:extLst>
          </p:cNvPr>
          <p:cNvSpPr txBox="1">
            <a:spLocks/>
          </p:cNvSpPr>
          <p:nvPr/>
        </p:nvSpPr>
        <p:spPr>
          <a:xfrm>
            <a:off x="2596571" y="2523961"/>
            <a:ext cx="9649688" cy="270052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dirty="0"/>
              <a:t>City Professionals who must prepare for bacterial blooms</a:t>
            </a:r>
          </a:p>
          <a:p>
            <a:pPr>
              <a:spcAft>
                <a:spcPts val="1200"/>
              </a:spcAft>
            </a:pPr>
            <a:r>
              <a:rPr lang="en-US" dirty="0"/>
              <a:t>Biologists who want to understand interaction with wildlife</a:t>
            </a:r>
          </a:p>
          <a:p>
            <a:pPr>
              <a:spcAft>
                <a:spcPts val="1200"/>
              </a:spcAft>
            </a:pPr>
            <a:r>
              <a:rPr lang="en-US" dirty="0"/>
              <a:t>Surfers who want to know if a certain amount of rain </a:t>
            </a:r>
            <a:br>
              <a:rPr lang="en-US" dirty="0"/>
            </a:br>
            <a:r>
              <a:rPr lang="en-US" dirty="0"/>
              <a:t>(actual or forecast) poses a bacterial threat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FC21CF-13AB-CE56-6DF0-B2C9CC5600CA}"/>
              </a:ext>
            </a:extLst>
          </p:cNvPr>
          <p:cNvSpPr txBox="1">
            <a:spLocks/>
          </p:cNvSpPr>
          <p:nvPr/>
        </p:nvSpPr>
        <p:spPr>
          <a:xfrm>
            <a:off x="2542623" y="370658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cap="none" dirty="0">
                <a:latin typeface="Arial Black" panose="020B0604020202020204" pitchFamily="34" charset="0"/>
                <a:cs typeface="Arial Black" panose="020B0604020202020204" pitchFamily="34" charset="0"/>
              </a:rPr>
              <a:t>For Professional and </a:t>
            </a:r>
            <a:br>
              <a:rPr lang="en-US" sz="3600" cap="none" dirty="0"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3600" cap="none" dirty="0">
                <a:latin typeface="Arial Black" panose="020B0604020202020204" pitchFamily="34" charset="0"/>
                <a:cs typeface="Arial Black" panose="020B0604020202020204" pitchFamily="34" charset="0"/>
              </a:rPr>
              <a:t>Recreational Users</a:t>
            </a:r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2B6463D0-6E1C-A45D-200B-ED8922C00060}"/>
              </a:ext>
            </a:extLst>
          </p:cNvPr>
          <p:cNvSpPr txBox="1">
            <a:spLocks/>
          </p:cNvSpPr>
          <p:nvPr/>
        </p:nvSpPr>
        <p:spPr>
          <a:xfrm>
            <a:off x="8991600" y="6576417"/>
            <a:ext cx="32004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 Diego Ocean Water Quality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5C830FE-4048-3C32-CC76-0A31836603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76640" y="4743452"/>
            <a:ext cx="768096" cy="813816"/>
          </a:xfrm>
        </p:spPr>
        <p:txBody>
          <a:bodyPr/>
          <a:lstStyle/>
          <a:p>
            <a:r>
              <a:rPr lang="en-US" sz="6000" dirty="0"/>
              <a:t>“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626B69F-34DF-0AE3-B4DB-D1DFDC4A22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382700" y="5351002"/>
            <a:ext cx="768096" cy="764917"/>
          </a:xfrm>
        </p:spPr>
        <p:txBody>
          <a:bodyPr/>
          <a:lstStyle/>
          <a:p>
            <a:r>
              <a:rPr lang="en-US" sz="6000" dirty="0"/>
              <a:t>”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C019170-5606-93D5-CE54-DD8C74AB7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03955" y="5939651"/>
            <a:ext cx="3932238" cy="588963"/>
          </a:xfrm>
        </p:spPr>
        <p:txBody>
          <a:bodyPr/>
          <a:lstStyle/>
          <a:p>
            <a:r>
              <a:rPr lang="en-US" dirty="0"/>
              <a:t>- Richard Branson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03F5-CFF0-AED3-BD20-5C888DFF0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Contact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27871-2D61-52A0-5BB6-2F4F7A958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Alejandro Hohmann</a:t>
            </a:r>
          </a:p>
          <a:p>
            <a:endParaRPr lang="en-US" dirty="0"/>
          </a:p>
          <a:p>
            <a:r>
              <a:rPr lang="en-US" dirty="0"/>
              <a:t>ahohmann@ucsd.edu</a:t>
            </a:r>
          </a:p>
          <a:p>
            <a:endParaRPr lang="en-US" dirty="0"/>
          </a:p>
          <a:p>
            <a:r>
              <a:rPr lang="en-US" dirty="0"/>
              <a:t>github.com/gojandrooo</a:t>
            </a:r>
          </a:p>
        </p:txBody>
      </p:sp>
      <p:pic>
        <p:nvPicPr>
          <p:cNvPr id="7" name="Graphic 6" descr="Email outline">
            <a:extLst>
              <a:ext uri="{FF2B5EF4-FFF2-40B4-BE49-F238E27FC236}">
                <a16:creationId xmlns:a16="http://schemas.microsoft.com/office/drawing/2014/main" id="{1BD9AE0B-74DC-BF20-33F1-D990C9503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773" y="3574745"/>
            <a:ext cx="559275" cy="559275"/>
          </a:xfrm>
          <a:prstGeom prst="rect">
            <a:avLst/>
          </a:prstGeom>
        </p:spPr>
      </p:pic>
      <p:pic>
        <p:nvPicPr>
          <p:cNvPr id="11" name="Graphic 10" descr="Web design outline">
            <a:extLst>
              <a:ext uri="{FF2B5EF4-FFF2-40B4-BE49-F238E27FC236}">
                <a16:creationId xmlns:a16="http://schemas.microsoft.com/office/drawing/2014/main" id="{7C22B4A4-348A-E429-2DAF-8C1DFD51F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876" y="4505256"/>
            <a:ext cx="555172" cy="555172"/>
          </a:xfrm>
          <a:prstGeom prst="rect">
            <a:avLst/>
          </a:prstGeom>
        </p:spPr>
      </p:pic>
      <p:pic>
        <p:nvPicPr>
          <p:cNvPr id="5" name="Graphic 4" descr="Scientist male outline">
            <a:extLst>
              <a:ext uri="{FF2B5EF4-FFF2-40B4-BE49-F238E27FC236}">
                <a16:creationId xmlns:a16="http://schemas.microsoft.com/office/drawing/2014/main" id="{3DD2A35E-6D0C-336B-D171-047E2C376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793" y="2656239"/>
            <a:ext cx="667512" cy="667512"/>
          </a:xfrm>
          <a:prstGeom prst="rect">
            <a:avLst/>
          </a:prstGeom>
        </p:spPr>
      </p:pic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B397B0F-6C2C-7EF0-C14C-ED9D0F77B928}"/>
              </a:ext>
            </a:extLst>
          </p:cNvPr>
          <p:cNvSpPr txBox="1">
            <a:spLocks/>
          </p:cNvSpPr>
          <p:nvPr/>
        </p:nvSpPr>
        <p:spPr>
          <a:xfrm>
            <a:off x="0" y="6583680"/>
            <a:ext cx="320040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 Diego Ocean Water Quality</a:t>
            </a:r>
          </a:p>
        </p:txBody>
      </p:sp>
    </p:spTree>
    <p:extLst>
      <p:ext uri="{BB962C8B-B14F-4D97-AF65-F5344CB8AC3E}">
        <p14:creationId xmlns:p14="http://schemas.microsoft.com/office/powerpoint/2010/main" val="398263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</TotalTime>
  <Words>287</Words>
  <Application>Microsoft Macintosh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Sabon Next LT</vt:lpstr>
      <vt:lpstr>Office Theme</vt:lpstr>
      <vt:lpstr>San Diego  Ocean Water  Quality </vt:lpstr>
      <vt:lpstr>PowerPoint Presentation</vt:lpstr>
      <vt:lpstr>Water Quality and Precipitation Data</vt:lpstr>
      <vt:lpstr>Data Visualization Solution</vt:lpstr>
      <vt:lpstr>BUSINESS OPPORTUNITIES ARE LIKE BUSES. THERE'S ALWAYS ANOTHER ONE COMING.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 Diego Ocean Water Quality </dc:title>
  <dc:subject/>
  <dc:creator>Alejandro Hohmann</dc:creator>
  <cp:lastModifiedBy>Alejandro Hohmann</cp:lastModifiedBy>
  <cp:revision>12</cp:revision>
  <dcterms:created xsi:type="dcterms:W3CDTF">2023-02-17T04:15:09Z</dcterms:created>
  <dcterms:modified xsi:type="dcterms:W3CDTF">2023-02-21T00:10:06Z</dcterms:modified>
</cp:coreProperties>
</file>