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59" r:id="rId6"/>
    <p:sldId id="261" r:id="rId7"/>
    <p:sldId id="263" r:id="rId8"/>
    <p:sldId id="264" r:id="rId9"/>
    <p:sldId id="266" r:id="rId10"/>
    <p:sldId id="265" r:id="rId11"/>
    <p:sldId id="267" r:id="rId12"/>
    <p:sldId id="270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Automobile Fuel Economy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EDA </a:t>
            </a:r>
            <a:r>
              <a:rPr lang="en-US" sz="2400" dirty="0"/>
              <a:t>&amp;</a:t>
            </a:r>
            <a:r>
              <a:rPr lang="en-US" sz="2400" dirty="0" smtClean="0"/>
              <a:t> LR Modeling</a:t>
            </a:r>
            <a:endParaRPr lang="en-US" sz="2400" dirty="0"/>
          </a:p>
        </p:txBody>
      </p:sp>
      <p:pic>
        <p:nvPicPr>
          <p:cNvPr id="4" name="Picture 2" descr="http://imgur.com/1ZcRy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2" y="32952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29384" y="528084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Analysis by Alejandro Hohmann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10001" y="6358983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Repository: https://github.com/gojandrooo/GA-Data-Science-Final-Project</a:t>
            </a:r>
          </a:p>
        </p:txBody>
      </p:sp>
    </p:spTree>
    <p:extLst>
      <p:ext uri="{BB962C8B-B14F-4D97-AF65-F5344CB8AC3E}">
        <p14:creationId xmlns:p14="http://schemas.microsoft.com/office/powerpoint/2010/main" val="113407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199" y="2574819"/>
            <a:ext cx="4495800" cy="14668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Dummy Variables for ‘Make’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6067486" cy="36387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But we have 133 makes…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Many of which there is only one instance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 filtered out ‘makes’ with less than 30 instances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18712" y="2549439"/>
            <a:ext cx="4057650" cy="628650"/>
          </a:xfrm>
          <a:prstGeom prst="rect">
            <a:avLst/>
          </a:prstGeom>
        </p:spPr>
      </p:pic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41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370" y="2667130"/>
            <a:ext cx="5184775" cy="36225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model yet – time to apply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4059" y="2200762"/>
            <a:ext cx="5185873" cy="3638763"/>
          </a:xfrm>
        </p:spPr>
        <p:txBody>
          <a:bodyPr anchor="t"/>
          <a:lstStyle/>
          <a:p>
            <a:r>
              <a:rPr lang="en-US" dirty="0" smtClean="0">
                <a:solidFill>
                  <a:schemeClr val="bg1"/>
                </a:solidFill>
              </a:rPr>
              <a:t>Predicted Value plotted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68186" y="2667130"/>
            <a:ext cx="4552897" cy="2745129"/>
          </a:xfrm>
          <a:prstGeom prst="rect">
            <a:avLst/>
          </a:prstGeom>
        </p:spPr>
      </p:pic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168186" y="2200762"/>
            <a:ext cx="5185873" cy="36387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RMSE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68186" y="5137597"/>
            <a:ext cx="1047792" cy="27466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9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Model is still probably overfitting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Would like to try with same features but for different ‘Makes”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04585" y="2456192"/>
            <a:ext cx="5837525" cy="2344780"/>
          </a:xfrm>
          <a:prstGeom prst="rect">
            <a:avLst/>
          </a:prstGeom>
        </p:spPr>
      </p:pic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2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Presentation parameter: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5 mins to </a:t>
            </a:r>
            <a:r>
              <a:rPr lang="en-US" dirty="0" smtClean="0">
                <a:solidFill>
                  <a:schemeClr val="bg1"/>
                </a:solidFill>
              </a:rPr>
              <a:t>present with hard-stop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Notebook will be reviewed offline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Set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65078" y="2434176"/>
            <a:ext cx="2226403" cy="1087313"/>
          </a:xfrm>
          <a:prstGeom prst="rect">
            <a:avLst/>
          </a:prstGeom>
        </p:spPr>
      </p:pic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344506" y="2204777"/>
            <a:ext cx="5185873" cy="36387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38,113 rows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81 columns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33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Target: MPG – But which measure?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City MPG (FT1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 Unrounded City 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City </a:t>
            </a:r>
            <a:r>
              <a:rPr lang="en-US" dirty="0">
                <a:solidFill>
                  <a:schemeClr val="bg1"/>
                </a:solidFill>
              </a:rPr>
              <a:t>MPG (FT2)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Unrounded </a:t>
            </a:r>
            <a:r>
              <a:rPr lang="en-US" dirty="0">
                <a:solidFill>
                  <a:schemeClr val="bg1"/>
                </a:solidFill>
              </a:rPr>
              <a:t>City MPG (</a:t>
            </a:r>
            <a:r>
              <a:rPr lang="en-US" dirty="0" smtClean="0">
                <a:solidFill>
                  <a:schemeClr val="bg1"/>
                </a:solidFill>
              </a:rPr>
              <a:t>FT2)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City </a:t>
            </a:r>
            <a:r>
              <a:rPr lang="en-US" dirty="0">
                <a:solidFill>
                  <a:schemeClr val="bg1"/>
                </a:solidFill>
              </a:rPr>
              <a:t>Gasoline Consumption (CD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Highway MPG (FT1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Unrounded Highway MPG (FT1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Highway MPG (FT2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Unrounded Highway MPG (FT2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Highway Gasoline Consumption (CD)</a:t>
            </a:r>
          </a:p>
        </p:txBody>
      </p:sp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Unadjusted City 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Unadjusted </a:t>
            </a:r>
            <a:r>
              <a:rPr lang="en-US" dirty="0">
                <a:solidFill>
                  <a:schemeClr val="bg1"/>
                </a:solidFill>
              </a:rPr>
              <a:t>Highway 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Unadjusted </a:t>
            </a:r>
            <a:r>
              <a:rPr lang="en-US" dirty="0">
                <a:solidFill>
                  <a:schemeClr val="bg1"/>
                </a:solidFill>
              </a:rPr>
              <a:t>City MPG (FT2)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Unadjusted </a:t>
            </a:r>
            <a:r>
              <a:rPr lang="en-US" dirty="0">
                <a:solidFill>
                  <a:schemeClr val="bg1"/>
                </a:solidFill>
              </a:rPr>
              <a:t>Highway MPG (FT2)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Combined </a:t>
            </a:r>
            <a:r>
              <a:rPr lang="en-US" dirty="0">
                <a:solidFill>
                  <a:schemeClr val="bg1"/>
                </a:solidFill>
              </a:rPr>
              <a:t>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Unrounded </a:t>
            </a:r>
            <a:r>
              <a:rPr lang="en-US" dirty="0">
                <a:solidFill>
                  <a:schemeClr val="bg1"/>
                </a:solidFill>
              </a:rPr>
              <a:t>Combined 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Combined </a:t>
            </a:r>
            <a:r>
              <a:rPr lang="en-US" dirty="0">
                <a:solidFill>
                  <a:schemeClr val="bg1"/>
                </a:solidFill>
              </a:rPr>
              <a:t>MPG (FT2)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Unrounded </a:t>
            </a:r>
            <a:r>
              <a:rPr lang="en-US" dirty="0">
                <a:solidFill>
                  <a:schemeClr val="bg1"/>
                </a:solidFill>
              </a:rPr>
              <a:t>Combined MPG (FT2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69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Target: MPG – But which measure?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City MPG (FT1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 Unrounded City 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City </a:t>
            </a:r>
            <a:r>
              <a:rPr lang="en-US" dirty="0">
                <a:solidFill>
                  <a:schemeClr val="bg1"/>
                </a:solidFill>
              </a:rPr>
              <a:t>MPG (FT2)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Unrounded </a:t>
            </a:r>
            <a:r>
              <a:rPr lang="en-US" dirty="0">
                <a:solidFill>
                  <a:schemeClr val="bg1"/>
                </a:solidFill>
              </a:rPr>
              <a:t>City MPG (</a:t>
            </a:r>
            <a:r>
              <a:rPr lang="en-US" dirty="0" smtClean="0">
                <a:solidFill>
                  <a:schemeClr val="bg1"/>
                </a:solidFill>
              </a:rPr>
              <a:t>FT2)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City </a:t>
            </a:r>
            <a:r>
              <a:rPr lang="en-US" dirty="0">
                <a:solidFill>
                  <a:schemeClr val="bg1"/>
                </a:solidFill>
              </a:rPr>
              <a:t>Gasoline Consumption (CD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Highway MPG (FT1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Unrounded Highway MPG (FT1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Highway MPG (FT2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Unrounded Highway MPG (FT2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Highway Gasoline Consumption (CD)</a:t>
            </a:r>
          </a:p>
        </p:txBody>
      </p:sp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Unadjusted City 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Unadjusted </a:t>
            </a:r>
            <a:r>
              <a:rPr lang="en-US" dirty="0">
                <a:solidFill>
                  <a:schemeClr val="bg1"/>
                </a:solidFill>
              </a:rPr>
              <a:t>Highway 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Unadjusted </a:t>
            </a:r>
            <a:r>
              <a:rPr lang="en-US" dirty="0">
                <a:solidFill>
                  <a:schemeClr val="bg1"/>
                </a:solidFill>
              </a:rPr>
              <a:t>City MPG (FT2)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Unadjusted </a:t>
            </a:r>
            <a:r>
              <a:rPr lang="en-US" dirty="0">
                <a:solidFill>
                  <a:schemeClr val="bg1"/>
                </a:solidFill>
              </a:rPr>
              <a:t>Highway MPG (FT2)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Combined </a:t>
            </a:r>
            <a:r>
              <a:rPr lang="en-US" dirty="0">
                <a:solidFill>
                  <a:schemeClr val="bg1"/>
                </a:solidFill>
              </a:rPr>
              <a:t>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Unrounded </a:t>
            </a:r>
            <a:r>
              <a:rPr lang="en-US" dirty="0">
                <a:solidFill>
                  <a:schemeClr val="bg1"/>
                </a:solidFill>
              </a:rPr>
              <a:t>Combined MPG (FT1)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Combined </a:t>
            </a:r>
            <a:r>
              <a:rPr lang="en-US" dirty="0">
                <a:solidFill>
                  <a:schemeClr val="bg1"/>
                </a:solidFill>
              </a:rPr>
              <a:t>MPG (FT2)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Unrounded </a:t>
            </a:r>
            <a:r>
              <a:rPr lang="en-US" dirty="0">
                <a:solidFill>
                  <a:schemeClr val="bg1"/>
                </a:solidFill>
              </a:rPr>
              <a:t>Combined MPG (FT2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533409" y="4003589"/>
            <a:ext cx="2437596" cy="43660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0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2773"/>
          <a:stretch/>
        </p:blipFill>
        <p:spPr>
          <a:xfrm>
            <a:off x="1361940" y="2593414"/>
            <a:ext cx="4898822" cy="4135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Columns?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12334"/>
          <a:stretch/>
        </p:blipFill>
        <p:spPr>
          <a:xfrm>
            <a:off x="6557294" y="2593414"/>
            <a:ext cx="4571855" cy="4135354"/>
          </a:xfrm>
          <a:prstGeom prst="rect">
            <a:avLst/>
          </a:prstGeom>
        </p:spPr>
      </p:pic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804664" y="1622964"/>
            <a:ext cx="4013374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133 of Vehicle ‘Makes”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36534" y="1616232"/>
            <a:ext cx="4013374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‘Years’ 1984 - 2017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99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Feature Columns - Numerical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Target features that show correlation using </a:t>
            </a:r>
            <a:r>
              <a:rPr lang="en-US" dirty="0" err="1" smtClean="0">
                <a:solidFill>
                  <a:schemeClr val="bg1"/>
                </a:solidFill>
              </a:rPr>
              <a:t>heatmap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Use logic to disregard features with collinearity (e.g. ‘City MPG’)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04585" y="2002278"/>
            <a:ext cx="4604951" cy="4803015"/>
          </a:xfrm>
          <a:prstGeom prst="rect">
            <a:avLst/>
          </a:prstGeom>
        </p:spPr>
      </p:pic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87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638" y="2851023"/>
            <a:ext cx="3147862" cy="26860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Columns - Categorical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2883" y="2253309"/>
            <a:ext cx="5185873" cy="3638763"/>
          </a:xfrm>
        </p:spPr>
        <p:txBody>
          <a:bodyPr anchor="t"/>
          <a:lstStyle/>
          <a:p>
            <a:r>
              <a:rPr lang="en-US" dirty="0" smtClean="0">
                <a:solidFill>
                  <a:schemeClr val="bg1"/>
                </a:solidFill>
              </a:rPr>
              <a:t>Dummy coding categorical variables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462883" y="2851022"/>
            <a:ext cx="2828925" cy="2686050"/>
          </a:xfrm>
          <a:prstGeom prst="rect">
            <a:avLst/>
          </a:prstGeom>
        </p:spPr>
      </p:pic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5544064" y="3655671"/>
            <a:ext cx="5194583" cy="363876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78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469" y="2905669"/>
            <a:ext cx="5438775" cy="11334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9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01" y="2939921"/>
            <a:ext cx="6013944" cy="10649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Root Mean Squared Error: </a:t>
            </a:r>
            <a:br>
              <a:rPr lang="en-US" dirty="0" smtClean="0"/>
            </a:br>
            <a:r>
              <a:rPr lang="en-US" dirty="0" smtClean="0"/>
              <a:t>Null vs.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73919" y="2419995"/>
            <a:ext cx="5185873" cy="3638763"/>
          </a:xfrm>
        </p:spPr>
        <p:txBody>
          <a:bodyPr anchor="t"/>
          <a:lstStyle/>
          <a:p>
            <a:r>
              <a:rPr lang="en-US" dirty="0" smtClean="0">
                <a:solidFill>
                  <a:schemeClr val="bg1"/>
                </a:solidFill>
              </a:rPr>
              <a:t>Regression with ‘Year’ as Feature Column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1" y="2419995"/>
            <a:ext cx="5194583" cy="3638764"/>
          </a:xfrm>
        </p:spPr>
        <p:txBody>
          <a:bodyPr anchor="t"/>
          <a:lstStyle/>
          <a:p>
            <a:r>
              <a:rPr lang="en-US" dirty="0" smtClean="0">
                <a:solidFill>
                  <a:schemeClr val="bg1"/>
                </a:solidFill>
              </a:rPr>
              <a:t>Null Model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77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Additional Feature Columns Improve Model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08615" y="2329381"/>
            <a:ext cx="7938109" cy="3638763"/>
          </a:xfrm>
        </p:spPr>
        <p:txBody>
          <a:bodyPr anchor="t"/>
          <a:lstStyle/>
          <a:p>
            <a:r>
              <a:rPr lang="en-US" dirty="0" smtClean="0">
                <a:solidFill>
                  <a:schemeClr val="bg1"/>
                </a:solidFill>
              </a:rPr>
              <a:t>Additional Features Bring Down RMSE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08615" y="2896906"/>
            <a:ext cx="6391311" cy="2322476"/>
          </a:xfrm>
          <a:prstGeom prst="rect">
            <a:avLst/>
          </a:prstGeom>
        </p:spPr>
      </p:pic>
      <p:pic>
        <p:nvPicPr>
          <p:cNvPr id="1026" name="Picture 2" descr="http://imgur.com/1ZcRyr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" y="5839526"/>
            <a:ext cx="978808" cy="99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408614" y="2905145"/>
            <a:ext cx="6391311" cy="27466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4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291</TotalTime>
  <Words>398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Quotable</vt:lpstr>
      <vt:lpstr>Automobile Fuel Economy</vt:lpstr>
      <vt:lpstr>Large Data Set</vt:lpstr>
      <vt:lpstr>Target: MPG – But which measure?</vt:lpstr>
      <vt:lpstr>Target: MPG – But which measure?</vt:lpstr>
      <vt:lpstr>Feature Columns?</vt:lpstr>
      <vt:lpstr>Selecting Feature Columns - Numerical</vt:lpstr>
      <vt:lpstr>Feature Columns - Categorical</vt:lpstr>
      <vt:lpstr>Root Mean Squared Error:  Null vs. Regression</vt:lpstr>
      <vt:lpstr>Additional Feature Columns Improve Model</vt:lpstr>
      <vt:lpstr>Add Dummy Variables for ‘Make’</vt:lpstr>
      <vt:lpstr>Best model yet – time to apply it</vt:lpstr>
      <vt:lpstr>Examine Coefficients</vt:lpstr>
      <vt:lpstr>Fin</vt:lpstr>
    </vt:vector>
  </TitlesOfParts>
  <Company>The UPS Store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Hohmann</dc:creator>
  <cp:lastModifiedBy>Alejandro Hohmann</cp:lastModifiedBy>
  <cp:revision>29</cp:revision>
  <dcterms:created xsi:type="dcterms:W3CDTF">2018-03-22T20:58:35Z</dcterms:created>
  <dcterms:modified xsi:type="dcterms:W3CDTF">2018-03-28T21:40:14Z</dcterms:modified>
</cp:coreProperties>
</file>