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4" r:id="rId4"/>
    <p:sldId id="265" r:id="rId5"/>
    <p:sldId id="266" r:id="rId6"/>
    <p:sldId id="271" r:id="rId7"/>
    <p:sldId id="267" r:id="rId8"/>
    <p:sldId id="273" r:id="rId9"/>
    <p:sldId id="274" r:id="rId10"/>
    <p:sldId id="268" r:id="rId11"/>
    <p:sldId id="275" r:id="rId12"/>
    <p:sldId id="270" r:id="rId13"/>
    <p:sldId id="276" r:id="rId14"/>
    <p:sldId id="277" r:id="rId15"/>
    <p:sldId id="269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60" r:id="rId25"/>
    <p:sldId id="27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E2BC"/>
    <a:srgbClr val="F1F7ED"/>
    <a:srgbClr val="4E946E"/>
    <a:srgbClr val="70AD47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8" autoAdjust="0"/>
    <p:restoredTop sz="99875" autoAdjust="0"/>
  </p:normalViewPr>
  <p:slideViewPr>
    <p:cSldViewPr snapToGrid="0">
      <p:cViewPr>
        <p:scale>
          <a:sx n="86" d="100"/>
          <a:sy n="86" d="100"/>
        </p:scale>
        <p:origin x="-102" y="-516"/>
      </p:cViewPr>
      <p:guideLst>
        <p:guide orient="horz" pos="2160"/>
        <p:guide pos="4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MPQA</c:v>
                </c:pt>
              </c:strCache>
            </c:strRef>
          </c:tx>
          <c:spPr>
            <a:solidFill>
              <a:srgbClr val="5B9BD5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Ratio</c:v>
                </c:pt>
                <c:pt idx="1">
                  <c:v>Accuracy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14.390243902439027</c:v>
                </c:pt>
                <c:pt idx="1">
                  <c:v>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NLTK</c:v>
                </c:pt>
              </c:strCache>
            </c:strRef>
          </c:tx>
          <c:spPr>
            <a:ln>
              <a:solidFill>
                <a:srgbClr val="ED7D31"/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Ratio</c:v>
                </c:pt>
                <c:pt idx="1">
                  <c:v>Accuracy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13.658536585365852</c:v>
                </c:pt>
                <c:pt idx="1">
                  <c:v>66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VADER</c:v>
                </c:pt>
              </c:strCache>
            </c:strRef>
          </c:tx>
          <c:spPr>
            <a:solidFill>
              <a:srgbClr val="70AD47"/>
            </a:solidFill>
            <a:ln>
              <a:solidFill>
                <a:srgbClr val="70AD47"/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Ratio</c:v>
                </c:pt>
                <c:pt idx="1">
                  <c:v>Accuracy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18.292682926829269</c:v>
                </c:pt>
                <c:pt idx="1">
                  <c:v>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373568"/>
        <c:axId val="31383552"/>
      </c:barChart>
      <c:catAx>
        <c:axId val="31373568"/>
        <c:scaling>
          <c:orientation val="minMax"/>
        </c:scaling>
        <c:delete val="0"/>
        <c:axPos val="b"/>
        <c:majorTickMark val="none"/>
        <c:minorTickMark val="none"/>
        <c:tickLblPos val="nextTo"/>
        <c:crossAx val="31383552"/>
        <c:crosses val="autoZero"/>
        <c:auto val="1"/>
        <c:lblAlgn val="ctr"/>
        <c:lblOffset val="100"/>
        <c:noMultiLvlLbl val="0"/>
      </c:catAx>
      <c:valAx>
        <c:axId val="31383552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1373568"/>
        <c:crosses val="autoZero"/>
        <c:crossBetween val="between"/>
      </c:valAx>
      <c:spPr>
        <a:ln>
          <a:noFill/>
        </a:ln>
        <a:scene3d>
          <a:camera prst="orthographicFront"/>
          <a:lightRig rig="threePt" dir="t"/>
        </a:scene3d>
        <a:sp3d prstMaterial="dkEdge"/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explosion val="1"/>
          <c:dPt>
            <c:idx val="0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00ADEF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65D9E8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50000"/>
                  <a:alpha val="40000"/>
                </a:scheme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  <c:pt idx="5">
                  <c:v>데이터6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</c:v>
                </c:pt>
                <c:pt idx="1">
                  <c:v>15</c:v>
                </c:pt>
                <c:pt idx="2">
                  <c:v>8</c:v>
                </c:pt>
                <c:pt idx="3">
                  <c:v>7</c:v>
                </c:pt>
                <c:pt idx="4">
                  <c:v>22</c:v>
                </c:pt>
                <c:pt idx="5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7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11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9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22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97" y="711248"/>
            <a:ext cx="12192000" cy="182420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028734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1796818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5039883" y="0"/>
            <a:ext cx="2016224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0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5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9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5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1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9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6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9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8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5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0"/>
            <a:ext cx="4843849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720090"/>
            <a:ext cx="4843849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KYC w/ IDLE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A6C5CF3-B4FF-43B4-869B-EAEB3361E4E5}"/>
              </a:ext>
            </a:extLst>
          </p:cNvPr>
          <p:cNvSpPr/>
          <p:nvPr/>
        </p:nvSpPr>
        <p:spPr>
          <a:xfrm>
            <a:off x="5437569" y="564571"/>
            <a:ext cx="5518159" cy="182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sto MT" pitchFamily="18" charset="0"/>
              </a:rPr>
              <a:t>Voice of Customers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sto MT" pitchFamily="18" charset="0"/>
              </a:rPr>
              <a:t>: </a:t>
            </a:r>
            <a:r>
              <a:rPr lang="en-US" altLang="ko-KR" sz="15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sto MT" pitchFamily="18" charset="0"/>
              </a:rPr>
              <a:t>Mining Online Customer Reviews 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5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sto MT" pitchFamily="18" charset="0"/>
              </a:rPr>
              <a:t>for Product Feature-based Ranking</a:t>
            </a:r>
            <a:endParaRPr lang="ko-KR" altLang="en-US" sz="1500" kern="0" dirty="0">
              <a:solidFill>
                <a:prstClr val="black">
                  <a:lumMod val="65000"/>
                  <a:lumOff val="35000"/>
                </a:prstClr>
              </a:solidFill>
              <a:latin typeface="Calisto MT" pitchFamily="18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407604" y="2700000"/>
            <a:ext cx="779336" cy="360000"/>
          </a:xfrm>
          <a:prstGeom prst="roundRect">
            <a:avLst>
              <a:gd name="adj" fmla="val 50000"/>
            </a:avLst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prstClr val="white"/>
                </a:solidFill>
              </a:rPr>
              <a:t>팀장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821180" y="2700000"/>
            <a:ext cx="1568816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고원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희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407604" y="3420000"/>
            <a:ext cx="779336" cy="360000"/>
          </a:xfrm>
          <a:prstGeom prst="roundRect">
            <a:avLst>
              <a:gd name="adj" fmla="val 50000"/>
            </a:avLst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prstClr val="white"/>
                </a:solidFill>
              </a:rPr>
              <a:t>팀원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821180" y="3420000"/>
            <a:ext cx="1568816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심재용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407604" y="3960000"/>
            <a:ext cx="779336" cy="360000"/>
          </a:xfrm>
          <a:prstGeom prst="roundRect">
            <a:avLst>
              <a:gd name="adj" fmla="val 50000"/>
            </a:avLst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prstClr val="white"/>
                </a:solidFill>
              </a:rPr>
              <a:t>팀원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821180" y="3960000"/>
            <a:ext cx="1568816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유영창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407604" y="4500000"/>
            <a:ext cx="779336" cy="360000"/>
          </a:xfrm>
          <a:prstGeom prst="roundRect">
            <a:avLst>
              <a:gd name="adj" fmla="val 50000"/>
            </a:avLst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prstClr val="white"/>
                </a:solidFill>
              </a:rPr>
              <a:t>팀원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821180" y="4500000"/>
            <a:ext cx="1568816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임진하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995711" y="2494820"/>
            <a:ext cx="4134107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 </a:t>
            </a:r>
            <a:r>
              <a:rPr lang="en-US" altLang="ko-KR" sz="1200" b="1" dirty="0" smtClean="0">
                <a:solidFill>
                  <a:srgbClr val="5B9BD5"/>
                </a:solidFill>
              </a:rPr>
              <a:t>Background &amp; Purpose</a:t>
            </a:r>
            <a:endParaRPr lang="ko-KR" altLang="en-US" sz="1200" b="1" dirty="0">
              <a:solidFill>
                <a:srgbClr val="5B9BD5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  </a:t>
            </a:r>
            <a:r>
              <a:rPr lang="en-US" altLang="ko-KR" sz="1200" b="1" dirty="0" smtClean="0">
                <a:solidFill>
                  <a:srgbClr val="5B9BD5"/>
                </a:solidFill>
              </a:rPr>
              <a:t>Abstract</a:t>
            </a:r>
            <a:endParaRPr lang="ko-KR" altLang="en-US" sz="1200" b="1" dirty="0">
              <a:solidFill>
                <a:srgbClr val="5B9BD5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 </a:t>
            </a:r>
            <a:r>
              <a:rPr lang="en-US" altLang="ko-KR" sz="1200" b="1" dirty="0" smtClean="0">
                <a:solidFill>
                  <a:srgbClr val="5B9BD5"/>
                </a:solidFill>
              </a:rPr>
              <a:t>Workflow</a:t>
            </a:r>
            <a:endParaRPr lang="ko-KR" altLang="en-US" sz="1200" b="1" dirty="0">
              <a:solidFill>
                <a:srgbClr val="5B9BD5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  </a:t>
            </a:r>
            <a:r>
              <a:rPr lang="en-US" altLang="ko-KR" sz="1200" b="1" dirty="0" smtClean="0">
                <a:solidFill>
                  <a:srgbClr val="5B9BD5"/>
                </a:solidFill>
              </a:rPr>
              <a:t>Result &amp; outputs</a:t>
            </a:r>
            <a:endParaRPr lang="ko-KR" altLang="en-US" sz="1200" b="1" dirty="0">
              <a:solidFill>
                <a:srgbClr val="5B9BD5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5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1200" b="1" dirty="0" smtClean="0">
                <a:solidFill>
                  <a:srgbClr val="5B9BD5"/>
                </a:solidFill>
              </a:rPr>
              <a:t>Evaluation</a:t>
            </a:r>
            <a:endParaRPr lang="ko-KR" altLang="en-US" sz="1200" b="1" dirty="0">
              <a:solidFill>
                <a:srgbClr val="5B9BD5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45456" y="234994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V="1">
            <a:off x="5606423" y="2301145"/>
            <a:ext cx="387350" cy="387350"/>
          </a:xfrm>
          <a:prstGeom prst="rtTriangle">
            <a:avLst/>
          </a:prstGeom>
          <a:solidFill>
            <a:srgbClr val="F2F2F2"/>
          </a:solidFill>
          <a:ln>
            <a:noFill/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80000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1619" y="993507"/>
            <a:ext cx="162634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POS Tagging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99" y="1693077"/>
            <a:ext cx="5116149" cy="23831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37" y="4374028"/>
            <a:ext cx="7488178" cy="24839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49966" y="5783855"/>
            <a:ext cx="1961003" cy="26440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60909" y="5728770"/>
            <a:ext cx="1961003" cy="26440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22712" y="1728117"/>
            <a:ext cx="49983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NLTK POS Tagging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Filtering sentences with JJR, JJS, RBR, RBS</a:t>
            </a:r>
          </a:p>
          <a:p>
            <a:endParaRPr lang="en-US" altLang="ko-KR" sz="16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KW (54 words)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63 Comparative sentence keywords by </a:t>
            </a: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Bing Liu</a:t>
            </a:r>
            <a:endParaRPr lang="en-US" altLang="ko-KR" sz="16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Eliminated too generic words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  <a:sym typeface="Wingdings" pitchFamily="2" charset="2"/>
              </a:rPr>
              <a:t> Approximately 150 K comparative sentences</a:t>
            </a:r>
            <a:endParaRPr lang="ko-KR" altLang="en-US" sz="16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0" y="198000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1619" y="993507"/>
            <a:ext cx="162634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CS Labeling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02" y="1527662"/>
            <a:ext cx="3600953" cy="502037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89726" y="1447799"/>
            <a:ext cx="51322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Examples:</a:t>
            </a:r>
          </a:p>
          <a:p>
            <a:endParaRPr lang="en-US" altLang="ko-KR" sz="16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JJ: The dog is </a:t>
            </a:r>
            <a:r>
              <a:rPr lang="en-US" altLang="ko-KR" sz="1600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black</a:t>
            </a: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/ The milk smells </a:t>
            </a:r>
            <a:r>
              <a:rPr lang="en-US" altLang="ko-KR" sz="1600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rotten</a:t>
            </a:r>
          </a:p>
          <a:p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RB: She sang </a:t>
            </a:r>
            <a:r>
              <a:rPr lang="en-US" altLang="ko-KR" sz="1600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beautifully</a:t>
            </a: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/ The cellist played </a:t>
            </a:r>
            <a:r>
              <a:rPr lang="en-US" altLang="ko-KR" sz="1600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carelessly</a:t>
            </a:r>
            <a:endParaRPr lang="en-US" altLang="ko-KR" sz="1600" dirty="0" smtClean="0">
              <a:solidFill>
                <a:srgbClr val="FF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16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JJR: This is a </a:t>
            </a:r>
            <a:r>
              <a:rPr lang="en-US" altLang="ko-KR" sz="1600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faster</a:t>
            </a: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car than the previous one.</a:t>
            </a:r>
          </a:p>
          <a:p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JJS: This is the </a:t>
            </a:r>
            <a:r>
              <a:rPr lang="en-US" altLang="ko-KR" sz="1600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fastest</a:t>
            </a: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car here.</a:t>
            </a:r>
            <a:endParaRPr lang="en-US" altLang="ko-KR" sz="16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RBR: Can you speak </a:t>
            </a:r>
            <a:r>
              <a:rPr lang="en-US" altLang="ko-KR" sz="1600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faster</a:t>
            </a: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?</a:t>
            </a:r>
          </a:p>
          <a:p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RBS: He drove the </a:t>
            </a:r>
            <a:r>
              <a:rPr lang="en-US" altLang="ko-KR" sz="1600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worst</a:t>
            </a: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possible.</a:t>
            </a:r>
          </a:p>
          <a:p>
            <a:endParaRPr lang="en-US" altLang="ko-KR" sz="16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16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27" y="3877936"/>
            <a:ext cx="5857646" cy="2670101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16000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1619" y="993507"/>
            <a:ext cx="299529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Sentiment Labeling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996957747"/>
              </p:ext>
            </p:extLst>
          </p:nvPr>
        </p:nvGraphicFramePr>
        <p:xfrm>
          <a:off x="1277781" y="1784732"/>
          <a:ext cx="7310304" cy="4507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794788" y="1957481"/>
            <a:ext cx="29822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5B9BD5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MPQA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Approx</a:t>
            </a: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59000 ‘</a:t>
            </a:r>
            <a:r>
              <a:rPr lang="en-US" altLang="ko-KR" sz="16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neg</a:t>
            </a: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’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78% accuracy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Opinion Lexical</a:t>
            </a:r>
          </a:p>
          <a:p>
            <a:endParaRPr lang="en-US" altLang="ko-KR" sz="16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b="1" dirty="0" smtClean="0">
                <a:solidFill>
                  <a:srgbClr val="ED7D3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NLTK </a:t>
            </a:r>
            <a:r>
              <a:rPr lang="en-US" altLang="ko-KR" b="1" dirty="0" smtClean="0">
                <a:solidFill>
                  <a:srgbClr val="ED7D3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sentiment analyzer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Approx</a:t>
            </a: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56000 ‘</a:t>
            </a:r>
            <a:r>
              <a:rPr lang="en-US" altLang="ko-KR" sz="16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neg</a:t>
            </a: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’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66% accuracy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Test version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b="1" dirty="0" smtClean="0">
                <a:solidFill>
                  <a:srgbClr val="70AD4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VADER </a:t>
            </a:r>
            <a:r>
              <a:rPr lang="en-US" altLang="ko-KR" sz="1600" b="1" dirty="0">
                <a:solidFill>
                  <a:srgbClr val="70AD4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sentiment analyzer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Approx</a:t>
            </a:r>
            <a:r>
              <a:rPr lang="en-US" altLang="ko-KR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75000 </a:t>
            </a:r>
            <a:r>
              <a:rPr lang="en-US" altLang="ko-KR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‘</a:t>
            </a:r>
            <a:r>
              <a:rPr lang="en-US" altLang="ko-KR" sz="16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neg</a:t>
            </a:r>
            <a:r>
              <a:rPr lang="en-US" altLang="ko-KR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’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87% </a:t>
            </a:r>
            <a:r>
              <a:rPr lang="en-US" altLang="ko-KR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accuracy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Twitter based analyzer</a:t>
            </a:r>
          </a:p>
          <a:p>
            <a:endParaRPr lang="en-US" altLang="ko-KR" sz="16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* Randomly sampled 100 sentences to analyze accuracy</a:t>
            </a:r>
            <a:endParaRPr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27" y="2140190"/>
            <a:ext cx="10927915" cy="308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34000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11261" y="614078"/>
            <a:ext cx="3237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Product Recognition </a:t>
            </a:r>
          </a:p>
          <a:p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Graph Construction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1731" y="2645967"/>
            <a:ext cx="2210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SS condition: </a:t>
            </a:r>
          </a:p>
          <a:p>
            <a:r>
              <a:rPr lang="en-US" altLang="ko-KR" sz="14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new_cs</a:t>
            </a:r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!= ‘</a:t>
            </a:r>
            <a:r>
              <a:rPr lang="en-US" altLang="ko-KR" sz="14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cs</a:t>
            </a:r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’ &amp; sub != 0</a:t>
            </a:r>
          </a:p>
          <a:p>
            <a:endParaRPr lang="en-US" altLang="ko-KR" sz="1400" b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비교문장이 아니면서 </a:t>
            </a:r>
            <a:endParaRPr lang="en-US" altLang="ko-KR" sz="12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주관성이 </a:t>
            </a:r>
            <a:r>
              <a:rPr lang="en-US" altLang="ko-KR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 </a:t>
            </a:r>
            <a:r>
              <a:rPr lang="ko-KR" altLang="en-US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 문장을 제외</a:t>
            </a:r>
            <a:endParaRPr lang="ko-KR" altLang="en-US" sz="12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4" name="Rectangle 1"/>
          <p:cNvSpPr/>
          <p:nvPr/>
        </p:nvSpPr>
        <p:spPr>
          <a:xfrm>
            <a:off x="647699" y="4871738"/>
            <a:ext cx="11544299" cy="13878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Chevron 14"/>
          <p:cNvSpPr/>
          <p:nvPr/>
        </p:nvSpPr>
        <p:spPr>
          <a:xfrm>
            <a:off x="3646033" y="4887611"/>
            <a:ext cx="563022" cy="1387827"/>
          </a:xfrm>
          <a:prstGeom prst="chevron">
            <a:avLst>
              <a:gd name="adj" fmla="val 840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Chevron 16"/>
          <p:cNvSpPr/>
          <p:nvPr/>
        </p:nvSpPr>
        <p:spPr>
          <a:xfrm>
            <a:off x="5795831" y="4903318"/>
            <a:ext cx="563022" cy="1387827"/>
          </a:xfrm>
          <a:prstGeom prst="chevron">
            <a:avLst>
              <a:gd name="adj" fmla="val 840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Chevron 17"/>
          <p:cNvSpPr/>
          <p:nvPr/>
        </p:nvSpPr>
        <p:spPr>
          <a:xfrm>
            <a:off x="8017434" y="4871739"/>
            <a:ext cx="563022" cy="1387827"/>
          </a:xfrm>
          <a:prstGeom prst="chevron">
            <a:avLst>
              <a:gd name="adj" fmla="val 840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56909" y="5212192"/>
            <a:ext cx="1554225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Excepting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CS Labeled Sentence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8695" y="5259478"/>
            <a:ext cx="1554225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Excepting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Subjectivity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= 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27429" y="5259478"/>
            <a:ext cx="1554225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Extracting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SS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Sentences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37984" y="5227899"/>
            <a:ext cx="1554225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Extracting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Base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Products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ounded Rectangle 27"/>
          <p:cNvSpPr/>
          <p:nvPr/>
        </p:nvSpPr>
        <p:spPr>
          <a:xfrm>
            <a:off x="9615097" y="4583856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37" name="Rounded Rectangle 7"/>
          <p:cNvSpPr/>
          <p:nvPr/>
        </p:nvSpPr>
        <p:spPr>
          <a:xfrm>
            <a:off x="1811890" y="4511680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38" name="Rectangle 16"/>
          <p:cNvSpPr/>
          <p:nvPr/>
        </p:nvSpPr>
        <p:spPr>
          <a:xfrm>
            <a:off x="5243696" y="4624434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39" name="Rectangle 16"/>
          <p:cNvSpPr/>
          <p:nvPr/>
        </p:nvSpPr>
        <p:spPr>
          <a:xfrm rot="2700000">
            <a:off x="7974205" y="4513765"/>
            <a:ext cx="217001" cy="3890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85" y="1756726"/>
            <a:ext cx="8469149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52000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21619" y="1095156"/>
            <a:ext cx="3237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Product Recognition </a:t>
            </a:r>
          </a:p>
          <a:p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Graph Construction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29" y="2136331"/>
            <a:ext cx="7818554" cy="17814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37098" y="4542625"/>
            <a:ext cx="5098880" cy="1477328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리뷰에서 특정 제품을 언급하기 위해 </a:t>
            </a:r>
            <a:endParaRPr lang="en-US" altLang="ko-KR" dirty="0" smtClean="0"/>
          </a:p>
          <a:p>
            <a:r>
              <a:rPr lang="ko-KR" altLang="en-US" dirty="0" smtClean="0"/>
              <a:t>꼭 말해야 하는 모델명을 제품명에서 추출하기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Ex. 'DMC-GH3K', DMC-FZ150K', 'F300EXR', 'DMC-FZ8K', 'H200', 'T6', 'DSC-H55</a:t>
            </a:r>
            <a:r>
              <a:rPr lang="en-US" altLang="ko-KR" dirty="0" smtClean="0"/>
              <a:t>'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70" y="995022"/>
            <a:ext cx="2229161" cy="48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70000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21619" y="1095156"/>
            <a:ext cx="3237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Product Recognition </a:t>
            </a:r>
          </a:p>
          <a:p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Graph Construction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19" y="2192377"/>
            <a:ext cx="10327290" cy="17429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1619" y="4682168"/>
            <a:ext cx="8361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모델명 이름을 나타내는 열을 모두 합해서 </a:t>
            </a:r>
            <a:r>
              <a:rPr lang="ko-KR" altLang="en-US" dirty="0" err="1" smtClean="0"/>
              <a:t>정규표현식으로</a:t>
            </a:r>
            <a:r>
              <a:rPr lang="ko-KR" altLang="en-US" dirty="0" smtClean="0"/>
              <a:t> 표현</a:t>
            </a:r>
            <a:r>
              <a:rPr lang="en-US" altLang="ko-KR" dirty="0"/>
              <a:t>,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 </a:t>
            </a:r>
            <a:r>
              <a:rPr lang="ko-KR" altLang="en-US" dirty="0" err="1" smtClean="0"/>
              <a:t>정규표현식을</a:t>
            </a:r>
            <a:r>
              <a:rPr lang="ko-KR" altLang="en-US" dirty="0" smtClean="0"/>
              <a:t> 모든 문장에 대해서 </a:t>
            </a:r>
            <a:r>
              <a:rPr lang="en-US" altLang="ko-KR" dirty="0" err="1" smtClean="0"/>
              <a:t>re.findall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7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77" y="0"/>
            <a:ext cx="10547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88000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69" y="4307595"/>
            <a:ext cx="9495056" cy="20467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00" y="357817"/>
            <a:ext cx="6268325" cy="3705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7057" y="1850834"/>
            <a:ext cx="331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CS Labeled sentences / SS Labeled sentences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 Merge to Final </a:t>
            </a:r>
            <a:r>
              <a:rPr lang="en-US" altLang="ko-KR" dirty="0" err="1" smtClean="0">
                <a:sym typeface="Wingdings" pitchFamily="2" charset="2"/>
              </a:rPr>
              <a:t>DataFrame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25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3271" y="854046"/>
            <a:ext cx="9873253" cy="55214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21669" y="1183910"/>
            <a:ext cx="325269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Main Idea &amp; Purpose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921669" y="2201524"/>
            <a:ext cx="85553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Ⅰ. Data Scraping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Ⅱ. Opinion Mining 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Ⅲ. Identifying Comparative sentences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Ⅳ. </a:t>
            </a:r>
            <a:r>
              <a:rPr lang="en-US" altLang="ko-KR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PaperRank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Algorithm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06000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21619" y="1095156"/>
            <a:ext cx="323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pRank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Algorithm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10" y="2010117"/>
            <a:ext cx="3960000" cy="31574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192" y="1783281"/>
            <a:ext cx="3960000" cy="36111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8046" y="5401600"/>
            <a:ext cx="46223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paperRank</a:t>
            </a:r>
            <a:r>
              <a:rPr lang="en-US" altLang="ko-KR" sz="17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Algorithm</a:t>
            </a:r>
          </a:p>
          <a:p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Method by Larry Page firstly developed in 1999</a:t>
            </a:r>
            <a:endParaRPr lang="ko-KR" altLang="en-US" sz="15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80192" y="5394424"/>
            <a:ext cx="42477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pRank</a:t>
            </a:r>
            <a:r>
              <a:rPr lang="en-US" altLang="ko-KR" sz="17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Algorithm</a:t>
            </a:r>
          </a:p>
          <a:p>
            <a:pPr marL="285750" indent="-285750" algn="ctr">
              <a:buFontTx/>
              <a:buChar char="-"/>
            </a:pPr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Modified by </a:t>
            </a:r>
            <a:r>
              <a:rPr lang="en-US" altLang="ko-KR" sz="15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Kunpen</a:t>
            </a:r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Zhang</a:t>
            </a:r>
          </a:p>
          <a:p>
            <a:pPr marL="285750" indent="-285750" algn="ctr">
              <a:buFontTx/>
              <a:buChar char="-"/>
            </a:pPr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Self-node added</a:t>
            </a:r>
          </a:p>
          <a:p>
            <a:endParaRPr lang="ko-KR" altLang="en-US" sz="15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0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71" y="0"/>
            <a:ext cx="9650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42000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21619" y="1095156"/>
            <a:ext cx="323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pRank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Algorithm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48" y="455500"/>
            <a:ext cx="5166808" cy="13259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89" y="1980441"/>
            <a:ext cx="10652803" cy="43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60000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21619" y="1095156"/>
            <a:ext cx="323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Result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98" y="2188655"/>
            <a:ext cx="2484335" cy="2789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42333" y="2413337"/>
            <a:ext cx="5761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 </a:t>
            </a:r>
            <a:r>
              <a:rPr lang="ko-KR" altLang="en-US" dirty="0" err="1" smtClean="0"/>
              <a:t>피쳐에</a:t>
            </a:r>
            <a:r>
              <a:rPr lang="ko-KR" altLang="en-US" dirty="0" smtClean="0"/>
              <a:t> 해당하는 문장 수가 많을 수록 언급되는 제품이름이 많아짐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제품 수가 많을수록 매트릭스의 크기가 커지므로 연산 시간이 길어짐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Feat9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211</a:t>
            </a:r>
            <a:r>
              <a:rPr lang="ko-KR" altLang="en-US" dirty="0" smtClean="0"/>
              <a:t>개의 문장에서 </a:t>
            </a:r>
            <a:r>
              <a:rPr lang="en-US" altLang="ko-KR" dirty="0" smtClean="0"/>
              <a:t>119</a:t>
            </a:r>
            <a:r>
              <a:rPr lang="ko-KR" altLang="en-US" dirty="0" smtClean="0"/>
              <a:t>개의 제품이 언급되었고</a:t>
            </a:r>
            <a:r>
              <a:rPr lang="en-US" altLang="ko-KR" dirty="0" smtClean="0"/>
              <a:t>, 119*119 </a:t>
            </a:r>
            <a:r>
              <a:rPr lang="ko-KR" altLang="en-US" dirty="0" smtClean="0"/>
              <a:t>매트릭스를 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이용해 생성하는데 너무 많은 시간이 걸렸음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5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96000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14" name="타원 13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921669" y="2777521"/>
            <a:ext cx="946280" cy="27096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서류전형 </a:t>
            </a:r>
            <a:r>
              <a:rPr lang="en-US" altLang="ko-KR" sz="800" b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24481" y="4101672"/>
            <a:ext cx="94628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PPT </a:t>
            </a:r>
            <a:r>
              <a:rPr lang="ko-KR" altLang="en-US" sz="800" b="1" dirty="0">
                <a:solidFill>
                  <a:prstClr val="white"/>
                </a:solidFill>
              </a:rPr>
              <a:t>능력 </a:t>
            </a:r>
            <a:r>
              <a:rPr lang="en-US" altLang="ko-KR" sz="800" b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88329" y="795988"/>
            <a:ext cx="4287043" cy="909135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85182" y="764922"/>
            <a:ext cx="339019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고원희</a:t>
            </a:r>
            <a:endParaRPr lang="en-US" altLang="ko-KR" sz="1100" b="1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Feature Labeling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Extracting Product names</a:t>
            </a:r>
            <a:endParaRPr lang="en-US" altLang="ko-KR" sz="11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46" name="Group 20"/>
          <p:cNvGrpSpPr>
            <a:grpSpLocks noChangeAspect="1"/>
          </p:cNvGrpSpPr>
          <p:nvPr/>
        </p:nvGrpSpPr>
        <p:grpSpPr bwMode="auto">
          <a:xfrm>
            <a:off x="6906934" y="979423"/>
            <a:ext cx="351989" cy="480130"/>
            <a:chOff x="2597" y="4163"/>
            <a:chExt cx="217" cy="2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7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6588329" y="2418894"/>
            <a:ext cx="4287043" cy="909135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485182" y="2387829"/>
            <a:ext cx="339019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심재용</a:t>
            </a:r>
            <a:endParaRPr lang="en-US" altLang="ko-KR" sz="1100" b="1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Data Scraping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Reference Product Labeling</a:t>
            </a:r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3" name="Group 20"/>
          <p:cNvGrpSpPr>
            <a:grpSpLocks noChangeAspect="1"/>
          </p:cNvGrpSpPr>
          <p:nvPr/>
        </p:nvGrpSpPr>
        <p:grpSpPr bwMode="auto">
          <a:xfrm>
            <a:off x="6906934" y="2602330"/>
            <a:ext cx="351989" cy="480130"/>
            <a:chOff x="2597" y="4163"/>
            <a:chExt cx="217" cy="2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4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6588329" y="4041801"/>
            <a:ext cx="4287043" cy="909135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85182" y="4010735"/>
            <a:ext cx="339019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유영창</a:t>
            </a:r>
            <a:endParaRPr lang="en-US" altLang="ko-KR" sz="1100" b="1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b="1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pRank</a:t>
            </a:r>
            <a:r>
              <a:rPr lang="en-US" altLang="ko-KR" sz="11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Algorithm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King</a:t>
            </a:r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60" name="Group 20"/>
          <p:cNvGrpSpPr>
            <a:grpSpLocks noChangeAspect="1"/>
          </p:cNvGrpSpPr>
          <p:nvPr/>
        </p:nvGrpSpPr>
        <p:grpSpPr bwMode="auto">
          <a:xfrm>
            <a:off x="6906934" y="4225237"/>
            <a:ext cx="351989" cy="480130"/>
            <a:chOff x="2597" y="4163"/>
            <a:chExt cx="217" cy="2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1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6" name="타원 85"/>
          <p:cNvSpPr/>
          <p:nvPr/>
        </p:nvSpPr>
        <p:spPr>
          <a:xfrm>
            <a:off x="3067242" y="1787066"/>
            <a:ext cx="2201493" cy="2201493"/>
          </a:xfrm>
          <a:prstGeom prst="ellipse">
            <a:avLst/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graphicFrame>
        <p:nvGraphicFramePr>
          <p:cNvPr id="87" name="차트 86"/>
          <p:cNvGraphicFramePr/>
          <p:nvPr>
            <p:extLst>
              <p:ext uri="{D42A27DB-BD31-4B8C-83A1-F6EECF244321}">
                <p14:modId xmlns:p14="http://schemas.microsoft.com/office/powerpoint/2010/main" val="2564093996"/>
              </p:ext>
            </p:extLst>
          </p:nvPr>
        </p:nvGraphicFramePr>
        <p:xfrm>
          <a:off x="2279023" y="1628501"/>
          <a:ext cx="3777932" cy="2518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8" name="설명선 2(테두리 없음) 87"/>
          <p:cNvSpPr/>
          <p:nvPr/>
        </p:nvSpPr>
        <p:spPr>
          <a:xfrm>
            <a:off x="5630719" y="1102306"/>
            <a:ext cx="502915" cy="373844"/>
          </a:xfrm>
          <a:prstGeom prst="callout2">
            <a:avLst>
              <a:gd name="adj1" fmla="val 43679"/>
              <a:gd name="adj2" fmla="val 162120"/>
              <a:gd name="adj3" fmla="val 46795"/>
              <a:gd name="adj4" fmla="val -16667"/>
              <a:gd name="adj5" fmla="val 262075"/>
              <a:gd name="adj6" fmla="val -148589"/>
            </a:avLst>
          </a:prstGeom>
          <a:noFill/>
          <a:ln w="6350">
            <a:solidFill>
              <a:schemeClr val="tx2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설명선 2(테두리 없음) 88"/>
          <p:cNvSpPr/>
          <p:nvPr/>
        </p:nvSpPr>
        <p:spPr>
          <a:xfrm>
            <a:off x="5640869" y="2656004"/>
            <a:ext cx="502915" cy="373844"/>
          </a:xfrm>
          <a:prstGeom prst="callout2">
            <a:avLst>
              <a:gd name="adj1" fmla="val 43679"/>
              <a:gd name="adj2" fmla="val 162120"/>
              <a:gd name="adj3" fmla="val 258694"/>
              <a:gd name="adj4" fmla="val 87571"/>
              <a:gd name="adj5" fmla="val 262075"/>
              <a:gd name="adj6" fmla="val -148589"/>
            </a:avLst>
          </a:prstGeom>
          <a:noFill/>
          <a:ln w="6350">
            <a:solidFill>
              <a:schemeClr val="tx2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설명선 2(테두리 없음) 89"/>
          <p:cNvSpPr/>
          <p:nvPr/>
        </p:nvSpPr>
        <p:spPr>
          <a:xfrm>
            <a:off x="5572578" y="4382681"/>
            <a:ext cx="502915" cy="373844"/>
          </a:xfrm>
          <a:prstGeom prst="callout2">
            <a:avLst>
              <a:gd name="adj1" fmla="val 43679"/>
              <a:gd name="adj2" fmla="val 162120"/>
              <a:gd name="adj3" fmla="val 46796"/>
              <a:gd name="adj4" fmla="val 4180"/>
              <a:gd name="adj5" fmla="val -121212"/>
              <a:gd name="adj6" fmla="val -259777"/>
            </a:avLst>
          </a:prstGeom>
          <a:noFill/>
          <a:ln w="6350">
            <a:solidFill>
              <a:schemeClr val="tx2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88862" y="2423201"/>
            <a:ext cx="782970" cy="697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VOC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588328" y="5615377"/>
            <a:ext cx="4287043" cy="909135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485181" y="5584311"/>
            <a:ext cx="339019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임진하</a:t>
            </a:r>
            <a:endParaRPr lang="en-US" altLang="ko-KR" sz="11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Identifying Comparative sentences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Sentiment analyze</a:t>
            </a:r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67" name="Group 20"/>
          <p:cNvGrpSpPr>
            <a:grpSpLocks noChangeAspect="1"/>
          </p:cNvGrpSpPr>
          <p:nvPr/>
        </p:nvGrpSpPr>
        <p:grpSpPr bwMode="auto">
          <a:xfrm>
            <a:off x="6906933" y="5798813"/>
            <a:ext cx="351989" cy="480130"/>
            <a:chOff x="2597" y="4163"/>
            <a:chExt cx="217" cy="2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2" name="설명선 2(테두리 없음) 71"/>
          <p:cNvSpPr/>
          <p:nvPr/>
        </p:nvSpPr>
        <p:spPr>
          <a:xfrm>
            <a:off x="4876679" y="4404089"/>
            <a:ext cx="502915" cy="373844"/>
          </a:xfrm>
          <a:prstGeom prst="callout2">
            <a:avLst>
              <a:gd name="adj1" fmla="val 438566"/>
              <a:gd name="adj2" fmla="val 297937"/>
              <a:gd name="adj3" fmla="val 435789"/>
              <a:gd name="adj4" fmla="val -59347"/>
              <a:gd name="adj5" fmla="val -147734"/>
              <a:gd name="adj6" fmla="val -242252"/>
            </a:avLst>
          </a:prstGeom>
          <a:noFill/>
          <a:ln w="6350">
            <a:solidFill>
              <a:schemeClr val="tx2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419186" y="2153723"/>
            <a:ext cx="946280" cy="270964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prstClr val="white"/>
                </a:solidFill>
              </a:rPr>
              <a:t>새로운 팀장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16023"/>
            <a:ext cx="12192000" cy="7680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14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90000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21669" y="1183910"/>
            <a:ext cx="325269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Abstract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93877" y="1923661"/>
            <a:ext cx="1759131" cy="3382178"/>
          </a:xfrm>
          <a:prstGeom prst="rect">
            <a:avLst/>
          </a:prstGeom>
          <a:gradFill>
            <a:gsLst>
              <a:gs pos="100000">
                <a:srgbClr val="4E946E"/>
              </a:gs>
              <a:gs pos="61000">
                <a:srgbClr val="7EE2BC"/>
              </a:gs>
              <a:gs pos="0">
                <a:srgbClr val="F1F7ED"/>
              </a:gs>
            </a:gsLst>
            <a:lin ang="5400000" scaled="0"/>
          </a:gradFill>
          <a:ln cap="rnd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E946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73059" y="1923661"/>
            <a:ext cx="1759131" cy="3382178"/>
          </a:xfrm>
          <a:prstGeom prst="rect">
            <a:avLst/>
          </a:prstGeom>
          <a:gradFill>
            <a:gsLst>
              <a:gs pos="100000">
                <a:srgbClr val="4E946E"/>
              </a:gs>
              <a:gs pos="61000">
                <a:srgbClr val="7EE2BC"/>
              </a:gs>
              <a:gs pos="0">
                <a:srgbClr val="F1F7ED"/>
              </a:gs>
            </a:gsLst>
            <a:lin ang="5400000" scaled="0"/>
          </a:gradFill>
          <a:ln cap="rnd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E946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152241" y="1951203"/>
            <a:ext cx="1759131" cy="3382178"/>
          </a:xfrm>
          <a:prstGeom prst="rect">
            <a:avLst/>
          </a:prstGeom>
          <a:gradFill>
            <a:gsLst>
              <a:gs pos="100000">
                <a:srgbClr val="4E946E"/>
              </a:gs>
              <a:gs pos="61000">
                <a:srgbClr val="7EE2BC"/>
              </a:gs>
              <a:gs pos="0">
                <a:srgbClr val="F1F7ED"/>
              </a:gs>
            </a:gsLst>
            <a:lin ang="5400000" scaled="0"/>
          </a:gradFill>
          <a:ln cap="rnd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E946E"/>
              </a:solidFill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4318609" y="2952518"/>
            <a:ext cx="720000" cy="936437"/>
          </a:xfrm>
          <a:prstGeom prst="chevron">
            <a:avLst/>
          </a:prstGeom>
          <a:gradFill flip="none" rotWithShape="1">
            <a:gsLst>
              <a:gs pos="0">
                <a:srgbClr val="7EE2BC">
                  <a:shade val="30000"/>
                  <a:satMod val="115000"/>
                </a:srgbClr>
              </a:gs>
              <a:gs pos="50000">
                <a:srgbClr val="7EE2BC">
                  <a:shade val="67500"/>
                  <a:satMod val="115000"/>
                </a:srgbClr>
              </a:gs>
              <a:gs pos="100000">
                <a:srgbClr val="7EE2B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7908275" y="2952517"/>
            <a:ext cx="668461" cy="936437"/>
          </a:xfrm>
          <a:prstGeom prst="chevron">
            <a:avLst/>
          </a:prstGeom>
          <a:gradFill flip="none" rotWithShape="1">
            <a:gsLst>
              <a:gs pos="0">
                <a:srgbClr val="7EE2BC">
                  <a:shade val="30000"/>
                  <a:satMod val="115000"/>
                </a:srgbClr>
              </a:gs>
              <a:gs pos="50000">
                <a:srgbClr val="7EE2BC">
                  <a:shade val="67500"/>
                  <a:satMod val="115000"/>
                </a:srgbClr>
              </a:gs>
              <a:gs pos="100000">
                <a:srgbClr val="7EE2B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3885" y="2173567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Online Data</a:t>
            </a:r>
          </a:p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Crawling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96142" y="301956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Information</a:t>
            </a:r>
          </a:p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Extraction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5912" y="3865569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Sentence</a:t>
            </a:r>
          </a:p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Splitter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02760" y="47115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POS Tagging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240210" y="2963115"/>
            <a:ext cx="12490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238372" y="3765518"/>
            <a:ext cx="12490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258568" y="4567921"/>
            <a:ext cx="12490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13182" y="2173566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Comparative</a:t>
            </a:r>
          </a:p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Sentence</a:t>
            </a:r>
          </a:p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Identification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97319" y="3304068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Subjective</a:t>
            </a:r>
          </a:p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Sentence</a:t>
            </a:r>
          </a:p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Identification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34394" y="4456606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Sentiment</a:t>
            </a:r>
          </a:p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Analysis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5840565" y="3200482"/>
            <a:ext cx="12490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828291" y="4330985"/>
            <a:ext cx="12490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91863" y="266318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Graph</a:t>
            </a:r>
          </a:p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Construction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16283" y="3765518"/>
            <a:ext cx="103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Product</a:t>
            </a:r>
            <a:endParaRPr lang="en-US" altLang="ko-KR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Ranking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9407275" y="3537519"/>
            <a:ext cx="12490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08000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87057" y="956404"/>
            <a:ext cx="325269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Workflow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="" xmlns:a16="http://schemas.microsoft.com/office/drawing/2014/main" id="{159B1F7A-853E-4815-8276-4812EFCFE41D}"/>
              </a:ext>
            </a:extLst>
          </p:cNvPr>
          <p:cNvSpPr/>
          <p:nvPr/>
        </p:nvSpPr>
        <p:spPr>
          <a:xfrm>
            <a:off x="4605348" y="2588004"/>
            <a:ext cx="519973" cy="1089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10800" y="21600"/>
                </a:lnTo>
                <a:cubicBezTo>
                  <a:pt x="4844" y="21600"/>
                  <a:pt x="0" y="19297"/>
                  <a:pt x="0" y="16447"/>
                </a:cubicBezTo>
                <a:lnTo>
                  <a:pt x="0" y="5153"/>
                </a:lnTo>
                <a:cubicBezTo>
                  <a:pt x="0" y="2312"/>
                  <a:pt x="4827" y="0"/>
                  <a:pt x="10800" y="0"/>
                </a:cubicBezTo>
                <a:lnTo>
                  <a:pt x="10800" y="0"/>
                </a:lnTo>
                <a:cubicBezTo>
                  <a:pt x="16756" y="0"/>
                  <a:pt x="21600" y="2303"/>
                  <a:pt x="21600" y="5153"/>
                </a:cubicBezTo>
                <a:lnTo>
                  <a:pt x="21600" y="16447"/>
                </a:lnTo>
                <a:cubicBezTo>
                  <a:pt x="21600" y="19288"/>
                  <a:pt x="16756" y="21600"/>
                  <a:pt x="10800" y="2160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/>
            </a:pPr>
            <a:r>
              <a:rPr 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02</a:t>
            </a:r>
            <a:endParaRPr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="" xmlns:a16="http://schemas.microsoft.com/office/drawing/2014/main" id="{D915D423-975B-4C07-B184-54E16763ED11}"/>
              </a:ext>
            </a:extLst>
          </p:cNvPr>
          <p:cNvSpPr/>
          <p:nvPr/>
        </p:nvSpPr>
        <p:spPr>
          <a:xfrm>
            <a:off x="6896052" y="2588004"/>
            <a:ext cx="519973" cy="1089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10800" y="21600"/>
                </a:lnTo>
                <a:cubicBezTo>
                  <a:pt x="4844" y="21600"/>
                  <a:pt x="0" y="19297"/>
                  <a:pt x="0" y="16447"/>
                </a:cubicBezTo>
                <a:lnTo>
                  <a:pt x="0" y="5153"/>
                </a:lnTo>
                <a:cubicBezTo>
                  <a:pt x="0" y="2312"/>
                  <a:pt x="4827" y="0"/>
                  <a:pt x="10800" y="0"/>
                </a:cubicBezTo>
                <a:lnTo>
                  <a:pt x="10800" y="0"/>
                </a:lnTo>
                <a:cubicBezTo>
                  <a:pt x="16756" y="0"/>
                  <a:pt x="21600" y="2303"/>
                  <a:pt x="21600" y="5153"/>
                </a:cubicBezTo>
                <a:lnTo>
                  <a:pt x="21600" y="16447"/>
                </a:lnTo>
                <a:cubicBezTo>
                  <a:pt x="21600" y="19288"/>
                  <a:pt x="16773" y="21600"/>
                  <a:pt x="10800" y="2160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/>
            </a:pPr>
            <a:r>
              <a:rPr 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04</a:t>
            </a:r>
            <a:endParaRPr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="" xmlns:a16="http://schemas.microsoft.com/office/drawing/2014/main" id="{16386C9F-C31D-4AFF-BCBE-E970B28BC3BA}"/>
              </a:ext>
            </a:extLst>
          </p:cNvPr>
          <p:cNvSpPr/>
          <p:nvPr/>
        </p:nvSpPr>
        <p:spPr>
          <a:xfrm>
            <a:off x="9186543" y="2588004"/>
            <a:ext cx="519973" cy="1089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10800" y="21600"/>
                </a:lnTo>
                <a:cubicBezTo>
                  <a:pt x="4844" y="21600"/>
                  <a:pt x="0" y="19297"/>
                  <a:pt x="0" y="16447"/>
                </a:cubicBezTo>
                <a:lnTo>
                  <a:pt x="0" y="5153"/>
                </a:lnTo>
                <a:cubicBezTo>
                  <a:pt x="0" y="2312"/>
                  <a:pt x="4827" y="0"/>
                  <a:pt x="10800" y="0"/>
                </a:cubicBezTo>
                <a:lnTo>
                  <a:pt x="10800" y="0"/>
                </a:lnTo>
                <a:cubicBezTo>
                  <a:pt x="16756" y="0"/>
                  <a:pt x="21600" y="2303"/>
                  <a:pt x="21600" y="5153"/>
                </a:cubicBezTo>
                <a:lnTo>
                  <a:pt x="21600" y="16447"/>
                </a:lnTo>
                <a:cubicBezTo>
                  <a:pt x="21600" y="19288"/>
                  <a:pt x="16773" y="21600"/>
                  <a:pt x="10800" y="2160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/>
            </a:pPr>
            <a:r>
              <a:rPr 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06</a:t>
            </a:r>
            <a:endParaRPr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="" xmlns:a16="http://schemas.microsoft.com/office/drawing/2014/main" id="{6F4E9ADC-A596-424F-A93E-AC0CB7CF8746}"/>
              </a:ext>
            </a:extLst>
          </p:cNvPr>
          <p:cNvSpPr/>
          <p:nvPr/>
        </p:nvSpPr>
        <p:spPr>
          <a:xfrm>
            <a:off x="3460198" y="3798408"/>
            <a:ext cx="519973" cy="1089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10800" y="21600"/>
                </a:lnTo>
                <a:cubicBezTo>
                  <a:pt x="4844" y="21600"/>
                  <a:pt x="0" y="19297"/>
                  <a:pt x="0" y="16447"/>
                </a:cubicBezTo>
                <a:lnTo>
                  <a:pt x="0" y="5153"/>
                </a:lnTo>
                <a:cubicBezTo>
                  <a:pt x="0" y="2312"/>
                  <a:pt x="4827" y="0"/>
                  <a:pt x="10800" y="0"/>
                </a:cubicBezTo>
                <a:lnTo>
                  <a:pt x="10800" y="0"/>
                </a:lnTo>
                <a:cubicBezTo>
                  <a:pt x="16756" y="0"/>
                  <a:pt x="21600" y="2303"/>
                  <a:pt x="21600" y="5153"/>
                </a:cubicBezTo>
                <a:lnTo>
                  <a:pt x="21600" y="16447"/>
                </a:lnTo>
                <a:cubicBezTo>
                  <a:pt x="21600" y="19297"/>
                  <a:pt x="16756" y="21600"/>
                  <a:pt x="10800" y="2160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/>
            </a:pPr>
            <a:r>
              <a:rPr 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01</a:t>
            </a:r>
            <a:endParaRPr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="" xmlns:a16="http://schemas.microsoft.com/office/drawing/2014/main" id="{CB668A3C-D6B3-4731-856D-6EBFF498F276}"/>
              </a:ext>
            </a:extLst>
          </p:cNvPr>
          <p:cNvSpPr/>
          <p:nvPr/>
        </p:nvSpPr>
        <p:spPr>
          <a:xfrm>
            <a:off x="5750700" y="3798408"/>
            <a:ext cx="519973" cy="1089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10800" y="21600"/>
                </a:lnTo>
                <a:cubicBezTo>
                  <a:pt x="4844" y="21600"/>
                  <a:pt x="0" y="19297"/>
                  <a:pt x="0" y="16447"/>
                </a:cubicBezTo>
                <a:lnTo>
                  <a:pt x="0" y="5153"/>
                </a:lnTo>
                <a:cubicBezTo>
                  <a:pt x="0" y="2312"/>
                  <a:pt x="4827" y="0"/>
                  <a:pt x="10800" y="0"/>
                </a:cubicBezTo>
                <a:lnTo>
                  <a:pt x="10800" y="0"/>
                </a:lnTo>
                <a:cubicBezTo>
                  <a:pt x="16756" y="0"/>
                  <a:pt x="21600" y="2303"/>
                  <a:pt x="21600" y="5153"/>
                </a:cubicBezTo>
                <a:lnTo>
                  <a:pt x="21600" y="16447"/>
                </a:lnTo>
                <a:cubicBezTo>
                  <a:pt x="21600" y="19297"/>
                  <a:pt x="16773" y="21600"/>
                  <a:pt x="10800" y="2160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/>
            </a:pPr>
            <a:r>
              <a:rPr 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03</a:t>
            </a:r>
            <a:endParaRPr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8" name="Shape">
            <a:extLst>
              <a:ext uri="{FF2B5EF4-FFF2-40B4-BE49-F238E27FC236}">
                <a16:creationId xmlns="" xmlns:a16="http://schemas.microsoft.com/office/drawing/2014/main" id="{B0B5ACD4-50A3-4AC7-8358-1876E4204E21}"/>
              </a:ext>
            </a:extLst>
          </p:cNvPr>
          <p:cNvSpPr/>
          <p:nvPr/>
        </p:nvSpPr>
        <p:spPr>
          <a:xfrm>
            <a:off x="8041404" y="3798408"/>
            <a:ext cx="519973" cy="1089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10800" y="21600"/>
                </a:lnTo>
                <a:cubicBezTo>
                  <a:pt x="4844" y="21600"/>
                  <a:pt x="0" y="19297"/>
                  <a:pt x="0" y="16447"/>
                </a:cubicBezTo>
                <a:lnTo>
                  <a:pt x="0" y="5153"/>
                </a:lnTo>
                <a:cubicBezTo>
                  <a:pt x="0" y="2312"/>
                  <a:pt x="4827" y="0"/>
                  <a:pt x="10800" y="0"/>
                </a:cubicBezTo>
                <a:lnTo>
                  <a:pt x="10800" y="0"/>
                </a:lnTo>
                <a:cubicBezTo>
                  <a:pt x="16756" y="0"/>
                  <a:pt x="21600" y="2303"/>
                  <a:pt x="21600" y="5153"/>
                </a:cubicBezTo>
                <a:lnTo>
                  <a:pt x="21600" y="16447"/>
                </a:lnTo>
                <a:cubicBezTo>
                  <a:pt x="21600" y="19297"/>
                  <a:pt x="16773" y="21600"/>
                  <a:pt x="10800" y="2160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/>
            </a:pPr>
            <a:r>
              <a:rPr 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05</a:t>
            </a:r>
            <a:endParaRPr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9" name="Shape">
            <a:extLst>
              <a:ext uri="{FF2B5EF4-FFF2-40B4-BE49-F238E27FC236}">
                <a16:creationId xmlns="" xmlns:a16="http://schemas.microsoft.com/office/drawing/2014/main" id="{4AC198EF-6637-4592-89DA-3E6E39768A45}"/>
              </a:ext>
            </a:extLst>
          </p:cNvPr>
          <p:cNvSpPr/>
          <p:nvPr/>
        </p:nvSpPr>
        <p:spPr>
          <a:xfrm>
            <a:off x="2897795" y="3618445"/>
            <a:ext cx="1644779" cy="1849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8" h="21595" extrusionOk="0">
                <a:moveTo>
                  <a:pt x="18299" y="0"/>
                </a:moveTo>
                <a:cubicBezTo>
                  <a:pt x="18145" y="0"/>
                  <a:pt x="17997" y="10"/>
                  <a:pt x="17849" y="24"/>
                </a:cubicBezTo>
                <a:cubicBezTo>
                  <a:pt x="16204" y="215"/>
                  <a:pt x="15003" y="1513"/>
                  <a:pt x="15003" y="2992"/>
                </a:cubicBezTo>
                <a:lnTo>
                  <a:pt x="15003" y="11896"/>
                </a:lnTo>
                <a:cubicBezTo>
                  <a:pt x="15003" y="13927"/>
                  <a:pt x="13232" y="15659"/>
                  <a:pt x="10951" y="15737"/>
                </a:cubicBezTo>
                <a:cubicBezTo>
                  <a:pt x="8554" y="15820"/>
                  <a:pt x="6575" y="14107"/>
                  <a:pt x="6575" y="11989"/>
                </a:cubicBezTo>
                <a:cubicBezTo>
                  <a:pt x="6575" y="10353"/>
                  <a:pt x="5067" y="9030"/>
                  <a:pt x="3219" y="9065"/>
                </a:cubicBezTo>
                <a:cubicBezTo>
                  <a:pt x="1393" y="9099"/>
                  <a:pt x="-22" y="10495"/>
                  <a:pt x="0" y="12120"/>
                </a:cubicBezTo>
                <a:cubicBezTo>
                  <a:pt x="77" y="17358"/>
                  <a:pt x="4891" y="21600"/>
                  <a:pt x="10797" y="21595"/>
                </a:cubicBezTo>
                <a:cubicBezTo>
                  <a:pt x="16785" y="21590"/>
                  <a:pt x="21578" y="17143"/>
                  <a:pt x="21578" y="11813"/>
                </a:cubicBezTo>
                <a:lnTo>
                  <a:pt x="21578" y="3002"/>
                </a:lnTo>
                <a:cubicBezTo>
                  <a:pt x="21578" y="1450"/>
                  <a:pt x="20256" y="107"/>
                  <a:pt x="18518" y="10"/>
                </a:cubicBezTo>
                <a:cubicBezTo>
                  <a:pt x="18447" y="0"/>
                  <a:pt x="18370" y="0"/>
                  <a:pt x="18299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/>
            </a:pPr>
            <a:endParaRPr/>
          </a:p>
        </p:txBody>
      </p:sp>
      <p:sp>
        <p:nvSpPr>
          <p:cNvPr id="30" name="Shape">
            <a:extLst>
              <a:ext uri="{FF2B5EF4-FFF2-40B4-BE49-F238E27FC236}">
                <a16:creationId xmlns="" xmlns:a16="http://schemas.microsoft.com/office/drawing/2014/main" id="{1F74C88C-DA1D-4BF6-840F-D61E979C2009}"/>
              </a:ext>
            </a:extLst>
          </p:cNvPr>
          <p:cNvSpPr/>
          <p:nvPr/>
        </p:nvSpPr>
        <p:spPr>
          <a:xfrm>
            <a:off x="5188094" y="3618445"/>
            <a:ext cx="1645184" cy="1848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0" extrusionOk="0">
                <a:moveTo>
                  <a:pt x="18313" y="0"/>
                </a:moveTo>
                <a:cubicBezTo>
                  <a:pt x="18088" y="0"/>
                  <a:pt x="17863" y="19"/>
                  <a:pt x="17649" y="58"/>
                </a:cubicBezTo>
                <a:cubicBezTo>
                  <a:pt x="16101" y="321"/>
                  <a:pt x="15015" y="1575"/>
                  <a:pt x="15015" y="2975"/>
                </a:cubicBezTo>
                <a:lnTo>
                  <a:pt x="15015" y="11848"/>
                </a:lnTo>
                <a:cubicBezTo>
                  <a:pt x="15015" y="13870"/>
                  <a:pt x="13242" y="15596"/>
                  <a:pt x="10959" y="15674"/>
                </a:cubicBezTo>
                <a:cubicBezTo>
                  <a:pt x="8561" y="15756"/>
                  <a:pt x="6580" y="14050"/>
                  <a:pt x="6580" y="11940"/>
                </a:cubicBezTo>
                <a:lnTo>
                  <a:pt x="6580" y="2387"/>
                </a:lnTo>
                <a:cubicBezTo>
                  <a:pt x="5729" y="3160"/>
                  <a:pt x="4544" y="3636"/>
                  <a:pt x="3232" y="3636"/>
                </a:cubicBezTo>
                <a:cubicBezTo>
                  <a:pt x="1981" y="3636"/>
                  <a:pt x="845" y="3199"/>
                  <a:pt x="0" y="2484"/>
                </a:cubicBezTo>
                <a:lnTo>
                  <a:pt x="0" y="11775"/>
                </a:lnTo>
                <a:cubicBezTo>
                  <a:pt x="0" y="17011"/>
                  <a:pt x="4676" y="21401"/>
                  <a:pt x="10591" y="21498"/>
                </a:cubicBezTo>
                <a:cubicBezTo>
                  <a:pt x="16639" y="21600"/>
                  <a:pt x="21600" y="17268"/>
                  <a:pt x="21600" y="11935"/>
                </a:cubicBezTo>
                <a:lnTo>
                  <a:pt x="21600" y="2980"/>
                </a:lnTo>
                <a:cubicBezTo>
                  <a:pt x="21600" y="1439"/>
                  <a:pt x="20277" y="97"/>
                  <a:pt x="18543" y="5"/>
                </a:cubicBezTo>
                <a:cubicBezTo>
                  <a:pt x="18461" y="0"/>
                  <a:pt x="18390" y="0"/>
                  <a:pt x="18313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/>
            </a:pPr>
            <a:endParaRPr/>
          </a:p>
        </p:txBody>
      </p:sp>
      <p:sp>
        <p:nvSpPr>
          <p:cNvPr id="31" name="Shape">
            <a:extLst>
              <a:ext uri="{FF2B5EF4-FFF2-40B4-BE49-F238E27FC236}">
                <a16:creationId xmlns="" xmlns:a16="http://schemas.microsoft.com/office/drawing/2014/main" id="{132DF218-8058-4970-B339-A8B0694D9807}"/>
              </a:ext>
            </a:extLst>
          </p:cNvPr>
          <p:cNvSpPr/>
          <p:nvPr/>
        </p:nvSpPr>
        <p:spPr>
          <a:xfrm>
            <a:off x="4042742" y="2030110"/>
            <a:ext cx="1645184" cy="1836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9" extrusionOk="0">
                <a:moveTo>
                  <a:pt x="15015" y="9728"/>
                </a:moveTo>
                <a:lnTo>
                  <a:pt x="15015" y="18544"/>
                </a:lnTo>
                <a:cubicBezTo>
                  <a:pt x="15015" y="20065"/>
                  <a:pt x="16304" y="21391"/>
                  <a:pt x="18005" y="21494"/>
                </a:cubicBezTo>
                <a:cubicBezTo>
                  <a:pt x="18082" y="21499"/>
                  <a:pt x="18165" y="21499"/>
                  <a:pt x="18247" y="21499"/>
                </a:cubicBezTo>
                <a:cubicBezTo>
                  <a:pt x="18955" y="21499"/>
                  <a:pt x="19619" y="21308"/>
                  <a:pt x="20173" y="20985"/>
                </a:cubicBezTo>
                <a:cubicBezTo>
                  <a:pt x="21084" y="20452"/>
                  <a:pt x="21600" y="19522"/>
                  <a:pt x="21600" y="18549"/>
                </a:cubicBezTo>
                <a:lnTo>
                  <a:pt x="21600" y="9787"/>
                </a:lnTo>
                <a:cubicBezTo>
                  <a:pt x="21600" y="4517"/>
                  <a:pt x="16924" y="100"/>
                  <a:pt x="11009" y="2"/>
                </a:cubicBezTo>
                <a:cubicBezTo>
                  <a:pt x="4961" y="-101"/>
                  <a:pt x="0" y="4258"/>
                  <a:pt x="0" y="9625"/>
                </a:cubicBezTo>
                <a:lnTo>
                  <a:pt x="0" y="19048"/>
                </a:lnTo>
                <a:cubicBezTo>
                  <a:pt x="851" y="18299"/>
                  <a:pt x="2014" y="17835"/>
                  <a:pt x="3298" y="17835"/>
                </a:cubicBezTo>
                <a:cubicBezTo>
                  <a:pt x="4577" y="17835"/>
                  <a:pt x="5735" y="18294"/>
                  <a:pt x="6580" y="19033"/>
                </a:cubicBezTo>
                <a:lnTo>
                  <a:pt x="6580" y="9625"/>
                </a:lnTo>
                <a:cubicBezTo>
                  <a:pt x="6580" y="7502"/>
                  <a:pt x="8561" y="5789"/>
                  <a:pt x="10959" y="5868"/>
                </a:cubicBezTo>
                <a:cubicBezTo>
                  <a:pt x="13242" y="5956"/>
                  <a:pt x="15015" y="7693"/>
                  <a:pt x="15015" y="972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/>
            </a:pPr>
            <a:endParaRPr/>
          </a:p>
        </p:txBody>
      </p:sp>
      <p:sp>
        <p:nvSpPr>
          <p:cNvPr id="32" name="Shape">
            <a:extLst>
              <a:ext uri="{FF2B5EF4-FFF2-40B4-BE49-F238E27FC236}">
                <a16:creationId xmlns="" xmlns:a16="http://schemas.microsoft.com/office/drawing/2014/main" id="{DBEF449A-8C1C-49CC-B4B2-A96EB011E1E4}"/>
              </a:ext>
            </a:extLst>
          </p:cNvPr>
          <p:cNvSpPr/>
          <p:nvPr/>
        </p:nvSpPr>
        <p:spPr>
          <a:xfrm>
            <a:off x="8624150" y="2030110"/>
            <a:ext cx="1644759" cy="1628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3" y="0"/>
                </a:moveTo>
                <a:cubicBezTo>
                  <a:pt x="4847" y="0"/>
                  <a:pt x="0" y="4895"/>
                  <a:pt x="0" y="10911"/>
                </a:cubicBezTo>
                <a:lnTo>
                  <a:pt x="0" y="21600"/>
                </a:lnTo>
                <a:cubicBezTo>
                  <a:pt x="851" y="20746"/>
                  <a:pt x="2020" y="20214"/>
                  <a:pt x="3310" y="20214"/>
                </a:cubicBezTo>
                <a:cubicBezTo>
                  <a:pt x="4583" y="20214"/>
                  <a:pt x="5736" y="20730"/>
                  <a:pt x="6582" y="21561"/>
                </a:cubicBezTo>
                <a:lnTo>
                  <a:pt x="6582" y="10911"/>
                </a:lnTo>
                <a:cubicBezTo>
                  <a:pt x="6582" y="8560"/>
                  <a:pt x="8475" y="6653"/>
                  <a:pt x="10797" y="6653"/>
                </a:cubicBezTo>
                <a:cubicBezTo>
                  <a:pt x="13125" y="6653"/>
                  <a:pt x="15013" y="8566"/>
                  <a:pt x="15013" y="10911"/>
                </a:cubicBezTo>
                <a:cubicBezTo>
                  <a:pt x="15013" y="12746"/>
                  <a:pt x="16484" y="14237"/>
                  <a:pt x="18306" y="14237"/>
                </a:cubicBezTo>
                <a:cubicBezTo>
                  <a:pt x="20123" y="14237"/>
                  <a:pt x="21600" y="12752"/>
                  <a:pt x="21600" y="10911"/>
                </a:cubicBezTo>
                <a:cubicBezTo>
                  <a:pt x="21600" y="4895"/>
                  <a:pt x="16759" y="0"/>
                  <a:pt x="10803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/>
            </a:pPr>
            <a:endParaRPr/>
          </a:p>
        </p:txBody>
      </p:sp>
      <p:sp>
        <p:nvSpPr>
          <p:cNvPr id="33" name="Shape">
            <a:extLst>
              <a:ext uri="{FF2B5EF4-FFF2-40B4-BE49-F238E27FC236}">
                <a16:creationId xmlns="" xmlns:a16="http://schemas.microsoft.com/office/drawing/2014/main" id="{0AC0DFB7-7EFE-42DD-A34D-C30D62451D9A}"/>
              </a:ext>
            </a:extLst>
          </p:cNvPr>
          <p:cNvSpPr/>
          <p:nvPr/>
        </p:nvSpPr>
        <p:spPr>
          <a:xfrm>
            <a:off x="7478798" y="3618445"/>
            <a:ext cx="1645184" cy="1848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0" extrusionOk="0">
                <a:moveTo>
                  <a:pt x="18329" y="0"/>
                </a:moveTo>
                <a:cubicBezTo>
                  <a:pt x="17945" y="0"/>
                  <a:pt x="17577" y="53"/>
                  <a:pt x="17232" y="156"/>
                </a:cubicBezTo>
                <a:cubicBezTo>
                  <a:pt x="15887" y="549"/>
                  <a:pt x="15015" y="1701"/>
                  <a:pt x="15015" y="2955"/>
                </a:cubicBezTo>
                <a:lnTo>
                  <a:pt x="15015" y="11845"/>
                </a:lnTo>
                <a:cubicBezTo>
                  <a:pt x="15015" y="13867"/>
                  <a:pt x="13242" y="15592"/>
                  <a:pt x="10959" y="15670"/>
                </a:cubicBezTo>
                <a:cubicBezTo>
                  <a:pt x="8561" y="15753"/>
                  <a:pt x="6580" y="14047"/>
                  <a:pt x="6580" y="11937"/>
                </a:cubicBezTo>
                <a:lnTo>
                  <a:pt x="6580" y="2386"/>
                </a:lnTo>
                <a:cubicBezTo>
                  <a:pt x="5729" y="3154"/>
                  <a:pt x="4544" y="3636"/>
                  <a:pt x="3232" y="3636"/>
                </a:cubicBezTo>
                <a:cubicBezTo>
                  <a:pt x="1981" y="3636"/>
                  <a:pt x="840" y="3193"/>
                  <a:pt x="0" y="2484"/>
                </a:cubicBezTo>
                <a:lnTo>
                  <a:pt x="0" y="11777"/>
                </a:lnTo>
                <a:cubicBezTo>
                  <a:pt x="0" y="17012"/>
                  <a:pt x="4676" y="21401"/>
                  <a:pt x="10591" y="21498"/>
                </a:cubicBezTo>
                <a:cubicBezTo>
                  <a:pt x="16639" y="21600"/>
                  <a:pt x="21600" y="17269"/>
                  <a:pt x="21600" y="11937"/>
                </a:cubicBezTo>
                <a:lnTo>
                  <a:pt x="21600" y="2975"/>
                </a:lnTo>
                <a:cubicBezTo>
                  <a:pt x="21600" y="1439"/>
                  <a:pt x="20283" y="102"/>
                  <a:pt x="18549" y="10"/>
                </a:cubicBezTo>
                <a:cubicBezTo>
                  <a:pt x="18477" y="0"/>
                  <a:pt x="18406" y="0"/>
                  <a:pt x="18329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/>
            </a:pPr>
            <a:endParaRPr/>
          </a:p>
        </p:txBody>
      </p:sp>
      <p:sp>
        <p:nvSpPr>
          <p:cNvPr id="34" name="Shape">
            <a:extLst>
              <a:ext uri="{FF2B5EF4-FFF2-40B4-BE49-F238E27FC236}">
                <a16:creationId xmlns="" xmlns:a16="http://schemas.microsoft.com/office/drawing/2014/main" id="{35F76462-01C5-4771-9547-08C8F5CA2A6C}"/>
              </a:ext>
            </a:extLst>
          </p:cNvPr>
          <p:cNvSpPr/>
          <p:nvPr/>
        </p:nvSpPr>
        <p:spPr>
          <a:xfrm>
            <a:off x="6333446" y="2030113"/>
            <a:ext cx="1645184" cy="1836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9" extrusionOk="0">
                <a:moveTo>
                  <a:pt x="15015" y="9720"/>
                </a:moveTo>
                <a:lnTo>
                  <a:pt x="15015" y="18538"/>
                </a:lnTo>
                <a:cubicBezTo>
                  <a:pt x="15015" y="20060"/>
                  <a:pt x="16304" y="21391"/>
                  <a:pt x="18011" y="21494"/>
                </a:cubicBezTo>
                <a:cubicBezTo>
                  <a:pt x="18088" y="21499"/>
                  <a:pt x="18170" y="21499"/>
                  <a:pt x="18252" y="21499"/>
                </a:cubicBezTo>
                <a:cubicBezTo>
                  <a:pt x="18960" y="21499"/>
                  <a:pt x="19619" y="21313"/>
                  <a:pt x="20168" y="20990"/>
                </a:cubicBezTo>
                <a:cubicBezTo>
                  <a:pt x="21079" y="20457"/>
                  <a:pt x="21600" y="19522"/>
                  <a:pt x="21600" y="18553"/>
                </a:cubicBezTo>
                <a:lnTo>
                  <a:pt x="21600" y="9789"/>
                </a:lnTo>
                <a:cubicBezTo>
                  <a:pt x="21600" y="4518"/>
                  <a:pt x="16924" y="100"/>
                  <a:pt x="11009" y="2"/>
                </a:cubicBezTo>
                <a:cubicBezTo>
                  <a:pt x="4961" y="-101"/>
                  <a:pt x="0" y="4259"/>
                  <a:pt x="0" y="9627"/>
                </a:cubicBezTo>
                <a:lnTo>
                  <a:pt x="0" y="19052"/>
                </a:lnTo>
                <a:cubicBezTo>
                  <a:pt x="851" y="18304"/>
                  <a:pt x="2014" y="17839"/>
                  <a:pt x="3298" y="17839"/>
                </a:cubicBezTo>
                <a:cubicBezTo>
                  <a:pt x="4577" y="17839"/>
                  <a:pt x="5735" y="18299"/>
                  <a:pt x="6580" y="19038"/>
                </a:cubicBezTo>
                <a:lnTo>
                  <a:pt x="6580" y="9627"/>
                </a:lnTo>
                <a:cubicBezTo>
                  <a:pt x="6580" y="7504"/>
                  <a:pt x="8561" y="5791"/>
                  <a:pt x="10959" y="5869"/>
                </a:cubicBezTo>
                <a:cubicBezTo>
                  <a:pt x="13242" y="5947"/>
                  <a:pt x="15015" y="7685"/>
                  <a:pt x="15015" y="972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5C74D42-6F44-4B86-9C39-1301337FBB7A}"/>
              </a:ext>
            </a:extLst>
          </p:cNvPr>
          <p:cNvSpPr txBox="1"/>
          <p:nvPr/>
        </p:nvSpPr>
        <p:spPr>
          <a:xfrm>
            <a:off x="2681430" y="5739897"/>
            <a:ext cx="2077508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 smtClean="0">
                <a:solidFill>
                  <a:schemeClr val="accent5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Review Scraping</a:t>
            </a:r>
            <a:endParaRPr lang="en-US" b="1" noProof="1">
              <a:solidFill>
                <a:schemeClr val="accent5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333DA53-4FB2-49B4-999A-DC84E4DA4070}"/>
              </a:ext>
            </a:extLst>
          </p:cNvPr>
          <p:cNvSpPr txBox="1"/>
          <p:nvPr/>
        </p:nvSpPr>
        <p:spPr>
          <a:xfrm>
            <a:off x="4971932" y="5739897"/>
            <a:ext cx="2077508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 smtClean="0">
                <a:solidFill>
                  <a:schemeClr val="accent6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CS / SS Labeling</a:t>
            </a:r>
            <a:endParaRPr lang="en-US" b="1" noProof="1">
              <a:solidFill>
                <a:schemeClr val="accent6">
                  <a:lumMod val="7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D89F272-787C-4E95-A577-A96C643C2AFE}"/>
              </a:ext>
            </a:extLst>
          </p:cNvPr>
          <p:cNvSpPr txBox="1"/>
          <p:nvPr/>
        </p:nvSpPr>
        <p:spPr>
          <a:xfrm>
            <a:off x="7262636" y="5739897"/>
            <a:ext cx="2077508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 smtClean="0">
                <a:solidFill>
                  <a:schemeClr val="accent3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Product Dictionary</a:t>
            </a:r>
            <a:endParaRPr lang="en-US" b="1" noProof="1">
              <a:solidFill>
                <a:schemeClr val="accent3">
                  <a:lumMod val="7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F99CB80-E660-4B2D-8CC7-A958909F015A}"/>
              </a:ext>
            </a:extLst>
          </p:cNvPr>
          <p:cNvSpPr txBox="1"/>
          <p:nvPr/>
        </p:nvSpPr>
        <p:spPr>
          <a:xfrm>
            <a:off x="3826580" y="1577529"/>
            <a:ext cx="2077508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 smtClean="0">
                <a:solidFill>
                  <a:schemeClr val="accent2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Feature Labeling</a:t>
            </a:r>
            <a:endParaRPr lang="en-US" b="1" noProof="1">
              <a:solidFill>
                <a:schemeClr val="accent2">
                  <a:lumMod val="7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D9E4670-BE1B-4036-8249-C87FD91BF83A}"/>
              </a:ext>
            </a:extLst>
          </p:cNvPr>
          <p:cNvSpPr txBox="1"/>
          <p:nvPr/>
        </p:nvSpPr>
        <p:spPr>
          <a:xfrm>
            <a:off x="6117177" y="1577529"/>
            <a:ext cx="2077508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 smtClean="0">
                <a:solidFill>
                  <a:schemeClr val="accent4">
                    <a:lumMod val="7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Sentiment Labeling</a:t>
            </a:r>
            <a:endParaRPr lang="en-US" b="1" noProof="1">
              <a:solidFill>
                <a:schemeClr val="accent4">
                  <a:lumMod val="7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00AF17A8-B598-4DC7-AD34-5D78BC2EDAEE}"/>
              </a:ext>
            </a:extLst>
          </p:cNvPr>
          <p:cNvSpPr txBox="1"/>
          <p:nvPr/>
        </p:nvSpPr>
        <p:spPr>
          <a:xfrm>
            <a:off x="8407775" y="1577529"/>
            <a:ext cx="2077508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 smtClean="0">
                <a:solidFill>
                  <a:schemeClr val="tx2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pRank Algorithm</a:t>
            </a:r>
            <a:endParaRPr lang="en-US" b="1" noProof="1">
              <a:solidFill>
                <a:schemeClr val="tx2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8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26000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3" name="Group 164">
            <a:extLst>
              <a:ext uri="{FF2B5EF4-FFF2-40B4-BE49-F238E27FC236}">
                <a16:creationId xmlns="" xmlns:a16="http://schemas.microsoft.com/office/drawing/2014/main" id="{5AB4D34F-4EDA-4554-8151-ADD9A0E14A9E}"/>
              </a:ext>
            </a:extLst>
          </p:cNvPr>
          <p:cNvGrpSpPr/>
          <p:nvPr/>
        </p:nvGrpSpPr>
        <p:grpSpPr>
          <a:xfrm>
            <a:off x="1791687" y="947038"/>
            <a:ext cx="1428406" cy="6283708"/>
            <a:chOff x="1387284" y="966286"/>
            <a:chExt cx="1428406" cy="6283708"/>
          </a:xfrm>
        </p:grpSpPr>
        <p:sp>
          <p:nvSpPr>
            <p:cNvPr id="24" name="Shape">
              <a:extLst>
                <a:ext uri="{FF2B5EF4-FFF2-40B4-BE49-F238E27FC236}">
                  <a16:creationId xmlns="" xmlns:a16="http://schemas.microsoft.com/office/drawing/2014/main" id="{43BC7121-12FF-4306-B1FE-B03DF4EC79A6}"/>
                </a:ext>
              </a:extLst>
            </p:cNvPr>
            <p:cNvSpPr/>
            <p:nvPr/>
          </p:nvSpPr>
          <p:spPr>
            <a:xfrm>
              <a:off x="1461869" y="1105987"/>
              <a:ext cx="1353821" cy="122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Shape">
              <a:extLst>
                <a:ext uri="{FF2B5EF4-FFF2-40B4-BE49-F238E27FC236}">
                  <a16:creationId xmlns="" xmlns:a16="http://schemas.microsoft.com/office/drawing/2014/main" id="{650B884E-3F38-4CC3-A912-9C8829A7BE6D}"/>
                </a:ext>
              </a:extLst>
            </p:cNvPr>
            <p:cNvSpPr/>
            <p:nvPr/>
          </p:nvSpPr>
          <p:spPr>
            <a:xfrm>
              <a:off x="1461869" y="2071187"/>
              <a:ext cx="1353821" cy="122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Shape">
              <a:extLst>
                <a:ext uri="{FF2B5EF4-FFF2-40B4-BE49-F238E27FC236}">
                  <a16:creationId xmlns="" xmlns:a16="http://schemas.microsoft.com/office/drawing/2014/main" id="{8342F0EB-41AA-4423-B0EA-D1E8ED058B75}"/>
                </a:ext>
              </a:extLst>
            </p:cNvPr>
            <p:cNvSpPr/>
            <p:nvPr/>
          </p:nvSpPr>
          <p:spPr>
            <a:xfrm>
              <a:off x="1461869" y="3049087"/>
              <a:ext cx="1353821" cy="122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Shape">
              <a:extLst>
                <a:ext uri="{FF2B5EF4-FFF2-40B4-BE49-F238E27FC236}">
                  <a16:creationId xmlns="" xmlns:a16="http://schemas.microsoft.com/office/drawing/2014/main" id="{F0C9DB6B-1929-44DD-8663-2CFD41F6AE22}"/>
                </a:ext>
              </a:extLst>
            </p:cNvPr>
            <p:cNvSpPr/>
            <p:nvPr/>
          </p:nvSpPr>
          <p:spPr>
            <a:xfrm>
              <a:off x="1461869" y="4039687"/>
              <a:ext cx="1353821" cy="122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3"/>
                    <a:pt x="21597" y="3783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Shape">
              <a:extLst>
                <a:ext uri="{FF2B5EF4-FFF2-40B4-BE49-F238E27FC236}">
                  <a16:creationId xmlns="" xmlns:a16="http://schemas.microsoft.com/office/drawing/2014/main" id="{EF165206-C51A-4F36-BBCB-715F99D93B34}"/>
                </a:ext>
              </a:extLst>
            </p:cNvPr>
            <p:cNvSpPr/>
            <p:nvPr/>
          </p:nvSpPr>
          <p:spPr>
            <a:xfrm>
              <a:off x="1461869" y="5042987"/>
              <a:ext cx="1353821" cy="122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21597" y="3783"/>
                  </a:moveTo>
                  <a:cubicBezTo>
                    <a:pt x="21597" y="3785"/>
                    <a:pt x="21597" y="3785"/>
                    <a:pt x="21597" y="3783"/>
                  </a:cubicBezTo>
                  <a:cubicBezTo>
                    <a:pt x="21548" y="3325"/>
                    <a:pt x="21194" y="2888"/>
                    <a:pt x="20549" y="2689"/>
                  </a:cubicBezTo>
                  <a:lnTo>
                    <a:pt x="12741" y="288"/>
                  </a:lnTo>
                  <a:cubicBezTo>
                    <a:pt x="11494" y="-96"/>
                    <a:pt x="10109" y="-96"/>
                    <a:pt x="8862" y="288"/>
                  </a:cubicBezTo>
                  <a:lnTo>
                    <a:pt x="1054" y="2689"/>
                  </a:lnTo>
                  <a:cubicBezTo>
                    <a:pt x="412" y="2888"/>
                    <a:pt x="58" y="3325"/>
                    <a:pt x="6" y="3783"/>
                  </a:cubicBezTo>
                  <a:cubicBezTo>
                    <a:pt x="6" y="3783"/>
                    <a:pt x="6" y="3783"/>
                    <a:pt x="6" y="3783"/>
                  </a:cubicBezTo>
                  <a:lnTo>
                    <a:pt x="0" y="3783"/>
                  </a:lnTo>
                  <a:lnTo>
                    <a:pt x="0" y="17197"/>
                  </a:lnTo>
                  <a:lnTo>
                    <a:pt x="86" y="17197"/>
                  </a:lnTo>
                  <a:cubicBezTo>
                    <a:pt x="213" y="17489"/>
                    <a:pt x="475" y="17753"/>
                    <a:pt x="881" y="17920"/>
                  </a:cubicBezTo>
                  <a:lnTo>
                    <a:pt x="8373" y="21031"/>
                  </a:lnTo>
                  <a:cubicBezTo>
                    <a:pt x="9130" y="21346"/>
                    <a:pt x="9965" y="21504"/>
                    <a:pt x="10800" y="21504"/>
                  </a:cubicBezTo>
                  <a:cubicBezTo>
                    <a:pt x="11635" y="21504"/>
                    <a:pt x="12470" y="21346"/>
                    <a:pt x="13227" y="21031"/>
                  </a:cubicBezTo>
                  <a:lnTo>
                    <a:pt x="20719" y="17920"/>
                  </a:lnTo>
                  <a:cubicBezTo>
                    <a:pt x="21125" y="17753"/>
                    <a:pt x="21387" y="17489"/>
                    <a:pt x="21514" y="17197"/>
                  </a:cubicBezTo>
                  <a:lnTo>
                    <a:pt x="21600" y="17197"/>
                  </a:lnTo>
                  <a:lnTo>
                    <a:pt x="21600" y="3783"/>
                  </a:lnTo>
                  <a:lnTo>
                    <a:pt x="21597" y="378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Shape">
              <a:extLst>
                <a:ext uri="{FF2B5EF4-FFF2-40B4-BE49-F238E27FC236}">
                  <a16:creationId xmlns="" xmlns:a16="http://schemas.microsoft.com/office/drawing/2014/main" id="{29C4A630-8D17-41E8-BBD2-0DE4644CDCBA}"/>
                </a:ext>
              </a:extLst>
            </p:cNvPr>
            <p:cNvSpPr/>
            <p:nvPr/>
          </p:nvSpPr>
          <p:spPr>
            <a:xfrm>
              <a:off x="1696469" y="1105986"/>
              <a:ext cx="439063" cy="6144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041"/>
                  </a:lnTo>
                  <a:lnTo>
                    <a:pt x="178" y="21041"/>
                  </a:lnTo>
                  <a:cubicBezTo>
                    <a:pt x="426" y="21079"/>
                    <a:pt x="950" y="21113"/>
                    <a:pt x="1767" y="21135"/>
                  </a:cubicBezTo>
                  <a:lnTo>
                    <a:pt x="16744" y="21539"/>
                  </a:lnTo>
                  <a:cubicBezTo>
                    <a:pt x="18262" y="21580"/>
                    <a:pt x="19931" y="21600"/>
                    <a:pt x="21600" y="21600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Shape">
              <a:extLst>
                <a:ext uri="{FF2B5EF4-FFF2-40B4-BE49-F238E27FC236}">
                  <a16:creationId xmlns="" xmlns:a16="http://schemas.microsoft.com/office/drawing/2014/main" id="{42CA9659-D0EC-4F63-8A4A-7EC3A705A36B}"/>
                </a:ext>
              </a:extLst>
            </p:cNvPr>
            <p:cNvSpPr/>
            <p:nvPr/>
          </p:nvSpPr>
          <p:spPr>
            <a:xfrm>
              <a:off x="2129575" y="1105986"/>
              <a:ext cx="439063" cy="614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cubicBezTo>
                    <a:pt x="1669" y="21600"/>
                    <a:pt x="3338" y="21579"/>
                    <a:pt x="4856" y="21539"/>
                  </a:cubicBezTo>
                  <a:lnTo>
                    <a:pt x="19833" y="21135"/>
                  </a:lnTo>
                  <a:cubicBezTo>
                    <a:pt x="20641" y="21113"/>
                    <a:pt x="21165" y="21079"/>
                    <a:pt x="21422" y="21041"/>
                  </a:cubicBezTo>
                  <a:lnTo>
                    <a:pt x="21600" y="21041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Shape">
              <a:extLst>
                <a:ext uri="{FF2B5EF4-FFF2-40B4-BE49-F238E27FC236}">
                  <a16:creationId xmlns="" xmlns:a16="http://schemas.microsoft.com/office/drawing/2014/main" id="{384DD75D-9B11-4C40-899D-5E2198C7AFF5}"/>
                </a:ext>
              </a:extLst>
            </p:cNvPr>
            <p:cNvSpPr/>
            <p:nvPr/>
          </p:nvSpPr>
          <p:spPr>
            <a:xfrm>
              <a:off x="1696469" y="966286"/>
              <a:ext cx="872170" cy="317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0984" extrusionOk="0">
                  <a:moveTo>
                    <a:pt x="8095" y="19833"/>
                  </a:moveTo>
                  <a:lnTo>
                    <a:pt x="852" y="12252"/>
                  </a:lnTo>
                  <a:cubicBezTo>
                    <a:pt x="-359" y="10986"/>
                    <a:pt x="-256" y="7532"/>
                    <a:pt x="1019" y="6542"/>
                  </a:cubicBezTo>
                  <a:lnTo>
                    <a:pt x="8567" y="698"/>
                  </a:lnTo>
                  <a:cubicBezTo>
                    <a:pt x="9773" y="-233"/>
                    <a:pt x="11113" y="-233"/>
                    <a:pt x="12315" y="698"/>
                  </a:cubicBezTo>
                  <a:lnTo>
                    <a:pt x="19863" y="6542"/>
                  </a:lnTo>
                  <a:cubicBezTo>
                    <a:pt x="21138" y="7532"/>
                    <a:pt x="21241" y="10986"/>
                    <a:pt x="20030" y="12252"/>
                  </a:cubicBezTo>
                  <a:lnTo>
                    <a:pt x="12787" y="19833"/>
                  </a:lnTo>
                  <a:cubicBezTo>
                    <a:pt x="11323" y="21367"/>
                    <a:pt x="9563" y="21367"/>
                    <a:pt x="8095" y="19833"/>
                  </a:cubicBezTo>
                  <a:close/>
                </a:path>
              </a:pathLst>
            </a:custGeom>
            <a:solidFill>
              <a:srgbClr val="BDC8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: Shape 71">
              <a:extLst>
                <a:ext uri="{FF2B5EF4-FFF2-40B4-BE49-F238E27FC236}">
                  <a16:creationId xmlns="" xmlns:a16="http://schemas.microsoft.com/office/drawing/2014/main" id="{90F17359-B5D5-4903-920E-D899FCF6F85E}"/>
                </a:ext>
              </a:extLst>
            </p:cNvPr>
            <p:cNvSpPr/>
            <p:nvPr/>
          </p:nvSpPr>
          <p:spPr>
            <a:xfrm>
              <a:off x="1696470" y="1594092"/>
              <a:ext cx="872169" cy="4805507"/>
            </a:xfrm>
            <a:custGeom>
              <a:avLst/>
              <a:gdLst>
                <a:gd name="connsiteX0" fmla="*/ 0 w 872169"/>
                <a:gd name="connsiteY0" fmla="*/ 3935740 h 4805507"/>
                <a:gd name="connsiteX1" fmla="*/ 290190 w 872169"/>
                <a:gd name="connsiteY1" fmla="*/ 4045158 h 4805507"/>
                <a:gd name="connsiteX2" fmla="*/ 442310 w 872169"/>
                <a:gd name="connsiteY2" fmla="*/ 4072095 h 4805507"/>
                <a:gd name="connsiteX3" fmla="*/ 594429 w 872169"/>
                <a:gd name="connsiteY3" fmla="*/ 4045158 h 4805507"/>
                <a:gd name="connsiteX4" fmla="*/ 872169 w 872169"/>
                <a:gd name="connsiteY4" fmla="*/ 3940435 h 4805507"/>
                <a:gd name="connsiteX5" fmla="*/ 872169 w 872169"/>
                <a:gd name="connsiteY5" fmla="*/ 4673871 h 4805507"/>
                <a:gd name="connsiteX6" fmla="*/ 594429 w 872169"/>
                <a:gd name="connsiteY6" fmla="*/ 4778567 h 4805507"/>
                <a:gd name="connsiteX7" fmla="*/ 442324 w 872169"/>
                <a:gd name="connsiteY7" fmla="*/ 4805502 h 4805507"/>
                <a:gd name="connsiteX8" fmla="*/ 442324 w 872169"/>
                <a:gd name="connsiteY8" fmla="*/ 4805507 h 4805507"/>
                <a:gd name="connsiteX9" fmla="*/ 442310 w 872169"/>
                <a:gd name="connsiteY9" fmla="*/ 4805505 h 4805507"/>
                <a:gd name="connsiteX10" fmla="*/ 442295 w 872169"/>
                <a:gd name="connsiteY10" fmla="*/ 4805507 h 4805507"/>
                <a:gd name="connsiteX11" fmla="*/ 442295 w 872169"/>
                <a:gd name="connsiteY11" fmla="*/ 4805502 h 4805507"/>
                <a:gd name="connsiteX12" fmla="*/ 290190 w 872169"/>
                <a:gd name="connsiteY12" fmla="*/ 4778567 h 4805507"/>
                <a:gd name="connsiteX13" fmla="*/ 0 w 872169"/>
                <a:gd name="connsiteY13" fmla="*/ 4669178 h 4805507"/>
                <a:gd name="connsiteX14" fmla="*/ 0 w 872169"/>
                <a:gd name="connsiteY14" fmla="*/ 2941149 h 4805507"/>
                <a:gd name="connsiteX15" fmla="*/ 290190 w 872169"/>
                <a:gd name="connsiteY15" fmla="*/ 3050567 h 4805507"/>
                <a:gd name="connsiteX16" fmla="*/ 442310 w 872169"/>
                <a:gd name="connsiteY16" fmla="*/ 3077504 h 4805507"/>
                <a:gd name="connsiteX17" fmla="*/ 594429 w 872169"/>
                <a:gd name="connsiteY17" fmla="*/ 3050567 h 4805507"/>
                <a:gd name="connsiteX18" fmla="*/ 872169 w 872169"/>
                <a:gd name="connsiteY18" fmla="*/ 2945844 h 4805507"/>
                <a:gd name="connsiteX19" fmla="*/ 872169 w 872169"/>
                <a:gd name="connsiteY19" fmla="*/ 3679280 h 4805507"/>
                <a:gd name="connsiteX20" fmla="*/ 594429 w 872169"/>
                <a:gd name="connsiteY20" fmla="*/ 3783976 h 4805507"/>
                <a:gd name="connsiteX21" fmla="*/ 442324 w 872169"/>
                <a:gd name="connsiteY21" fmla="*/ 3810911 h 4805507"/>
                <a:gd name="connsiteX22" fmla="*/ 442324 w 872169"/>
                <a:gd name="connsiteY22" fmla="*/ 3810916 h 4805507"/>
                <a:gd name="connsiteX23" fmla="*/ 442310 w 872169"/>
                <a:gd name="connsiteY23" fmla="*/ 3810914 h 4805507"/>
                <a:gd name="connsiteX24" fmla="*/ 442295 w 872169"/>
                <a:gd name="connsiteY24" fmla="*/ 3810916 h 4805507"/>
                <a:gd name="connsiteX25" fmla="*/ 442295 w 872169"/>
                <a:gd name="connsiteY25" fmla="*/ 3810911 h 4805507"/>
                <a:gd name="connsiteX26" fmla="*/ 290190 w 872169"/>
                <a:gd name="connsiteY26" fmla="*/ 3783976 h 4805507"/>
                <a:gd name="connsiteX27" fmla="*/ 0 w 872169"/>
                <a:gd name="connsiteY27" fmla="*/ 3674587 h 4805507"/>
                <a:gd name="connsiteX28" fmla="*/ 0 w 872169"/>
                <a:gd name="connsiteY28" fmla="*/ 1950549 h 4805507"/>
                <a:gd name="connsiteX29" fmla="*/ 290190 w 872169"/>
                <a:gd name="connsiteY29" fmla="*/ 2059966 h 4805507"/>
                <a:gd name="connsiteX30" fmla="*/ 442310 w 872169"/>
                <a:gd name="connsiteY30" fmla="*/ 2086904 h 4805507"/>
                <a:gd name="connsiteX31" fmla="*/ 594429 w 872169"/>
                <a:gd name="connsiteY31" fmla="*/ 2059966 h 4805507"/>
                <a:gd name="connsiteX32" fmla="*/ 872169 w 872169"/>
                <a:gd name="connsiteY32" fmla="*/ 1955243 h 4805507"/>
                <a:gd name="connsiteX33" fmla="*/ 872169 w 872169"/>
                <a:gd name="connsiteY33" fmla="*/ 2688680 h 4805507"/>
                <a:gd name="connsiteX34" fmla="*/ 594429 w 872169"/>
                <a:gd name="connsiteY34" fmla="*/ 2793376 h 4805507"/>
                <a:gd name="connsiteX35" fmla="*/ 442324 w 872169"/>
                <a:gd name="connsiteY35" fmla="*/ 2820311 h 4805507"/>
                <a:gd name="connsiteX36" fmla="*/ 442324 w 872169"/>
                <a:gd name="connsiteY36" fmla="*/ 2820316 h 4805507"/>
                <a:gd name="connsiteX37" fmla="*/ 442310 w 872169"/>
                <a:gd name="connsiteY37" fmla="*/ 2820314 h 4805507"/>
                <a:gd name="connsiteX38" fmla="*/ 442295 w 872169"/>
                <a:gd name="connsiteY38" fmla="*/ 2820316 h 4805507"/>
                <a:gd name="connsiteX39" fmla="*/ 442295 w 872169"/>
                <a:gd name="connsiteY39" fmla="*/ 2820311 h 4805507"/>
                <a:gd name="connsiteX40" fmla="*/ 290190 w 872169"/>
                <a:gd name="connsiteY40" fmla="*/ 2793376 h 4805507"/>
                <a:gd name="connsiteX41" fmla="*/ 0 w 872169"/>
                <a:gd name="connsiteY41" fmla="*/ 2683987 h 4805507"/>
                <a:gd name="connsiteX42" fmla="*/ 0 w 872169"/>
                <a:gd name="connsiteY42" fmla="*/ 972649 h 4805507"/>
                <a:gd name="connsiteX43" fmla="*/ 290190 w 872169"/>
                <a:gd name="connsiteY43" fmla="*/ 1082066 h 4805507"/>
                <a:gd name="connsiteX44" fmla="*/ 364428 w 872169"/>
                <a:gd name="connsiteY44" fmla="*/ 1102260 h 4805507"/>
                <a:gd name="connsiteX45" fmla="*/ 442310 w 872169"/>
                <a:gd name="connsiteY45" fmla="*/ 1109005 h 4805507"/>
                <a:gd name="connsiteX46" fmla="*/ 520192 w 872169"/>
                <a:gd name="connsiteY46" fmla="*/ 1102260 h 4805507"/>
                <a:gd name="connsiteX47" fmla="*/ 594429 w 872169"/>
                <a:gd name="connsiteY47" fmla="*/ 1082066 h 4805507"/>
                <a:gd name="connsiteX48" fmla="*/ 872169 w 872169"/>
                <a:gd name="connsiteY48" fmla="*/ 977343 h 4805507"/>
                <a:gd name="connsiteX49" fmla="*/ 872169 w 872169"/>
                <a:gd name="connsiteY49" fmla="*/ 1710780 h 4805507"/>
                <a:gd name="connsiteX50" fmla="*/ 594429 w 872169"/>
                <a:gd name="connsiteY50" fmla="*/ 1815476 h 4805507"/>
                <a:gd name="connsiteX51" fmla="*/ 520192 w 872169"/>
                <a:gd name="connsiteY51" fmla="*/ 1835669 h 4805507"/>
                <a:gd name="connsiteX52" fmla="*/ 442324 w 872169"/>
                <a:gd name="connsiteY52" fmla="*/ 1842414 h 4805507"/>
                <a:gd name="connsiteX53" fmla="*/ 442324 w 872169"/>
                <a:gd name="connsiteY53" fmla="*/ 1842416 h 4805507"/>
                <a:gd name="connsiteX54" fmla="*/ 442310 w 872169"/>
                <a:gd name="connsiteY54" fmla="*/ 1842415 h 4805507"/>
                <a:gd name="connsiteX55" fmla="*/ 442295 w 872169"/>
                <a:gd name="connsiteY55" fmla="*/ 1842416 h 4805507"/>
                <a:gd name="connsiteX56" fmla="*/ 442295 w 872169"/>
                <a:gd name="connsiteY56" fmla="*/ 1842414 h 4805507"/>
                <a:gd name="connsiteX57" fmla="*/ 364428 w 872169"/>
                <a:gd name="connsiteY57" fmla="*/ 1835669 h 4805507"/>
                <a:gd name="connsiteX58" fmla="*/ 290190 w 872169"/>
                <a:gd name="connsiteY58" fmla="*/ 1815476 h 4805507"/>
                <a:gd name="connsiteX59" fmla="*/ 0 w 872169"/>
                <a:gd name="connsiteY59" fmla="*/ 1706087 h 4805507"/>
                <a:gd name="connsiteX60" fmla="*/ 0 w 872169"/>
                <a:gd name="connsiteY60" fmla="*/ 0 h 4805507"/>
                <a:gd name="connsiteX61" fmla="*/ 290190 w 872169"/>
                <a:gd name="connsiteY61" fmla="*/ 109418 h 4805507"/>
                <a:gd name="connsiteX62" fmla="*/ 364428 w 872169"/>
                <a:gd name="connsiteY62" fmla="*/ 129646 h 4805507"/>
                <a:gd name="connsiteX63" fmla="*/ 442310 w 872169"/>
                <a:gd name="connsiteY63" fmla="*/ 136357 h 4805507"/>
                <a:gd name="connsiteX64" fmla="*/ 520192 w 872169"/>
                <a:gd name="connsiteY64" fmla="*/ 129611 h 4805507"/>
                <a:gd name="connsiteX65" fmla="*/ 594429 w 872169"/>
                <a:gd name="connsiteY65" fmla="*/ 109418 h 4805507"/>
                <a:gd name="connsiteX66" fmla="*/ 872169 w 872169"/>
                <a:gd name="connsiteY66" fmla="*/ 4694 h 4805507"/>
                <a:gd name="connsiteX67" fmla="*/ 872169 w 872169"/>
                <a:gd name="connsiteY67" fmla="*/ 738131 h 4805507"/>
                <a:gd name="connsiteX68" fmla="*/ 594429 w 872169"/>
                <a:gd name="connsiteY68" fmla="*/ 842827 h 4805507"/>
                <a:gd name="connsiteX69" fmla="*/ 520192 w 872169"/>
                <a:gd name="connsiteY69" fmla="*/ 863020 h 4805507"/>
                <a:gd name="connsiteX70" fmla="*/ 442324 w 872169"/>
                <a:gd name="connsiteY70" fmla="*/ 869765 h 4805507"/>
                <a:gd name="connsiteX71" fmla="*/ 442324 w 872169"/>
                <a:gd name="connsiteY71" fmla="*/ 869767 h 4805507"/>
                <a:gd name="connsiteX72" fmla="*/ 442310 w 872169"/>
                <a:gd name="connsiteY72" fmla="*/ 869766 h 4805507"/>
                <a:gd name="connsiteX73" fmla="*/ 442295 w 872169"/>
                <a:gd name="connsiteY73" fmla="*/ 869767 h 4805507"/>
                <a:gd name="connsiteX74" fmla="*/ 442295 w 872169"/>
                <a:gd name="connsiteY74" fmla="*/ 869765 h 4805507"/>
                <a:gd name="connsiteX75" fmla="*/ 364428 w 872169"/>
                <a:gd name="connsiteY75" fmla="*/ 863020 h 4805507"/>
                <a:gd name="connsiteX76" fmla="*/ 290190 w 872169"/>
                <a:gd name="connsiteY76" fmla="*/ 842827 h 4805507"/>
                <a:gd name="connsiteX77" fmla="*/ 0 w 872169"/>
                <a:gd name="connsiteY77" fmla="*/ 733438 h 48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872169" h="4805507">
                  <a:moveTo>
                    <a:pt x="0" y="3935740"/>
                  </a:moveTo>
                  <a:lnTo>
                    <a:pt x="290190" y="4045158"/>
                  </a:lnTo>
                  <a:lnTo>
                    <a:pt x="442310" y="4072095"/>
                  </a:lnTo>
                  <a:lnTo>
                    <a:pt x="594429" y="4045158"/>
                  </a:lnTo>
                  <a:lnTo>
                    <a:pt x="872169" y="3940435"/>
                  </a:lnTo>
                  <a:lnTo>
                    <a:pt x="872169" y="4673871"/>
                  </a:lnTo>
                  <a:lnTo>
                    <a:pt x="594429" y="4778567"/>
                  </a:lnTo>
                  <a:lnTo>
                    <a:pt x="442324" y="4805502"/>
                  </a:lnTo>
                  <a:lnTo>
                    <a:pt x="442324" y="4805507"/>
                  </a:lnTo>
                  <a:lnTo>
                    <a:pt x="442310" y="4805505"/>
                  </a:lnTo>
                  <a:lnTo>
                    <a:pt x="442295" y="4805507"/>
                  </a:lnTo>
                  <a:lnTo>
                    <a:pt x="442295" y="4805502"/>
                  </a:lnTo>
                  <a:lnTo>
                    <a:pt x="290190" y="4778567"/>
                  </a:lnTo>
                  <a:lnTo>
                    <a:pt x="0" y="4669178"/>
                  </a:lnTo>
                  <a:close/>
                  <a:moveTo>
                    <a:pt x="0" y="2941149"/>
                  </a:moveTo>
                  <a:lnTo>
                    <a:pt x="290190" y="3050567"/>
                  </a:lnTo>
                  <a:lnTo>
                    <a:pt x="442310" y="3077504"/>
                  </a:lnTo>
                  <a:lnTo>
                    <a:pt x="594429" y="3050567"/>
                  </a:lnTo>
                  <a:lnTo>
                    <a:pt x="872169" y="2945844"/>
                  </a:lnTo>
                  <a:lnTo>
                    <a:pt x="872169" y="3679280"/>
                  </a:lnTo>
                  <a:lnTo>
                    <a:pt x="594429" y="3783976"/>
                  </a:lnTo>
                  <a:lnTo>
                    <a:pt x="442324" y="3810911"/>
                  </a:lnTo>
                  <a:lnTo>
                    <a:pt x="442324" y="3810916"/>
                  </a:lnTo>
                  <a:lnTo>
                    <a:pt x="442310" y="3810914"/>
                  </a:lnTo>
                  <a:lnTo>
                    <a:pt x="442295" y="3810916"/>
                  </a:lnTo>
                  <a:lnTo>
                    <a:pt x="442295" y="3810911"/>
                  </a:lnTo>
                  <a:lnTo>
                    <a:pt x="290190" y="3783976"/>
                  </a:lnTo>
                  <a:lnTo>
                    <a:pt x="0" y="3674587"/>
                  </a:lnTo>
                  <a:close/>
                  <a:moveTo>
                    <a:pt x="0" y="1950549"/>
                  </a:moveTo>
                  <a:lnTo>
                    <a:pt x="290190" y="2059966"/>
                  </a:lnTo>
                  <a:lnTo>
                    <a:pt x="442310" y="2086904"/>
                  </a:lnTo>
                  <a:lnTo>
                    <a:pt x="594429" y="2059966"/>
                  </a:lnTo>
                  <a:lnTo>
                    <a:pt x="872169" y="1955243"/>
                  </a:lnTo>
                  <a:lnTo>
                    <a:pt x="872169" y="2688680"/>
                  </a:lnTo>
                  <a:lnTo>
                    <a:pt x="594429" y="2793376"/>
                  </a:lnTo>
                  <a:lnTo>
                    <a:pt x="442324" y="2820311"/>
                  </a:lnTo>
                  <a:lnTo>
                    <a:pt x="442324" y="2820316"/>
                  </a:lnTo>
                  <a:lnTo>
                    <a:pt x="442310" y="2820314"/>
                  </a:lnTo>
                  <a:lnTo>
                    <a:pt x="442295" y="2820316"/>
                  </a:lnTo>
                  <a:lnTo>
                    <a:pt x="442295" y="2820311"/>
                  </a:lnTo>
                  <a:lnTo>
                    <a:pt x="290190" y="2793376"/>
                  </a:lnTo>
                  <a:lnTo>
                    <a:pt x="0" y="2683987"/>
                  </a:lnTo>
                  <a:close/>
                  <a:moveTo>
                    <a:pt x="0" y="972649"/>
                  </a:moveTo>
                  <a:lnTo>
                    <a:pt x="290190" y="1082066"/>
                  </a:lnTo>
                  <a:cubicBezTo>
                    <a:pt x="313920" y="1091031"/>
                    <a:pt x="338869" y="1097766"/>
                    <a:pt x="364428" y="1102260"/>
                  </a:cubicBezTo>
                  <a:lnTo>
                    <a:pt x="442310" y="1109005"/>
                  </a:lnTo>
                  <a:lnTo>
                    <a:pt x="520192" y="1102260"/>
                  </a:lnTo>
                  <a:cubicBezTo>
                    <a:pt x="545751" y="1097766"/>
                    <a:pt x="570700" y="1091031"/>
                    <a:pt x="594429" y="1082066"/>
                  </a:cubicBezTo>
                  <a:lnTo>
                    <a:pt x="872169" y="977343"/>
                  </a:lnTo>
                  <a:lnTo>
                    <a:pt x="872169" y="1710780"/>
                  </a:lnTo>
                  <a:lnTo>
                    <a:pt x="594429" y="1815476"/>
                  </a:lnTo>
                  <a:cubicBezTo>
                    <a:pt x="570700" y="1824440"/>
                    <a:pt x="545751" y="1831175"/>
                    <a:pt x="520192" y="1835669"/>
                  </a:cubicBezTo>
                  <a:lnTo>
                    <a:pt x="442324" y="1842414"/>
                  </a:lnTo>
                  <a:lnTo>
                    <a:pt x="442324" y="1842416"/>
                  </a:lnTo>
                  <a:lnTo>
                    <a:pt x="442310" y="1842415"/>
                  </a:lnTo>
                  <a:lnTo>
                    <a:pt x="442295" y="1842416"/>
                  </a:lnTo>
                  <a:lnTo>
                    <a:pt x="442295" y="1842414"/>
                  </a:lnTo>
                  <a:lnTo>
                    <a:pt x="364428" y="1835669"/>
                  </a:lnTo>
                  <a:cubicBezTo>
                    <a:pt x="338869" y="1831175"/>
                    <a:pt x="313920" y="1824440"/>
                    <a:pt x="290190" y="1815476"/>
                  </a:cubicBezTo>
                  <a:lnTo>
                    <a:pt x="0" y="1706087"/>
                  </a:lnTo>
                  <a:close/>
                  <a:moveTo>
                    <a:pt x="0" y="0"/>
                  </a:moveTo>
                  <a:lnTo>
                    <a:pt x="290190" y="109418"/>
                  </a:lnTo>
                  <a:cubicBezTo>
                    <a:pt x="313920" y="118429"/>
                    <a:pt x="338869" y="125164"/>
                    <a:pt x="364428" y="129646"/>
                  </a:cubicBezTo>
                  <a:lnTo>
                    <a:pt x="442310" y="136357"/>
                  </a:lnTo>
                  <a:lnTo>
                    <a:pt x="520192" y="129611"/>
                  </a:lnTo>
                  <a:cubicBezTo>
                    <a:pt x="545751" y="125117"/>
                    <a:pt x="570700" y="118382"/>
                    <a:pt x="594429" y="109418"/>
                  </a:cubicBezTo>
                  <a:lnTo>
                    <a:pt x="872169" y="4694"/>
                  </a:lnTo>
                  <a:lnTo>
                    <a:pt x="872169" y="738131"/>
                  </a:lnTo>
                  <a:lnTo>
                    <a:pt x="594429" y="842827"/>
                  </a:lnTo>
                  <a:cubicBezTo>
                    <a:pt x="570700" y="851791"/>
                    <a:pt x="545751" y="858526"/>
                    <a:pt x="520192" y="863020"/>
                  </a:cubicBezTo>
                  <a:lnTo>
                    <a:pt x="442324" y="869765"/>
                  </a:lnTo>
                  <a:lnTo>
                    <a:pt x="442324" y="869767"/>
                  </a:lnTo>
                  <a:lnTo>
                    <a:pt x="442310" y="869766"/>
                  </a:lnTo>
                  <a:lnTo>
                    <a:pt x="442295" y="869767"/>
                  </a:lnTo>
                  <a:lnTo>
                    <a:pt x="442295" y="869765"/>
                  </a:lnTo>
                  <a:lnTo>
                    <a:pt x="364428" y="863020"/>
                  </a:lnTo>
                  <a:cubicBezTo>
                    <a:pt x="338869" y="858526"/>
                    <a:pt x="313920" y="851791"/>
                    <a:pt x="290190" y="842827"/>
                  </a:cubicBezTo>
                  <a:lnTo>
                    <a:pt x="0" y="733438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="" xmlns:a16="http://schemas.microsoft.com/office/drawing/2014/main" id="{F05F9C8C-9D54-449E-858C-9324D4E6C82A}"/>
                </a:ext>
              </a:extLst>
            </p:cNvPr>
            <p:cNvSpPr/>
            <p:nvPr/>
          </p:nvSpPr>
          <p:spPr>
            <a:xfrm>
              <a:off x="1461870" y="4264295"/>
              <a:ext cx="676924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200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699"/>
                    <a:pt x="16675" y="5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="" xmlns:a16="http://schemas.microsoft.com/office/drawing/2014/main" id="{7E4AB6B6-9F82-495B-84FD-D43906BB781B}"/>
                </a:ext>
              </a:extLst>
            </p:cNvPr>
            <p:cNvSpPr/>
            <p:nvPr/>
          </p:nvSpPr>
          <p:spPr>
            <a:xfrm>
              <a:off x="2138765" y="4264295"/>
              <a:ext cx="676925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5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="" xmlns:a16="http://schemas.microsoft.com/office/drawing/2014/main" id="{9D8528B8-BF55-4862-B01F-9FD04FA80E3F}"/>
                </a:ext>
              </a:extLst>
            </p:cNvPr>
            <p:cNvSpPr/>
            <p:nvPr/>
          </p:nvSpPr>
          <p:spPr>
            <a:xfrm>
              <a:off x="1461870" y="5258886"/>
              <a:ext cx="676924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200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699"/>
                    <a:pt x="16675" y="53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="" xmlns:a16="http://schemas.microsoft.com/office/drawing/2014/main" id="{EACF02B2-AF09-45E2-AA64-6DC6FD8A842D}"/>
                </a:ext>
              </a:extLst>
            </p:cNvPr>
            <p:cNvSpPr/>
            <p:nvPr/>
          </p:nvSpPr>
          <p:spPr>
            <a:xfrm>
              <a:off x="2138765" y="5258886"/>
              <a:ext cx="676925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5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Shape">
              <a:extLst>
                <a:ext uri="{FF2B5EF4-FFF2-40B4-BE49-F238E27FC236}">
                  <a16:creationId xmlns="" xmlns:a16="http://schemas.microsoft.com/office/drawing/2014/main" id="{809D0481-FE70-4B23-A03D-CD19ADAC4B9F}"/>
                </a:ext>
              </a:extLst>
            </p:cNvPr>
            <p:cNvSpPr/>
            <p:nvPr/>
          </p:nvSpPr>
          <p:spPr>
            <a:xfrm>
              <a:off x="1461870" y="3273695"/>
              <a:ext cx="676924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197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699"/>
                    <a:pt x="16675" y="53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Shape">
              <a:extLst>
                <a:ext uri="{FF2B5EF4-FFF2-40B4-BE49-F238E27FC236}">
                  <a16:creationId xmlns="" xmlns:a16="http://schemas.microsoft.com/office/drawing/2014/main" id="{4F8ED6BB-B98E-4E10-9501-8E9CBBC9924A}"/>
                </a:ext>
              </a:extLst>
            </p:cNvPr>
            <p:cNvSpPr/>
            <p:nvPr/>
          </p:nvSpPr>
          <p:spPr>
            <a:xfrm>
              <a:off x="2138765" y="3273695"/>
              <a:ext cx="676925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8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Shape">
              <a:extLst>
                <a:ext uri="{FF2B5EF4-FFF2-40B4-BE49-F238E27FC236}">
                  <a16:creationId xmlns="" xmlns:a16="http://schemas.microsoft.com/office/drawing/2014/main" id="{DAD6D794-E9CB-42D5-A442-1D76462386CF}"/>
                </a:ext>
              </a:extLst>
            </p:cNvPr>
            <p:cNvSpPr/>
            <p:nvPr/>
          </p:nvSpPr>
          <p:spPr>
            <a:xfrm>
              <a:off x="1461870" y="2295795"/>
              <a:ext cx="676924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197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699"/>
                    <a:pt x="16675" y="5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Shape">
              <a:extLst>
                <a:ext uri="{FF2B5EF4-FFF2-40B4-BE49-F238E27FC236}">
                  <a16:creationId xmlns="" xmlns:a16="http://schemas.microsoft.com/office/drawing/2014/main" id="{F8CD7D8A-0C60-4E8A-85CD-32725605EC88}"/>
                </a:ext>
              </a:extLst>
            </p:cNvPr>
            <p:cNvSpPr/>
            <p:nvPr/>
          </p:nvSpPr>
          <p:spPr>
            <a:xfrm>
              <a:off x="2138765" y="2295795"/>
              <a:ext cx="676925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5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Shape">
              <a:extLst>
                <a:ext uri="{FF2B5EF4-FFF2-40B4-BE49-F238E27FC236}">
                  <a16:creationId xmlns="" xmlns:a16="http://schemas.microsoft.com/office/drawing/2014/main" id="{FB0BFE93-303B-4F82-83EF-ED995B558481}"/>
                </a:ext>
              </a:extLst>
            </p:cNvPr>
            <p:cNvSpPr/>
            <p:nvPr/>
          </p:nvSpPr>
          <p:spPr>
            <a:xfrm>
              <a:off x="1461870" y="1323146"/>
              <a:ext cx="676924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16675" y="5315"/>
                  </a:moveTo>
                  <a:lnTo>
                    <a:pt x="1755" y="1523"/>
                  </a:lnTo>
                  <a:cubicBezTo>
                    <a:pt x="477" y="1197"/>
                    <a:pt x="-91" y="585"/>
                    <a:pt x="12" y="0"/>
                  </a:cubicBezTo>
                  <a:lnTo>
                    <a:pt x="1" y="0"/>
                  </a:lnTo>
                  <a:lnTo>
                    <a:pt x="1" y="16350"/>
                  </a:lnTo>
                  <a:lnTo>
                    <a:pt x="173" y="16350"/>
                  </a:lnTo>
                  <a:cubicBezTo>
                    <a:pt x="425" y="16707"/>
                    <a:pt x="947" y="17028"/>
                    <a:pt x="1755" y="17232"/>
                  </a:cubicBezTo>
                  <a:lnTo>
                    <a:pt x="16675" y="21023"/>
                  </a:lnTo>
                  <a:cubicBezTo>
                    <a:pt x="18183" y="21407"/>
                    <a:pt x="19846" y="21600"/>
                    <a:pt x="21509" y="21600"/>
                  </a:cubicBezTo>
                  <a:lnTo>
                    <a:pt x="21509" y="5892"/>
                  </a:lnTo>
                  <a:cubicBezTo>
                    <a:pt x="19846" y="5892"/>
                    <a:pt x="18183" y="5701"/>
                    <a:pt x="16675" y="5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42" name="Shape">
              <a:extLst>
                <a:ext uri="{FF2B5EF4-FFF2-40B4-BE49-F238E27FC236}">
                  <a16:creationId xmlns="" xmlns:a16="http://schemas.microsoft.com/office/drawing/2014/main" id="{C70069FD-27D7-410B-8BDB-950A7425FCAA}"/>
                </a:ext>
              </a:extLst>
            </p:cNvPr>
            <p:cNvSpPr/>
            <p:nvPr/>
          </p:nvSpPr>
          <p:spPr>
            <a:xfrm>
              <a:off x="2138765" y="1323146"/>
              <a:ext cx="676925" cy="100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21497" y="0"/>
                  </a:moveTo>
                  <a:cubicBezTo>
                    <a:pt x="21600" y="588"/>
                    <a:pt x="21032" y="1200"/>
                    <a:pt x="19754" y="1523"/>
                  </a:cubicBezTo>
                  <a:lnTo>
                    <a:pt x="4834" y="5315"/>
                  </a:lnTo>
                  <a:cubicBezTo>
                    <a:pt x="3326" y="5699"/>
                    <a:pt x="1663" y="5892"/>
                    <a:pt x="0" y="5892"/>
                  </a:cubicBezTo>
                  <a:lnTo>
                    <a:pt x="0" y="21600"/>
                  </a:lnTo>
                  <a:cubicBezTo>
                    <a:pt x="1663" y="21600"/>
                    <a:pt x="3326" y="21407"/>
                    <a:pt x="4834" y="21023"/>
                  </a:cubicBezTo>
                  <a:lnTo>
                    <a:pt x="19754" y="17232"/>
                  </a:lnTo>
                  <a:cubicBezTo>
                    <a:pt x="20562" y="17028"/>
                    <a:pt x="21084" y="16707"/>
                    <a:pt x="21336" y="16350"/>
                  </a:cubicBezTo>
                  <a:lnTo>
                    <a:pt x="21508" y="16350"/>
                  </a:lnTo>
                  <a:lnTo>
                    <a:pt x="21508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8DD792D5-BD78-4BAE-A9CF-72509EDC7F15}"/>
                </a:ext>
              </a:extLst>
            </p:cNvPr>
            <p:cNvSpPr txBox="1"/>
            <p:nvPr/>
          </p:nvSpPr>
          <p:spPr>
            <a:xfrm>
              <a:off x="1387284" y="1547843"/>
              <a:ext cx="822960" cy="646331"/>
            </a:xfrm>
            <a:prstGeom prst="rect">
              <a:avLst/>
            </a:prstGeom>
          </p:spPr>
          <p:txBody>
            <a:bodyPr wrap="square" anchor="ctr">
              <a:noAutofit/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400" b="1" dirty="0" smtClean="0">
                  <a:solidFill>
                    <a:schemeClr val="bg2">
                      <a:lumMod val="25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  <a:endParaRPr lang="en-US" sz="4400" b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E1DBFFCD-B891-47E1-971E-41E44B76210E}"/>
                </a:ext>
              </a:extLst>
            </p:cNvPr>
            <p:cNvSpPr txBox="1"/>
            <p:nvPr/>
          </p:nvSpPr>
          <p:spPr>
            <a:xfrm>
              <a:off x="1387284" y="2525446"/>
              <a:ext cx="822960" cy="646331"/>
            </a:xfrm>
            <a:prstGeom prst="rect">
              <a:avLst/>
            </a:prstGeom>
          </p:spPr>
          <p:txBody>
            <a:bodyPr wrap="square" anchor="ctr">
              <a:noAutofit/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400" b="1" dirty="0" smtClean="0">
                  <a:solidFill>
                    <a:schemeClr val="bg2">
                      <a:lumMod val="25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lang="en-US" sz="4400" b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3976BF60-F424-4B1F-8050-C8357EC1E931}"/>
                </a:ext>
              </a:extLst>
            </p:cNvPr>
            <p:cNvSpPr txBox="1"/>
            <p:nvPr/>
          </p:nvSpPr>
          <p:spPr>
            <a:xfrm>
              <a:off x="1387284" y="3503049"/>
              <a:ext cx="822960" cy="646331"/>
            </a:xfrm>
            <a:prstGeom prst="rect">
              <a:avLst/>
            </a:prstGeom>
          </p:spPr>
          <p:txBody>
            <a:bodyPr wrap="square" anchor="ctr">
              <a:noAutofit/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400" b="1" dirty="0" smtClean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03</a:t>
              </a:r>
              <a:endParaRPr lang="en-US" sz="4400" b="1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AA6F8E4D-191E-401E-8872-D3926655E29D}"/>
                </a:ext>
              </a:extLst>
            </p:cNvPr>
            <p:cNvSpPr txBox="1"/>
            <p:nvPr/>
          </p:nvSpPr>
          <p:spPr>
            <a:xfrm>
              <a:off x="1387284" y="4480652"/>
              <a:ext cx="822960" cy="646331"/>
            </a:xfrm>
            <a:prstGeom prst="rect">
              <a:avLst/>
            </a:prstGeom>
          </p:spPr>
          <p:txBody>
            <a:bodyPr wrap="square" lIns="0" rIns="0" anchor="ctr">
              <a:noAutofit/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400" b="1" dirty="0" smtClean="0">
                  <a:solidFill>
                    <a:schemeClr val="bg2">
                      <a:lumMod val="25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04</a:t>
              </a:r>
              <a:endParaRPr lang="en-US" sz="4400" b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2D60EEA9-7586-48F2-B3F8-76582981AF08}"/>
                </a:ext>
              </a:extLst>
            </p:cNvPr>
            <p:cNvSpPr txBox="1"/>
            <p:nvPr/>
          </p:nvSpPr>
          <p:spPr>
            <a:xfrm>
              <a:off x="1387284" y="5458256"/>
              <a:ext cx="822960" cy="646331"/>
            </a:xfrm>
            <a:prstGeom prst="rect">
              <a:avLst/>
            </a:prstGeom>
          </p:spPr>
          <p:txBody>
            <a:bodyPr wrap="square" lIns="0" rIns="0" anchor="ctr">
              <a:noAutofit/>
              <a:scene3d>
                <a:camera prst="perspectiveHeroicExtremeLeftFacing">
                  <a:rot lat="1200000" lon="2358725" rev="0"/>
                </a:camera>
                <a:lightRig rig="threePt" dir="t"/>
              </a:scene3d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400" b="1" dirty="0" smtClean="0">
                  <a:solidFill>
                    <a:schemeClr val="bg2">
                      <a:lumMod val="25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05</a:t>
              </a:r>
              <a:endParaRPr lang="en-US" sz="4400" b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oup 94">
            <a:extLst>
              <a:ext uri="{FF2B5EF4-FFF2-40B4-BE49-F238E27FC236}">
                <a16:creationId xmlns="" xmlns:a16="http://schemas.microsoft.com/office/drawing/2014/main" id="{08F6D07C-B9EA-4C2E-AAAB-715A80DED285}"/>
              </a:ext>
            </a:extLst>
          </p:cNvPr>
          <p:cNvGrpSpPr/>
          <p:nvPr/>
        </p:nvGrpSpPr>
        <p:grpSpPr>
          <a:xfrm>
            <a:off x="4275800" y="1195450"/>
            <a:ext cx="3152517" cy="1341775"/>
            <a:chOff x="4219461" y="1115590"/>
            <a:chExt cx="3152517" cy="1341775"/>
          </a:xfrm>
        </p:grpSpPr>
        <p:grpSp>
          <p:nvGrpSpPr>
            <p:cNvPr id="54" name="Group 78">
              <a:extLst>
                <a:ext uri="{FF2B5EF4-FFF2-40B4-BE49-F238E27FC236}">
                  <a16:creationId xmlns="" xmlns:a16="http://schemas.microsoft.com/office/drawing/2014/main" id="{5109D084-9A58-4A08-A8B2-A004F5AA4FE5}"/>
                </a:ext>
              </a:extLst>
            </p:cNvPr>
            <p:cNvGrpSpPr/>
            <p:nvPr/>
          </p:nvGrpSpPr>
          <p:grpSpPr>
            <a:xfrm>
              <a:off x="4434890" y="1172149"/>
              <a:ext cx="2937088" cy="1285216"/>
              <a:chOff x="8921977" y="1528280"/>
              <a:chExt cx="2937088" cy="1285216"/>
            </a:xfrm>
          </p:grpSpPr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787CCEED-74DF-4A0A-8E2B-E3D9BC3BA2B2}"/>
                  </a:ext>
                </a:extLst>
              </p:cNvPr>
              <p:cNvSpPr txBox="1"/>
              <p:nvPr/>
            </p:nvSpPr>
            <p:spPr>
              <a:xfrm>
                <a:off x="8921977" y="1528280"/>
                <a:ext cx="2937088" cy="40011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noProof="1" smtClean="0"/>
                  <a:t>Amazon Review</a:t>
                </a:r>
                <a:endParaRPr lang="en-US" sz="2000" b="1" noProof="1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EBF9AC9F-302D-45CA-90CB-16C6528E4048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88761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Amazon Digital Camera Section</a:t>
                </a:r>
                <a:r>
                  <a:rPr lang="ko-KR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에 있는 리뷰를 </a:t>
                </a:r>
                <a:r>
                  <a:rPr lang="en-US" altLang="ko-KR" sz="12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Scrapy</a:t>
                </a:r>
                <a:r>
                  <a:rPr lang="ko-KR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를 활용</a:t>
                </a:r>
                <a:r>
                  <a:rPr lang="en-US" altLang="ko-KR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39603 </a:t>
                </a:r>
                <a:r>
                  <a:rPr lang="ko-KR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개의 리뷰를 </a:t>
                </a:r>
                <a:r>
                  <a:rPr lang="ko-KR" altLang="en-US" sz="12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크롤링</a:t>
                </a:r>
                <a:endPara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cxnSp>
          <p:nvCxnSpPr>
            <p:cNvPr id="55" name="Straight Connector 93">
              <a:extLst>
                <a:ext uri="{FF2B5EF4-FFF2-40B4-BE49-F238E27FC236}">
                  <a16:creationId xmlns="" xmlns:a16="http://schemas.microsoft.com/office/drawing/2014/main" id="{0BB506A7-1AA5-46AB-A06E-E9D936CACF18}"/>
                </a:ext>
              </a:extLst>
            </p:cNvPr>
            <p:cNvCxnSpPr/>
            <p:nvPr/>
          </p:nvCxnSpPr>
          <p:spPr>
            <a:xfrm>
              <a:off x="4219461" y="1115590"/>
              <a:ext cx="0" cy="128016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95">
            <a:extLst>
              <a:ext uri="{FF2B5EF4-FFF2-40B4-BE49-F238E27FC236}">
                <a16:creationId xmlns="" xmlns:a16="http://schemas.microsoft.com/office/drawing/2014/main" id="{8EF76EE4-6221-4B0E-B9F7-391152076CB0}"/>
              </a:ext>
            </a:extLst>
          </p:cNvPr>
          <p:cNvGrpSpPr/>
          <p:nvPr/>
        </p:nvGrpSpPr>
        <p:grpSpPr>
          <a:xfrm>
            <a:off x="4275800" y="3075530"/>
            <a:ext cx="3152517" cy="1341775"/>
            <a:chOff x="4219461" y="1115590"/>
            <a:chExt cx="3152517" cy="1341775"/>
          </a:xfrm>
        </p:grpSpPr>
        <p:grpSp>
          <p:nvGrpSpPr>
            <p:cNvPr id="59" name="Group 96">
              <a:extLst>
                <a:ext uri="{FF2B5EF4-FFF2-40B4-BE49-F238E27FC236}">
                  <a16:creationId xmlns="" xmlns:a16="http://schemas.microsoft.com/office/drawing/2014/main" id="{244D2610-BF5D-4D8A-89CE-CA84747F00D7}"/>
                </a:ext>
              </a:extLst>
            </p:cNvPr>
            <p:cNvGrpSpPr/>
            <p:nvPr/>
          </p:nvGrpSpPr>
          <p:grpSpPr>
            <a:xfrm>
              <a:off x="4434890" y="1172149"/>
              <a:ext cx="2937088" cy="1285216"/>
              <a:chOff x="8921977" y="1528280"/>
              <a:chExt cx="2937088" cy="1285216"/>
            </a:xfrm>
          </p:grpSpPr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2F8B166C-268A-4D73-947D-F5B263307B80}"/>
                  </a:ext>
                </a:extLst>
              </p:cNvPr>
              <p:cNvSpPr txBox="1"/>
              <p:nvPr/>
            </p:nvSpPr>
            <p:spPr>
              <a:xfrm>
                <a:off x="8921977" y="1528280"/>
                <a:ext cx="2937088" cy="40011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noProof="1" smtClean="0"/>
                  <a:t>Julian McAuley Data</a:t>
                </a:r>
                <a:endParaRPr lang="en-US" sz="2000" b="1" noProof="1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82933627-2985-4818-8830-7B150492A1B0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88761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이전 </a:t>
                </a:r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Julian </a:t>
                </a:r>
                <a:r>
                  <a:rPr lang="en-US" altLang="ko-KR" sz="1200" b="1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McAuley</a:t>
                </a:r>
                <a:r>
                  <a:rPr lang="ko-KR" altLang="en-US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의 </a:t>
                </a:r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Dataset</a:t>
                </a:r>
                <a:r>
                  <a:rPr lang="ko-KR" altLang="en-US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에서 카메라에 관한 리뷰만을 </a:t>
                </a:r>
                <a:r>
                  <a:rPr lang="ko-KR" altLang="en-US" sz="1200" b="1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필터링하여</a:t>
                </a:r>
                <a:r>
                  <a:rPr lang="ko-KR" altLang="en-US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58281</a:t>
                </a:r>
                <a:r>
                  <a:rPr lang="ko-KR" altLang="en-US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개의 리뷰를 추출</a:t>
                </a:r>
                <a:endPara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cxnSp>
          <p:nvCxnSpPr>
            <p:cNvPr id="60" name="Straight Connector 97">
              <a:extLst>
                <a:ext uri="{FF2B5EF4-FFF2-40B4-BE49-F238E27FC236}">
                  <a16:creationId xmlns="" xmlns:a16="http://schemas.microsoft.com/office/drawing/2014/main" id="{721F68E0-A58F-4055-B7AE-56CF1B14FDCF}"/>
                </a:ext>
              </a:extLst>
            </p:cNvPr>
            <p:cNvCxnSpPr/>
            <p:nvPr/>
          </p:nvCxnSpPr>
          <p:spPr>
            <a:xfrm>
              <a:off x="4219461" y="1115590"/>
              <a:ext cx="0" cy="128016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100">
            <a:extLst>
              <a:ext uri="{FF2B5EF4-FFF2-40B4-BE49-F238E27FC236}">
                <a16:creationId xmlns="" xmlns:a16="http://schemas.microsoft.com/office/drawing/2014/main" id="{2681723D-0A0F-4C4E-AB8B-D3EAB20881D3}"/>
              </a:ext>
            </a:extLst>
          </p:cNvPr>
          <p:cNvGrpSpPr/>
          <p:nvPr/>
        </p:nvGrpSpPr>
        <p:grpSpPr>
          <a:xfrm>
            <a:off x="4275800" y="4955611"/>
            <a:ext cx="3152517" cy="1280160"/>
            <a:chOff x="4219461" y="1115590"/>
            <a:chExt cx="3152517" cy="1280160"/>
          </a:xfrm>
        </p:grpSpPr>
        <p:grpSp>
          <p:nvGrpSpPr>
            <p:cNvPr id="64" name="Group 101">
              <a:extLst>
                <a:ext uri="{FF2B5EF4-FFF2-40B4-BE49-F238E27FC236}">
                  <a16:creationId xmlns="" xmlns:a16="http://schemas.microsoft.com/office/drawing/2014/main" id="{71482820-0CDF-42FC-9E55-91E412668F35}"/>
                </a:ext>
              </a:extLst>
            </p:cNvPr>
            <p:cNvGrpSpPr/>
            <p:nvPr/>
          </p:nvGrpSpPr>
          <p:grpSpPr>
            <a:xfrm>
              <a:off x="4434890" y="1172149"/>
              <a:ext cx="2937088" cy="1043932"/>
              <a:chOff x="8921977" y="1528280"/>
              <a:chExt cx="2937088" cy="1043932"/>
            </a:xfrm>
          </p:grpSpPr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9C04E4D8-C64D-4F0D-B0F4-42B052900541}"/>
                  </a:ext>
                </a:extLst>
              </p:cNvPr>
              <p:cNvSpPr txBox="1"/>
              <p:nvPr/>
            </p:nvSpPr>
            <p:spPr>
              <a:xfrm>
                <a:off x="8921977" y="1528280"/>
                <a:ext cx="2937088" cy="40011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noProof="1" smtClean="0"/>
                  <a:t>Sentence Tokenizing</a:t>
                </a:r>
                <a:endParaRPr lang="en-US" sz="2000" b="1" noProof="1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098F48FD-10B4-44B9-8849-7C8F8890E50F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64633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NLTK</a:t>
                </a:r>
                <a:r>
                  <a:rPr lang="ko-KR" altLang="en-US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를 활용하여 리뷰들의 문장들을 분리 </a:t>
                </a:r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itchFamily="2" charset="2"/>
                  </a:rPr>
                  <a:t> </a:t>
                </a:r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itchFamily="2" charset="2"/>
                  </a:rPr>
                  <a:t>56281</a:t>
                </a:r>
                <a:r>
                  <a:rPr lang="ko-KR" altLang="en-US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itchFamily="2" charset="2"/>
                  </a:rPr>
                  <a:t>개의 </a:t>
                </a:r>
                <a:r>
                  <a:rPr lang="ko-KR" altLang="en-US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itchFamily="2" charset="2"/>
                  </a:rPr>
                  <a:t>문장으로 분리</a:t>
                </a:r>
                <a:endPara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cxnSp>
          <p:nvCxnSpPr>
            <p:cNvPr id="65" name="Straight Connector 102">
              <a:extLst>
                <a:ext uri="{FF2B5EF4-FFF2-40B4-BE49-F238E27FC236}">
                  <a16:creationId xmlns="" xmlns:a16="http://schemas.microsoft.com/office/drawing/2014/main" id="{0E275D77-C3D5-4B5A-84A6-92BBF6E3ADDC}"/>
                </a:ext>
              </a:extLst>
            </p:cNvPr>
            <p:cNvCxnSpPr/>
            <p:nvPr/>
          </p:nvCxnSpPr>
          <p:spPr>
            <a:xfrm>
              <a:off x="4219461" y="1115590"/>
              <a:ext cx="0" cy="1280160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105">
            <a:extLst>
              <a:ext uri="{FF2B5EF4-FFF2-40B4-BE49-F238E27FC236}">
                <a16:creationId xmlns="" xmlns:a16="http://schemas.microsoft.com/office/drawing/2014/main" id="{C3C20688-CB5A-4A7A-884F-C1B5E0897B80}"/>
              </a:ext>
            </a:extLst>
          </p:cNvPr>
          <p:cNvGrpSpPr/>
          <p:nvPr/>
        </p:nvGrpSpPr>
        <p:grpSpPr>
          <a:xfrm>
            <a:off x="8353453" y="4015570"/>
            <a:ext cx="3152517" cy="1280160"/>
            <a:chOff x="4219461" y="1115590"/>
            <a:chExt cx="3152517" cy="1280160"/>
          </a:xfrm>
        </p:grpSpPr>
        <p:grpSp>
          <p:nvGrpSpPr>
            <p:cNvPr id="69" name="Group 106">
              <a:extLst>
                <a:ext uri="{FF2B5EF4-FFF2-40B4-BE49-F238E27FC236}">
                  <a16:creationId xmlns="" xmlns:a16="http://schemas.microsoft.com/office/drawing/2014/main" id="{717F8B61-9F91-43A1-8171-8ECA038DBA66}"/>
                </a:ext>
              </a:extLst>
            </p:cNvPr>
            <p:cNvGrpSpPr/>
            <p:nvPr/>
          </p:nvGrpSpPr>
          <p:grpSpPr>
            <a:xfrm>
              <a:off x="4434890" y="1172149"/>
              <a:ext cx="2937088" cy="1008217"/>
              <a:chOff x="8921977" y="1528280"/>
              <a:chExt cx="2937088" cy="1008217"/>
            </a:xfrm>
          </p:grpSpPr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240DD320-8681-47A8-BDB9-B064BF02C2EC}"/>
                  </a:ext>
                </a:extLst>
              </p:cNvPr>
              <p:cNvSpPr txBox="1"/>
              <p:nvPr/>
            </p:nvSpPr>
            <p:spPr>
              <a:xfrm>
                <a:off x="8921977" y="1528280"/>
                <a:ext cx="2937088" cy="40011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noProof="1" smtClean="0"/>
                  <a:t>Data Merging</a:t>
                </a:r>
                <a:endParaRPr lang="en-US" sz="2000" b="1" noProof="1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0B0D783D-E01B-46B9-B258-5FB6E2473ECE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610616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두 데이터를 병합하여 중복 제거 </a:t>
                </a:r>
                <a:r>
                  <a:rPr lang="en-US" altLang="ko-KR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itchFamily="2" charset="2"/>
                  </a:rPr>
                  <a:t> </a:t>
                </a:r>
                <a:endParaRPr lang="en-US" altLang="ko-KR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itchFamily="2" charset="2"/>
                  </a:rPr>
                  <a:t>92600</a:t>
                </a:r>
                <a:r>
                  <a:rPr lang="ko-KR" altLang="en-US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itchFamily="2" charset="2"/>
                  </a:rPr>
                  <a:t>개의 </a:t>
                </a:r>
                <a:r>
                  <a:rPr lang="ko-KR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sym typeface="Wingdings" pitchFamily="2" charset="2"/>
                  </a:rPr>
                  <a:t>리뷰를 기반</a:t>
                </a:r>
                <a:endPara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cxnSp>
          <p:nvCxnSpPr>
            <p:cNvPr id="70" name="Straight Connector 107">
              <a:extLst>
                <a:ext uri="{FF2B5EF4-FFF2-40B4-BE49-F238E27FC236}">
                  <a16:creationId xmlns="" xmlns:a16="http://schemas.microsoft.com/office/drawing/2014/main" id="{66220F60-13F0-407B-B03D-887B2124457C}"/>
                </a:ext>
              </a:extLst>
            </p:cNvPr>
            <p:cNvCxnSpPr/>
            <p:nvPr/>
          </p:nvCxnSpPr>
          <p:spPr>
            <a:xfrm>
              <a:off x="4219461" y="1115590"/>
              <a:ext cx="0" cy="128016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110">
            <a:extLst>
              <a:ext uri="{FF2B5EF4-FFF2-40B4-BE49-F238E27FC236}">
                <a16:creationId xmlns="" xmlns:a16="http://schemas.microsoft.com/office/drawing/2014/main" id="{DB6CFFFC-6F37-493C-A059-BF4948F61D7A}"/>
              </a:ext>
            </a:extLst>
          </p:cNvPr>
          <p:cNvGrpSpPr/>
          <p:nvPr/>
        </p:nvGrpSpPr>
        <p:grpSpPr>
          <a:xfrm>
            <a:off x="8353453" y="2135490"/>
            <a:ext cx="3152517" cy="1280160"/>
            <a:chOff x="4219461" y="1115590"/>
            <a:chExt cx="3152517" cy="1280160"/>
          </a:xfrm>
        </p:grpSpPr>
        <p:grpSp>
          <p:nvGrpSpPr>
            <p:cNvPr id="74" name="Group 111">
              <a:extLst>
                <a:ext uri="{FF2B5EF4-FFF2-40B4-BE49-F238E27FC236}">
                  <a16:creationId xmlns="" xmlns:a16="http://schemas.microsoft.com/office/drawing/2014/main" id="{985C9C02-4A8A-4EA0-8998-DAD72F7DE252}"/>
                </a:ext>
              </a:extLst>
            </p:cNvPr>
            <p:cNvGrpSpPr/>
            <p:nvPr/>
          </p:nvGrpSpPr>
          <p:grpSpPr>
            <a:xfrm>
              <a:off x="4434890" y="1172149"/>
              <a:ext cx="2937088" cy="1043932"/>
              <a:chOff x="8921977" y="1528280"/>
              <a:chExt cx="2937088" cy="10439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102C90DC-7F35-4150-A2CA-9EFF30FAED6E}"/>
                  </a:ext>
                </a:extLst>
              </p:cNvPr>
              <p:cNvSpPr txBox="1"/>
              <p:nvPr/>
            </p:nvSpPr>
            <p:spPr>
              <a:xfrm>
                <a:off x="8921977" y="1528280"/>
                <a:ext cx="2937088" cy="40011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altLang="ko-KR" sz="2000" b="1" noProof="1"/>
                  <a:t>Product Asin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134AC51C-4783-4619-8996-1E30A933E97B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64633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같은 방식을 활용하여 상품들의 </a:t>
                </a:r>
                <a:r>
                  <a:rPr lang="en-US" altLang="ko-KR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ASIN </a:t>
                </a:r>
                <a:r>
                  <a:rPr lang="ko-KR" altLang="en-US" sz="12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코드들을 가져와 사전을 구축</a:t>
                </a:r>
                <a:endPara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cxnSp>
          <p:nvCxnSpPr>
            <p:cNvPr id="75" name="Straight Connector 112">
              <a:extLst>
                <a:ext uri="{FF2B5EF4-FFF2-40B4-BE49-F238E27FC236}">
                  <a16:creationId xmlns="" xmlns:a16="http://schemas.microsoft.com/office/drawing/2014/main" id="{E80D4D39-2DB8-448C-8CED-77FF267E7CD7}"/>
                </a:ext>
              </a:extLst>
            </p:cNvPr>
            <p:cNvCxnSpPr/>
            <p:nvPr/>
          </p:nvCxnSpPr>
          <p:spPr>
            <a:xfrm>
              <a:off x="4219461" y="1115590"/>
              <a:ext cx="0" cy="128016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117">
            <a:extLst>
              <a:ext uri="{FF2B5EF4-FFF2-40B4-BE49-F238E27FC236}">
                <a16:creationId xmlns="" xmlns:a16="http://schemas.microsoft.com/office/drawing/2014/main" id="{7635CDEE-4D48-4BAA-BCD3-2A9B15CC3411}"/>
              </a:ext>
            </a:extLst>
          </p:cNvPr>
          <p:cNvCxnSpPr>
            <a:cxnSpLocks/>
          </p:cNvCxnSpPr>
          <p:nvPr/>
        </p:nvCxnSpPr>
        <p:spPr>
          <a:xfrm>
            <a:off x="2899099" y="2795043"/>
            <a:ext cx="52389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19">
            <a:extLst>
              <a:ext uri="{FF2B5EF4-FFF2-40B4-BE49-F238E27FC236}">
                <a16:creationId xmlns="" xmlns:a16="http://schemas.microsoft.com/office/drawing/2014/main" id="{67B8CC54-0A0D-48DC-A5FB-C9A5D69AAD76}"/>
              </a:ext>
            </a:extLst>
          </p:cNvPr>
          <p:cNvCxnSpPr>
            <a:cxnSpLocks/>
          </p:cNvCxnSpPr>
          <p:nvPr/>
        </p:nvCxnSpPr>
        <p:spPr>
          <a:xfrm>
            <a:off x="2899099" y="4708779"/>
            <a:ext cx="52389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16">
            <a:extLst>
              <a:ext uri="{FF2B5EF4-FFF2-40B4-BE49-F238E27FC236}">
                <a16:creationId xmlns="" xmlns:a16="http://schemas.microsoft.com/office/drawing/2014/main" id="{5D1116EB-A59B-4E15-B129-66C698D450C1}"/>
              </a:ext>
            </a:extLst>
          </p:cNvPr>
          <p:cNvCxnSpPr/>
          <p:nvPr/>
        </p:nvCxnSpPr>
        <p:spPr>
          <a:xfrm>
            <a:off x="2899099" y="1837475"/>
            <a:ext cx="1129647" cy="1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18">
            <a:extLst>
              <a:ext uri="{FF2B5EF4-FFF2-40B4-BE49-F238E27FC236}">
                <a16:creationId xmlns="" xmlns:a16="http://schemas.microsoft.com/office/drawing/2014/main" id="{8D4CEFC0-30BC-4CB3-BDD3-36D744163352}"/>
              </a:ext>
            </a:extLst>
          </p:cNvPr>
          <p:cNvCxnSpPr/>
          <p:nvPr/>
        </p:nvCxnSpPr>
        <p:spPr>
          <a:xfrm>
            <a:off x="2899099" y="3751211"/>
            <a:ext cx="1129647" cy="1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20">
            <a:extLst>
              <a:ext uri="{FF2B5EF4-FFF2-40B4-BE49-F238E27FC236}">
                <a16:creationId xmlns="" xmlns:a16="http://schemas.microsoft.com/office/drawing/2014/main" id="{C1A95D8C-3C1F-4E99-8CDC-12952B91CB9F}"/>
              </a:ext>
            </a:extLst>
          </p:cNvPr>
          <p:cNvCxnSpPr/>
          <p:nvPr/>
        </p:nvCxnSpPr>
        <p:spPr>
          <a:xfrm>
            <a:off x="2899099" y="5664948"/>
            <a:ext cx="1129647" cy="1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160">
            <a:extLst>
              <a:ext uri="{FF2B5EF4-FFF2-40B4-BE49-F238E27FC236}">
                <a16:creationId xmlns="" xmlns:a16="http://schemas.microsoft.com/office/drawing/2014/main" id="{AFACA5E4-B3DC-4661-9944-453BB78FC774}"/>
              </a:ext>
            </a:extLst>
          </p:cNvPr>
          <p:cNvSpPr/>
          <p:nvPr/>
        </p:nvSpPr>
        <p:spPr>
          <a:xfrm>
            <a:off x="10447880" y="4023217"/>
            <a:ext cx="402853" cy="403362"/>
          </a:xfrm>
          <a:custGeom>
            <a:avLst/>
            <a:gdLst>
              <a:gd name="connsiteX0" fmla="*/ 113029 w 402853"/>
              <a:gd name="connsiteY0" fmla="*/ 75863 h 403362"/>
              <a:gd name="connsiteX1" fmla="*/ 123212 w 402853"/>
              <a:gd name="connsiteY1" fmla="*/ 82991 h 403362"/>
              <a:gd name="connsiteX2" fmla="*/ 144086 w 402853"/>
              <a:gd name="connsiteY2" fmla="*/ 195000 h 403362"/>
              <a:gd name="connsiteX3" fmla="*/ 174634 w 402853"/>
              <a:gd name="connsiteY3" fmla="*/ 114048 h 403362"/>
              <a:gd name="connsiteX4" fmla="*/ 180744 w 402853"/>
              <a:gd name="connsiteY4" fmla="*/ 108448 h 403362"/>
              <a:gd name="connsiteX5" fmla="*/ 191945 w 402853"/>
              <a:gd name="connsiteY5" fmla="*/ 114557 h 403362"/>
              <a:gd name="connsiteX6" fmla="*/ 208237 w 402853"/>
              <a:gd name="connsiteY6" fmla="*/ 171071 h 403362"/>
              <a:gd name="connsiteX7" fmla="*/ 227584 w 402853"/>
              <a:gd name="connsiteY7" fmla="*/ 150197 h 403362"/>
              <a:gd name="connsiteX8" fmla="*/ 234203 w 402853"/>
              <a:gd name="connsiteY8" fmla="*/ 146124 h 403362"/>
              <a:gd name="connsiteX9" fmla="*/ 263223 w 402853"/>
              <a:gd name="connsiteY9" fmla="*/ 146124 h 403362"/>
              <a:gd name="connsiteX10" fmla="*/ 263732 w 402853"/>
              <a:gd name="connsiteY10" fmla="*/ 146124 h 403362"/>
              <a:gd name="connsiteX11" fmla="*/ 263732 w 402853"/>
              <a:gd name="connsiteY11" fmla="*/ 166489 h 403362"/>
              <a:gd name="connsiteX12" fmla="*/ 238785 w 402853"/>
              <a:gd name="connsiteY12" fmla="*/ 166489 h 403362"/>
              <a:gd name="connsiteX13" fmla="*/ 211292 w 402853"/>
              <a:gd name="connsiteY13" fmla="*/ 195000 h 403362"/>
              <a:gd name="connsiteX14" fmla="*/ 207219 w 402853"/>
              <a:gd name="connsiteY14" fmla="*/ 197546 h 403362"/>
              <a:gd name="connsiteX15" fmla="*/ 196018 w 402853"/>
              <a:gd name="connsiteY15" fmla="*/ 191436 h 403362"/>
              <a:gd name="connsiteX16" fmla="*/ 182780 w 402853"/>
              <a:gd name="connsiteY16" fmla="*/ 145614 h 403362"/>
              <a:gd name="connsiteX17" fmla="*/ 150196 w 402853"/>
              <a:gd name="connsiteY17" fmla="*/ 231149 h 403362"/>
              <a:gd name="connsiteX18" fmla="*/ 141540 w 402853"/>
              <a:gd name="connsiteY18" fmla="*/ 236749 h 403362"/>
              <a:gd name="connsiteX19" fmla="*/ 140522 w 402853"/>
              <a:gd name="connsiteY19" fmla="*/ 236749 h 403362"/>
              <a:gd name="connsiteX20" fmla="*/ 132376 w 402853"/>
              <a:gd name="connsiteY20" fmla="*/ 229621 h 403362"/>
              <a:gd name="connsiteX21" fmla="*/ 112011 w 402853"/>
              <a:gd name="connsiteY21" fmla="*/ 120158 h 403362"/>
              <a:gd name="connsiteX22" fmla="*/ 99282 w 402853"/>
              <a:gd name="connsiteY22" fmla="*/ 158852 h 403362"/>
              <a:gd name="connsiteX23" fmla="*/ 90627 w 402853"/>
              <a:gd name="connsiteY23" fmla="*/ 166489 h 403362"/>
              <a:gd name="connsiteX24" fmla="*/ 44296 w 402853"/>
              <a:gd name="connsiteY24" fmla="*/ 166489 h 403362"/>
              <a:gd name="connsiteX25" fmla="*/ 44296 w 402853"/>
              <a:gd name="connsiteY25" fmla="*/ 146124 h 403362"/>
              <a:gd name="connsiteX26" fmla="*/ 84008 w 402853"/>
              <a:gd name="connsiteY26" fmla="*/ 146124 h 403362"/>
              <a:gd name="connsiteX27" fmla="*/ 105901 w 402853"/>
              <a:gd name="connsiteY27" fmla="*/ 81973 h 403362"/>
              <a:gd name="connsiteX28" fmla="*/ 113029 w 402853"/>
              <a:gd name="connsiteY28" fmla="*/ 75863 h 403362"/>
              <a:gd name="connsiteX29" fmla="*/ 153760 w 402853"/>
              <a:gd name="connsiteY29" fmla="*/ 31568 h 403362"/>
              <a:gd name="connsiteX30" fmla="*/ 31568 w 402853"/>
              <a:gd name="connsiteY30" fmla="*/ 153760 h 403362"/>
              <a:gd name="connsiteX31" fmla="*/ 153760 w 402853"/>
              <a:gd name="connsiteY31" fmla="*/ 275952 h 403362"/>
              <a:gd name="connsiteX32" fmla="*/ 275952 w 402853"/>
              <a:gd name="connsiteY32" fmla="*/ 153760 h 403362"/>
              <a:gd name="connsiteX33" fmla="*/ 153760 w 402853"/>
              <a:gd name="connsiteY33" fmla="*/ 31568 h 403362"/>
              <a:gd name="connsiteX34" fmla="*/ 153760 w 402853"/>
              <a:gd name="connsiteY34" fmla="*/ 2 h 403362"/>
              <a:gd name="connsiteX35" fmla="*/ 306500 w 402853"/>
              <a:gd name="connsiteY35" fmla="*/ 154269 h 403362"/>
              <a:gd name="connsiteX36" fmla="*/ 274934 w 402853"/>
              <a:gd name="connsiteY36" fmla="*/ 246931 h 403362"/>
              <a:gd name="connsiteX37" fmla="*/ 297845 w 402853"/>
              <a:gd name="connsiteY37" fmla="*/ 269333 h 403362"/>
              <a:gd name="connsiteX38" fmla="*/ 329411 w 402853"/>
              <a:gd name="connsiteY38" fmla="*/ 279007 h 403362"/>
              <a:gd name="connsiteX39" fmla="*/ 392544 w 402853"/>
              <a:gd name="connsiteY39" fmla="*/ 342649 h 403362"/>
              <a:gd name="connsiteX40" fmla="*/ 392544 w 402853"/>
              <a:gd name="connsiteY40" fmla="*/ 393053 h 403362"/>
              <a:gd name="connsiteX41" fmla="*/ 342139 w 402853"/>
              <a:gd name="connsiteY41" fmla="*/ 393053 h 403362"/>
              <a:gd name="connsiteX42" fmla="*/ 278498 w 402853"/>
              <a:gd name="connsiteY42" fmla="*/ 329411 h 403362"/>
              <a:gd name="connsiteX43" fmla="*/ 268824 w 402853"/>
              <a:gd name="connsiteY43" fmla="*/ 297336 h 403362"/>
              <a:gd name="connsiteX44" fmla="*/ 246422 w 402853"/>
              <a:gd name="connsiteY44" fmla="*/ 274934 h 403362"/>
              <a:gd name="connsiteX45" fmla="*/ 152742 w 402853"/>
              <a:gd name="connsiteY45" fmla="*/ 306500 h 403362"/>
              <a:gd name="connsiteX46" fmla="*/ 2 w 402853"/>
              <a:gd name="connsiteY46" fmla="*/ 152742 h 403362"/>
              <a:gd name="connsiteX47" fmla="*/ 153760 w 402853"/>
              <a:gd name="connsiteY47" fmla="*/ 2 h 40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02853" h="403362">
                <a:moveTo>
                  <a:pt x="113029" y="75863"/>
                </a:moveTo>
                <a:cubicBezTo>
                  <a:pt x="117611" y="74845"/>
                  <a:pt x="122193" y="77900"/>
                  <a:pt x="123212" y="82991"/>
                </a:cubicBezTo>
                <a:lnTo>
                  <a:pt x="144086" y="195000"/>
                </a:lnTo>
                <a:lnTo>
                  <a:pt x="174634" y="114048"/>
                </a:lnTo>
                <a:cubicBezTo>
                  <a:pt x="175652" y="110993"/>
                  <a:pt x="178198" y="109466"/>
                  <a:pt x="180744" y="108448"/>
                </a:cubicBezTo>
                <a:cubicBezTo>
                  <a:pt x="185326" y="106920"/>
                  <a:pt x="190417" y="109975"/>
                  <a:pt x="191945" y="114557"/>
                </a:cubicBezTo>
                <a:lnTo>
                  <a:pt x="208237" y="171071"/>
                </a:lnTo>
                <a:lnTo>
                  <a:pt x="227584" y="150197"/>
                </a:lnTo>
                <a:cubicBezTo>
                  <a:pt x="229111" y="148160"/>
                  <a:pt x="231657" y="146633"/>
                  <a:pt x="234203" y="146124"/>
                </a:cubicBezTo>
                <a:lnTo>
                  <a:pt x="263223" y="146124"/>
                </a:lnTo>
                <a:lnTo>
                  <a:pt x="263732" y="146124"/>
                </a:lnTo>
                <a:lnTo>
                  <a:pt x="263732" y="166489"/>
                </a:lnTo>
                <a:lnTo>
                  <a:pt x="238785" y="166489"/>
                </a:lnTo>
                <a:lnTo>
                  <a:pt x="211292" y="195000"/>
                </a:lnTo>
                <a:cubicBezTo>
                  <a:pt x="210273" y="196019"/>
                  <a:pt x="208746" y="197037"/>
                  <a:pt x="207219" y="197546"/>
                </a:cubicBezTo>
                <a:cubicBezTo>
                  <a:pt x="202127" y="199073"/>
                  <a:pt x="197545" y="196019"/>
                  <a:pt x="196018" y="191436"/>
                </a:cubicBezTo>
                <a:lnTo>
                  <a:pt x="182780" y="145614"/>
                </a:lnTo>
                <a:lnTo>
                  <a:pt x="150196" y="231149"/>
                </a:lnTo>
                <a:cubicBezTo>
                  <a:pt x="148668" y="234713"/>
                  <a:pt x="145104" y="236749"/>
                  <a:pt x="141540" y="236749"/>
                </a:cubicBezTo>
                <a:lnTo>
                  <a:pt x="140522" y="236749"/>
                </a:lnTo>
                <a:cubicBezTo>
                  <a:pt x="136449" y="236749"/>
                  <a:pt x="132885" y="233694"/>
                  <a:pt x="132376" y="229621"/>
                </a:cubicBezTo>
                <a:lnTo>
                  <a:pt x="112011" y="120158"/>
                </a:lnTo>
                <a:lnTo>
                  <a:pt x="99282" y="158852"/>
                </a:lnTo>
                <a:cubicBezTo>
                  <a:pt x="98264" y="162925"/>
                  <a:pt x="94700" y="165980"/>
                  <a:pt x="90627" y="166489"/>
                </a:cubicBezTo>
                <a:lnTo>
                  <a:pt x="44296" y="166489"/>
                </a:lnTo>
                <a:lnTo>
                  <a:pt x="44296" y="146124"/>
                </a:lnTo>
                <a:lnTo>
                  <a:pt x="84008" y="146124"/>
                </a:lnTo>
                <a:lnTo>
                  <a:pt x="105901" y="81973"/>
                </a:lnTo>
                <a:cubicBezTo>
                  <a:pt x="107429" y="78918"/>
                  <a:pt x="109974" y="76372"/>
                  <a:pt x="113029" y="75863"/>
                </a:cubicBezTo>
                <a:close/>
                <a:moveTo>
                  <a:pt x="153760" y="31568"/>
                </a:moveTo>
                <a:cubicBezTo>
                  <a:pt x="86045" y="31568"/>
                  <a:pt x="31568" y="86045"/>
                  <a:pt x="31568" y="153760"/>
                </a:cubicBezTo>
                <a:cubicBezTo>
                  <a:pt x="31568" y="221475"/>
                  <a:pt x="86045" y="275952"/>
                  <a:pt x="153760" y="275952"/>
                </a:cubicBezTo>
                <a:cubicBezTo>
                  <a:pt x="220966" y="275952"/>
                  <a:pt x="275952" y="220966"/>
                  <a:pt x="275952" y="153760"/>
                </a:cubicBezTo>
                <a:cubicBezTo>
                  <a:pt x="275952" y="86045"/>
                  <a:pt x="221475" y="31568"/>
                  <a:pt x="153760" y="31568"/>
                </a:cubicBezTo>
                <a:close/>
                <a:moveTo>
                  <a:pt x="153760" y="2"/>
                </a:moveTo>
                <a:cubicBezTo>
                  <a:pt x="238276" y="511"/>
                  <a:pt x="307009" y="69244"/>
                  <a:pt x="306500" y="154269"/>
                </a:cubicBezTo>
                <a:cubicBezTo>
                  <a:pt x="306500" y="187872"/>
                  <a:pt x="295299" y="220457"/>
                  <a:pt x="274934" y="246931"/>
                </a:cubicBezTo>
                <a:lnTo>
                  <a:pt x="297845" y="269333"/>
                </a:lnTo>
                <a:cubicBezTo>
                  <a:pt x="309046" y="266788"/>
                  <a:pt x="321265" y="270861"/>
                  <a:pt x="329411" y="279007"/>
                </a:cubicBezTo>
                <a:lnTo>
                  <a:pt x="392544" y="342649"/>
                </a:lnTo>
                <a:cubicBezTo>
                  <a:pt x="406290" y="356395"/>
                  <a:pt x="406290" y="379306"/>
                  <a:pt x="392544" y="393053"/>
                </a:cubicBezTo>
                <a:cubicBezTo>
                  <a:pt x="378797" y="406799"/>
                  <a:pt x="355886" y="406799"/>
                  <a:pt x="342139" y="393053"/>
                </a:cubicBezTo>
                <a:lnTo>
                  <a:pt x="278498" y="329411"/>
                </a:lnTo>
                <a:cubicBezTo>
                  <a:pt x="270352" y="320756"/>
                  <a:pt x="266788" y="309046"/>
                  <a:pt x="268824" y="297336"/>
                </a:cubicBezTo>
                <a:lnTo>
                  <a:pt x="246422" y="274934"/>
                </a:lnTo>
                <a:cubicBezTo>
                  <a:pt x="219438" y="295299"/>
                  <a:pt x="186345" y="306500"/>
                  <a:pt x="152742" y="306500"/>
                </a:cubicBezTo>
                <a:cubicBezTo>
                  <a:pt x="68226" y="305991"/>
                  <a:pt x="-507" y="237258"/>
                  <a:pt x="2" y="152742"/>
                </a:cubicBezTo>
                <a:cubicBezTo>
                  <a:pt x="511" y="68226"/>
                  <a:pt x="69244" y="-507"/>
                  <a:pt x="153760" y="2"/>
                </a:cubicBezTo>
                <a:close/>
              </a:path>
            </a:pathLst>
          </a:custGeom>
          <a:solidFill>
            <a:schemeClr val="accent3"/>
          </a:solidFill>
          <a:ln w="50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직사각형 82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44000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21619" y="993507"/>
            <a:ext cx="299529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 Resources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5085" y="2258458"/>
            <a:ext cx="47893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altLang="ko-KR" dirty="0" smtClean="0"/>
              <a:t>Category</a:t>
            </a:r>
          </a:p>
          <a:p>
            <a:pPr marL="800100" lvl="1" indent="-342900">
              <a:buAutoNum type="alphaLcPeriod"/>
            </a:pPr>
            <a:r>
              <a:rPr lang="en-US" altLang="ko-KR" dirty="0" smtClean="0"/>
              <a:t>Point &amp; Shoot Digital Camera</a:t>
            </a:r>
          </a:p>
          <a:p>
            <a:pPr marL="800100" lvl="1" indent="-342900">
              <a:buAutoNum type="alphaLcPeriod"/>
            </a:pPr>
            <a:r>
              <a:rPr lang="en-US" altLang="ko-KR" dirty="0" smtClean="0"/>
              <a:t>DSLR Cameras</a:t>
            </a:r>
          </a:p>
          <a:p>
            <a:pPr marL="800100" lvl="1" indent="-342900">
              <a:buAutoNum type="alphaLcPeriod"/>
            </a:pPr>
            <a:r>
              <a:rPr lang="en-US" altLang="ko-KR" dirty="0" smtClean="0"/>
              <a:t>Mirror-less Camera</a:t>
            </a:r>
          </a:p>
          <a:p>
            <a:pPr marL="800100" lvl="1" indent="-342900">
              <a:buAutoNum type="alphaLcPeriod"/>
            </a:pPr>
            <a:endParaRPr lang="en-US" altLang="ko-KR" dirty="0" smtClean="0"/>
          </a:p>
          <a:p>
            <a:pPr marL="342900" indent="-342900">
              <a:buAutoNum type="romanUcPeriod"/>
            </a:pPr>
            <a:r>
              <a:rPr lang="en-US" altLang="ko-KR" dirty="0" smtClean="0"/>
              <a:t>Date Range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1999-07-13 ~ 2019-08-11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III. Data Amount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  92600 reviews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  562816 sentences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354" y="334957"/>
            <a:ext cx="4461374" cy="32121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10" y="3547146"/>
            <a:ext cx="4292462" cy="30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620000"/>
            <a:ext cx="647700" cy="727709"/>
          </a:xfrm>
          <a:prstGeom prst="rect">
            <a:avLst/>
          </a:prstGeom>
          <a:solidFill>
            <a:srgbClr val="0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45532" y="725195"/>
            <a:ext cx="325269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Feature Labeling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816" y="191555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816" y="312098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816" y="432641"/>
            <a:ext cx="326067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7085" y="185581"/>
            <a:ext cx="326067" cy="326067"/>
            <a:chOff x="787085" y="185581"/>
            <a:chExt cx="326067" cy="326067"/>
          </a:xfrm>
        </p:grpSpPr>
        <p:sp>
          <p:nvSpPr>
            <p:cNvPr id="19" name="모서리가 둥근 직사각형 18"/>
            <p:cNvSpPr/>
            <p:nvPr/>
          </p:nvSpPr>
          <p:spPr>
            <a:xfrm rot="2700000">
              <a:off x="787083" y="3257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787085" y="324055"/>
              <a:ext cx="326067" cy="45719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21619" y="214028"/>
            <a:ext cx="400050" cy="400050"/>
            <a:chOff x="1123950" y="3724275"/>
            <a:chExt cx="523875" cy="523875"/>
          </a:xfrm>
        </p:grpSpPr>
        <p:sp>
          <p:nvSpPr>
            <p:cNvPr id="47" name="타원 46"/>
            <p:cNvSpPr/>
            <p:nvPr/>
          </p:nvSpPr>
          <p:spPr>
            <a:xfrm>
              <a:off x="1123950" y="3724275"/>
              <a:ext cx="523875" cy="5238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642" y="3808086"/>
              <a:ext cx="364903" cy="364903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2137098" y="283846"/>
            <a:ext cx="564930" cy="270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30105" y="283846"/>
            <a:ext cx="468994" cy="270964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○</a:t>
            </a:r>
            <a:endParaRPr lang="en-US" altLang="ko-KR" sz="800" b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98074" y="1158243"/>
            <a:ext cx="2590444" cy="2400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87057" y="1158243"/>
            <a:ext cx="27652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Resolution / Pixel / Megapixel</a:t>
            </a:r>
          </a:p>
          <a:p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Lens / Angle</a:t>
            </a:r>
          </a:p>
          <a:p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Zoom / Optical</a:t>
            </a:r>
          </a:p>
          <a:p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Memory / Megabytes</a:t>
            </a:r>
          </a:p>
          <a:p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Motion / Stability</a:t>
            </a:r>
          </a:p>
          <a:p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Battery / Power</a:t>
            </a:r>
          </a:p>
          <a:p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Focus / Exposure</a:t>
            </a:r>
          </a:p>
          <a:p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LCD / Screen / Touch</a:t>
            </a:r>
          </a:p>
          <a:p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Compression / Compress</a:t>
            </a:r>
          </a:p>
          <a:p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Flash / Light / Shoe</a:t>
            </a:r>
            <a:endParaRPr lang="ko-KR" altLang="en-US" sz="15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5710" y="3761296"/>
            <a:ext cx="2050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Original 10 </a:t>
            </a:r>
            <a:r>
              <a:rPr lang="en-US" altLang="ko-KR" sz="16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Features</a:t>
            </a:r>
          </a:p>
          <a:p>
            <a:r>
              <a:rPr lang="en-US" altLang="ko-KR" sz="1600" dirty="0" smtClean="0">
                <a:latin typeface="+mj-lt"/>
                <a:ea typeface="Arial Unicode MS" pitchFamily="50" charset="-127"/>
                <a:cs typeface="Arial Unicode MS" pitchFamily="50" charset="-127"/>
              </a:rPr>
              <a:t>- </a:t>
            </a:r>
            <a:r>
              <a:rPr lang="ko-KR" altLang="en-US" sz="1600" dirty="0" smtClean="0">
                <a:latin typeface="+mj-lt"/>
                <a:ea typeface="Arial Unicode MS" pitchFamily="50" charset="-127"/>
                <a:cs typeface="Arial Unicode MS" pitchFamily="50" charset="-127"/>
              </a:rPr>
              <a:t>논문에서 가져옴</a:t>
            </a:r>
            <a:endParaRPr lang="ko-KR" altLang="en-US" sz="1600" dirty="0">
              <a:latin typeface="+mj-lt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23789" y="1158242"/>
            <a:ext cx="2590444" cy="2400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85121" y="1735322"/>
            <a:ext cx="246777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Durability / Sealing</a:t>
            </a:r>
          </a:p>
          <a:p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Video / Film / MIC</a:t>
            </a:r>
          </a:p>
          <a:p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Mode / Program / Automatic</a:t>
            </a:r>
          </a:p>
          <a:p>
            <a:r>
              <a:rPr lang="en-US" altLang="ko-KR" sz="15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Weight / Voluminous</a:t>
            </a:r>
            <a:endParaRPr lang="ko-KR" altLang="en-US" sz="15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9803" y="3879710"/>
            <a:ext cx="2050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 Extra </a:t>
            </a:r>
            <a:r>
              <a:rPr lang="en-US" altLang="ko-KR" sz="16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Features</a:t>
            </a:r>
          </a:p>
        </p:txBody>
      </p:sp>
      <p:sp>
        <p:nvSpPr>
          <p:cNvPr id="9" name="덧셈 기호 8"/>
          <p:cNvSpPr/>
          <p:nvPr/>
        </p:nvSpPr>
        <p:spPr>
          <a:xfrm>
            <a:off x="4101228" y="3813608"/>
            <a:ext cx="672029" cy="480153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889" y="4398383"/>
            <a:ext cx="6192334" cy="231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>
            <a:off x="2747863" y="5120471"/>
            <a:ext cx="1170741" cy="72711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855027" y="3349563"/>
            <a:ext cx="3542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Feature Labeled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3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Sentence duplicated if multiple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3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415646 Sentences</a:t>
            </a:r>
            <a:endParaRPr lang="ko-KR" altLang="en-US" sz="13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6" y="1326887"/>
            <a:ext cx="10574110" cy="43027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08" y="121186"/>
            <a:ext cx="7666261" cy="27010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31" y="2858580"/>
            <a:ext cx="7302466" cy="38361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13704" y="6524644"/>
            <a:ext cx="5167002" cy="29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Voice of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Customers: Mining Online Customer Reviews  for Product Feature-based Ranking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922</Words>
  <Application>Microsoft Office PowerPoint</Application>
  <PresentationFormat>사용자 지정</PresentationFormat>
  <Paragraphs>270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student</cp:lastModifiedBy>
  <cp:revision>34</cp:revision>
  <dcterms:created xsi:type="dcterms:W3CDTF">2019-06-07T04:45:28Z</dcterms:created>
  <dcterms:modified xsi:type="dcterms:W3CDTF">2019-08-20T07:16:59Z</dcterms:modified>
</cp:coreProperties>
</file>