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gXJBGx6uhMXRh3nT3gBUR+kzvt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7CD2D3A-EC30-4251-B642-EFC2F2CBCC2D}">
  <a:tblStyle styleId="{07CD2D3A-EC30-4251-B642-EFC2F2CBCC2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customschemas.google.com/relationships/presentationmetadata" Target="meta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8" name="Google Shape;358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5" name="Google Shape;405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4" name="Google Shape;424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4" name="Google Shape;444;p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ee99271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0" name="Google Shape;460;g5ee99271e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ee99271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5" name="Google Shape;485;g5ee99271e6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5ee99271e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4" name="Google Shape;504;g5ee99271e6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ee99271e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3" name="Google Shape;523;g5ee99271e6_0_2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5ee99271e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5" name="Google Shape;545;g5ee99271e6_0_2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ee99271e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6" name="Google Shape;556;g5ee99271e6_0_2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5ee99271e6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9" name="Google Shape;569;g5ee99271e6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5ee99271e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1" name="Google Shape;581;g5ee99271e6_2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Custom Layout">
  <p:cSld name="8_Custom Layou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/>
          <p:nvPr/>
        </p:nvSpPr>
        <p:spPr>
          <a:xfrm>
            <a:off x="0" y="0"/>
            <a:ext cx="4529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36;p38"/>
          <p:cNvSpPr/>
          <p:nvPr>
            <p:ph idx="2" type="pic"/>
          </p:nvPr>
        </p:nvSpPr>
        <p:spPr>
          <a:xfrm>
            <a:off x="0" y="0"/>
            <a:ext cx="2042700" cy="174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Google Shape;37;p38"/>
          <p:cNvSpPr/>
          <p:nvPr>
            <p:ph idx="3" type="pic"/>
          </p:nvPr>
        </p:nvSpPr>
        <p:spPr>
          <a:xfrm>
            <a:off x="0" y="1855616"/>
            <a:ext cx="2042700" cy="174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" name="Google Shape;38;p38"/>
          <p:cNvSpPr/>
          <p:nvPr>
            <p:ph idx="4" type="pic"/>
          </p:nvPr>
        </p:nvSpPr>
        <p:spPr>
          <a:xfrm>
            <a:off x="2172250" y="0"/>
            <a:ext cx="2042700" cy="36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" name="Google Shape;39;p38"/>
          <p:cNvSpPr/>
          <p:nvPr>
            <p:ph idx="5" type="pic"/>
          </p:nvPr>
        </p:nvSpPr>
        <p:spPr>
          <a:xfrm>
            <a:off x="0" y="3711233"/>
            <a:ext cx="4215000" cy="143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/>
          <p:nvPr>
            <p:ph idx="2" type="pic"/>
          </p:nvPr>
        </p:nvSpPr>
        <p:spPr>
          <a:xfrm>
            <a:off x="0" y="1457325"/>
            <a:ext cx="1828800" cy="232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" name="Google Shape;42;p39"/>
          <p:cNvSpPr/>
          <p:nvPr>
            <p:ph idx="3" type="pic"/>
          </p:nvPr>
        </p:nvSpPr>
        <p:spPr>
          <a:xfrm>
            <a:off x="1828800" y="1457325"/>
            <a:ext cx="1828800" cy="232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Google Shape;43;p39"/>
          <p:cNvSpPr/>
          <p:nvPr>
            <p:ph idx="4" type="pic"/>
          </p:nvPr>
        </p:nvSpPr>
        <p:spPr>
          <a:xfrm>
            <a:off x="3657600" y="1457325"/>
            <a:ext cx="1828800" cy="232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" name="Google Shape;44;p39"/>
          <p:cNvSpPr/>
          <p:nvPr>
            <p:ph idx="5" type="pic"/>
          </p:nvPr>
        </p:nvSpPr>
        <p:spPr>
          <a:xfrm>
            <a:off x="5486400" y="1457325"/>
            <a:ext cx="1828800" cy="232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" name="Google Shape;45;p39"/>
          <p:cNvSpPr/>
          <p:nvPr>
            <p:ph idx="6" type="pic"/>
          </p:nvPr>
        </p:nvSpPr>
        <p:spPr>
          <a:xfrm>
            <a:off x="7315200" y="1457325"/>
            <a:ext cx="1828800" cy="232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Custom Layout">
  <p:cSld name="10_Custom Layou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0"/>
          <p:cNvSpPr/>
          <p:nvPr>
            <p:ph idx="2" type="pic"/>
          </p:nvPr>
        </p:nvSpPr>
        <p:spPr>
          <a:xfrm>
            <a:off x="2028826" y="1141198"/>
            <a:ext cx="2790300" cy="347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Google Shape;48;p40"/>
          <p:cNvSpPr/>
          <p:nvPr>
            <p:ph idx="3" type="pic"/>
          </p:nvPr>
        </p:nvSpPr>
        <p:spPr>
          <a:xfrm>
            <a:off x="4352752" y="528638"/>
            <a:ext cx="2790300" cy="347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Custom Layout">
  <p:cSld name="12_Custom Layou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/>
          <p:nvPr>
            <p:ph idx="2" type="pic"/>
          </p:nvPr>
        </p:nvSpPr>
        <p:spPr>
          <a:xfrm>
            <a:off x="658936" y="528638"/>
            <a:ext cx="1888200" cy="188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Google Shape;51;p41"/>
          <p:cNvSpPr/>
          <p:nvPr>
            <p:ph idx="3" type="pic"/>
          </p:nvPr>
        </p:nvSpPr>
        <p:spPr>
          <a:xfrm>
            <a:off x="2548100" y="528638"/>
            <a:ext cx="1888200" cy="188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41"/>
          <p:cNvSpPr/>
          <p:nvPr>
            <p:ph idx="4" type="pic"/>
          </p:nvPr>
        </p:nvSpPr>
        <p:spPr>
          <a:xfrm>
            <a:off x="4727589" y="528638"/>
            <a:ext cx="1888200" cy="188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41"/>
          <p:cNvSpPr/>
          <p:nvPr>
            <p:ph idx="5" type="pic"/>
          </p:nvPr>
        </p:nvSpPr>
        <p:spPr>
          <a:xfrm>
            <a:off x="6616753" y="528638"/>
            <a:ext cx="1888200" cy="188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Custom Layout">
  <p:cSld name="11_Custom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/>
          <p:nvPr>
            <p:ph idx="2" type="pic"/>
          </p:nvPr>
        </p:nvSpPr>
        <p:spPr>
          <a:xfrm>
            <a:off x="0" y="0"/>
            <a:ext cx="1814700" cy="25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" name="Google Shape;56;p42"/>
          <p:cNvSpPr/>
          <p:nvPr>
            <p:ph idx="3" type="pic"/>
          </p:nvPr>
        </p:nvSpPr>
        <p:spPr>
          <a:xfrm>
            <a:off x="1985963" y="0"/>
            <a:ext cx="3629100" cy="25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Google Shape;57;p42"/>
          <p:cNvSpPr/>
          <p:nvPr>
            <p:ph idx="4" type="pic"/>
          </p:nvPr>
        </p:nvSpPr>
        <p:spPr>
          <a:xfrm>
            <a:off x="5786438" y="0"/>
            <a:ext cx="3357300" cy="327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Google Shape;58;p42"/>
          <p:cNvSpPr/>
          <p:nvPr>
            <p:ph idx="5" type="pic"/>
          </p:nvPr>
        </p:nvSpPr>
        <p:spPr>
          <a:xfrm>
            <a:off x="5786438" y="3443288"/>
            <a:ext cx="3357300" cy="17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42"/>
          <p:cNvSpPr/>
          <p:nvPr>
            <p:ph idx="6" type="pic"/>
          </p:nvPr>
        </p:nvSpPr>
        <p:spPr>
          <a:xfrm>
            <a:off x="2928938" y="2714625"/>
            <a:ext cx="2685900" cy="24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" name="Google Shape;60;p42"/>
          <p:cNvSpPr/>
          <p:nvPr>
            <p:ph idx="7" type="pic"/>
          </p:nvPr>
        </p:nvSpPr>
        <p:spPr>
          <a:xfrm>
            <a:off x="0" y="2714625"/>
            <a:ext cx="2757600" cy="24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Custom Layout">
  <p:cSld name="13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"/>
          <p:cNvSpPr/>
          <p:nvPr>
            <p:ph idx="2" type="pic"/>
          </p:nvPr>
        </p:nvSpPr>
        <p:spPr>
          <a:xfrm>
            <a:off x="3017936" y="2235994"/>
            <a:ext cx="3113700" cy="199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_Custom Layout">
  <p:cSld name="14_Custom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4"/>
          <p:cNvSpPr/>
          <p:nvPr>
            <p:ph idx="2" type="pic"/>
          </p:nvPr>
        </p:nvSpPr>
        <p:spPr>
          <a:xfrm>
            <a:off x="871538" y="864394"/>
            <a:ext cx="1571700" cy="33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4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8" name="Google Shape;68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4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4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7"/>
          <p:cNvSpPr/>
          <p:nvPr>
            <p:ph idx="2" type="pic"/>
          </p:nvPr>
        </p:nvSpPr>
        <p:spPr>
          <a:xfrm>
            <a:off x="3207775" y="0"/>
            <a:ext cx="5936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/>
          <p:nvPr>
            <p:ph idx="2" type="pic"/>
          </p:nvPr>
        </p:nvSpPr>
        <p:spPr>
          <a:xfrm>
            <a:off x="0" y="0"/>
            <a:ext cx="3900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ustom Layout">
  <p:cSld name="2_Custom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8"/>
          <p:cNvSpPr/>
          <p:nvPr>
            <p:ph idx="2" type="pic"/>
          </p:nvPr>
        </p:nvSpPr>
        <p:spPr>
          <a:xfrm>
            <a:off x="0" y="2566220"/>
            <a:ext cx="9144000" cy="22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Custom Layout">
  <p:cSld name="5_Custom Layou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e99271e6_0_300"/>
          <p:cNvSpPr/>
          <p:nvPr>
            <p:ph idx="2" type="pic"/>
          </p:nvPr>
        </p:nvSpPr>
        <p:spPr>
          <a:xfrm>
            <a:off x="553065" y="566100"/>
            <a:ext cx="2876100" cy="398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9" name="Google Shape;89;g5ee99271e6_0_300"/>
          <p:cNvSpPr/>
          <p:nvPr>
            <p:ph idx="3" type="pic"/>
          </p:nvPr>
        </p:nvSpPr>
        <p:spPr>
          <a:xfrm>
            <a:off x="2698955" y="566099"/>
            <a:ext cx="2876100" cy="398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e99271e6_0_29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e99271e6_0_298"/>
          <p:cNvSpPr/>
          <p:nvPr>
            <p:ph idx="2" type="pic"/>
          </p:nvPr>
        </p:nvSpPr>
        <p:spPr>
          <a:xfrm>
            <a:off x="0" y="0"/>
            <a:ext cx="3900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Custom Layout">
  <p:cSld name="6_Custom Layou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ee99271e6_0_303"/>
          <p:cNvSpPr/>
          <p:nvPr>
            <p:ph idx="2" type="pic"/>
          </p:nvPr>
        </p:nvSpPr>
        <p:spPr>
          <a:xfrm>
            <a:off x="1328738" y="1433652"/>
            <a:ext cx="1885800" cy="19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6" name="Google Shape;96;g5ee99271e6_0_303"/>
          <p:cNvSpPr/>
          <p:nvPr>
            <p:ph idx="3" type="pic"/>
          </p:nvPr>
        </p:nvSpPr>
        <p:spPr>
          <a:xfrm>
            <a:off x="3629025" y="1433652"/>
            <a:ext cx="1885800" cy="19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7" name="Google Shape;97;g5ee99271e6_0_303"/>
          <p:cNvSpPr/>
          <p:nvPr>
            <p:ph idx="4" type="pic"/>
          </p:nvPr>
        </p:nvSpPr>
        <p:spPr>
          <a:xfrm>
            <a:off x="5929313" y="1433652"/>
            <a:ext cx="1885800" cy="19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Custom Layout">
  <p:cSld name="7_Custom Layou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e99271e6_0_307"/>
          <p:cNvSpPr/>
          <p:nvPr>
            <p:ph idx="2" type="pic"/>
          </p:nvPr>
        </p:nvSpPr>
        <p:spPr>
          <a:xfrm>
            <a:off x="2614612" y="614363"/>
            <a:ext cx="1837200" cy="183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0" name="Google Shape;100;g5ee99271e6_0_307"/>
          <p:cNvSpPr/>
          <p:nvPr>
            <p:ph idx="3" type="pic"/>
          </p:nvPr>
        </p:nvSpPr>
        <p:spPr>
          <a:xfrm>
            <a:off x="4709360" y="2691940"/>
            <a:ext cx="1837200" cy="183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1" name="Google Shape;101;g5ee99271e6_0_307"/>
          <p:cNvSpPr/>
          <p:nvPr>
            <p:ph idx="4" type="pic"/>
          </p:nvPr>
        </p:nvSpPr>
        <p:spPr>
          <a:xfrm>
            <a:off x="4709360" y="842963"/>
            <a:ext cx="1608600" cy="16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Google Shape;102;g5ee99271e6_0_307"/>
          <p:cNvSpPr/>
          <p:nvPr>
            <p:ph idx="5" type="pic"/>
          </p:nvPr>
        </p:nvSpPr>
        <p:spPr>
          <a:xfrm>
            <a:off x="2843212" y="2691940"/>
            <a:ext cx="1608600" cy="16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Custom Layout">
  <p:cSld name="4_Custom Layou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e99271e6_0_312"/>
          <p:cNvSpPr/>
          <p:nvPr>
            <p:ph idx="2" type="pic"/>
          </p:nvPr>
        </p:nvSpPr>
        <p:spPr>
          <a:xfrm>
            <a:off x="1" y="0"/>
            <a:ext cx="5243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Custom Layout">
  <p:cSld name="8_Custom Layou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ee99271e6_0_315"/>
          <p:cNvSpPr/>
          <p:nvPr/>
        </p:nvSpPr>
        <p:spPr>
          <a:xfrm>
            <a:off x="0" y="0"/>
            <a:ext cx="4529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g5ee99271e6_0_315"/>
          <p:cNvSpPr/>
          <p:nvPr>
            <p:ph idx="2" type="pic"/>
          </p:nvPr>
        </p:nvSpPr>
        <p:spPr>
          <a:xfrm>
            <a:off x="0" y="0"/>
            <a:ext cx="2042700" cy="174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9" name="Google Shape;109;g5ee99271e6_0_315"/>
          <p:cNvSpPr/>
          <p:nvPr>
            <p:ph idx="3" type="pic"/>
          </p:nvPr>
        </p:nvSpPr>
        <p:spPr>
          <a:xfrm>
            <a:off x="0" y="1855616"/>
            <a:ext cx="2042700" cy="174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0" name="Google Shape;110;g5ee99271e6_0_315"/>
          <p:cNvSpPr/>
          <p:nvPr>
            <p:ph idx="4" type="pic"/>
          </p:nvPr>
        </p:nvSpPr>
        <p:spPr>
          <a:xfrm>
            <a:off x="2172250" y="0"/>
            <a:ext cx="2042700" cy="36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1" name="Google Shape;111;g5ee99271e6_0_315"/>
          <p:cNvSpPr/>
          <p:nvPr>
            <p:ph idx="5" type="pic"/>
          </p:nvPr>
        </p:nvSpPr>
        <p:spPr>
          <a:xfrm>
            <a:off x="0" y="3711233"/>
            <a:ext cx="4215000" cy="143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e99271e6_0_321"/>
          <p:cNvSpPr/>
          <p:nvPr>
            <p:ph idx="2" type="pic"/>
          </p:nvPr>
        </p:nvSpPr>
        <p:spPr>
          <a:xfrm>
            <a:off x="0" y="1457325"/>
            <a:ext cx="1828800" cy="232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4" name="Google Shape;114;g5ee99271e6_0_321"/>
          <p:cNvSpPr/>
          <p:nvPr>
            <p:ph idx="3" type="pic"/>
          </p:nvPr>
        </p:nvSpPr>
        <p:spPr>
          <a:xfrm>
            <a:off x="1828800" y="1457325"/>
            <a:ext cx="1828800" cy="232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5" name="Google Shape;115;g5ee99271e6_0_321"/>
          <p:cNvSpPr/>
          <p:nvPr>
            <p:ph idx="4" type="pic"/>
          </p:nvPr>
        </p:nvSpPr>
        <p:spPr>
          <a:xfrm>
            <a:off x="3657600" y="1457325"/>
            <a:ext cx="1828800" cy="232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6" name="Google Shape;116;g5ee99271e6_0_321"/>
          <p:cNvSpPr/>
          <p:nvPr>
            <p:ph idx="5" type="pic"/>
          </p:nvPr>
        </p:nvSpPr>
        <p:spPr>
          <a:xfrm>
            <a:off x="5486400" y="1457325"/>
            <a:ext cx="1828800" cy="232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7" name="Google Shape;117;g5ee99271e6_0_321"/>
          <p:cNvSpPr/>
          <p:nvPr>
            <p:ph idx="6" type="pic"/>
          </p:nvPr>
        </p:nvSpPr>
        <p:spPr>
          <a:xfrm>
            <a:off x="7315200" y="1457325"/>
            <a:ext cx="1828800" cy="232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Custom Layout">
  <p:cSld name="5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/>
          <p:nvPr>
            <p:ph idx="2" type="pic"/>
          </p:nvPr>
        </p:nvSpPr>
        <p:spPr>
          <a:xfrm>
            <a:off x="553065" y="566100"/>
            <a:ext cx="2876100" cy="398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Google Shape;17;p31"/>
          <p:cNvSpPr/>
          <p:nvPr>
            <p:ph idx="3" type="pic"/>
          </p:nvPr>
        </p:nvSpPr>
        <p:spPr>
          <a:xfrm>
            <a:off x="2698955" y="566099"/>
            <a:ext cx="2876100" cy="398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Custom Layout">
  <p:cSld name="10_Custom Layou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e99271e6_0_327"/>
          <p:cNvSpPr/>
          <p:nvPr>
            <p:ph idx="2" type="pic"/>
          </p:nvPr>
        </p:nvSpPr>
        <p:spPr>
          <a:xfrm>
            <a:off x="2028826" y="1141198"/>
            <a:ext cx="2790300" cy="347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0" name="Google Shape;120;g5ee99271e6_0_327"/>
          <p:cNvSpPr/>
          <p:nvPr>
            <p:ph idx="3" type="pic"/>
          </p:nvPr>
        </p:nvSpPr>
        <p:spPr>
          <a:xfrm>
            <a:off x="4352752" y="528638"/>
            <a:ext cx="2790300" cy="347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Custom Layout">
  <p:cSld name="12_Custom Layou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e99271e6_0_330"/>
          <p:cNvSpPr/>
          <p:nvPr>
            <p:ph idx="2" type="pic"/>
          </p:nvPr>
        </p:nvSpPr>
        <p:spPr>
          <a:xfrm>
            <a:off x="658936" y="528638"/>
            <a:ext cx="1888200" cy="188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3" name="Google Shape;123;g5ee99271e6_0_330"/>
          <p:cNvSpPr/>
          <p:nvPr>
            <p:ph idx="3" type="pic"/>
          </p:nvPr>
        </p:nvSpPr>
        <p:spPr>
          <a:xfrm>
            <a:off x="2548100" y="528638"/>
            <a:ext cx="1888200" cy="188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" name="Google Shape;124;g5ee99271e6_0_330"/>
          <p:cNvSpPr/>
          <p:nvPr>
            <p:ph idx="4" type="pic"/>
          </p:nvPr>
        </p:nvSpPr>
        <p:spPr>
          <a:xfrm>
            <a:off x="4727589" y="528638"/>
            <a:ext cx="1888200" cy="188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5" name="Google Shape;125;g5ee99271e6_0_330"/>
          <p:cNvSpPr/>
          <p:nvPr>
            <p:ph idx="5" type="pic"/>
          </p:nvPr>
        </p:nvSpPr>
        <p:spPr>
          <a:xfrm>
            <a:off x="6616753" y="528638"/>
            <a:ext cx="1888200" cy="188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Custom Layout">
  <p:cSld name="11_Custom Layou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ee99271e6_0_335"/>
          <p:cNvSpPr/>
          <p:nvPr>
            <p:ph idx="2" type="pic"/>
          </p:nvPr>
        </p:nvSpPr>
        <p:spPr>
          <a:xfrm>
            <a:off x="0" y="0"/>
            <a:ext cx="1814700" cy="25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8" name="Google Shape;128;g5ee99271e6_0_335"/>
          <p:cNvSpPr/>
          <p:nvPr>
            <p:ph idx="3" type="pic"/>
          </p:nvPr>
        </p:nvSpPr>
        <p:spPr>
          <a:xfrm>
            <a:off x="1985963" y="0"/>
            <a:ext cx="3629100" cy="25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9" name="Google Shape;129;g5ee99271e6_0_335"/>
          <p:cNvSpPr/>
          <p:nvPr>
            <p:ph idx="4" type="pic"/>
          </p:nvPr>
        </p:nvSpPr>
        <p:spPr>
          <a:xfrm>
            <a:off x="5786438" y="0"/>
            <a:ext cx="3357300" cy="327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0" name="Google Shape;130;g5ee99271e6_0_335"/>
          <p:cNvSpPr/>
          <p:nvPr>
            <p:ph idx="5" type="pic"/>
          </p:nvPr>
        </p:nvSpPr>
        <p:spPr>
          <a:xfrm>
            <a:off x="5786438" y="3443288"/>
            <a:ext cx="3357300" cy="17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1" name="Google Shape;131;g5ee99271e6_0_335"/>
          <p:cNvSpPr/>
          <p:nvPr>
            <p:ph idx="6" type="pic"/>
          </p:nvPr>
        </p:nvSpPr>
        <p:spPr>
          <a:xfrm>
            <a:off x="2928938" y="2714625"/>
            <a:ext cx="2685900" cy="24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2" name="Google Shape;132;g5ee99271e6_0_335"/>
          <p:cNvSpPr/>
          <p:nvPr>
            <p:ph idx="7" type="pic"/>
          </p:nvPr>
        </p:nvSpPr>
        <p:spPr>
          <a:xfrm>
            <a:off x="0" y="2714625"/>
            <a:ext cx="2757600" cy="24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Custom Layout">
  <p:cSld name="13_Custom Layou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ee99271e6_0_342"/>
          <p:cNvSpPr/>
          <p:nvPr>
            <p:ph idx="2" type="pic"/>
          </p:nvPr>
        </p:nvSpPr>
        <p:spPr>
          <a:xfrm>
            <a:off x="3017936" y="2235994"/>
            <a:ext cx="3113700" cy="199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_Custom Layout">
  <p:cSld name="14_Custom Layou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ee99271e6_0_344"/>
          <p:cNvSpPr/>
          <p:nvPr>
            <p:ph idx="2" type="pic"/>
          </p:nvPr>
        </p:nvSpPr>
        <p:spPr>
          <a:xfrm>
            <a:off x="871538" y="864394"/>
            <a:ext cx="1571700" cy="33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_Custom Layout">
  <p:cSld name="15_Custom Layou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e99271e6_0_346"/>
          <p:cNvSpPr/>
          <p:nvPr>
            <p:ph idx="2" type="pic"/>
          </p:nvPr>
        </p:nvSpPr>
        <p:spPr>
          <a:xfrm>
            <a:off x="4376057" y="968828"/>
            <a:ext cx="3886200" cy="21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ee99271e6_0_34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aleway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g5ee99271e6_0_348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2" name="Google Shape;142;g5ee99271e6_0_34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g5ee99271e6_0_34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g5ee99271e6_0_34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e99271e6_0_3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g5ee99271e6_0_35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g5ee99271e6_0_35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g5ee99271e6_0_3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g5ee99271e6_0_35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e99271e6_0_360"/>
          <p:cNvSpPr/>
          <p:nvPr>
            <p:ph idx="2" type="pic"/>
          </p:nvPr>
        </p:nvSpPr>
        <p:spPr>
          <a:xfrm>
            <a:off x="3207775" y="0"/>
            <a:ext cx="5936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ustom Layout">
  <p:cSld name="2_Custom Layou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ee99271e6_0_362"/>
          <p:cNvSpPr/>
          <p:nvPr>
            <p:ph idx="2" type="pic"/>
          </p:nvPr>
        </p:nvSpPr>
        <p:spPr>
          <a:xfrm>
            <a:off x="0" y="2566220"/>
            <a:ext cx="9144000" cy="22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_Custom Layout">
  <p:cSld name="15_Custom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/>
          <p:nvPr>
            <p:ph idx="2" type="pic"/>
          </p:nvPr>
        </p:nvSpPr>
        <p:spPr>
          <a:xfrm>
            <a:off x="4376057" y="968828"/>
            <a:ext cx="3886200" cy="21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Custom Layout">
  <p:cSld name="3_Custom Layou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e99271e6_0_364"/>
          <p:cNvSpPr/>
          <p:nvPr>
            <p:ph idx="2" type="pic"/>
          </p:nvPr>
        </p:nvSpPr>
        <p:spPr>
          <a:xfrm>
            <a:off x="0" y="1539731"/>
            <a:ext cx="9144000" cy="228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Custom Layout">
  <p:cSld name="6_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3"/>
          <p:cNvSpPr/>
          <p:nvPr>
            <p:ph idx="2" type="pic"/>
          </p:nvPr>
        </p:nvSpPr>
        <p:spPr>
          <a:xfrm>
            <a:off x="1328738" y="1433652"/>
            <a:ext cx="1885800" cy="19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Google Shape;22;p33"/>
          <p:cNvSpPr/>
          <p:nvPr>
            <p:ph idx="3" type="pic"/>
          </p:nvPr>
        </p:nvSpPr>
        <p:spPr>
          <a:xfrm>
            <a:off x="3629025" y="1433652"/>
            <a:ext cx="1885800" cy="19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" name="Google Shape;23;p33"/>
          <p:cNvSpPr/>
          <p:nvPr>
            <p:ph idx="4" type="pic"/>
          </p:nvPr>
        </p:nvSpPr>
        <p:spPr>
          <a:xfrm>
            <a:off x="5929313" y="1433652"/>
            <a:ext cx="1885800" cy="19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Custom Layout">
  <p:cSld name="7_Custom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"/>
          <p:cNvSpPr/>
          <p:nvPr>
            <p:ph idx="2" type="pic"/>
          </p:nvPr>
        </p:nvSpPr>
        <p:spPr>
          <a:xfrm>
            <a:off x="2614612" y="614363"/>
            <a:ext cx="1837200" cy="183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34"/>
          <p:cNvSpPr/>
          <p:nvPr>
            <p:ph idx="3" type="pic"/>
          </p:nvPr>
        </p:nvSpPr>
        <p:spPr>
          <a:xfrm>
            <a:off x="4709360" y="2691940"/>
            <a:ext cx="1837200" cy="183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Google Shape;27;p34"/>
          <p:cNvSpPr/>
          <p:nvPr>
            <p:ph idx="4" type="pic"/>
          </p:nvPr>
        </p:nvSpPr>
        <p:spPr>
          <a:xfrm>
            <a:off x="4709360" y="842963"/>
            <a:ext cx="1608600" cy="16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" name="Google Shape;28;p34"/>
          <p:cNvSpPr/>
          <p:nvPr>
            <p:ph idx="5" type="pic"/>
          </p:nvPr>
        </p:nvSpPr>
        <p:spPr>
          <a:xfrm>
            <a:off x="2843212" y="2691940"/>
            <a:ext cx="1608600" cy="16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Custom Layout">
  <p:cSld name="3_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/>
          <p:nvPr>
            <p:ph idx="2" type="pic"/>
          </p:nvPr>
        </p:nvSpPr>
        <p:spPr>
          <a:xfrm>
            <a:off x="0" y="1539731"/>
            <a:ext cx="9144000" cy="228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Custom Layout">
  <p:cSld name="4_Custom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/>
          <p:nvPr>
            <p:ph idx="2" type="pic"/>
          </p:nvPr>
        </p:nvSpPr>
        <p:spPr>
          <a:xfrm>
            <a:off x="1" y="0"/>
            <a:ext cx="5243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9.xml"/><Relationship Id="rId6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leway"/>
              <a:buNone/>
              <a:defRPr b="0" i="0" sz="3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ee99271e6_0_29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leway"/>
              <a:buNone/>
              <a:defRPr b="0" i="0" sz="3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g5ee99271e6_0_29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4" name="Google Shape;84;g5ee99271e6_0_29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" name="Google Shape;85;g5ee99271e6_0_29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Google Shape;86;g5ee99271e6_0_29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fbwndrud/fine_dus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finance.naver.com/research/debenture_list.nh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Relationship Id="rId5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6.png"/><Relationship Id="rId4" Type="http://schemas.openxmlformats.org/officeDocument/2006/relationships/hyperlink" Target="https://datastudio.google.com/u/0/explorer/712c253f-d899-458e-abe6-86d59a61c7dd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3" name="Google Shape;163;p1"/>
          <p:cNvGrpSpPr/>
          <p:nvPr/>
        </p:nvGrpSpPr>
        <p:grpSpPr>
          <a:xfrm>
            <a:off x="1884428" y="1783053"/>
            <a:ext cx="5390855" cy="2254430"/>
            <a:chOff x="3802742" y="1243273"/>
            <a:chExt cx="4586400" cy="3633248"/>
          </a:xfrm>
        </p:grpSpPr>
        <p:sp>
          <p:nvSpPr>
            <p:cNvPr id="164" name="Google Shape;164;p1"/>
            <p:cNvSpPr txBox="1"/>
            <p:nvPr/>
          </p:nvSpPr>
          <p:spPr>
            <a:xfrm flipH="1">
              <a:off x="4170955" y="1243273"/>
              <a:ext cx="4038600" cy="22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" sz="3000" u="none" cap="none" strike="noStrike">
                  <a:solidFill>
                    <a:srgbClr val="191919"/>
                  </a:solidFill>
                  <a:latin typeface="Raleway"/>
                  <a:ea typeface="Raleway"/>
                  <a:cs typeface="Raleway"/>
                  <a:sym typeface="Raleway"/>
                </a:rPr>
                <a:t>텍스트 마이닝을 활용한 통화정책 분석</a:t>
              </a:r>
              <a:endParaRPr b="1" i="0" sz="3000" u="none" cap="none" strike="noStrik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5" name="Google Shape;165;p1"/>
            <p:cNvSpPr txBox="1"/>
            <p:nvPr/>
          </p:nvSpPr>
          <p:spPr>
            <a:xfrm>
              <a:off x="3802742" y="3882621"/>
              <a:ext cx="4586400" cy="9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" sz="12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rPr>
                <a:t>5조 : 플램브</a:t>
              </a:r>
              <a:endParaRPr b="0" i="0" sz="12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" sz="8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rPr>
                <a:t>팀원 : 고재형,  김민수, 류중경,  정서경, 차지윤</a:t>
              </a:r>
              <a:endParaRPr b="0" i="0" sz="8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" sz="8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rPr>
                <a:t>2019.07.26</a:t>
              </a:r>
              <a:endParaRPr b="0" i="0" sz="8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" sz="8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3"/>
                </a:rPr>
                <a:t>https://github.com/fbwndrud/fine_dust</a:t>
              </a:r>
              <a:endParaRPr b="0" i="0" sz="8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6" name="Google Shape;166;p1"/>
          <p:cNvGrpSpPr/>
          <p:nvPr/>
        </p:nvGrpSpPr>
        <p:grpSpPr>
          <a:xfrm>
            <a:off x="0" y="0"/>
            <a:ext cx="4579749" cy="700751"/>
            <a:chOff x="0" y="0"/>
            <a:chExt cx="6106332" cy="934335"/>
          </a:xfrm>
        </p:grpSpPr>
        <p:sp>
          <p:nvSpPr>
            <p:cNvPr id="167" name="Google Shape;167;p1"/>
            <p:cNvSpPr/>
            <p:nvPr/>
          </p:nvSpPr>
          <p:spPr>
            <a:xfrm>
              <a:off x="0" y="0"/>
              <a:ext cx="6106332" cy="934335"/>
            </a:xfrm>
            <a:custGeom>
              <a:rect b="b" l="l" r="r" t="t"/>
              <a:pathLst>
                <a:path extrusionOk="0" h="934335" w="6106332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68" name="Google Shape;168;p1"/>
            <p:cNvCxnSpPr/>
            <p:nvPr/>
          </p:nvCxnSpPr>
          <p:spPr>
            <a:xfrm>
              <a:off x="0" y="452653"/>
              <a:ext cx="4248000" cy="0"/>
            </a:xfrm>
            <a:prstGeom prst="straightConnector1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med" w="med" type="diamond"/>
            </a:ln>
          </p:spPr>
        </p:cxnSp>
      </p:grpSp>
      <p:grpSp>
        <p:nvGrpSpPr>
          <p:cNvPr id="169" name="Google Shape;169;p1"/>
          <p:cNvGrpSpPr/>
          <p:nvPr/>
        </p:nvGrpSpPr>
        <p:grpSpPr>
          <a:xfrm>
            <a:off x="4564251" y="4442749"/>
            <a:ext cx="4579749" cy="700751"/>
            <a:chOff x="6085668" y="5923665"/>
            <a:chExt cx="6106332" cy="934335"/>
          </a:xfrm>
        </p:grpSpPr>
        <p:sp>
          <p:nvSpPr>
            <p:cNvPr id="170" name="Google Shape;170;p1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rect b="b" l="l" r="r" t="t"/>
              <a:pathLst>
                <a:path extrusionOk="0" h="934335" w="6106332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71" name="Google Shape;171;p1"/>
            <p:cNvCxnSpPr/>
            <p:nvPr/>
          </p:nvCxnSpPr>
          <p:spPr>
            <a:xfrm rot="10800000">
              <a:off x="7944000" y="6405346"/>
              <a:ext cx="4248000" cy="0"/>
            </a:xfrm>
            <a:prstGeom prst="straightConnector1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med" w="med" type="diamon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0"/>
          <p:cNvSpPr/>
          <p:nvPr/>
        </p:nvSpPr>
        <p:spPr>
          <a:xfrm>
            <a:off x="613331" y="1104394"/>
            <a:ext cx="341700" cy="3027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10"/>
          <p:cNvSpPr txBox="1"/>
          <p:nvPr/>
        </p:nvSpPr>
        <p:spPr>
          <a:xfrm>
            <a:off x="403933" y="258988"/>
            <a:ext cx="641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의사록  : 자체 형태소 분석기 ekonlpy 사용 	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10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0" name="Google Shape;280;p10"/>
          <p:cNvSpPr txBox="1"/>
          <p:nvPr/>
        </p:nvSpPr>
        <p:spPr>
          <a:xfrm>
            <a:off x="955106" y="1325888"/>
            <a:ext cx="7485000" cy="1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1" name="Google Shape;2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019" y="1225406"/>
            <a:ext cx="7391027" cy="177792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0"/>
          <p:cNvSpPr/>
          <p:nvPr/>
        </p:nvSpPr>
        <p:spPr>
          <a:xfrm>
            <a:off x="568893" y="3354263"/>
            <a:ext cx="341700" cy="3027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3" name="Google Shape;28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9031" y="3337331"/>
            <a:ext cx="7144125" cy="30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0"/>
          <p:cNvSpPr txBox="1"/>
          <p:nvPr/>
        </p:nvSpPr>
        <p:spPr>
          <a:xfrm>
            <a:off x="1248994" y="3714300"/>
            <a:ext cx="71442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ekonlpy 의 mpck() 을 보면 토큰화 , ngram 생성 코드를 확인 할 수 있다</a:t>
            </a:r>
            <a:endParaRPr b="0" i="0" sz="1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1501250" y="2326348"/>
            <a:ext cx="1664700" cy="30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1"/>
          <p:cNvSpPr/>
          <p:nvPr/>
        </p:nvSpPr>
        <p:spPr>
          <a:xfrm>
            <a:off x="613331" y="1104394"/>
            <a:ext cx="341700" cy="3027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11"/>
          <p:cNvSpPr txBox="1"/>
          <p:nvPr/>
        </p:nvSpPr>
        <p:spPr>
          <a:xfrm>
            <a:off x="403933" y="258988"/>
            <a:ext cx="641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의사록  : 자체 형태소 분석기 ekonlpy 사용 	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11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" name="Google Shape;294;p11"/>
          <p:cNvSpPr txBox="1"/>
          <p:nvPr/>
        </p:nvSpPr>
        <p:spPr>
          <a:xfrm>
            <a:off x="955106" y="1325888"/>
            <a:ext cx="7485000" cy="1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5" name="Google Shape;29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4981" y="1105613"/>
            <a:ext cx="6611889" cy="30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1"/>
          <p:cNvSpPr txBox="1"/>
          <p:nvPr/>
        </p:nvSpPr>
        <p:spPr>
          <a:xfrm>
            <a:off x="1064981" y="4361438"/>
            <a:ext cx="57750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ekonlpy MPCK()  호출시 기본 호출 실행 품사 tagging →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명사 , 동사 , 및 부정어 등을 포함하는 5 - gram 을 대상으로 사용 하기 위한 부분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7" name="Google Shape;29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981" y="1620206"/>
            <a:ext cx="4963574" cy="278606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1"/>
          <p:cNvSpPr/>
          <p:nvPr/>
        </p:nvSpPr>
        <p:spPr>
          <a:xfrm>
            <a:off x="726285" y="4610855"/>
            <a:ext cx="228900" cy="1749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2"/>
          <p:cNvSpPr/>
          <p:nvPr/>
        </p:nvSpPr>
        <p:spPr>
          <a:xfrm>
            <a:off x="613331" y="1104394"/>
            <a:ext cx="341700" cy="3027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12"/>
          <p:cNvSpPr txBox="1"/>
          <p:nvPr/>
        </p:nvSpPr>
        <p:spPr>
          <a:xfrm>
            <a:off x="403933" y="258988"/>
            <a:ext cx="641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의사록  : 자체 형태소 분석기 ekonlpy 사용 	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12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7" name="Google Shape;307;p12"/>
          <p:cNvSpPr txBox="1"/>
          <p:nvPr/>
        </p:nvSpPr>
        <p:spPr>
          <a:xfrm>
            <a:off x="955106" y="1325888"/>
            <a:ext cx="7485000" cy="1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8" name="Google Shape;30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4981" y="1105613"/>
            <a:ext cx="6611889" cy="30039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2"/>
          <p:cNvSpPr txBox="1"/>
          <p:nvPr/>
        </p:nvSpPr>
        <p:spPr>
          <a:xfrm>
            <a:off x="1064981" y="4361438"/>
            <a:ext cx="57750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명사 , 동사 , 및 부정어 등을 포함하는 5 - gram 을 대상으로 사용 하기 위한 부분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12"/>
          <p:cNvSpPr/>
          <p:nvPr/>
        </p:nvSpPr>
        <p:spPr>
          <a:xfrm>
            <a:off x="836160" y="1713248"/>
            <a:ext cx="228900" cy="1749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1" name="Google Shape;311;p12"/>
          <p:cNvPicPr preferRelativeResize="0"/>
          <p:nvPr/>
        </p:nvPicPr>
        <p:blipFill rotWithShape="1">
          <a:blip r:embed="rId5">
            <a:alphaModFix/>
          </a:blip>
          <a:srcRect b="0" l="0" r="0" t="33444"/>
          <a:stretch/>
        </p:blipFill>
        <p:spPr>
          <a:xfrm>
            <a:off x="1154756" y="2516567"/>
            <a:ext cx="5245407" cy="2518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2"/>
          <p:cNvPicPr preferRelativeResize="0"/>
          <p:nvPr/>
        </p:nvPicPr>
        <p:blipFill rotWithShape="1">
          <a:blip r:embed="rId5">
            <a:alphaModFix/>
          </a:blip>
          <a:srcRect b="67231" l="840" r="-838" t="12617"/>
          <a:stretch/>
        </p:blipFill>
        <p:spPr>
          <a:xfrm>
            <a:off x="1154756" y="1663630"/>
            <a:ext cx="5245401" cy="762487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2"/>
          <p:cNvSpPr/>
          <p:nvPr/>
        </p:nvSpPr>
        <p:spPr>
          <a:xfrm>
            <a:off x="836160" y="2516573"/>
            <a:ext cx="228900" cy="1749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12"/>
          <p:cNvSpPr txBox="1"/>
          <p:nvPr/>
        </p:nvSpPr>
        <p:spPr>
          <a:xfrm>
            <a:off x="6555206" y="1649344"/>
            <a:ext cx="19554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토큰화 함수</a:t>
            </a:r>
            <a:r>
              <a:rPr b="0" i="0" lang="ko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b="0" i="0" lang="ko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tokenize(self ,text)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→  텍스트를 토큰으로 리턴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12"/>
          <p:cNvSpPr txBox="1"/>
          <p:nvPr/>
        </p:nvSpPr>
        <p:spPr>
          <a:xfrm>
            <a:off x="6555206" y="2732288"/>
            <a:ext cx="19554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ngram 생성 함수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ngramize(self, tokens,)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→ ngram 토큰들을 리턴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3"/>
          <p:cNvSpPr/>
          <p:nvPr/>
        </p:nvSpPr>
        <p:spPr>
          <a:xfrm>
            <a:off x="613331" y="1485394"/>
            <a:ext cx="341700" cy="3027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13"/>
          <p:cNvSpPr txBox="1"/>
          <p:nvPr/>
        </p:nvSpPr>
        <p:spPr>
          <a:xfrm>
            <a:off x="403933" y="258988"/>
            <a:ext cx="641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의사록  : n - gram 의사록 부분 사전 구축 	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13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4" name="Google Shape;324;p13"/>
          <p:cNvSpPr/>
          <p:nvPr/>
        </p:nvSpPr>
        <p:spPr>
          <a:xfrm>
            <a:off x="613331" y="2521219"/>
            <a:ext cx="341700" cy="3027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13"/>
          <p:cNvSpPr txBox="1"/>
          <p:nvPr/>
        </p:nvSpPr>
        <p:spPr>
          <a:xfrm>
            <a:off x="890456" y="1428459"/>
            <a:ext cx="57750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13"/>
          <p:cNvSpPr/>
          <p:nvPr/>
        </p:nvSpPr>
        <p:spPr>
          <a:xfrm>
            <a:off x="2190000" y="3369638"/>
            <a:ext cx="3486000" cy="159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1213" y="2521219"/>
            <a:ext cx="5386388" cy="186451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3"/>
          <p:cNvSpPr txBox="1"/>
          <p:nvPr/>
        </p:nvSpPr>
        <p:spPr>
          <a:xfrm>
            <a:off x="1239769" y="1493269"/>
            <a:ext cx="63852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차원 리스트 형식의 ngram 을 데이터 프레임 생성 → 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ngram_sent colum 추가 하여 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pkl 파일로 저장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643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4"/>
          <p:cNvSpPr/>
          <p:nvPr/>
        </p:nvSpPr>
        <p:spPr>
          <a:xfrm>
            <a:off x="368819" y="1079669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14"/>
          <p:cNvSpPr/>
          <p:nvPr/>
        </p:nvSpPr>
        <p:spPr>
          <a:xfrm>
            <a:off x="7080734" y="4396153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14"/>
          <p:cNvSpPr txBox="1"/>
          <p:nvPr/>
        </p:nvSpPr>
        <p:spPr>
          <a:xfrm>
            <a:off x="403933" y="258988"/>
            <a:ext cx="64104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뉴스  :  통화정책 관련 텍스트 수집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7" name="Google Shape;337;p14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8" name="Google Shape;338;p14"/>
          <p:cNvSpPr/>
          <p:nvPr/>
        </p:nvSpPr>
        <p:spPr>
          <a:xfrm>
            <a:off x="368825" y="1666100"/>
            <a:ext cx="7097100" cy="2730000"/>
          </a:xfrm>
          <a:prstGeom prst="rect">
            <a:avLst/>
          </a:prstGeom>
          <a:solidFill>
            <a:schemeClr val="lt1">
              <a:alpha val="68235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b="1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Scrapy</a:t>
            </a: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에서</a:t>
            </a:r>
            <a:r>
              <a:rPr b="1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금리</a:t>
            </a: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에 관해</a:t>
            </a:r>
            <a:r>
              <a:rPr b="1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2005년1월1일</a:t>
            </a: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부터 </a:t>
            </a:r>
            <a:r>
              <a:rPr b="1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2017년 12월 31일 </a:t>
            </a: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까지</a:t>
            </a:r>
            <a:r>
              <a:rPr b="1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뉴스 수집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언론사는</a:t>
            </a:r>
            <a:r>
              <a:rPr b="1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‘연합뉴스’</a:t>
            </a:r>
            <a:r>
              <a:rPr b="1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‘연합인포맥스’</a:t>
            </a:r>
            <a:r>
              <a:rPr b="1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‘이데일리’</a:t>
            </a:r>
            <a:r>
              <a:rPr b="1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Scrapy 진행 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네이버 뉴스에서 </a:t>
            </a:r>
            <a:r>
              <a:rPr b="1" i="0" lang="ko" sz="1400" u="sng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하루씩 검색</a:t>
            </a: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하여 선택한 언론사의 뉴스들만 크롤링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하나의 뉴스에서 </a:t>
            </a:r>
            <a:r>
              <a:rPr b="1" i="0" lang="ko" sz="1400" u="sng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제목, 날짜, 주소, 본론</a:t>
            </a: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으로 나눠서 csv 파일에 저장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언론사별, 년도 별로 나눠서 진행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14"/>
          <p:cNvSpPr txBox="1"/>
          <p:nvPr/>
        </p:nvSpPr>
        <p:spPr>
          <a:xfrm>
            <a:off x="368825" y="3641650"/>
            <a:ext cx="6410400" cy="13410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AutoNum type="arabicPeriod"/>
            </a:pPr>
            <a:r>
              <a:rPr b="1" i="0" lang="ko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네이버에서 100페이지 이상은 검색되지 않기 때문에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AutoNum type="arabicPeriod"/>
            </a:pPr>
            <a:r>
              <a:rPr b="1" i="0" lang="ko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Pandas에서 자료를 확인 및 처리 하기 용이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AutoNum type="arabicPeriod"/>
            </a:pPr>
            <a:r>
              <a:rPr b="1" i="0" lang="ko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403 에러 및 예상치 못한 종료시 바로 이어서 하기 위해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506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5"/>
          <p:cNvSpPr/>
          <p:nvPr/>
        </p:nvSpPr>
        <p:spPr>
          <a:xfrm>
            <a:off x="368819" y="1079669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15"/>
          <p:cNvSpPr/>
          <p:nvPr/>
        </p:nvSpPr>
        <p:spPr>
          <a:xfrm>
            <a:off x="7080734" y="4396153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15"/>
          <p:cNvSpPr txBox="1"/>
          <p:nvPr/>
        </p:nvSpPr>
        <p:spPr>
          <a:xfrm>
            <a:off x="403923" y="259000"/>
            <a:ext cx="76344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뉴스  :  주소확인 for 연합뉴스 &amp; 연합인포맥스 &amp; 이데일리	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15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9" name="Google Shape;349;p15"/>
          <p:cNvSpPr/>
          <p:nvPr/>
        </p:nvSpPr>
        <p:spPr>
          <a:xfrm>
            <a:off x="368825" y="1666105"/>
            <a:ext cx="7097100" cy="3142800"/>
          </a:xfrm>
          <a:prstGeom prst="rect">
            <a:avLst/>
          </a:prstGeom>
          <a:solidFill>
            <a:schemeClr val="lt1">
              <a:alpha val="68235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def </a:t>
            </a:r>
            <a:r>
              <a:rPr b="1" i="0" lang="ko" sz="1400" u="none" cap="none" strike="noStrik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parse</a:t>
            </a: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(self, response):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for href in response.xpath(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"//ul[@class='type01']/li/dl/dt/a/@href"</a:t>
            </a: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).extract():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if 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'yonhapnews'</a:t>
            </a: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 href or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'yna'</a:t>
            </a: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 href: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yield response.follow(href, self.parse_details)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if 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'news.naver.com</a:t>
            </a: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' in href: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yield response.follow(href, self.parse_naver)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0" name="Google Shape;35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2252" y="2312200"/>
            <a:ext cx="3625398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5"/>
          <p:cNvPicPr preferRelativeResize="0"/>
          <p:nvPr/>
        </p:nvPicPr>
        <p:blipFill rotWithShape="1">
          <a:blip r:embed="rId5">
            <a:alphaModFix/>
          </a:blip>
          <a:srcRect b="0" l="3763" r="2345" t="0"/>
          <a:stretch/>
        </p:blipFill>
        <p:spPr>
          <a:xfrm>
            <a:off x="4376775" y="3649675"/>
            <a:ext cx="4390876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5"/>
          <p:cNvSpPr/>
          <p:nvPr/>
        </p:nvSpPr>
        <p:spPr>
          <a:xfrm>
            <a:off x="5752150" y="2312201"/>
            <a:ext cx="2007300" cy="14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5"/>
          <p:cNvSpPr/>
          <p:nvPr/>
        </p:nvSpPr>
        <p:spPr>
          <a:xfrm>
            <a:off x="4376775" y="3649700"/>
            <a:ext cx="4316400" cy="37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950" y="1691388"/>
            <a:ext cx="5496678" cy="11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3925" y="1691400"/>
            <a:ext cx="8448201" cy="20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6"/>
          <p:cNvSpPr/>
          <p:nvPr/>
        </p:nvSpPr>
        <p:spPr>
          <a:xfrm>
            <a:off x="368819" y="1079669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16"/>
          <p:cNvSpPr/>
          <p:nvPr/>
        </p:nvSpPr>
        <p:spPr>
          <a:xfrm>
            <a:off x="7080734" y="4396153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16"/>
          <p:cNvSpPr txBox="1"/>
          <p:nvPr/>
        </p:nvSpPr>
        <p:spPr>
          <a:xfrm>
            <a:off x="403932" y="258988"/>
            <a:ext cx="7353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뉴스  :  전처리 (정규표현식 및 토큰화)</a:t>
            </a:r>
            <a:endParaRPr b="1" i="0" sz="2100" u="none" cap="none" strike="noStrike">
              <a:solidFill>
                <a:srgbClr val="89899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64" name="Google Shape;364;p16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5" name="Google Shape;365;p16"/>
          <p:cNvSpPr/>
          <p:nvPr/>
        </p:nvSpPr>
        <p:spPr>
          <a:xfrm>
            <a:off x="368818" y="1666096"/>
            <a:ext cx="7097100" cy="1315800"/>
          </a:xfrm>
          <a:prstGeom prst="rect">
            <a:avLst/>
          </a:prstGeom>
          <a:solidFill>
            <a:schemeClr val="lt1">
              <a:alpha val="68235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df[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'content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'][row]=re.sub(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'([“”])|(\S[끝]\S)|(이데일리)|(자료:)|(\S\S\S특파원)|(\S\S\S\s특파원)|(\S\S\S기자)|(\S\S\S\s기자)|[(\u2e80-\u2eff\u31c0-\u31ef\u3200-\u32ff\u3400-\u4dbf\u4e00-\u9fbf\uf900-\ufaff)]|[!@&amp;*-_$#=`[◆◇℃％㎡…→☎ㆍ』~∼▲△%]|\d|[a-zA-Z0-9_.+-]+@[a-zA-Z0-9-]+\.[a-zA-Z0-9-.]+'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''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,df['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content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'][row]) </a:t>
            </a:r>
            <a:r>
              <a:rPr b="1" i="0" lang="ko" sz="1400" u="none" cap="none" strike="noStrike">
                <a:solidFill>
                  <a:srgbClr val="A89516"/>
                </a:solidFill>
                <a:latin typeface="Open Sans"/>
                <a:ea typeface="Open Sans"/>
                <a:cs typeface="Open Sans"/>
                <a:sym typeface="Open Sans"/>
              </a:rPr>
              <a:t>#정규표현식</a:t>
            </a:r>
            <a:endParaRPr b="1" i="0" sz="1400" u="none" cap="none" strike="noStrike">
              <a:solidFill>
                <a:srgbClr val="A8951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8951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8951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8951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8951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tokens = mpck.tokenize(df['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content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'][row]) </a:t>
            </a:r>
            <a:r>
              <a:rPr b="1" i="0" lang="ko" sz="1400" u="none" cap="none" strike="noStrike">
                <a:solidFill>
                  <a:srgbClr val="A89516"/>
                </a:solidFill>
                <a:latin typeface="Open Sans"/>
                <a:ea typeface="Open Sans"/>
                <a:cs typeface="Open Sans"/>
                <a:sym typeface="Open Sans"/>
              </a:rPr>
              <a:t>#토큰화</a:t>
            </a:r>
            <a:endParaRPr b="1" i="0" sz="1400" u="none" cap="none" strike="noStrike">
              <a:solidFill>
                <a:srgbClr val="A8951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ngram = mpck.ngramize(tokens) </a:t>
            </a:r>
            <a:r>
              <a:rPr b="1" i="0" lang="ko" sz="1400" u="none" cap="none" strike="noStrike">
                <a:solidFill>
                  <a:srgbClr val="A89516"/>
                </a:solidFill>
                <a:latin typeface="Open Sans"/>
                <a:ea typeface="Open Sans"/>
                <a:cs typeface="Open Sans"/>
                <a:sym typeface="Open Sans"/>
              </a:rPr>
              <a:t>#ngram</a:t>
            </a:r>
            <a:endParaRPr b="1" i="0" sz="1400" u="none" cap="none" strike="noStrike">
              <a:solidFill>
                <a:srgbClr val="A8951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8951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8"/>
          <p:cNvSpPr/>
          <p:nvPr/>
        </p:nvSpPr>
        <p:spPr>
          <a:xfrm>
            <a:off x="368819" y="1079669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18"/>
          <p:cNvSpPr/>
          <p:nvPr/>
        </p:nvSpPr>
        <p:spPr>
          <a:xfrm>
            <a:off x="7080734" y="4396153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18"/>
          <p:cNvSpPr txBox="1"/>
          <p:nvPr/>
        </p:nvSpPr>
        <p:spPr>
          <a:xfrm>
            <a:off x="403933" y="258988"/>
            <a:ext cx="641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뉴스 : Filter after tokenize 	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18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5" name="Google Shape;375;p18"/>
          <p:cNvSpPr/>
          <p:nvPr/>
        </p:nvSpPr>
        <p:spPr>
          <a:xfrm>
            <a:off x="368825" y="1712100"/>
            <a:ext cx="6803700" cy="3110700"/>
          </a:xfrm>
          <a:prstGeom prst="rect">
            <a:avLst/>
          </a:prstGeom>
          <a:solidFill>
            <a:schemeClr val="lt1">
              <a:alpha val="68235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6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def </a:t>
            </a:r>
            <a:r>
              <a:rPr b="0" i="0" lang="ko" sz="1600" u="none" cap="none" strike="noStrik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tokenfilter</a:t>
            </a:r>
            <a:r>
              <a:rPr b="0" i="0" lang="ko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(text) :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tokens = []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init = [</a:t>
            </a:r>
            <a:r>
              <a:rPr b="0" i="0" lang="ko" sz="16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'NNG','VA','VAX','MAG','VA'</a:t>
            </a:r>
            <a:r>
              <a:rPr b="0" i="0" lang="ko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another = [</a:t>
            </a:r>
            <a:r>
              <a:rPr b="0" i="0" lang="ko" sz="16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'못하/VX','아니/VCN','않/VX','지만/VCP'</a:t>
            </a:r>
            <a:r>
              <a:rPr b="0" i="0" lang="ko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for tag in text: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if tag.split(</a:t>
            </a:r>
            <a:r>
              <a:rPr b="0" i="0" lang="ko" sz="16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'/'</a:t>
            </a:r>
            <a:r>
              <a:rPr b="0" i="0" lang="ko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)[1] in init: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tokens.append(tag)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if tag in another: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tokens.append(tag)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b="0" i="0" lang="ko" sz="16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return </a:t>
            </a:r>
            <a:r>
              <a:rPr b="0" i="0" lang="ko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tokens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6" name="Google Shape;37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7175" y="1026050"/>
            <a:ext cx="6023823" cy="11158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7" name="Google Shape;377;p18"/>
          <p:cNvPicPr preferRelativeResize="0"/>
          <p:nvPr/>
        </p:nvPicPr>
        <p:blipFill rotWithShape="1">
          <a:blip r:embed="rId5">
            <a:alphaModFix/>
          </a:blip>
          <a:srcRect b="0" l="25137" r="41166" t="0"/>
          <a:stretch/>
        </p:blipFill>
        <p:spPr>
          <a:xfrm>
            <a:off x="6268362" y="2141838"/>
            <a:ext cx="381925" cy="59055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8" name="Google Shape;378;p18"/>
          <p:cNvPicPr preferRelativeResize="0"/>
          <p:nvPr/>
        </p:nvPicPr>
        <p:blipFill rotWithShape="1">
          <a:blip r:embed="rId6">
            <a:alphaModFix/>
          </a:blip>
          <a:srcRect b="13231" l="18543" r="24869" t="0"/>
          <a:stretch/>
        </p:blipFill>
        <p:spPr>
          <a:xfrm>
            <a:off x="6082475" y="3701925"/>
            <a:ext cx="753675" cy="67295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9" name="Google Shape;379;p18"/>
          <p:cNvSpPr/>
          <p:nvPr/>
        </p:nvSpPr>
        <p:spPr>
          <a:xfrm>
            <a:off x="6171172" y="2948025"/>
            <a:ext cx="576300" cy="672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"/>
          <p:cNvSpPr/>
          <p:nvPr/>
        </p:nvSpPr>
        <p:spPr>
          <a:xfrm>
            <a:off x="368819" y="1079669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19"/>
          <p:cNvSpPr/>
          <p:nvPr/>
        </p:nvSpPr>
        <p:spPr>
          <a:xfrm>
            <a:off x="7368865" y="4396153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19"/>
          <p:cNvSpPr txBox="1"/>
          <p:nvPr/>
        </p:nvSpPr>
        <p:spPr>
          <a:xfrm>
            <a:off x="403933" y="258988"/>
            <a:ext cx="641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채권 보고서  :  </a:t>
            </a:r>
            <a:r>
              <a:rPr b="1" i="0" lang="ko" sz="1800" u="none" cap="none" strike="noStrike">
                <a:solidFill>
                  <a:srgbClr val="7491BB"/>
                </a:solidFill>
                <a:latin typeface="Open Sans"/>
                <a:ea typeface="Open Sans"/>
                <a:cs typeface="Open Sans"/>
                <a:sym typeface="Open Sans"/>
              </a:rPr>
              <a:t>PDF 파일 받아오기</a:t>
            </a:r>
            <a:endParaRPr b="1" i="0" sz="2100" u="none" cap="none" strike="noStrike">
              <a:solidFill>
                <a:srgbClr val="89899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7" name="Google Shape;387;p19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8" name="Google Shape;388;p19"/>
          <p:cNvSpPr txBox="1"/>
          <p:nvPr/>
        </p:nvSpPr>
        <p:spPr>
          <a:xfrm>
            <a:off x="964493" y="1095837"/>
            <a:ext cx="6410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491B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368818" y="1713372"/>
            <a:ext cx="6803700" cy="2562300"/>
          </a:xfrm>
          <a:prstGeom prst="rect">
            <a:avLst/>
          </a:prstGeom>
          <a:solidFill>
            <a:schemeClr val="lt1">
              <a:alpha val="68235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● 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URL = </a:t>
            </a:r>
            <a:r>
              <a:rPr b="0" i="0" lang="ko" sz="14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https://finance.naver.com/research/debenture_list.nhn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● 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Params = page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● 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file_do = '</a:t>
            </a:r>
            <a:r>
              <a:rPr b="1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{0}\\{1}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_</a:t>
            </a:r>
            <a:r>
              <a:rPr b="1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{2}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_</a:t>
            </a:r>
            <a:r>
              <a:rPr b="1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{3}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.pdf'.format(os.getcwd(),bank_name,date,title)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● </a:t>
            </a:r>
            <a:r>
              <a:rPr b="1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open(file_do,'wb') </a:t>
            </a:r>
            <a:r>
              <a:rPr b="1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f: 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f.write(requests.get(file_href).content)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● 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parsedPDF = parser.from_file(pdf_filepath)["content"]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● </a:t>
            </a:r>
            <a:r>
              <a:rPr b="1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open(output_filepath,'w',encoding = 'utf-8') </a:t>
            </a:r>
            <a:r>
              <a:rPr b="1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f: 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f.write(parsedPDF)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9"/>
          <p:cNvSpPr/>
          <p:nvPr/>
        </p:nvSpPr>
        <p:spPr>
          <a:xfrm>
            <a:off x="1790206" y="1516533"/>
            <a:ext cx="5319600" cy="2759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A5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문제점 </a:t>
            </a:r>
            <a:endParaRPr b="1" i="0" sz="2100" u="none" cap="none" strike="noStrike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chemeClr val="accent4"/>
                </a:solidFill>
                <a:latin typeface="Dotumche"/>
                <a:ea typeface="Dotumche"/>
                <a:cs typeface="Dotumche"/>
                <a:sym typeface="Dotumche"/>
              </a:rPr>
              <a:t>● </a:t>
            </a:r>
            <a:r>
              <a:rPr b="1" i="0" lang="ko" sz="21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파일 생성시 특수문자</a:t>
            </a:r>
            <a:endParaRPr b="1" i="0" sz="2100" u="none" cap="none" strike="noStrike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chemeClr val="accent4"/>
                </a:solidFill>
                <a:latin typeface="Dotumche"/>
                <a:ea typeface="Dotumche"/>
                <a:cs typeface="Dotumche"/>
                <a:sym typeface="Dotumche"/>
              </a:rPr>
              <a:t>● replace를 사용하여 특수문자 제거</a:t>
            </a:r>
            <a:endParaRPr b="1" i="0" sz="2100" u="none" cap="none" strike="noStrike">
              <a:solidFill>
                <a:schemeClr val="accent4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chemeClr val="accent4"/>
                </a:solidFill>
                <a:latin typeface="Dotumche"/>
                <a:ea typeface="Dotumche"/>
                <a:cs typeface="Dotumche"/>
                <a:sym typeface="Dotumche"/>
              </a:rPr>
              <a:t>● PDF 에서 TEXT로 변환시 인코딩 문제</a:t>
            </a:r>
            <a:endParaRPr b="1" i="0" sz="2100" u="none" cap="none" strike="noStrike">
              <a:solidFill>
                <a:schemeClr val="accent4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accent4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"/>
          <p:cNvSpPr/>
          <p:nvPr/>
        </p:nvSpPr>
        <p:spPr>
          <a:xfrm>
            <a:off x="368819" y="1079669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p20"/>
          <p:cNvSpPr/>
          <p:nvPr/>
        </p:nvSpPr>
        <p:spPr>
          <a:xfrm>
            <a:off x="7368865" y="4396153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p20"/>
          <p:cNvSpPr txBox="1"/>
          <p:nvPr/>
        </p:nvSpPr>
        <p:spPr>
          <a:xfrm>
            <a:off x="403933" y="258988"/>
            <a:ext cx="641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채권 보고서  :  </a:t>
            </a:r>
            <a:r>
              <a:rPr b="1" i="0" lang="ko" sz="1800" u="none" cap="none" strike="noStrike">
                <a:solidFill>
                  <a:srgbClr val="7491BB"/>
                </a:solidFill>
                <a:latin typeface="Open Sans"/>
                <a:ea typeface="Open Sans"/>
                <a:cs typeface="Open Sans"/>
                <a:sym typeface="Open Sans"/>
              </a:rPr>
              <a:t>Tokenization and N-gram</a:t>
            </a: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1" i="0" sz="2100" u="none" cap="none" strike="noStrike">
              <a:solidFill>
                <a:srgbClr val="89899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98" name="Google Shape;398;p20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9" name="Google Shape;399;p20"/>
          <p:cNvSpPr/>
          <p:nvPr/>
        </p:nvSpPr>
        <p:spPr>
          <a:xfrm>
            <a:off x="368819" y="1712100"/>
            <a:ext cx="6803700" cy="1731000"/>
          </a:xfrm>
          <a:prstGeom prst="rect">
            <a:avLst/>
          </a:prstGeom>
          <a:solidFill>
            <a:schemeClr val="lt1">
              <a:alpha val="68235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● 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Stoppos 와 Stopword를 통해 불용어 처리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● 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eKoNLPy에서 제공해주는 mpck 패키지로 Tokenization 및 N-gram 생성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● </a:t>
            </a:r>
            <a:r>
              <a:rPr b="1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bef_tokens = mpck.tokenize(text)</a:t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● </a:t>
            </a:r>
            <a:r>
              <a:rPr b="1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ngrams = mpck.ngramize(bef_tokens)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● 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1달전 대비 콜금리를 사용하여 라벨링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00" name="Google Shape;400;p20"/>
          <p:cNvGrpSpPr/>
          <p:nvPr/>
        </p:nvGrpSpPr>
        <p:grpSpPr>
          <a:xfrm>
            <a:off x="749673" y="1231079"/>
            <a:ext cx="7195500" cy="3593475"/>
            <a:chOff x="1260108" y="1461116"/>
            <a:chExt cx="9594000" cy="4791300"/>
          </a:xfrm>
        </p:grpSpPr>
        <p:sp>
          <p:nvSpPr>
            <p:cNvPr id="401" name="Google Shape;401;p20"/>
            <p:cNvSpPr/>
            <p:nvPr/>
          </p:nvSpPr>
          <p:spPr>
            <a:xfrm>
              <a:off x="1260108" y="1461116"/>
              <a:ext cx="9594000" cy="4791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AFA5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402" name="Google Shape;402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64023" y="1830621"/>
              <a:ext cx="8586109" cy="405236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"/>
          <p:cNvGrpSpPr/>
          <p:nvPr/>
        </p:nvGrpSpPr>
        <p:grpSpPr>
          <a:xfrm>
            <a:off x="5318206" y="435167"/>
            <a:ext cx="2878425" cy="4252677"/>
            <a:chOff x="7196513" y="1531296"/>
            <a:chExt cx="3837900" cy="5060903"/>
          </a:xfrm>
        </p:grpSpPr>
        <p:grpSp>
          <p:nvGrpSpPr>
            <p:cNvPr id="177" name="Google Shape;177;p2"/>
            <p:cNvGrpSpPr/>
            <p:nvPr/>
          </p:nvGrpSpPr>
          <p:grpSpPr>
            <a:xfrm>
              <a:off x="7196513" y="1531296"/>
              <a:ext cx="3837900" cy="5060903"/>
              <a:chOff x="792162" y="1122205"/>
              <a:chExt cx="3837900" cy="5060903"/>
            </a:xfrm>
          </p:grpSpPr>
          <p:sp>
            <p:nvSpPr>
              <p:cNvPr id="178" name="Google Shape;178;p2"/>
              <p:cNvSpPr txBox="1"/>
              <p:nvPr/>
            </p:nvSpPr>
            <p:spPr>
              <a:xfrm>
                <a:off x="792162" y="1122205"/>
                <a:ext cx="2688600" cy="8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700"/>
                  <a:buFont typeface="Arial"/>
                  <a:buNone/>
                </a:pPr>
                <a:r>
                  <a:rPr b="0" i="0" lang="ko" sz="2700" u="none" cap="none" strike="noStrike">
                    <a:solidFill>
                      <a:srgbClr val="191919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목차</a:t>
                </a:r>
                <a:endParaRPr b="0" i="0" sz="2700" u="none" cap="none" strike="noStrike">
                  <a:solidFill>
                    <a:srgbClr val="191919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79" name="Google Shape;179;p2"/>
              <p:cNvSpPr txBox="1"/>
              <p:nvPr/>
            </p:nvSpPr>
            <p:spPr>
              <a:xfrm>
                <a:off x="792162" y="2057208"/>
                <a:ext cx="3837900" cy="41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-177800" lvl="0" marL="1778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98997"/>
                  </a:buClr>
                  <a:buSzPts val="1100"/>
                  <a:buFont typeface="Open Sans"/>
                  <a:buAutoNum type="arabicPeriod"/>
                </a:pPr>
                <a:r>
                  <a:rPr b="1" i="0" lang="ko" sz="1100" u="none" cap="none" strike="noStrike">
                    <a:solidFill>
                      <a:srgbClr val="898997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통화정책 관련 텍스트 수집</a:t>
                </a:r>
                <a:endParaRPr b="1" i="0" sz="900" u="none" cap="none" strike="noStrike">
                  <a:solidFill>
                    <a:srgbClr val="898997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-222250" lvl="1" marL="6858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98997"/>
                  </a:buClr>
                  <a:buSzPts val="900"/>
                  <a:buFont typeface="Open Sans"/>
                  <a:buAutoNum type="alphaLcPeriod"/>
                </a:pPr>
                <a:r>
                  <a:rPr b="1" i="0" lang="ko" sz="900" u="none" cap="none" strike="noStrike">
                    <a:solidFill>
                      <a:srgbClr val="898997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콜금리</a:t>
                </a:r>
                <a:endParaRPr b="1" i="0" sz="900" u="none" cap="none" strike="noStrike">
                  <a:solidFill>
                    <a:srgbClr val="898997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-222250" lvl="1" marL="6858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98997"/>
                  </a:buClr>
                  <a:buSzPts val="900"/>
                  <a:buFont typeface="Open Sans"/>
                  <a:buAutoNum type="alphaLcPeriod"/>
                </a:pPr>
                <a:r>
                  <a:rPr b="1" i="0" lang="ko" sz="900" u="none" cap="none" strike="noStrike">
                    <a:solidFill>
                      <a:srgbClr val="898997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기준금리</a:t>
                </a:r>
                <a:endParaRPr b="1" i="0" sz="900" u="none" cap="none" strike="noStrike">
                  <a:solidFill>
                    <a:srgbClr val="898997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-222250" lvl="1" marL="6858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98997"/>
                  </a:buClr>
                  <a:buSzPts val="900"/>
                  <a:buFont typeface="Open Sans"/>
                  <a:buAutoNum type="alphaLcPeriod"/>
                </a:pPr>
                <a:r>
                  <a:rPr b="1" i="0" lang="ko" sz="900" u="none" cap="none" strike="noStrike">
                    <a:solidFill>
                      <a:srgbClr val="898997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금통위 의사록</a:t>
                </a:r>
                <a:endParaRPr b="1" i="0" sz="900" u="none" cap="none" strike="noStrike">
                  <a:solidFill>
                    <a:srgbClr val="898997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-222250" lvl="1" marL="6858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98997"/>
                  </a:buClr>
                  <a:buSzPts val="900"/>
                  <a:buFont typeface="Open Sans"/>
                  <a:buAutoNum type="alphaLcPeriod"/>
                </a:pPr>
                <a:r>
                  <a:rPr b="1" i="0" lang="ko" sz="900" u="none" cap="none" strike="noStrike">
                    <a:solidFill>
                      <a:srgbClr val="898997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금리 관련 뉴스</a:t>
                </a:r>
                <a:endParaRPr b="1" i="0" sz="900" u="none" cap="none" strike="noStrike">
                  <a:solidFill>
                    <a:srgbClr val="898997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-222250" lvl="1" marL="6858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98997"/>
                  </a:buClr>
                  <a:buSzPts val="900"/>
                  <a:buFont typeface="Open Sans"/>
                  <a:buAutoNum type="alphaLcPeriod"/>
                </a:pPr>
                <a:r>
                  <a:rPr b="1" i="0" lang="ko" sz="900" u="none" cap="none" strike="noStrike">
                    <a:solidFill>
                      <a:srgbClr val="898997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채권분석 보고서</a:t>
                </a:r>
                <a:endParaRPr b="1" i="0" sz="900" u="none" cap="none" strike="noStrike">
                  <a:solidFill>
                    <a:srgbClr val="898997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-177800" lvl="0" marL="1778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98997"/>
                  </a:buClr>
                  <a:buSzPts val="1100"/>
                  <a:buFont typeface="Open Sans"/>
                  <a:buAutoNum type="arabicPeriod"/>
                </a:pPr>
                <a:r>
                  <a:rPr b="1" i="0" lang="ko" sz="1100" u="none" cap="none" strike="noStrike">
                    <a:solidFill>
                      <a:srgbClr val="898997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전처리 </a:t>
                </a:r>
                <a:endParaRPr b="1" i="0" sz="1100" u="none" cap="none" strike="noStrike">
                  <a:solidFill>
                    <a:srgbClr val="898997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-177800" lvl="0" marL="1778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98997"/>
                  </a:buClr>
                  <a:buSzPts val="1100"/>
                  <a:buFont typeface="Open Sans"/>
                  <a:buAutoNum type="arabicPeriod"/>
                </a:pPr>
                <a:r>
                  <a:rPr b="1" i="0" lang="ko" sz="1100" u="none" cap="none" strike="noStrike">
                    <a:solidFill>
                      <a:srgbClr val="898997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N-gram 단어 사전 구축</a:t>
                </a:r>
                <a:endParaRPr b="1" i="0" sz="1100" u="none" cap="none" strike="noStrike">
                  <a:solidFill>
                    <a:srgbClr val="898997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-177800" lvl="0" marL="1778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98997"/>
                  </a:buClr>
                  <a:buSzPts val="1100"/>
                  <a:buFont typeface="Open Sans"/>
                  <a:buAutoNum type="arabicPeriod"/>
                </a:pPr>
                <a:r>
                  <a:rPr b="1" i="0" lang="ko" sz="1100" u="none" cap="none" strike="noStrike">
                    <a:solidFill>
                      <a:srgbClr val="898997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Polarity Score 산출</a:t>
                </a:r>
                <a:endParaRPr b="1" i="0" sz="1100" u="none" cap="none" strike="noStrike">
                  <a:solidFill>
                    <a:srgbClr val="898997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-177800" lvl="0" marL="1778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98997"/>
                  </a:buClr>
                  <a:buSzPts val="1100"/>
                  <a:buFont typeface="Open Sans"/>
                  <a:buAutoNum type="arabicPeriod"/>
                </a:pPr>
                <a:r>
                  <a:rPr b="1" i="0" lang="ko" sz="1100" u="none" cap="none" strike="noStrike">
                    <a:solidFill>
                      <a:srgbClr val="898997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Tone 측정</a:t>
                </a:r>
                <a:endParaRPr b="1" i="0" sz="1100" u="none" cap="none" strike="noStrike">
                  <a:solidFill>
                    <a:srgbClr val="898997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-177800" lvl="0" marL="1778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98997"/>
                  </a:buClr>
                  <a:buSzPts val="1100"/>
                  <a:buFont typeface="Open Sans"/>
                  <a:buAutoNum type="arabicPeriod"/>
                </a:pPr>
                <a:r>
                  <a:rPr b="1" i="0" lang="ko" sz="1100" u="none" cap="none" strike="noStrike">
                    <a:solidFill>
                      <a:srgbClr val="898997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결과</a:t>
                </a:r>
                <a:endParaRPr b="1" i="0" sz="1100" u="none" cap="none" strike="noStrike">
                  <a:solidFill>
                    <a:srgbClr val="898997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80" name="Google Shape;180;p2"/>
            <p:cNvCxnSpPr/>
            <p:nvPr/>
          </p:nvCxnSpPr>
          <p:spPr>
            <a:xfrm>
              <a:off x="7313136" y="2280291"/>
              <a:ext cx="3321300" cy="0"/>
            </a:xfrm>
            <a:prstGeom prst="straightConnector1">
              <a:avLst/>
            </a:prstGeom>
            <a:noFill/>
            <a:ln cap="flat" cmpd="sng" w="571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81" name="Google Shape;181;p2"/>
          <p:cNvGrpSpPr/>
          <p:nvPr/>
        </p:nvGrpSpPr>
        <p:grpSpPr>
          <a:xfrm>
            <a:off x="8647683" y="128574"/>
            <a:ext cx="336992" cy="336992"/>
            <a:chOff x="209550" y="171450"/>
            <a:chExt cx="641400" cy="641400"/>
          </a:xfrm>
        </p:grpSpPr>
        <p:sp>
          <p:nvSpPr>
            <p:cNvPr id="182" name="Google Shape;182;p2"/>
            <p:cNvSpPr/>
            <p:nvPr/>
          </p:nvSpPr>
          <p:spPr>
            <a:xfrm>
              <a:off x="209550" y="171450"/>
              <a:ext cx="641400" cy="64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83" name="Google Shape;183;p2"/>
            <p:cNvCxnSpPr/>
            <p:nvPr/>
          </p:nvCxnSpPr>
          <p:spPr>
            <a:xfrm>
              <a:off x="526863" y="171450"/>
              <a:ext cx="0" cy="320700"/>
            </a:xfrm>
            <a:prstGeom prst="straightConnector1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med" w="med" type="diamond"/>
            </a:ln>
          </p:spPr>
        </p:cxnSp>
      </p:grpSp>
      <p:pic>
        <p:nvPicPr>
          <p:cNvPr descr="ê¸ìµì ëí ì´ë¯¸ì§ ê²ìê²°ê³¼" id="184" name="Google Shape;184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508" r="20506" t="0"/>
          <a:stretch/>
        </p:blipFill>
        <p:spPr>
          <a:xfrm>
            <a:off x="-1" y="0"/>
            <a:ext cx="4294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"/>
          <p:cNvSpPr/>
          <p:nvPr/>
        </p:nvSpPr>
        <p:spPr>
          <a:xfrm>
            <a:off x="368819" y="1079669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21"/>
          <p:cNvSpPr/>
          <p:nvPr/>
        </p:nvSpPr>
        <p:spPr>
          <a:xfrm>
            <a:off x="7368865" y="4396153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21"/>
          <p:cNvSpPr txBox="1"/>
          <p:nvPr/>
        </p:nvSpPr>
        <p:spPr>
          <a:xfrm>
            <a:off x="403933" y="258988"/>
            <a:ext cx="6410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N-gram</a:t>
            </a:r>
            <a:endParaRPr b="1" i="0" sz="2100" u="none" cap="none" strike="noStrike">
              <a:solidFill>
                <a:srgbClr val="89899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0" name="Google Shape;410;p21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1" name="Google Shape;411;p21"/>
          <p:cNvSpPr/>
          <p:nvPr/>
        </p:nvSpPr>
        <p:spPr>
          <a:xfrm>
            <a:off x="368819" y="1712100"/>
            <a:ext cx="6803700" cy="1731000"/>
          </a:xfrm>
          <a:prstGeom prst="rect">
            <a:avLst/>
          </a:prstGeom>
          <a:solidFill>
            <a:schemeClr val="lt1">
              <a:alpha val="68235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● 뉴스, 의사록, 채권보고서의 N-gram을 병합</a:t>
            </a:r>
            <a:endParaRPr b="0" i="0" sz="14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● N-gram 라벨 정보를 담고 있는 리스트를 생성</a:t>
            </a:r>
            <a:endParaRPr b="0" i="0" sz="14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● 콜금리를 기준으로 Positive Negative로 나눠 빈도수 카운트</a:t>
            </a:r>
            <a:endParaRPr b="0" i="0" sz="14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● </a:t>
            </a:r>
            <a:r>
              <a:rPr b="1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Naive Bayes Classifier 를 통해 매파, 비둘기파 구분</a:t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12" name="Google Shape;412;p21"/>
          <p:cNvGrpSpPr/>
          <p:nvPr/>
        </p:nvGrpSpPr>
        <p:grpSpPr>
          <a:xfrm>
            <a:off x="1039497" y="1793310"/>
            <a:ext cx="5609047" cy="2810700"/>
            <a:chOff x="2133513" y="2021269"/>
            <a:chExt cx="6852000" cy="3747600"/>
          </a:xfrm>
        </p:grpSpPr>
        <p:grpSp>
          <p:nvGrpSpPr>
            <p:cNvPr id="413" name="Google Shape;413;p21"/>
            <p:cNvGrpSpPr/>
            <p:nvPr/>
          </p:nvGrpSpPr>
          <p:grpSpPr>
            <a:xfrm>
              <a:off x="2133513" y="2021269"/>
              <a:ext cx="6852000" cy="3747600"/>
              <a:chOff x="2133513" y="2021269"/>
              <a:chExt cx="6852000" cy="3747600"/>
            </a:xfrm>
          </p:grpSpPr>
          <p:grpSp>
            <p:nvGrpSpPr>
              <p:cNvPr id="414" name="Google Shape;414;p21"/>
              <p:cNvGrpSpPr/>
              <p:nvPr/>
            </p:nvGrpSpPr>
            <p:grpSpPr>
              <a:xfrm>
                <a:off x="2133513" y="2021269"/>
                <a:ext cx="6852000" cy="3747600"/>
                <a:chOff x="2101932" y="2113808"/>
                <a:chExt cx="6852000" cy="3747600"/>
              </a:xfrm>
            </p:grpSpPr>
            <p:sp>
              <p:nvSpPr>
                <p:cNvPr id="415" name="Google Shape;415;p21"/>
                <p:cNvSpPr/>
                <p:nvPr/>
              </p:nvSpPr>
              <p:spPr>
                <a:xfrm>
                  <a:off x="2101932" y="2113808"/>
                  <a:ext cx="6852000" cy="37476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AFA56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pic>
              <p:nvPicPr>
                <p:cNvPr id="416" name="Google Shape;416;p2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2444585" y="2421392"/>
                  <a:ext cx="4381500" cy="4476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417" name="Google Shape;417;p21"/>
              <p:cNvSpPr txBox="1"/>
              <p:nvPr/>
            </p:nvSpPr>
            <p:spPr>
              <a:xfrm>
                <a:off x="2476166" y="2891044"/>
                <a:ext cx="5605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ko" sz="1400" u="none" cap="none" strike="noStrike">
                    <a:solidFill>
                      <a:schemeClr val="dk1"/>
                    </a:solidFill>
                    <a:latin typeface="Dotumche"/>
                    <a:ea typeface="Dotumche"/>
                    <a:cs typeface="Dotumche"/>
                    <a:sym typeface="Dotumche"/>
                  </a:rPr>
                  <a:t>★ </a:t>
                </a:r>
                <a:r>
                  <a:rPr b="1" i="0" lang="ko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앞부터 채권분석보고서, 의사록, 뉴스 데이터 개수</a:t>
                </a:r>
                <a:endParaRPr b="1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8" name="Google Shape;418;p21"/>
              <p:cNvSpPr txBox="1"/>
              <p:nvPr/>
            </p:nvSpPr>
            <p:spPr>
              <a:xfrm>
                <a:off x="2476165" y="4126078"/>
                <a:ext cx="5605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ko" sz="1400" u="none" cap="none" strike="noStrike">
                    <a:solidFill>
                      <a:schemeClr val="dk1"/>
                    </a:solidFill>
                    <a:latin typeface="Dotumche"/>
                    <a:ea typeface="Dotumche"/>
                    <a:cs typeface="Dotumche"/>
                    <a:sym typeface="Dotumche"/>
                  </a:rPr>
                  <a:t>★ </a:t>
                </a:r>
                <a:r>
                  <a:rPr b="1" i="0" lang="ko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N-gram 개수 4150만 개</a:t>
                </a:r>
                <a:endParaRPr b="1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9" name="Google Shape;419;p21"/>
              <p:cNvSpPr txBox="1"/>
              <p:nvPr/>
            </p:nvSpPr>
            <p:spPr>
              <a:xfrm>
                <a:off x="2476166" y="5271450"/>
                <a:ext cx="5605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ko" sz="1400" u="none" cap="none" strike="noStrike">
                    <a:solidFill>
                      <a:schemeClr val="dk1"/>
                    </a:solidFill>
                    <a:latin typeface="Dotumche"/>
                    <a:ea typeface="Dotumche"/>
                    <a:cs typeface="Dotumche"/>
                    <a:sym typeface="Dotumche"/>
                  </a:rPr>
                  <a:t>★ </a:t>
                </a:r>
                <a:r>
                  <a:rPr b="1" i="0" lang="ko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N-gram 15개 이상 개수 4만 6천개</a:t>
                </a:r>
                <a:endParaRPr b="1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pic>
          <p:nvPicPr>
            <p:cNvPr id="420" name="Google Shape;420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76166" y="3434639"/>
              <a:ext cx="1019175" cy="638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76165" y="4548616"/>
              <a:ext cx="2219325" cy="609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"/>
          <p:cNvSpPr/>
          <p:nvPr/>
        </p:nvSpPr>
        <p:spPr>
          <a:xfrm>
            <a:off x="368819" y="1079669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7" name="Google Shape;427;p22"/>
          <p:cNvSpPr/>
          <p:nvPr/>
        </p:nvSpPr>
        <p:spPr>
          <a:xfrm>
            <a:off x="7368865" y="4396153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8" name="Google Shape;428;p22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9" name="Google Shape;429;p22"/>
          <p:cNvSpPr/>
          <p:nvPr/>
        </p:nvSpPr>
        <p:spPr>
          <a:xfrm>
            <a:off x="368819" y="1712100"/>
            <a:ext cx="6803700" cy="276900"/>
          </a:xfrm>
          <a:prstGeom prst="rect">
            <a:avLst/>
          </a:prstGeom>
          <a:solidFill>
            <a:schemeClr val="lt1">
              <a:alpha val="68235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● </a:t>
            </a:r>
            <a:r>
              <a:rPr b="1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미리 만들어 두었던 csv 파일을 불러와 3가지 병합</a:t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30" name="Google Shape;430;p22"/>
          <p:cNvGrpSpPr/>
          <p:nvPr/>
        </p:nvGrpSpPr>
        <p:grpSpPr>
          <a:xfrm>
            <a:off x="491944" y="1989099"/>
            <a:ext cx="3945600" cy="1244025"/>
            <a:chOff x="3631008" y="2925265"/>
            <a:chExt cx="5260800" cy="1658700"/>
          </a:xfrm>
        </p:grpSpPr>
        <p:sp>
          <p:nvSpPr>
            <p:cNvPr id="431" name="Google Shape;431;p22"/>
            <p:cNvSpPr/>
            <p:nvPr/>
          </p:nvSpPr>
          <p:spPr>
            <a:xfrm>
              <a:off x="3631008" y="2925265"/>
              <a:ext cx="5260800" cy="16587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AFA5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432" name="Google Shape;432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13467" y="3002095"/>
              <a:ext cx="4895850" cy="1504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3" name="Google Shape;433;p22"/>
          <p:cNvSpPr/>
          <p:nvPr/>
        </p:nvSpPr>
        <p:spPr>
          <a:xfrm>
            <a:off x="368819" y="3292554"/>
            <a:ext cx="6803700" cy="276900"/>
          </a:xfrm>
          <a:prstGeom prst="rect">
            <a:avLst/>
          </a:prstGeom>
          <a:solidFill>
            <a:schemeClr val="lt1">
              <a:alpha val="68235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● N-gram 분리하여 리스트 생성</a:t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34" name="Google Shape;434;p22"/>
          <p:cNvGrpSpPr/>
          <p:nvPr/>
        </p:nvGrpSpPr>
        <p:grpSpPr>
          <a:xfrm>
            <a:off x="491943" y="3569554"/>
            <a:ext cx="3945600" cy="1053000"/>
            <a:chOff x="655924" y="4759405"/>
            <a:chExt cx="5260800" cy="1404000"/>
          </a:xfrm>
        </p:grpSpPr>
        <p:sp>
          <p:nvSpPr>
            <p:cNvPr id="435" name="Google Shape;435;p22"/>
            <p:cNvSpPr/>
            <p:nvPr/>
          </p:nvSpPr>
          <p:spPr>
            <a:xfrm>
              <a:off x="655924" y="4759405"/>
              <a:ext cx="5260800" cy="1404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AFA5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436" name="Google Shape;436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0283" y="4942237"/>
              <a:ext cx="4972050" cy="1038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7" name="Google Shape;437;p22"/>
          <p:cNvGrpSpPr/>
          <p:nvPr/>
        </p:nvGrpSpPr>
        <p:grpSpPr>
          <a:xfrm>
            <a:off x="1149537" y="3706678"/>
            <a:ext cx="3945600" cy="1053000"/>
            <a:chOff x="1532718" y="4942237"/>
            <a:chExt cx="5260800" cy="1404000"/>
          </a:xfrm>
        </p:grpSpPr>
        <p:sp>
          <p:nvSpPr>
            <p:cNvPr id="438" name="Google Shape;438;p22"/>
            <p:cNvSpPr/>
            <p:nvPr/>
          </p:nvSpPr>
          <p:spPr>
            <a:xfrm>
              <a:off x="1532718" y="4942237"/>
              <a:ext cx="5260800" cy="1404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AFA5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439" name="Google Shape;439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62789" y="5039344"/>
              <a:ext cx="5000625" cy="1209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0" name="Google Shape;440;p22"/>
          <p:cNvSpPr txBox="1"/>
          <p:nvPr/>
        </p:nvSpPr>
        <p:spPr>
          <a:xfrm>
            <a:off x="5254832" y="3706678"/>
            <a:ext cx="21141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긍정과 부정과 중립을 분할하여 for 를 사용</a:t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403933" y="258988"/>
            <a:ext cx="6410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N-gram</a:t>
            </a:r>
            <a:endParaRPr b="1" i="0" sz="2100" u="none" cap="none" strike="noStrike">
              <a:solidFill>
                <a:srgbClr val="89899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3"/>
          <p:cNvSpPr/>
          <p:nvPr/>
        </p:nvSpPr>
        <p:spPr>
          <a:xfrm>
            <a:off x="368819" y="1079669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7" name="Google Shape;447;p23"/>
          <p:cNvSpPr/>
          <p:nvPr/>
        </p:nvSpPr>
        <p:spPr>
          <a:xfrm>
            <a:off x="7368865" y="4396153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48" name="Google Shape;448;p23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49" name="Google Shape;449;p23"/>
          <p:cNvGrpSpPr/>
          <p:nvPr/>
        </p:nvGrpSpPr>
        <p:grpSpPr>
          <a:xfrm>
            <a:off x="368819" y="1712100"/>
            <a:ext cx="6803550" cy="2723649"/>
            <a:chOff x="491758" y="2282800"/>
            <a:chExt cx="9071400" cy="3631532"/>
          </a:xfrm>
        </p:grpSpPr>
        <p:sp>
          <p:nvSpPr>
            <p:cNvPr id="450" name="Google Shape;450;p23"/>
            <p:cNvSpPr/>
            <p:nvPr/>
          </p:nvSpPr>
          <p:spPr>
            <a:xfrm>
              <a:off x="491758" y="2282800"/>
              <a:ext cx="9071400" cy="369300"/>
            </a:xfrm>
            <a:prstGeom prst="rect">
              <a:avLst/>
            </a:prstGeom>
            <a:solidFill>
              <a:schemeClr val="lt1">
                <a:alpha val="68235"/>
              </a:scheme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dk1"/>
                  </a:solidFill>
                  <a:latin typeface="Dotumche"/>
                  <a:ea typeface="Dotumche"/>
                  <a:cs typeface="Dotumche"/>
                  <a:sym typeface="Dotumche"/>
                </a:rPr>
                <a:t>● </a:t>
              </a:r>
              <a:r>
                <a:rPr b="0" i="0" lang="ko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3가지 경우의 N-gram을 모두 합쳐 빈도수 카운트</a:t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51" name="Google Shape;451;p23"/>
            <p:cNvGrpSpPr/>
            <p:nvPr/>
          </p:nvGrpSpPr>
          <p:grpSpPr>
            <a:xfrm>
              <a:off x="655925" y="2652132"/>
              <a:ext cx="5260800" cy="3262200"/>
              <a:chOff x="655925" y="2652132"/>
              <a:chExt cx="5260800" cy="3262200"/>
            </a:xfrm>
          </p:grpSpPr>
          <p:sp>
            <p:nvSpPr>
              <p:cNvPr id="452" name="Google Shape;452;p23"/>
              <p:cNvSpPr/>
              <p:nvPr/>
            </p:nvSpPr>
            <p:spPr>
              <a:xfrm>
                <a:off x="655925" y="2652132"/>
                <a:ext cx="5260800" cy="32622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AFA5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pic>
            <p:nvPicPr>
              <p:cNvPr id="453" name="Google Shape;453;p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00284" y="2821176"/>
                <a:ext cx="4972050" cy="29241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54" name="Google Shape;454;p23"/>
          <p:cNvGrpSpPr/>
          <p:nvPr/>
        </p:nvGrpSpPr>
        <p:grpSpPr>
          <a:xfrm>
            <a:off x="682703" y="957338"/>
            <a:ext cx="6803550" cy="3811616"/>
            <a:chOff x="910270" y="1276450"/>
            <a:chExt cx="9071400" cy="5082155"/>
          </a:xfrm>
        </p:grpSpPr>
        <p:sp>
          <p:nvSpPr>
            <p:cNvPr id="455" name="Google Shape;455;p23"/>
            <p:cNvSpPr/>
            <p:nvPr/>
          </p:nvSpPr>
          <p:spPr>
            <a:xfrm>
              <a:off x="910270" y="1276450"/>
              <a:ext cx="9071400" cy="369300"/>
            </a:xfrm>
            <a:prstGeom prst="rect">
              <a:avLst/>
            </a:prstGeom>
            <a:solidFill>
              <a:schemeClr val="lt2">
                <a:alpha val="68235"/>
              </a:scheme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dk1"/>
                  </a:solidFill>
                  <a:latin typeface="Dotumche"/>
                  <a:ea typeface="Dotumche"/>
                  <a:cs typeface="Dotumche"/>
                  <a:sym typeface="Dotumche"/>
                </a:rPr>
                <a:t>● 15개 이상의 N-gram을 가져와 Positive 와 Negative 카운트</a:t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1858697" y="1767405"/>
              <a:ext cx="5907000" cy="4591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AFA5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ngram_count_dff = b.loc[b['ngram'] &gt;= 15,:]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words_pos = pos['ngram'].value_counts()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words_neg = neg['ngram'].value_counts()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words_pos = pd.DataFrame(words_pos)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words_neg = pd.DataFrame(words_neg)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words_pos['word'] = words_pos.index</a:t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words_neg['word'] = words_neg.index</a:t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words_pos.columns = ['pos_count','word']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words_neg.columns = ['neg_count','word']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words_pol = words_pos.merge(words_neg,how='outer',on ='word')</a:t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57" name="Google Shape;457;p23"/>
          <p:cNvSpPr txBox="1"/>
          <p:nvPr/>
        </p:nvSpPr>
        <p:spPr>
          <a:xfrm>
            <a:off x="403933" y="258988"/>
            <a:ext cx="6410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N-gram</a:t>
            </a:r>
            <a:endParaRPr b="1" i="0" sz="2100" u="none" cap="none" strike="noStrike">
              <a:solidFill>
                <a:srgbClr val="89899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ee99271e6_0_0"/>
          <p:cNvSpPr/>
          <p:nvPr/>
        </p:nvSpPr>
        <p:spPr>
          <a:xfrm>
            <a:off x="368819" y="1079669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g5ee99271e6_0_0"/>
          <p:cNvSpPr/>
          <p:nvPr/>
        </p:nvSpPr>
        <p:spPr>
          <a:xfrm>
            <a:off x="7368865" y="4396153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64" name="Google Shape;464;g5ee99271e6_0_0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65" name="Google Shape;465;g5ee99271e6_0_0"/>
          <p:cNvGrpSpPr/>
          <p:nvPr/>
        </p:nvGrpSpPr>
        <p:grpSpPr>
          <a:xfrm>
            <a:off x="565358" y="1823899"/>
            <a:ext cx="6803550" cy="1056750"/>
            <a:chOff x="491758" y="2282800"/>
            <a:chExt cx="9071400" cy="1409000"/>
          </a:xfrm>
        </p:grpSpPr>
        <p:sp>
          <p:nvSpPr>
            <p:cNvPr id="466" name="Google Shape;466;g5ee99271e6_0_0"/>
            <p:cNvSpPr/>
            <p:nvPr/>
          </p:nvSpPr>
          <p:spPr>
            <a:xfrm>
              <a:off x="491758" y="2282800"/>
              <a:ext cx="90714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dk1"/>
                  </a:solidFill>
                  <a:latin typeface="Dotumche"/>
                  <a:ea typeface="Dotumche"/>
                  <a:cs typeface="Dotumche"/>
                  <a:sym typeface="Dotumche"/>
                </a:rPr>
                <a:t>● </a:t>
              </a:r>
              <a:r>
                <a:rPr b="0" i="0" lang="ko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매파와 비둘기파를 구분하기 위한 분류기</a:t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67" name="Google Shape;467;g5ee99271e6_0_0"/>
            <p:cNvGrpSpPr/>
            <p:nvPr/>
          </p:nvGrpSpPr>
          <p:grpSpPr>
            <a:xfrm>
              <a:off x="668887" y="2781300"/>
              <a:ext cx="3595500" cy="910500"/>
              <a:chOff x="655925" y="2652132"/>
              <a:chExt cx="3595500" cy="910500"/>
            </a:xfrm>
          </p:grpSpPr>
          <p:sp>
            <p:nvSpPr>
              <p:cNvPr id="468" name="Google Shape;468;g5ee99271e6_0_0"/>
              <p:cNvSpPr/>
              <p:nvPr/>
            </p:nvSpPr>
            <p:spPr>
              <a:xfrm>
                <a:off x="655925" y="2652132"/>
                <a:ext cx="3595500" cy="910500"/>
              </a:xfrm>
              <a:prstGeom prst="rect">
                <a:avLst/>
              </a:prstGeom>
              <a:solidFill>
                <a:srgbClr val="AE342C"/>
              </a:solidFill>
              <a:ln cap="flat" cmpd="sng" w="12700">
                <a:solidFill>
                  <a:srgbClr val="AFA5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pic>
            <p:nvPicPr>
              <p:cNvPr id="469" name="Google Shape;469;g5ee99271e6_0_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75933" y="2781300"/>
                <a:ext cx="3181350" cy="647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70" name="Google Shape;470;g5ee99271e6_0_0"/>
          <p:cNvGrpSpPr/>
          <p:nvPr/>
        </p:nvGrpSpPr>
        <p:grpSpPr>
          <a:xfrm>
            <a:off x="4330489" y="1827363"/>
            <a:ext cx="3229875" cy="2352439"/>
            <a:chOff x="4538999" y="2865323"/>
            <a:chExt cx="4306500" cy="3136585"/>
          </a:xfrm>
        </p:grpSpPr>
        <p:sp>
          <p:nvSpPr>
            <p:cNvPr id="471" name="Google Shape;471;g5ee99271e6_0_0"/>
            <p:cNvSpPr txBox="1"/>
            <p:nvPr/>
          </p:nvSpPr>
          <p:spPr>
            <a:xfrm>
              <a:off x="4672987" y="2865323"/>
              <a:ext cx="3313200" cy="646200"/>
            </a:xfrm>
            <a:prstGeom prst="rect">
              <a:avLst/>
            </a:prstGeom>
            <a:solidFill>
              <a:srgbClr val="E4CE38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rgbClr val="0C0C0C"/>
                  </a:solidFill>
                  <a:latin typeface="Open Sans"/>
                  <a:ea typeface="Open Sans"/>
                  <a:cs typeface="Open Sans"/>
                  <a:sym typeface="Open Sans"/>
                </a:rPr>
                <a:t>Pos부분과 Neg부분에서 빈도수 측정된 결과</a:t>
              </a:r>
              <a:endParaRPr b="0" i="0" sz="14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72" name="Google Shape;472;g5ee99271e6_0_0"/>
            <p:cNvGrpSpPr/>
            <p:nvPr/>
          </p:nvGrpSpPr>
          <p:grpSpPr>
            <a:xfrm>
              <a:off x="4538999" y="3611808"/>
              <a:ext cx="4306500" cy="2390100"/>
              <a:chOff x="2011098" y="4120737"/>
              <a:chExt cx="4306500" cy="2390100"/>
            </a:xfrm>
          </p:grpSpPr>
          <p:sp>
            <p:nvSpPr>
              <p:cNvPr id="473" name="Google Shape;473;g5ee99271e6_0_0"/>
              <p:cNvSpPr/>
              <p:nvPr/>
            </p:nvSpPr>
            <p:spPr>
              <a:xfrm>
                <a:off x="2011098" y="4120737"/>
                <a:ext cx="4306500" cy="23901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AFA5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pic>
            <p:nvPicPr>
              <p:cNvPr id="474" name="Google Shape;474;g5ee99271e6_0_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145086" y="4283264"/>
                <a:ext cx="4038600" cy="21050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75" name="Google Shape;475;g5ee99271e6_0_0"/>
          <p:cNvSpPr/>
          <p:nvPr/>
        </p:nvSpPr>
        <p:spPr>
          <a:xfrm rot="5400000">
            <a:off x="2660461" y="2638771"/>
            <a:ext cx="899400" cy="1713900"/>
          </a:xfrm>
          <a:prstGeom prst="bentUpArrow">
            <a:avLst>
              <a:gd fmla="val 25000" name="adj1"/>
              <a:gd fmla="val 25000" name="adj2"/>
              <a:gd fmla="val 50000" name="adj3"/>
            </a:avLst>
          </a:prstGeom>
          <a:solidFill>
            <a:schemeClr val="accent1"/>
          </a:solidFill>
          <a:ln cap="flat" cmpd="sng" w="12700">
            <a:solidFill>
              <a:srgbClr val="AFA5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g5ee99271e6_0_0"/>
          <p:cNvSpPr txBox="1"/>
          <p:nvPr/>
        </p:nvSpPr>
        <p:spPr>
          <a:xfrm>
            <a:off x="403933" y="3253330"/>
            <a:ext cx="1751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점수를 계산해서 데이터 프레임 병합</a:t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77" name="Google Shape;477;g5ee99271e6_0_0"/>
          <p:cNvGrpSpPr/>
          <p:nvPr/>
        </p:nvGrpSpPr>
        <p:grpSpPr>
          <a:xfrm>
            <a:off x="2580328" y="1501216"/>
            <a:ext cx="4151162" cy="2894869"/>
            <a:chOff x="3440437" y="2001622"/>
            <a:chExt cx="5534883" cy="3859825"/>
          </a:xfrm>
        </p:grpSpPr>
        <p:grpSp>
          <p:nvGrpSpPr>
            <p:cNvPr id="478" name="Google Shape;478;g5ee99271e6_0_0"/>
            <p:cNvGrpSpPr/>
            <p:nvPr/>
          </p:nvGrpSpPr>
          <p:grpSpPr>
            <a:xfrm>
              <a:off x="3440437" y="2001622"/>
              <a:ext cx="5534883" cy="3859825"/>
              <a:chOff x="3550722" y="2221461"/>
              <a:chExt cx="4916400" cy="3387000"/>
            </a:xfrm>
          </p:grpSpPr>
          <p:sp>
            <p:nvSpPr>
              <p:cNvPr id="479" name="Google Shape;479;g5ee99271e6_0_0"/>
              <p:cNvSpPr/>
              <p:nvPr/>
            </p:nvSpPr>
            <p:spPr>
              <a:xfrm>
                <a:off x="3550722" y="2221461"/>
                <a:ext cx="4916400" cy="33870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AFA5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0" name="Google Shape;480;g5ee99271e6_0_0"/>
              <p:cNvSpPr txBox="1"/>
              <p:nvPr/>
            </p:nvSpPr>
            <p:spPr>
              <a:xfrm>
                <a:off x="3788847" y="2327564"/>
                <a:ext cx="4400700" cy="3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ko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매파와 비둘기파 N-gram 최종 사전</a:t>
                </a:r>
                <a:endParaRPr b="1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pic>
          <p:nvPicPr>
            <p:cNvPr id="481" name="Google Shape;481;g5ee99271e6_0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59760" y="2654103"/>
              <a:ext cx="3905250" cy="3000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2" name="Google Shape;482;g5ee99271e6_0_0"/>
          <p:cNvSpPr txBox="1"/>
          <p:nvPr/>
        </p:nvSpPr>
        <p:spPr>
          <a:xfrm>
            <a:off x="403933" y="258988"/>
            <a:ext cx="6410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N-gram  :  </a:t>
            </a:r>
            <a:r>
              <a:rPr b="1" i="0" lang="ko" sz="1800" u="none" cap="none" strike="noStrike">
                <a:solidFill>
                  <a:srgbClr val="7491BB"/>
                </a:solidFill>
                <a:latin typeface="Open Sans"/>
                <a:ea typeface="Open Sans"/>
                <a:cs typeface="Open Sans"/>
                <a:sym typeface="Open Sans"/>
              </a:rPr>
              <a:t>Naïve Bayes Classifier</a:t>
            </a:r>
            <a:endParaRPr b="1" i="0" sz="1800" u="none" cap="none" strike="noStrike">
              <a:solidFill>
                <a:srgbClr val="7491B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89899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ee99271e6_0_25"/>
          <p:cNvSpPr/>
          <p:nvPr/>
        </p:nvSpPr>
        <p:spPr>
          <a:xfrm>
            <a:off x="368819" y="1079669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8" name="Google Shape;488;g5ee99271e6_0_25"/>
          <p:cNvSpPr/>
          <p:nvPr/>
        </p:nvSpPr>
        <p:spPr>
          <a:xfrm>
            <a:off x="7368865" y="4396153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89" name="Google Shape;489;g5ee99271e6_0_25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90" name="Google Shape;490;g5ee99271e6_0_25"/>
          <p:cNvGrpSpPr/>
          <p:nvPr/>
        </p:nvGrpSpPr>
        <p:grpSpPr>
          <a:xfrm>
            <a:off x="565358" y="1823899"/>
            <a:ext cx="6803550" cy="2209875"/>
            <a:chOff x="491758" y="2282800"/>
            <a:chExt cx="9071400" cy="2946500"/>
          </a:xfrm>
        </p:grpSpPr>
        <p:sp>
          <p:nvSpPr>
            <p:cNvPr id="491" name="Google Shape;491;g5ee99271e6_0_25"/>
            <p:cNvSpPr/>
            <p:nvPr/>
          </p:nvSpPr>
          <p:spPr>
            <a:xfrm>
              <a:off x="491758" y="2282800"/>
              <a:ext cx="90714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dk1"/>
                  </a:solidFill>
                  <a:latin typeface="Dotumche"/>
                  <a:ea typeface="Dotumche"/>
                  <a:cs typeface="Dotumche"/>
                  <a:sym typeface="Dotumche"/>
                </a:rPr>
                <a:t>● </a:t>
              </a:r>
              <a:r>
                <a:rPr b="1" i="0" lang="ko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의사록 문서의 문장의 N-gram 톤 측정</a:t>
              </a:r>
              <a:endPara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2" name="Google Shape;492;g5ee99271e6_0_25"/>
            <p:cNvSpPr/>
            <p:nvPr/>
          </p:nvSpPr>
          <p:spPr>
            <a:xfrm>
              <a:off x="668887" y="2781300"/>
              <a:ext cx="8652300" cy="2448000"/>
            </a:xfrm>
            <a:prstGeom prst="rect">
              <a:avLst/>
            </a:prstGeom>
            <a:solidFill>
              <a:srgbClr val="AE342C"/>
            </a:solidFill>
            <a:ln cap="flat" cmpd="sng" w="12700">
              <a:solidFill>
                <a:srgbClr val="AFA5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493" name="Google Shape;493;g5ee99271e6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869" y="2348024"/>
            <a:ext cx="1514475" cy="1500188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g5ee99271e6_0_25"/>
          <p:cNvSpPr txBox="1"/>
          <p:nvPr/>
        </p:nvSpPr>
        <p:spPr>
          <a:xfrm>
            <a:off x="2476004" y="2348024"/>
            <a:ext cx="4393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문서의 톤 (Tone_i) 을 구하기 위해 문장의 톤(tone_s) 계산 문장의 톤 (Tone_s)  계산을 위해 Pos리스트와 Neg리스트에 포함 빈도수를 카운트 </a:t>
            </a:r>
            <a:endParaRPr b="1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5" name="Google Shape;495;g5ee99271e6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6005" y="3275899"/>
            <a:ext cx="4393406" cy="57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6" name="Google Shape;496;g5ee99271e6_0_25"/>
          <p:cNvGrpSpPr/>
          <p:nvPr/>
        </p:nvGrpSpPr>
        <p:grpSpPr>
          <a:xfrm>
            <a:off x="2476288" y="1526979"/>
            <a:ext cx="4354129" cy="2729245"/>
            <a:chOff x="3301453" y="2036011"/>
            <a:chExt cx="4528004" cy="3638993"/>
          </a:xfrm>
        </p:grpSpPr>
        <p:grpSp>
          <p:nvGrpSpPr>
            <p:cNvPr id="497" name="Google Shape;497;g5ee99271e6_0_25"/>
            <p:cNvGrpSpPr/>
            <p:nvPr/>
          </p:nvGrpSpPr>
          <p:grpSpPr>
            <a:xfrm>
              <a:off x="3301453" y="2036011"/>
              <a:ext cx="4528004" cy="3638993"/>
              <a:chOff x="3550722" y="2221461"/>
              <a:chExt cx="4916400" cy="3387000"/>
            </a:xfrm>
          </p:grpSpPr>
          <p:sp>
            <p:nvSpPr>
              <p:cNvPr id="498" name="Google Shape;498;g5ee99271e6_0_25"/>
              <p:cNvSpPr/>
              <p:nvPr/>
            </p:nvSpPr>
            <p:spPr>
              <a:xfrm>
                <a:off x="3550722" y="2221461"/>
                <a:ext cx="4916400" cy="33870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AFA5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9" name="Google Shape;499;g5ee99271e6_0_25"/>
              <p:cNvSpPr txBox="1"/>
              <p:nvPr/>
            </p:nvSpPr>
            <p:spPr>
              <a:xfrm>
                <a:off x="3788847" y="2327564"/>
                <a:ext cx="4400700" cy="3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ko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문장 당 매파 비둘기파 개수와 Tone_s</a:t>
                </a:r>
                <a:endParaRPr b="1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pic>
          <p:nvPicPr>
            <p:cNvPr id="500" name="Google Shape;500;g5ee99271e6_0_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74329" y="2708839"/>
              <a:ext cx="2943225" cy="2714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1" name="Google Shape;501;g5ee99271e6_0_25"/>
          <p:cNvSpPr txBox="1"/>
          <p:nvPr/>
        </p:nvSpPr>
        <p:spPr>
          <a:xfrm>
            <a:off x="403933" y="258988"/>
            <a:ext cx="6410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Tone_s  :  </a:t>
            </a:r>
            <a:r>
              <a:rPr b="1" i="0" lang="ko" sz="1800" u="none" cap="none" strike="noStrike">
                <a:solidFill>
                  <a:srgbClr val="7491BB"/>
                </a:solidFill>
                <a:latin typeface="Open Sans"/>
                <a:ea typeface="Open Sans"/>
                <a:cs typeface="Open Sans"/>
                <a:sym typeface="Open Sans"/>
              </a:rPr>
              <a:t>문장별 Tone 측정</a:t>
            </a:r>
            <a:endParaRPr b="1" i="0" sz="1800" u="none" cap="none" strike="noStrike">
              <a:solidFill>
                <a:srgbClr val="7491B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89899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ee99271e6_0_120"/>
          <p:cNvSpPr/>
          <p:nvPr/>
        </p:nvSpPr>
        <p:spPr>
          <a:xfrm>
            <a:off x="368819" y="1079669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7" name="Google Shape;507;g5ee99271e6_0_120"/>
          <p:cNvSpPr/>
          <p:nvPr/>
        </p:nvSpPr>
        <p:spPr>
          <a:xfrm>
            <a:off x="7368865" y="4396153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08" name="Google Shape;508;g5ee99271e6_0_120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09" name="Google Shape;509;g5ee99271e6_0_120"/>
          <p:cNvGrpSpPr/>
          <p:nvPr/>
        </p:nvGrpSpPr>
        <p:grpSpPr>
          <a:xfrm>
            <a:off x="565358" y="1823899"/>
            <a:ext cx="6803550" cy="2209875"/>
            <a:chOff x="491758" y="2282800"/>
            <a:chExt cx="9071400" cy="2946500"/>
          </a:xfrm>
        </p:grpSpPr>
        <p:sp>
          <p:nvSpPr>
            <p:cNvPr id="510" name="Google Shape;510;g5ee99271e6_0_120"/>
            <p:cNvSpPr/>
            <p:nvPr/>
          </p:nvSpPr>
          <p:spPr>
            <a:xfrm>
              <a:off x="491758" y="2282800"/>
              <a:ext cx="90714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dk1"/>
                  </a:solidFill>
                  <a:latin typeface="Dotumche"/>
                  <a:ea typeface="Dotumche"/>
                  <a:cs typeface="Dotumche"/>
                  <a:sym typeface="Dotumche"/>
                </a:rPr>
                <a:t>● </a:t>
              </a:r>
              <a:r>
                <a:rPr b="1" i="0" lang="ko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의사록 문서의 톤 계산</a:t>
              </a:r>
              <a:endPara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1" name="Google Shape;511;g5ee99271e6_0_120"/>
            <p:cNvSpPr/>
            <p:nvPr/>
          </p:nvSpPr>
          <p:spPr>
            <a:xfrm>
              <a:off x="668887" y="2781300"/>
              <a:ext cx="8652300" cy="2448000"/>
            </a:xfrm>
            <a:prstGeom prst="rect">
              <a:avLst/>
            </a:prstGeom>
            <a:solidFill>
              <a:srgbClr val="AE342C"/>
            </a:solidFill>
            <a:ln cap="flat" cmpd="sng" w="12700">
              <a:solidFill>
                <a:srgbClr val="AFA5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12" name="Google Shape;512;g5ee99271e6_0_120"/>
          <p:cNvSpPr txBox="1"/>
          <p:nvPr/>
        </p:nvSpPr>
        <p:spPr>
          <a:xfrm>
            <a:off x="4702891" y="2445005"/>
            <a:ext cx="23520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문장의 매파톤과 비둘기파톤 나누기 더한것을 계산하여 Tone_i를 계산</a:t>
            </a:r>
            <a:endParaRPr b="1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13" name="Google Shape;513;g5ee99271e6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09" y="2341219"/>
            <a:ext cx="3750469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g5ee99271e6_0_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209" y="3076247"/>
            <a:ext cx="2786063" cy="528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g5ee99271e6_0_120"/>
          <p:cNvGrpSpPr/>
          <p:nvPr/>
        </p:nvGrpSpPr>
        <p:grpSpPr>
          <a:xfrm>
            <a:off x="2663041" y="1666096"/>
            <a:ext cx="3687300" cy="2540250"/>
            <a:chOff x="3550722" y="2221461"/>
            <a:chExt cx="4916400" cy="3387000"/>
          </a:xfrm>
        </p:grpSpPr>
        <p:grpSp>
          <p:nvGrpSpPr>
            <p:cNvPr id="516" name="Google Shape;516;g5ee99271e6_0_120"/>
            <p:cNvGrpSpPr/>
            <p:nvPr/>
          </p:nvGrpSpPr>
          <p:grpSpPr>
            <a:xfrm>
              <a:off x="3550722" y="2221461"/>
              <a:ext cx="4916400" cy="3387000"/>
              <a:chOff x="3550722" y="1742833"/>
              <a:chExt cx="4916400" cy="3387000"/>
            </a:xfrm>
          </p:grpSpPr>
          <p:sp>
            <p:nvSpPr>
              <p:cNvPr id="517" name="Google Shape;517;g5ee99271e6_0_120"/>
              <p:cNvSpPr/>
              <p:nvPr/>
            </p:nvSpPr>
            <p:spPr>
              <a:xfrm>
                <a:off x="3550722" y="1742833"/>
                <a:ext cx="4916400" cy="33870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AFA56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pic>
            <p:nvPicPr>
              <p:cNvPr id="518" name="Google Shape;518;g5ee99271e6_0_12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788847" y="2431865"/>
                <a:ext cx="4400550" cy="2466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19" name="Google Shape;519;g5ee99271e6_0_120"/>
            <p:cNvSpPr txBox="1"/>
            <p:nvPr/>
          </p:nvSpPr>
          <p:spPr>
            <a:xfrm>
              <a:off x="3788847" y="2327564"/>
              <a:ext cx="4400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문서별 Tone_i 와 N-gram 카운트 수</a:t>
              </a:r>
              <a:endPara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20" name="Google Shape;520;g5ee99271e6_0_120"/>
          <p:cNvSpPr txBox="1"/>
          <p:nvPr/>
        </p:nvSpPr>
        <p:spPr>
          <a:xfrm>
            <a:off x="403933" y="258988"/>
            <a:ext cx="6410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Tone_i  :  </a:t>
            </a:r>
            <a:r>
              <a:rPr b="1" i="0" lang="ko" sz="1800" u="none" cap="none" strike="noStrike">
                <a:solidFill>
                  <a:srgbClr val="7491BB"/>
                </a:solidFill>
                <a:latin typeface="Open Sans"/>
                <a:ea typeface="Open Sans"/>
                <a:cs typeface="Open Sans"/>
                <a:sym typeface="Open Sans"/>
              </a:rPr>
              <a:t>문서별 Tone 측정</a:t>
            </a:r>
            <a:endParaRPr b="1" i="0" sz="1800" u="none" cap="none" strike="noStrike">
              <a:solidFill>
                <a:srgbClr val="7491B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89899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ee99271e6_0_236"/>
          <p:cNvSpPr/>
          <p:nvPr/>
        </p:nvSpPr>
        <p:spPr>
          <a:xfrm>
            <a:off x="368819" y="1079669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6" name="Google Shape;526;g5ee99271e6_0_236"/>
          <p:cNvSpPr/>
          <p:nvPr/>
        </p:nvSpPr>
        <p:spPr>
          <a:xfrm>
            <a:off x="7365334" y="3718503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7" name="Google Shape;527;g5ee99271e6_0_236"/>
          <p:cNvSpPr txBox="1"/>
          <p:nvPr/>
        </p:nvSpPr>
        <p:spPr>
          <a:xfrm>
            <a:off x="403933" y="258988"/>
            <a:ext cx="7253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 Descriptive Statistic-Correlation Heatmap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Google Shape;528;g5ee99271e6_0_236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9" name="Google Shape;529;g5ee99271e6_0_236"/>
          <p:cNvSpPr txBox="1"/>
          <p:nvPr/>
        </p:nvSpPr>
        <p:spPr>
          <a:xfrm>
            <a:off x="6702455" y="1981703"/>
            <a:ext cx="22329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Correlation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among monetary sentiments and economic variables</a:t>
            </a:r>
            <a:endParaRPr b="0" i="0" sz="1800" u="none" cap="none" strike="noStrik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30" name="Google Shape;530;g5ee99271e6_0_236"/>
          <p:cNvPicPr preferRelativeResize="0"/>
          <p:nvPr/>
        </p:nvPicPr>
        <p:blipFill rotWithShape="1">
          <a:blip r:embed="rId3">
            <a:alphaModFix/>
          </a:blip>
          <a:srcRect b="2340" l="8415" r="9075" t="19650"/>
          <a:stretch/>
        </p:blipFill>
        <p:spPr>
          <a:xfrm>
            <a:off x="974861" y="1061519"/>
            <a:ext cx="5697812" cy="3017614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g5ee99271e6_0_236"/>
          <p:cNvSpPr/>
          <p:nvPr/>
        </p:nvSpPr>
        <p:spPr>
          <a:xfrm>
            <a:off x="1284051" y="2626468"/>
            <a:ext cx="334500" cy="284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2" name="Google Shape;532;g5ee99271e6_0_236"/>
          <p:cNvSpPr/>
          <p:nvPr/>
        </p:nvSpPr>
        <p:spPr>
          <a:xfrm>
            <a:off x="1618370" y="3430138"/>
            <a:ext cx="391500" cy="493800"/>
          </a:xfrm>
          <a:prstGeom prst="ellipse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Google Shape;533;g5ee99271e6_0_236"/>
          <p:cNvSpPr/>
          <p:nvPr/>
        </p:nvSpPr>
        <p:spPr>
          <a:xfrm>
            <a:off x="1675520" y="2641059"/>
            <a:ext cx="334500" cy="2847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34" name="Google Shape;534;g5ee99271e6_0_236"/>
          <p:cNvGrpSpPr/>
          <p:nvPr/>
        </p:nvGrpSpPr>
        <p:grpSpPr>
          <a:xfrm>
            <a:off x="1130725" y="1126751"/>
            <a:ext cx="6234600" cy="2797200"/>
            <a:chOff x="2009875" y="-1628099"/>
            <a:chExt cx="6234600" cy="2797200"/>
          </a:xfrm>
        </p:grpSpPr>
        <p:grpSp>
          <p:nvGrpSpPr>
            <p:cNvPr id="535" name="Google Shape;535;g5ee99271e6_0_236"/>
            <p:cNvGrpSpPr/>
            <p:nvPr/>
          </p:nvGrpSpPr>
          <p:grpSpPr>
            <a:xfrm>
              <a:off x="2009875" y="-1628099"/>
              <a:ext cx="6234600" cy="2797200"/>
              <a:chOff x="2652425" y="938501"/>
              <a:chExt cx="6234600" cy="2797200"/>
            </a:xfrm>
          </p:grpSpPr>
          <p:sp>
            <p:nvSpPr>
              <p:cNvPr id="536" name="Google Shape;536;g5ee99271e6_0_236"/>
              <p:cNvSpPr/>
              <p:nvPr/>
            </p:nvSpPr>
            <p:spPr>
              <a:xfrm>
                <a:off x="2652425" y="938501"/>
                <a:ext cx="6234600" cy="2797200"/>
              </a:xfrm>
              <a:prstGeom prst="rect">
                <a:avLst/>
              </a:prstGeom>
              <a:solidFill>
                <a:srgbClr val="040404">
                  <a:alpha val="55686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7" name="Google Shape;537;g5ee99271e6_0_236"/>
              <p:cNvGrpSpPr/>
              <p:nvPr/>
            </p:nvGrpSpPr>
            <p:grpSpPr>
              <a:xfrm>
                <a:off x="3017116" y="1392476"/>
                <a:ext cx="2678238" cy="1856460"/>
                <a:chOff x="3690650" y="1573665"/>
                <a:chExt cx="2885100" cy="2127260"/>
              </a:xfrm>
            </p:grpSpPr>
            <p:sp>
              <p:nvSpPr>
                <p:cNvPr id="538" name="Google Shape;538;g5ee99271e6_0_236"/>
                <p:cNvSpPr txBox="1"/>
                <p:nvPr/>
              </p:nvSpPr>
              <p:spPr>
                <a:xfrm>
                  <a:off x="3933067" y="1573665"/>
                  <a:ext cx="1932900" cy="346200"/>
                </a:xfrm>
                <a:prstGeom prst="rect">
                  <a:avLst/>
                </a:prstGeom>
                <a:solidFill>
                  <a:srgbClr val="7491BB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ko" sz="1800" u="none" cap="none" strike="noStrike">
                      <a:solidFill>
                        <a:srgbClr val="FFFFFF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Correlation</a:t>
                  </a:r>
                  <a:endParaRPr b="0" i="0" sz="1800" u="none" cap="none" strike="noStrike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grpSp>
              <p:nvGrpSpPr>
                <p:cNvPr id="539" name="Google Shape;539;g5ee99271e6_0_236"/>
                <p:cNvGrpSpPr/>
                <p:nvPr/>
              </p:nvGrpSpPr>
              <p:grpSpPr>
                <a:xfrm>
                  <a:off x="3690650" y="2195525"/>
                  <a:ext cx="2885100" cy="1505400"/>
                  <a:chOff x="4195625" y="2996900"/>
                  <a:chExt cx="2885100" cy="1505400"/>
                </a:xfrm>
              </p:grpSpPr>
              <p:sp>
                <p:nvSpPr>
                  <p:cNvPr id="540" name="Google Shape;540;g5ee99271e6_0_236"/>
                  <p:cNvSpPr/>
                  <p:nvPr/>
                </p:nvSpPr>
                <p:spPr>
                  <a:xfrm>
                    <a:off x="4195625" y="2996900"/>
                    <a:ext cx="2885100" cy="1505400"/>
                  </a:xfrm>
                  <a:prstGeom prst="rect">
                    <a:avLst/>
                  </a:prstGeom>
                  <a:solidFill>
                    <a:srgbClr val="749EAB">
                      <a:alpha val="83137"/>
                    </a:srgbClr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pic>
                <p:nvPicPr>
                  <p:cNvPr id="541" name="Google Shape;541;g5ee99271e6_0_23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15247"/>
                  <a:stretch/>
                </p:blipFill>
                <p:spPr>
                  <a:xfrm>
                    <a:off x="4325688" y="3162501"/>
                    <a:ext cx="2624975" cy="1174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pic>
          <p:nvPicPr>
            <p:cNvPr id="542" name="Google Shape;542;g5ee99271e6_0_236"/>
            <p:cNvPicPr preferRelativeResize="0"/>
            <p:nvPr/>
          </p:nvPicPr>
          <p:blipFill rotWithShape="1">
            <a:blip r:embed="rId5">
              <a:alphaModFix/>
            </a:blip>
            <a:srcRect b="0" l="0" r="29655" t="6208"/>
            <a:stretch/>
          </p:blipFill>
          <p:spPr>
            <a:xfrm>
              <a:off x="5833600" y="-752700"/>
              <a:ext cx="1735300" cy="1474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5ee99271e6_0_256"/>
          <p:cNvSpPr/>
          <p:nvPr/>
        </p:nvSpPr>
        <p:spPr>
          <a:xfrm>
            <a:off x="324494" y="1348844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Google Shape;548;g5ee99271e6_0_256"/>
          <p:cNvSpPr/>
          <p:nvPr/>
        </p:nvSpPr>
        <p:spPr>
          <a:xfrm>
            <a:off x="7834534" y="4100602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9" name="Google Shape;549;g5ee99271e6_0_256"/>
          <p:cNvSpPr txBox="1"/>
          <p:nvPr/>
        </p:nvSpPr>
        <p:spPr>
          <a:xfrm>
            <a:off x="403933" y="258988"/>
            <a:ext cx="7253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 MP Sentiment 결과와 기준금리 상관관계 그래프</a:t>
            </a:r>
            <a:endParaRPr b="1" i="0" sz="2100" u="none" cap="none" strike="noStrike">
              <a:solidFill>
                <a:srgbClr val="89899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50" name="Google Shape;550;g5ee99271e6_0_256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51" name="Google Shape;551;g5ee99271e6_0_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38" y="1348847"/>
            <a:ext cx="4302066" cy="264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g5ee99271e6_0_256"/>
          <p:cNvPicPr preferRelativeResize="0"/>
          <p:nvPr/>
        </p:nvPicPr>
        <p:blipFill rotWithShape="1">
          <a:blip r:embed="rId4">
            <a:alphaModFix/>
          </a:blip>
          <a:srcRect b="-2743" l="0" r="0" t="0"/>
          <a:stretch/>
        </p:blipFill>
        <p:spPr>
          <a:xfrm>
            <a:off x="4661525" y="1396750"/>
            <a:ext cx="3749299" cy="31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g5ee99271e6_0_256"/>
          <p:cNvPicPr preferRelativeResize="0"/>
          <p:nvPr/>
        </p:nvPicPr>
        <p:blipFill rotWithShape="1">
          <a:blip r:embed="rId4">
            <a:alphaModFix amt="64000"/>
          </a:blip>
          <a:srcRect b="-2743" l="0" r="0" t="0"/>
          <a:stretch/>
        </p:blipFill>
        <p:spPr>
          <a:xfrm>
            <a:off x="269950" y="1463238"/>
            <a:ext cx="3749299" cy="31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5ee99271e6_0_274"/>
          <p:cNvSpPr/>
          <p:nvPr/>
        </p:nvSpPr>
        <p:spPr>
          <a:xfrm>
            <a:off x="7080734" y="4100602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g5ee99271e6_0_274"/>
          <p:cNvSpPr txBox="1"/>
          <p:nvPr/>
        </p:nvSpPr>
        <p:spPr>
          <a:xfrm>
            <a:off x="403933" y="258988"/>
            <a:ext cx="7253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구글 데이터 스튜디오</a:t>
            </a:r>
            <a:endParaRPr b="1" i="0" sz="2100" u="none" cap="none" strike="noStrike">
              <a:solidFill>
                <a:srgbClr val="89899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60" name="Google Shape;560;g5ee99271e6_0_274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61" name="Google Shape;561;g5ee99271e6_0_274"/>
          <p:cNvPicPr preferRelativeResize="0"/>
          <p:nvPr/>
        </p:nvPicPr>
        <p:blipFill rotWithShape="1">
          <a:blip r:embed="rId3">
            <a:alphaModFix/>
          </a:blip>
          <a:srcRect b="3680" l="0" r="0" t="6090"/>
          <a:stretch/>
        </p:blipFill>
        <p:spPr>
          <a:xfrm>
            <a:off x="491950" y="1452150"/>
            <a:ext cx="8198923" cy="3464599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g5ee99271e6_0_274"/>
          <p:cNvSpPr txBox="1"/>
          <p:nvPr/>
        </p:nvSpPr>
        <p:spPr>
          <a:xfrm>
            <a:off x="557275" y="4219550"/>
            <a:ext cx="23835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년도별 15개 이상 ngram 단어 사전 수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3" name="Google Shape;563;g5ee99271e6_0_274"/>
          <p:cNvSpPr txBox="1"/>
          <p:nvPr/>
        </p:nvSpPr>
        <p:spPr>
          <a:xfrm>
            <a:off x="3331375" y="4081975"/>
            <a:ext cx="2585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Tone mkt: Market approach 기반 측정 톤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BRM : 기준금리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4" name="Google Shape;564;g5ee99271e6_0_274"/>
          <p:cNvSpPr txBox="1"/>
          <p:nvPr/>
        </p:nvSpPr>
        <p:spPr>
          <a:xfrm>
            <a:off x="3331375" y="4568150"/>
            <a:ext cx="5464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https://datastudio.google.com/u/0/explorer/712c253f-d899-458e-abe6-86d59a61c7dd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5" name="Google Shape;565;g5ee99271e6_0_274"/>
          <p:cNvSpPr txBox="1"/>
          <p:nvPr/>
        </p:nvSpPr>
        <p:spPr>
          <a:xfrm>
            <a:off x="6076175" y="4081975"/>
            <a:ext cx="27195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공식에 넣은 매파와 비둘기파 문서별 톤 자료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6" name="Google Shape;566;g5ee99271e6_0_274"/>
          <p:cNvSpPr/>
          <p:nvPr/>
        </p:nvSpPr>
        <p:spPr>
          <a:xfrm>
            <a:off x="235794" y="1367894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ee99271e6_2_2"/>
          <p:cNvSpPr txBox="1"/>
          <p:nvPr/>
        </p:nvSpPr>
        <p:spPr>
          <a:xfrm>
            <a:off x="403933" y="258988"/>
            <a:ext cx="7253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역할분담</a:t>
            </a:r>
            <a:endParaRPr b="1" i="0" sz="2100" u="none" cap="none" strike="noStrike">
              <a:solidFill>
                <a:srgbClr val="89899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72" name="Google Shape;572;g5ee99271e6_2_2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573" name="Google Shape;573;g5ee99271e6_2_2"/>
          <p:cNvGraphicFramePr/>
          <p:nvPr/>
        </p:nvGraphicFramePr>
        <p:xfrm>
          <a:off x="952500" y="127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{07CD2D3A-EC30-4251-B642-EFC2F2CBCC2D}</a:tableStyleId>
              </a:tblPr>
              <a:tblGrid>
                <a:gridCol w="2413000"/>
                <a:gridCol w="3288750"/>
                <a:gridCol w="1537250"/>
              </a:tblGrid>
              <a:tr h="45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" sz="1800" u="none" cap="none" strike="noStrike"/>
                        <a:t>조원</a:t>
                      </a:r>
                      <a:endParaRPr b="1" sz="18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" sz="1800" u="none" cap="none" strike="noStrike"/>
                        <a:t>업무</a:t>
                      </a:r>
                      <a:endParaRPr b="1" sz="18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" sz="1800" u="none" cap="none" strike="noStrike"/>
                        <a:t>업무</a:t>
                      </a:r>
                      <a:endParaRPr b="1" sz="18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류중경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57DB7E">
                        <a:alpha val="8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뉴스리포트 수집,구글 데이터 스튜디오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발표,ppt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김민수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채권분석,</a:t>
                      </a:r>
                      <a:r>
                        <a:rPr lang="ko" sz="1400" u="none" cap="none" strike="noStrike">
                          <a:solidFill>
                            <a:schemeClr val="dk1"/>
                          </a:solidFill>
                        </a:rPr>
                        <a:t>n-gram 스코어 측정,톤 측정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ppt, 데이터 수정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고재형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뉴스 리포트 수집,기준금리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ppt 초안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정서경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콜금리 수집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ppt 자료 정리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차지윤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의사록,문서 톤 측정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ppt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574" name="Google Shape;574;g5ee99271e6_2_2"/>
          <p:cNvGrpSpPr/>
          <p:nvPr/>
        </p:nvGrpSpPr>
        <p:grpSpPr>
          <a:xfrm>
            <a:off x="944400" y="3943525"/>
            <a:ext cx="2915275" cy="714925"/>
            <a:chOff x="944400" y="3943525"/>
            <a:chExt cx="2915275" cy="714925"/>
          </a:xfrm>
        </p:grpSpPr>
        <p:sp>
          <p:nvSpPr>
            <p:cNvPr id="575" name="Google Shape;575;g5ee99271e6_2_2"/>
            <p:cNvSpPr/>
            <p:nvPr/>
          </p:nvSpPr>
          <p:spPr>
            <a:xfrm>
              <a:off x="944400" y="3986925"/>
              <a:ext cx="180900" cy="195600"/>
            </a:xfrm>
            <a:prstGeom prst="rect">
              <a:avLst/>
            </a:prstGeom>
            <a:solidFill>
              <a:srgbClr val="57DB7E">
                <a:alpha val="83921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g5ee99271e6_2_2"/>
            <p:cNvSpPr/>
            <p:nvPr/>
          </p:nvSpPr>
          <p:spPr>
            <a:xfrm>
              <a:off x="944400" y="4390700"/>
              <a:ext cx="180900" cy="1956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g5ee99271e6_2_2"/>
            <p:cNvSpPr txBox="1"/>
            <p:nvPr/>
          </p:nvSpPr>
          <p:spPr>
            <a:xfrm>
              <a:off x="1233775" y="3943525"/>
              <a:ext cx="26259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발표자</a:t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8" name="Google Shape;578;g5ee99271e6_2_2"/>
            <p:cNvSpPr txBox="1"/>
            <p:nvPr/>
          </p:nvSpPr>
          <p:spPr>
            <a:xfrm>
              <a:off x="1197600" y="4318550"/>
              <a:ext cx="26259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팀장</a:t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"/>
          <p:cNvSpPr/>
          <p:nvPr/>
        </p:nvSpPr>
        <p:spPr>
          <a:xfrm>
            <a:off x="368819" y="1079669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403933" y="258988"/>
            <a:ext cx="7253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 콜금리  : 실제 달력 날짜 가져오기	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3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3"/>
          <p:cNvSpPr/>
          <p:nvPr/>
        </p:nvSpPr>
        <p:spPr>
          <a:xfrm>
            <a:off x="368825" y="1666101"/>
            <a:ext cx="7097100" cy="2033400"/>
          </a:xfrm>
          <a:prstGeom prst="rect">
            <a:avLst/>
          </a:prstGeom>
          <a:solidFill>
            <a:schemeClr val="lt1">
              <a:alpha val="68627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import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datetime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cal=pd.Series(pd.date_range(start=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'2005.01.01',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end=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'2017.12.31'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,freq=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'D'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#2005년도 부터 2017년도 까지, 모든 일수(Day)를 가져온다.</a:t>
            </a:r>
            <a:endParaRPr b="1" i="0" sz="1400" u="none" cap="none" strike="noStrike">
              <a:solidFill>
                <a:srgbClr val="BF9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cal=[d </a:t>
            </a:r>
            <a:r>
              <a:rPr b="1" i="0" lang="ko" sz="14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 </a:t>
            </a:r>
            <a:r>
              <a:rPr b="1" i="0" lang="ko" sz="14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in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ko" sz="14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reversed 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(cal)]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df1=pd.DataFrame()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df1[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'date'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]=cal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4" name="Google Shape;194;p3"/>
          <p:cNvPicPr preferRelativeResize="0"/>
          <p:nvPr/>
        </p:nvPicPr>
        <p:blipFill rotWithShape="1">
          <a:blip r:embed="rId4">
            <a:alphaModFix/>
          </a:blip>
          <a:srcRect b="-1256" l="13440" r="63778" t="38748"/>
          <a:stretch/>
        </p:blipFill>
        <p:spPr>
          <a:xfrm>
            <a:off x="6635500" y="1219375"/>
            <a:ext cx="1864850" cy="35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743400" y="3448325"/>
            <a:ext cx="5454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5ee99271e6_2_16"/>
          <p:cNvSpPr txBox="1"/>
          <p:nvPr/>
        </p:nvSpPr>
        <p:spPr>
          <a:xfrm>
            <a:off x="6769433" y="3002913"/>
            <a:ext cx="7253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89899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g5ee99271e6_2_16"/>
          <p:cNvSpPr/>
          <p:nvPr/>
        </p:nvSpPr>
        <p:spPr>
          <a:xfrm>
            <a:off x="2368719" y="2034119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5" name="Google Shape;585;g5ee99271e6_2_16"/>
          <p:cNvSpPr txBox="1"/>
          <p:nvPr/>
        </p:nvSpPr>
        <p:spPr>
          <a:xfrm>
            <a:off x="2021825" y="2248775"/>
            <a:ext cx="45213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감사합니다</a:t>
            </a:r>
            <a:endParaRPr b="1" i="0" sz="2100" u="none" cap="none" strike="noStrike">
              <a:solidFill>
                <a:srgbClr val="89899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6" name="Google Shape;586;g5ee99271e6_2_16"/>
          <p:cNvSpPr/>
          <p:nvPr/>
        </p:nvSpPr>
        <p:spPr>
          <a:xfrm>
            <a:off x="5576784" y="2910228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"/>
          <p:cNvSpPr/>
          <p:nvPr/>
        </p:nvSpPr>
        <p:spPr>
          <a:xfrm>
            <a:off x="368819" y="1079669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4"/>
          <p:cNvSpPr txBox="1"/>
          <p:nvPr/>
        </p:nvSpPr>
        <p:spPr>
          <a:xfrm>
            <a:off x="403933" y="258988"/>
            <a:ext cx="7253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 콜금리  : 1달 전 날짜 계산	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4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4"/>
          <p:cNvSpPr/>
          <p:nvPr/>
        </p:nvSpPr>
        <p:spPr>
          <a:xfrm>
            <a:off x="368825" y="1686875"/>
            <a:ext cx="7097100" cy="2228700"/>
          </a:xfrm>
          <a:prstGeom prst="rect">
            <a:avLst/>
          </a:prstGeom>
          <a:solidFill>
            <a:schemeClr val="lt1">
              <a:alpha val="68235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from 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datetime</a:t>
            </a:r>
            <a:r>
              <a:rPr b="1" i="0" lang="ko" sz="14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 import 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datetime , timedelta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df2=pd.merge ( df1 , df , how=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'outer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' , on=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'date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' )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df2 [ 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'Before 1M' 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] = df2 . index - pd.DateOffset(months=</a:t>
            </a:r>
            <a:r>
              <a:rPr b="1" i="0" lang="ko" sz="14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A89516"/>
                </a:solidFill>
                <a:latin typeface="Open Sans"/>
                <a:ea typeface="Open Sans"/>
                <a:cs typeface="Open Sans"/>
                <a:sym typeface="Open Sans"/>
              </a:rPr>
              <a:t># 현재 인덱스의 날짜에서 1달 전 날짜를 계산하여 데이터프레임에 </a:t>
            </a:r>
            <a:endParaRPr b="1" i="0" sz="1400" u="none" cap="none" strike="noStrike">
              <a:solidFill>
                <a:srgbClr val="A8951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A89516"/>
                </a:solidFill>
                <a:latin typeface="Open Sans"/>
                <a:ea typeface="Open Sans"/>
                <a:cs typeface="Open Sans"/>
                <a:sym typeface="Open Sans"/>
              </a:rPr>
              <a:t>넣어주기.</a:t>
            </a:r>
            <a:endParaRPr b="1" i="0" sz="1400" u="none" cap="none" strike="noStrike">
              <a:solidFill>
                <a:srgbClr val="A8951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" name="Google Shape;205;p4"/>
          <p:cNvPicPr preferRelativeResize="0"/>
          <p:nvPr/>
        </p:nvPicPr>
        <p:blipFill rotWithShape="1">
          <a:blip r:embed="rId4">
            <a:alphaModFix/>
          </a:blip>
          <a:srcRect b="0" l="0" r="0" t="2266"/>
          <a:stretch/>
        </p:blipFill>
        <p:spPr>
          <a:xfrm>
            <a:off x="6152050" y="1330225"/>
            <a:ext cx="2433650" cy="31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"/>
          <p:cNvSpPr txBox="1"/>
          <p:nvPr/>
        </p:nvSpPr>
        <p:spPr>
          <a:xfrm>
            <a:off x="743400" y="3448325"/>
            <a:ext cx="54549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5"/>
          <p:cNvSpPr/>
          <p:nvPr/>
        </p:nvSpPr>
        <p:spPr>
          <a:xfrm>
            <a:off x="368819" y="1079669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5"/>
          <p:cNvSpPr/>
          <p:nvPr/>
        </p:nvSpPr>
        <p:spPr>
          <a:xfrm>
            <a:off x="7080734" y="4396153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403933" y="258988"/>
            <a:ext cx="7253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 콜금리  : 라벨링 매기기  </a:t>
            </a:r>
            <a:endParaRPr b="1" i="0" sz="2100" u="none" cap="none" strike="noStrike">
              <a:solidFill>
                <a:srgbClr val="89899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5" name="Google Shape;215;p5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p5"/>
          <p:cNvSpPr/>
          <p:nvPr/>
        </p:nvSpPr>
        <p:spPr>
          <a:xfrm>
            <a:off x="368825" y="1666100"/>
            <a:ext cx="8491800" cy="3396900"/>
          </a:xfrm>
          <a:prstGeom prst="rect">
            <a:avLst/>
          </a:prstGeom>
          <a:solidFill>
            <a:schemeClr val="lt1">
              <a:alpha val="68235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result=[]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value</a:t>
            </a:r>
            <a:r>
              <a:rPr b="1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b="1" i="0" lang="ko" sz="11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0.0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label=[]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 </a:t>
            </a:r>
            <a:r>
              <a:rPr b="1" i="0" lang="ko" sz="11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in</a:t>
            </a: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ko" sz="11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range ( len (</a:t>
            </a: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ago_call_list</a:t>
            </a:r>
            <a:r>
              <a:rPr b="1" i="0" lang="ko" sz="11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 ) )</a:t>
            </a: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value= </a:t>
            </a:r>
            <a:r>
              <a:rPr b="1" i="0" lang="ko" sz="11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float</a:t>
            </a: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(now_call_list[i])-</a:t>
            </a:r>
            <a:r>
              <a:rPr b="1" i="0" lang="ko" sz="11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float</a:t>
            </a: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(ago_call_list[i])</a:t>
            </a:r>
            <a:r>
              <a:rPr b="0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ko" sz="1100" u="none" cap="none" strike="noStrike">
                <a:solidFill>
                  <a:srgbClr val="A89516"/>
                </a:solidFill>
                <a:latin typeface="Arial"/>
                <a:ea typeface="Arial"/>
                <a:cs typeface="Arial"/>
                <a:sym typeface="Arial"/>
              </a:rPr>
              <a:t>#현재 콜금리에서, 한 달 전 콜금리를 빼어 value에 저장.</a:t>
            </a:r>
            <a:endParaRPr b="1" i="0" sz="1100" u="none" cap="none" strike="noStrike">
              <a:solidFill>
                <a:srgbClr val="A895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A89516"/>
                </a:solidFill>
                <a:latin typeface="Arial"/>
                <a:ea typeface="Arial"/>
                <a:cs typeface="Arial"/>
                <a:sym typeface="Arial"/>
              </a:rPr>
              <a:t>#각 값을 float으로 변환하여 계산.  </a:t>
            </a:r>
            <a:endParaRPr b="1" i="0" sz="1100" u="none" cap="none" strike="noStrike">
              <a:solidFill>
                <a:srgbClr val="A895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i="0" lang="ko" sz="11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 if </a:t>
            </a: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value</a:t>
            </a:r>
            <a:r>
              <a:rPr b="1" i="0" lang="ko" sz="1100" u="none" cap="none" strike="noStrike">
                <a:solidFill>
                  <a:srgbClr val="FD00FD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 :	</a:t>
            </a:r>
            <a:r>
              <a:rPr b="1" i="0" lang="ko" sz="1100" u="none" cap="none" strike="noStrike">
                <a:solidFill>
                  <a:srgbClr val="A89516"/>
                </a:solidFill>
                <a:latin typeface="Open Sans"/>
                <a:ea typeface="Open Sans"/>
                <a:cs typeface="Open Sans"/>
                <a:sym typeface="Open Sans"/>
              </a:rPr>
              <a:t># value 값을 기준으로, label을 한다.</a:t>
            </a:r>
            <a:endParaRPr b="1" i="0" sz="1100" u="none" cap="none" strike="noStrike">
              <a:solidFill>
                <a:srgbClr val="A8951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		ap=</a:t>
            </a:r>
            <a:r>
              <a:rPr b="0" i="0" lang="ko" sz="11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str</a:t>
            </a: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(value)</a:t>
            </a:r>
            <a:r>
              <a:rPr b="1" i="0" lang="ko" sz="1100" u="none" cap="none" strike="noStrike">
                <a:solidFill>
                  <a:srgbClr val="FD00FD"/>
                </a:solidFill>
                <a:latin typeface="Open Sans"/>
                <a:ea typeface="Open Sans"/>
                <a:cs typeface="Open Sans"/>
                <a:sym typeface="Open Sans"/>
              </a:rPr>
              <a:t> +</a:t>
            </a:r>
            <a:r>
              <a:rPr b="0" i="0" lang="ko" sz="11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"%"</a:t>
            </a:r>
            <a:endParaRPr b="0" i="0" sz="11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		result.append(ap)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		label.append(</a:t>
            </a:r>
            <a:r>
              <a:rPr b="0" i="0" lang="ko" sz="11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'1'</a:t>
            </a: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	</a:t>
            </a:r>
            <a:r>
              <a:rPr b="1" i="0" lang="ko" sz="11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elif</a:t>
            </a: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value</a:t>
            </a:r>
            <a:r>
              <a:rPr b="1" i="0" lang="ko" sz="1100" u="none" cap="none" strike="noStrike">
                <a:solidFill>
                  <a:srgbClr val="FD00FD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		ap=</a:t>
            </a:r>
            <a:r>
              <a:rPr b="0" i="0" lang="ko" sz="11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str</a:t>
            </a: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(value</a:t>
            </a:r>
            <a:r>
              <a:rPr b="0" i="0" lang="ko" sz="11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b="1" i="0" lang="ko" sz="1100" u="none" cap="none" strike="noStrike">
                <a:solidFill>
                  <a:srgbClr val="FD00FD"/>
                </a:solidFill>
                <a:latin typeface="Open Sans"/>
                <a:ea typeface="Open Sans"/>
                <a:cs typeface="Open Sans"/>
                <a:sym typeface="Open Sans"/>
              </a:rPr>
              <a:t> +</a:t>
            </a:r>
            <a:r>
              <a:rPr b="0" i="0" lang="ko" sz="11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"%"</a:t>
            </a:r>
            <a:endParaRPr b="0" i="0" sz="11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		result.append(ap)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		label.append(</a:t>
            </a:r>
            <a:r>
              <a:rPr b="0" i="0" lang="ko" sz="11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'-1'</a:t>
            </a: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	</a:t>
            </a:r>
            <a:r>
              <a:rPr b="1" i="0" lang="ko" sz="11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else</a:t>
            </a: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        label.append(</a:t>
            </a:r>
            <a:r>
              <a:rPr b="0" i="0" lang="ko" sz="11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'0'</a:t>
            </a: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        result.append(</a:t>
            </a:r>
            <a:r>
              <a:rPr b="0" i="0" lang="ko" sz="11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"0.00%"</a:t>
            </a:r>
            <a:r>
              <a:rPr b="0" i="0" lang="ko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5"/>
          <p:cNvGrpSpPr/>
          <p:nvPr/>
        </p:nvGrpSpPr>
        <p:grpSpPr>
          <a:xfrm>
            <a:off x="4853534" y="987066"/>
            <a:ext cx="4007081" cy="3670884"/>
            <a:chOff x="4853534" y="987066"/>
            <a:chExt cx="4007081" cy="3670884"/>
          </a:xfrm>
        </p:grpSpPr>
        <p:pic>
          <p:nvPicPr>
            <p:cNvPr id="218" name="Google Shape;218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53534" y="987066"/>
              <a:ext cx="4007081" cy="3625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5"/>
            <p:cNvSpPr/>
            <p:nvPr/>
          </p:nvSpPr>
          <p:spPr>
            <a:xfrm>
              <a:off x="8350125" y="1348650"/>
              <a:ext cx="449700" cy="33093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"/>
          <p:cNvSpPr/>
          <p:nvPr/>
        </p:nvSpPr>
        <p:spPr>
          <a:xfrm>
            <a:off x="368819" y="1079669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7080734" y="4396153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6"/>
          <p:cNvSpPr txBox="1"/>
          <p:nvPr/>
        </p:nvSpPr>
        <p:spPr>
          <a:xfrm>
            <a:off x="403933" y="258988"/>
            <a:ext cx="6410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기준금리 : 수집한 자료 빈 날짜 삽입 	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6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p6"/>
          <p:cNvSpPr/>
          <p:nvPr/>
        </p:nvSpPr>
        <p:spPr>
          <a:xfrm>
            <a:off x="368819" y="1913877"/>
            <a:ext cx="7097100" cy="1315800"/>
          </a:xfrm>
          <a:prstGeom prst="rect">
            <a:avLst/>
          </a:prstGeom>
          <a:solidFill>
            <a:schemeClr val="lt1">
              <a:alpha val="68235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df1 = pd.DataFrame(index=pd.date_range('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2004-11-11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','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2018-01-30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')) </a:t>
            </a:r>
            <a:r>
              <a:rPr b="1" i="0" lang="ko" sz="1400" u="none" cap="none" strike="noStrike">
                <a:solidFill>
                  <a:srgbClr val="A89516"/>
                </a:solidFill>
                <a:latin typeface="Open Sans"/>
                <a:ea typeface="Open Sans"/>
                <a:cs typeface="Open Sans"/>
                <a:sym typeface="Open Sans"/>
              </a:rPr>
              <a:t>#조인을 위한 날짜 데이터프레임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df = df1.join(df, how='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left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')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df = df.sort_index()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df = df.fillna(method='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ffill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') </a:t>
            </a:r>
            <a:r>
              <a:rPr b="1" i="0" lang="ko" sz="1400" u="none" cap="none" strike="noStrike">
                <a:solidFill>
                  <a:srgbClr val="A89516"/>
                </a:solidFill>
                <a:latin typeface="Open Sans"/>
                <a:ea typeface="Open Sans"/>
                <a:cs typeface="Open Sans"/>
                <a:sym typeface="Open Sans"/>
              </a:rPr>
              <a:t>#빈 값 채우기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df = df.loc['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2005-01-01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':'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2017-12-31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'] </a:t>
            </a:r>
            <a:r>
              <a:rPr b="1" i="0" lang="ko" sz="1400" u="none" cap="none" strike="noStrike">
                <a:solidFill>
                  <a:srgbClr val="A89516"/>
                </a:solidFill>
                <a:latin typeface="Open Sans"/>
                <a:ea typeface="Open Sans"/>
                <a:cs typeface="Open Sans"/>
                <a:sym typeface="Open Sans"/>
              </a:rPr>
              <a:t>#필요한 날짜 가져오기</a:t>
            </a:r>
            <a:endParaRPr b="1" i="0" sz="1400" u="none" cap="none" strike="noStrike">
              <a:solidFill>
                <a:srgbClr val="A8951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0" name="Google Shape;2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0646" y="2384791"/>
            <a:ext cx="1184736" cy="275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2857" y="3238735"/>
            <a:ext cx="1196498" cy="175295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6"/>
          <p:cNvSpPr/>
          <p:nvPr/>
        </p:nvSpPr>
        <p:spPr>
          <a:xfrm>
            <a:off x="5076701" y="3981202"/>
            <a:ext cx="623400" cy="41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7"/>
          <p:cNvSpPr/>
          <p:nvPr/>
        </p:nvSpPr>
        <p:spPr>
          <a:xfrm>
            <a:off x="368819" y="1079669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7"/>
          <p:cNvSpPr/>
          <p:nvPr/>
        </p:nvSpPr>
        <p:spPr>
          <a:xfrm>
            <a:off x="8042027" y="4336003"/>
            <a:ext cx="576300" cy="5865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403924" y="259000"/>
            <a:ext cx="72729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  의사록  :  </a:t>
            </a:r>
            <a:r>
              <a:rPr b="1" i="0" lang="ko" sz="21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pdf를 다운받는 형식으로 텍스트를 수집 </a:t>
            </a: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7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2" name="Google Shape;242;p7"/>
          <p:cNvSpPr/>
          <p:nvPr/>
        </p:nvSpPr>
        <p:spPr>
          <a:xfrm>
            <a:off x="599475" y="1749825"/>
            <a:ext cx="7715400" cy="1523400"/>
          </a:xfrm>
          <a:prstGeom prst="rect">
            <a:avLst/>
          </a:prstGeom>
          <a:solidFill>
            <a:schemeClr val="lt1">
              <a:alpha val="68235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def </a:t>
            </a:r>
            <a:r>
              <a:rPr b="1" i="0" lang="ko" sz="1400" u="none" cap="none" strike="noStrik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read_text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(path):    </a:t>
            </a:r>
            <a:r>
              <a:rPr b="1" i="0" lang="ko" sz="1400" u="none" cap="none" strike="noStrike">
                <a:solidFill>
                  <a:srgbClr val="A89516"/>
                </a:solidFill>
                <a:latin typeface="Open Sans"/>
                <a:ea typeface="Open Sans"/>
                <a:cs typeface="Open Sans"/>
                <a:sym typeface="Open Sans"/>
              </a:rPr>
              <a:t>#읽어들일 텍스트 파일 path # 텍스트 내용을 읽어서 반환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f = </a:t>
            </a:r>
            <a:r>
              <a:rPr b="1" i="0" lang="ko" sz="14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open 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 path , 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'rt＇ 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encoding= 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'UTF8＇ 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content = f . read()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f . close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b="1" i="0" lang="ko" sz="14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return 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content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7"/>
          <p:cNvSpPr/>
          <p:nvPr/>
        </p:nvSpPr>
        <p:spPr>
          <a:xfrm>
            <a:off x="599375" y="3461750"/>
            <a:ext cx="7715400" cy="1315800"/>
          </a:xfrm>
          <a:prstGeom prst="rect">
            <a:avLst/>
          </a:prstGeom>
          <a:solidFill>
            <a:schemeClr val="lt1">
              <a:alpha val="68235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def  </a:t>
            </a:r>
            <a:r>
              <a:rPr b="1" i="0" lang="ko" sz="1400" u="none" cap="none" strike="noStrik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downloads_pdf 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 pdf_link , output_path ) : </a:t>
            </a:r>
            <a:r>
              <a:rPr b="1" i="0" lang="ko" sz="1400" u="none" cap="none" strike="noStrike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# (pdf 링크 , 저장할 path) pdf 다운로드 함수 </a:t>
            </a:r>
            <a:endParaRPr b="1" i="0" sz="1100" u="none" cap="none" strike="noStrik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file_res =  requests . get ( pdf_link 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b="1" i="0" lang="ko" sz="14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with  open 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 output_path , </a:t>
            </a:r>
            <a:r>
              <a:rPr b="0" i="0" lang="ko" sz="14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'wb＇ 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 </a:t>
            </a:r>
            <a:r>
              <a:rPr b="1" i="0" lang="ko" sz="1400" u="none" cap="none" strike="noStrik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as</a:t>
            </a: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f  :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f . write ( file_res . content 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8"/>
          <p:cNvSpPr/>
          <p:nvPr/>
        </p:nvSpPr>
        <p:spPr>
          <a:xfrm>
            <a:off x="613331" y="1485394"/>
            <a:ext cx="341700" cy="3027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8"/>
          <p:cNvSpPr txBox="1"/>
          <p:nvPr/>
        </p:nvSpPr>
        <p:spPr>
          <a:xfrm>
            <a:off x="403933" y="258988"/>
            <a:ext cx="641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 의사록  : 정규 표현식을 활용한 section 분리 	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8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2" name="Google Shape;25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5319" y="2405942"/>
            <a:ext cx="4298681" cy="1032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45319" y="3642516"/>
            <a:ext cx="4298682" cy="897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45319" y="1417303"/>
            <a:ext cx="7652007" cy="78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8"/>
          <p:cNvSpPr txBox="1"/>
          <p:nvPr/>
        </p:nvSpPr>
        <p:spPr>
          <a:xfrm>
            <a:off x="955106" y="1325888"/>
            <a:ext cx="36771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관심 코퍼스 준비</a:t>
            </a:r>
            <a:r>
              <a:rPr b="1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‘’ </a:t>
            </a:r>
            <a:r>
              <a:rPr b="1" i="1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download the files of MPB minutes from May 2005 to December 2017 (151 minutes) from the BOK website. We use only the second and third sections.</a:t>
            </a:r>
            <a:r>
              <a:rPr b="1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”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2005년 5월 부터 2017 년 12 월 까지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금통위 의사록 pdf 다운로드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의사록 섹션을 분리 하여 section 2 , 3 만 사용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726285" y="3353761"/>
            <a:ext cx="228900" cy="1749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726285" y="4163461"/>
            <a:ext cx="228900" cy="1749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9"/>
          <p:cNvSpPr/>
          <p:nvPr/>
        </p:nvSpPr>
        <p:spPr>
          <a:xfrm>
            <a:off x="613331" y="1485394"/>
            <a:ext cx="341700" cy="302700"/>
          </a:xfrm>
          <a:prstGeom prst="parallelogram">
            <a:avLst>
              <a:gd fmla="val 193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9"/>
          <p:cNvSpPr txBox="1"/>
          <p:nvPr/>
        </p:nvSpPr>
        <p:spPr>
          <a:xfrm>
            <a:off x="403933" y="258988"/>
            <a:ext cx="6410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898997"/>
                </a:solidFill>
                <a:latin typeface="Open Sans"/>
                <a:ea typeface="Open Sans"/>
                <a:cs typeface="Open Sans"/>
                <a:sym typeface="Open Sans"/>
              </a:rPr>
              <a:t>의사록  : n - gram 생성 과정	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9"/>
          <p:cNvCxnSpPr/>
          <p:nvPr/>
        </p:nvCxnSpPr>
        <p:spPr>
          <a:xfrm>
            <a:off x="491944" y="891418"/>
            <a:ext cx="718500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9"/>
          <p:cNvSpPr txBox="1"/>
          <p:nvPr/>
        </p:nvSpPr>
        <p:spPr>
          <a:xfrm>
            <a:off x="955106" y="1325888"/>
            <a:ext cx="7485000" cy="1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추후 문장별  tone_s 측정을 위해  n- gram 의 문장 별  list 형식으로  n - gram  반환해준다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‘’ </a:t>
            </a:r>
            <a:r>
              <a:rPr b="1" i="1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download the files of MPB minutes from May 2005 to December 2017 (151 minutes) from the BOK website. We use only the second and third sections.</a:t>
            </a:r>
            <a:r>
              <a:rPr b="1" i="0" lang="ko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”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2005년 5월 부터 2017 년 12 월 까지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금통위 의사록 pdf 다운로드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의사록 섹션을 분리 하여 section 2 , 3 만 사용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726285" y="3353761"/>
            <a:ext cx="228900" cy="1749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9"/>
          <p:cNvSpPr/>
          <p:nvPr/>
        </p:nvSpPr>
        <p:spPr>
          <a:xfrm>
            <a:off x="726285" y="4163461"/>
            <a:ext cx="228900" cy="174900"/>
          </a:xfrm>
          <a:prstGeom prst="parallelogram">
            <a:avLst>
              <a:gd fmla="val 193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9" name="Google Shape;269;p9"/>
          <p:cNvPicPr preferRelativeResize="0"/>
          <p:nvPr/>
        </p:nvPicPr>
        <p:blipFill rotWithShape="1">
          <a:blip r:embed="rId4">
            <a:alphaModFix/>
          </a:blip>
          <a:srcRect b="0" l="0" r="0" t="47464"/>
          <a:stretch/>
        </p:blipFill>
        <p:spPr>
          <a:xfrm>
            <a:off x="704034" y="2100825"/>
            <a:ext cx="7735929" cy="236803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9"/>
          <p:cNvSpPr txBox="1"/>
          <p:nvPr/>
        </p:nvSpPr>
        <p:spPr>
          <a:xfrm>
            <a:off x="611606" y="2386256"/>
            <a:ext cx="57750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9"/>
          <p:cNvSpPr/>
          <p:nvPr/>
        </p:nvSpPr>
        <p:spPr>
          <a:xfrm>
            <a:off x="2190000" y="3369638"/>
            <a:ext cx="3486000" cy="159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24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F0E38D"/>
      </a:accent1>
      <a:accent2>
        <a:srgbClr val="7393BC"/>
      </a:accent2>
      <a:accent3>
        <a:srgbClr val="EFA96A"/>
      </a:accent3>
      <a:accent4>
        <a:srgbClr val="B94A42"/>
      </a:accent4>
      <a:accent5>
        <a:srgbClr val="415F88"/>
      </a:accent5>
      <a:accent6>
        <a:srgbClr val="202F43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124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F0E38D"/>
      </a:accent1>
      <a:accent2>
        <a:srgbClr val="7393BC"/>
      </a:accent2>
      <a:accent3>
        <a:srgbClr val="EFA96A"/>
      </a:accent3>
      <a:accent4>
        <a:srgbClr val="D35951"/>
      </a:accent4>
      <a:accent5>
        <a:srgbClr val="415F88"/>
      </a:accent5>
      <a:accent6>
        <a:srgbClr val="202F43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