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8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CECB"/>
    <a:srgbClr val="595756"/>
    <a:srgbClr val="8B8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04" y="4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9519F657-DD8C-4EF9-BF73-E708EC2345B6}"/>
              </a:ext>
            </a:extLst>
          </p:cNvPr>
          <p:cNvSpPr/>
          <p:nvPr userDrawn="1"/>
        </p:nvSpPr>
        <p:spPr>
          <a:xfrm>
            <a:off x="5190046" y="47297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96765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グループ情報</a:t>
            </a:r>
            <a:endParaRPr kumimoji="1" lang="en-US" sz="1100" b="1" dirty="0">
              <a:solidFill>
                <a:srgbClr val="96765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823D259-7F0C-46E5-BC26-8E24A6C3196B}"/>
              </a:ext>
            </a:extLst>
          </p:cNvPr>
          <p:cNvGrpSpPr/>
          <p:nvPr userDrawn="1"/>
        </p:nvGrpSpPr>
        <p:grpSpPr>
          <a:xfrm>
            <a:off x="119336" y="796707"/>
            <a:ext cx="2185214" cy="1090767"/>
            <a:chOff x="119336" y="836734"/>
            <a:chExt cx="2185214" cy="109076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597E071-C12F-46B0-8FC5-77149F1CBB71}"/>
                </a:ext>
              </a:extLst>
            </p:cNvPr>
            <p:cNvSpPr/>
            <p:nvPr userDrawn="1"/>
          </p:nvSpPr>
          <p:spPr>
            <a:xfrm>
              <a:off x="119336" y="1096504"/>
              <a:ext cx="2185214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kumimoji="1" lang="ja-JP" altLang="en-US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グループ名を教えてください</a:t>
              </a:r>
              <a:endParaRPr kumimoji="1" lang="en-US" altLang="ja-JP" sz="1200" dirty="0">
                <a:solidFill>
                  <a:srgbClr val="96765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l"/>
              <a:r>
                <a:rPr kumimoji="1" lang="ja-JP" altLang="en-US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*企業名や商標名等、</a:t>
              </a:r>
              <a:br>
                <a:rPr kumimoji="1" lang="en-US" altLang="ja-JP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kumimoji="1" lang="ja-JP" altLang="en-US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商業目的とみなされる名称を</a:t>
              </a:r>
              <a:br>
                <a:rPr kumimoji="1" lang="en-US" altLang="ja-JP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kumimoji="1" lang="ja-JP" altLang="en-US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冠することはできません</a:t>
              </a:r>
              <a:endParaRPr kumimoji="1" lang="en-US" sz="1200" dirty="0">
                <a:solidFill>
                  <a:srgbClr val="96765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9406B73-DF39-418B-BA8E-785538E2140E}"/>
                </a:ext>
              </a:extLst>
            </p:cNvPr>
            <p:cNvSpPr/>
            <p:nvPr userDrawn="1"/>
          </p:nvSpPr>
          <p:spPr>
            <a:xfrm>
              <a:off x="119336" y="836734"/>
              <a:ext cx="138531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sz="1600" b="1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1.</a:t>
              </a:r>
              <a:r>
                <a:rPr kumimoji="1" lang="ja-JP" altLang="en-US" sz="1600" b="1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グループ名</a:t>
              </a:r>
              <a:endParaRPr kumimoji="1" lang="en-US" sz="1000" b="1" dirty="0">
                <a:solidFill>
                  <a:srgbClr val="96765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483DD10-7301-4ABA-A98E-D60529963BA3}"/>
              </a:ext>
            </a:extLst>
          </p:cNvPr>
          <p:cNvGrpSpPr/>
          <p:nvPr userDrawn="1"/>
        </p:nvGrpSpPr>
        <p:grpSpPr>
          <a:xfrm>
            <a:off x="119336" y="2276695"/>
            <a:ext cx="2339102" cy="727316"/>
            <a:chOff x="119336" y="2304753"/>
            <a:chExt cx="2339102" cy="727316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A1F803C-B7C7-4128-8398-64D16252CAA4}"/>
                </a:ext>
              </a:extLst>
            </p:cNvPr>
            <p:cNvSpPr/>
            <p:nvPr userDrawn="1"/>
          </p:nvSpPr>
          <p:spPr>
            <a:xfrm>
              <a:off x="119336" y="2570404"/>
              <a:ext cx="23391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ja-JP" altLang="en-US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グループメンバー全員の名前と</a:t>
              </a:r>
              <a:endParaRPr kumimoji="1" lang="en-US" altLang="ja-JP" sz="1200" dirty="0">
                <a:solidFill>
                  <a:srgbClr val="96765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r>
                <a:rPr kumimoji="1" lang="ja-JP" altLang="en-US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年齢を教えてください</a:t>
              </a:r>
              <a:endParaRPr kumimoji="1" lang="en-US" altLang="ja-JP" sz="1200" dirty="0">
                <a:solidFill>
                  <a:srgbClr val="96765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79C186E-0864-4295-B63F-11A3A8AD846A}"/>
                </a:ext>
              </a:extLst>
            </p:cNvPr>
            <p:cNvSpPr/>
            <p:nvPr userDrawn="1"/>
          </p:nvSpPr>
          <p:spPr>
            <a:xfrm>
              <a:off x="119336" y="2304753"/>
              <a:ext cx="138531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sz="1600" b="1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2.</a:t>
              </a:r>
              <a:r>
                <a:rPr kumimoji="1" lang="ja-JP" altLang="en-US" sz="1600" b="1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名前・年齢</a:t>
              </a:r>
              <a:endParaRPr kumimoji="1" lang="en-US" sz="1000" b="1" dirty="0">
                <a:solidFill>
                  <a:srgbClr val="96765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52C6307-9871-48E1-AA5C-74B3A835A975}"/>
              </a:ext>
            </a:extLst>
          </p:cNvPr>
          <p:cNvGrpSpPr/>
          <p:nvPr userDrawn="1"/>
        </p:nvGrpSpPr>
        <p:grpSpPr>
          <a:xfrm>
            <a:off x="119336" y="3775733"/>
            <a:ext cx="2414444" cy="1496854"/>
            <a:chOff x="119336" y="3772772"/>
            <a:chExt cx="2414444" cy="149685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215CAFF-0CC6-4157-94FD-227DC6ED62D1}"/>
                </a:ext>
              </a:extLst>
            </p:cNvPr>
            <p:cNvSpPr/>
            <p:nvPr userDrawn="1"/>
          </p:nvSpPr>
          <p:spPr>
            <a:xfrm>
              <a:off x="119336" y="4069297"/>
              <a:ext cx="2414444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ja-JP" altLang="en-US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役割や構成を教えてください</a:t>
              </a:r>
              <a:endParaRPr kumimoji="1" lang="en-US" altLang="ja-JP" sz="1200" dirty="0">
                <a:solidFill>
                  <a:srgbClr val="96765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r>
                <a:rPr kumimoji="1" lang="ja-JP" altLang="en-US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例</a:t>
              </a:r>
              <a:r>
                <a:rPr kumimoji="1" lang="en-US" altLang="ja-JP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)</a:t>
              </a:r>
              <a:r>
                <a:rPr kumimoji="1" lang="ja-JP" altLang="en-US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開発者</a:t>
              </a:r>
              <a:r>
                <a:rPr kumimoji="1" lang="en-US" altLang="ja-JP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2</a:t>
              </a:r>
              <a:r>
                <a:rPr kumimoji="1" lang="ja-JP" altLang="en-US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名、デザイナー</a:t>
              </a:r>
              <a:r>
                <a:rPr kumimoji="1" lang="en-US" altLang="ja-JP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1</a:t>
              </a:r>
              <a:r>
                <a:rPr kumimoji="1" lang="ja-JP" altLang="en-US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名、</a:t>
              </a:r>
              <a:br>
                <a:rPr kumimoji="1" lang="en-US" altLang="ja-JP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kumimoji="1" lang="ja-JP" altLang="en-US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英語支援</a:t>
              </a:r>
              <a:r>
                <a:rPr kumimoji="1" lang="en-US" altLang="ja-JP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1</a:t>
              </a:r>
              <a:r>
                <a:rPr kumimoji="1" lang="ja-JP" altLang="en-US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名、分析担当</a:t>
              </a:r>
              <a:r>
                <a:rPr kumimoji="1" lang="en-US" altLang="ja-JP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1</a:t>
              </a:r>
              <a:r>
                <a:rPr kumimoji="1" lang="ja-JP" altLang="en-US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名、</a:t>
              </a:r>
              <a:br>
                <a:rPr kumimoji="1" lang="en-US" altLang="ja-JP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kumimoji="1" lang="ja-JP" altLang="en-US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スポーツ大好きアドバイザー</a:t>
              </a:r>
              <a:br>
                <a:rPr kumimoji="1" lang="en-US" altLang="ja-JP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kumimoji="1" lang="en-US" altLang="ja-JP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1</a:t>
              </a:r>
              <a:r>
                <a:rPr kumimoji="1" lang="ja-JP" altLang="en-US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名など</a:t>
              </a:r>
              <a:br>
                <a:rPr kumimoji="1" lang="en-US" altLang="ja-JP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kumimoji="1" lang="ja-JP" altLang="en-US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*変更になってもかまいません</a:t>
              </a:r>
              <a:endParaRPr kumimoji="1" lang="en-US" altLang="ja-JP" sz="1200" dirty="0">
                <a:solidFill>
                  <a:srgbClr val="96765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4B5A68A-9CEC-47C6-88BD-6E6EB9D7C808}"/>
                </a:ext>
              </a:extLst>
            </p:cNvPr>
            <p:cNvSpPr/>
            <p:nvPr userDrawn="1"/>
          </p:nvSpPr>
          <p:spPr>
            <a:xfrm>
              <a:off x="119336" y="3772772"/>
              <a:ext cx="179568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sz="1600" b="1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3.</a:t>
              </a:r>
              <a:r>
                <a:rPr kumimoji="1" lang="ja-JP" altLang="en-US" sz="1600" b="1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グループの構成</a:t>
              </a:r>
              <a:endParaRPr kumimoji="1" lang="en-US" sz="1000" b="1" dirty="0">
                <a:solidFill>
                  <a:srgbClr val="96765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9B59A00-A472-4567-BCF8-49605172584C}"/>
              </a:ext>
            </a:extLst>
          </p:cNvPr>
          <p:cNvGrpSpPr/>
          <p:nvPr userDrawn="1"/>
        </p:nvGrpSpPr>
        <p:grpSpPr>
          <a:xfrm>
            <a:off x="6022581" y="796707"/>
            <a:ext cx="2183858" cy="925151"/>
            <a:chOff x="6087896" y="836734"/>
            <a:chExt cx="2183858" cy="925151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EAB2A8F-10B4-441D-AEC2-ACAFD40EDEC4}"/>
                </a:ext>
              </a:extLst>
            </p:cNvPr>
            <p:cNvSpPr/>
            <p:nvPr userDrawn="1"/>
          </p:nvSpPr>
          <p:spPr>
            <a:xfrm>
              <a:off x="6087896" y="1115554"/>
              <a:ext cx="2183858" cy="646331"/>
            </a:xfrm>
            <a:prstGeom prst="rect">
              <a:avLst/>
            </a:prstGeom>
          </p:spPr>
          <p:txBody>
            <a:bodyPr wrap="none" lIns="36000" tIns="36000" rIns="36000" bIns="36000">
              <a:noAutofit/>
            </a:bodyPr>
            <a:lstStyle/>
            <a:p>
              <a:r>
                <a:rPr kumimoji="1" lang="ja-JP" altLang="en-US" sz="1000" dirty="0">
                  <a:solidFill>
                    <a:srgbClr val="967651"/>
                  </a:solidFill>
                  <a:latin typeface="游ゴシック" panose="020B0400000000000000" pitchFamily="50" charset="-128"/>
                  <a:ea typeface="+mn-ea"/>
                </a:rPr>
                <a:t>各国又は地域において、参加規約に</a:t>
              </a:r>
              <a:endParaRPr kumimoji="1" lang="en-US" altLang="ja-JP" sz="1000" dirty="0">
                <a:solidFill>
                  <a:srgbClr val="967651"/>
                </a:solidFill>
                <a:latin typeface="游ゴシック" panose="020B0400000000000000" pitchFamily="50" charset="-128"/>
                <a:ea typeface="+mn-ea"/>
              </a:endParaRPr>
            </a:p>
            <a:p>
              <a:r>
                <a:rPr kumimoji="1" lang="ja-JP" altLang="en-US" sz="1000" dirty="0">
                  <a:solidFill>
                    <a:srgbClr val="967651"/>
                  </a:solidFill>
                  <a:latin typeface="游ゴシック" panose="020B0400000000000000" pitchFamily="50" charset="-128"/>
                  <a:ea typeface="+mn-ea"/>
                </a:rPr>
                <a:t>自ら同意することができる法的な</a:t>
              </a:r>
              <a:endParaRPr kumimoji="1" lang="en-US" altLang="ja-JP" sz="1000" dirty="0">
                <a:solidFill>
                  <a:srgbClr val="967651"/>
                </a:solidFill>
                <a:latin typeface="游ゴシック" panose="020B0400000000000000" pitchFamily="50" charset="-128"/>
                <a:ea typeface="+mn-ea"/>
              </a:endParaRPr>
            </a:p>
            <a:p>
              <a:r>
                <a:rPr kumimoji="1" lang="ja-JP" altLang="en-US" sz="1000" dirty="0">
                  <a:solidFill>
                    <a:srgbClr val="967651"/>
                  </a:solidFill>
                  <a:latin typeface="游ゴシック" panose="020B0400000000000000" pitchFamily="50" charset="-128"/>
                  <a:ea typeface="+mn-ea"/>
                </a:rPr>
                <a:t>年齢未満の参加者は、両親又は</a:t>
              </a:r>
              <a:endParaRPr kumimoji="1" lang="en-US" altLang="ja-JP" sz="1000" dirty="0">
                <a:solidFill>
                  <a:srgbClr val="967651"/>
                </a:solidFill>
                <a:latin typeface="游ゴシック" panose="020B0400000000000000" pitchFamily="50" charset="-128"/>
                <a:ea typeface="+mn-ea"/>
              </a:endParaRPr>
            </a:p>
            <a:p>
              <a:r>
                <a:rPr kumimoji="1" lang="ja-JP" altLang="en-US" sz="1000" dirty="0">
                  <a:solidFill>
                    <a:srgbClr val="967651"/>
                  </a:solidFill>
                  <a:latin typeface="游ゴシック" panose="020B0400000000000000" pitchFamily="50" charset="-128"/>
                  <a:ea typeface="+mn-ea"/>
                </a:rPr>
                <a:t>法定代理人の書面による承諾が必須です</a:t>
              </a:r>
              <a:endParaRPr kumimoji="1" lang="en-US" altLang="ja-JP" sz="1000" dirty="0">
                <a:solidFill>
                  <a:srgbClr val="967651"/>
                </a:solidFill>
                <a:latin typeface="游ゴシック" panose="020B0400000000000000" pitchFamily="50" charset="-128"/>
                <a:ea typeface="+mn-ea"/>
              </a:endParaRPr>
            </a:p>
            <a:p>
              <a:r>
                <a:rPr kumimoji="1" lang="ja-JP" altLang="en-US" sz="1000" dirty="0">
                  <a:solidFill>
                    <a:srgbClr val="967651"/>
                  </a:solidFill>
                  <a:latin typeface="游ゴシック" panose="020B0400000000000000" pitchFamily="50" charset="-128"/>
                  <a:ea typeface="+mn-ea"/>
                </a:rPr>
                <a:t>該当される方は全員、同欄にご承諾</a:t>
              </a:r>
              <a:endParaRPr kumimoji="1" lang="en-US" altLang="ja-JP" sz="1000" dirty="0">
                <a:solidFill>
                  <a:srgbClr val="967651"/>
                </a:solidFill>
                <a:latin typeface="游ゴシック" panose="020B0400000000000000" pitchFamily="50" charset="-128"/>
                <a:ea typeface="+mn-ea"/>
              </a:endParaRPr>
            </a:p>
            <a:p>
              <a:r>
                <a:rPr kumimoji="1" lang="ja-JP" altLang="en-US" sz="1000" dirty="0">
                  <a:solidFill>
                    <a:srgbClr val="967651"/>
                  </a:solidFill>
                  <a:latin typeface="游ゴシック" panose="020B0400000000000000" pitchFamily="50" charset="-128"/>
                  <a:ea typeface="+mn-ea"/>
                </a:rPr>
                <a:t>いただいている保護者の氏名を</a:t>
              </a:r>
              <a:endParaRPr kumimoji="1" lang="en-US" altLang="ja-JP" sz="1000" dirty="0">
                <a:solidFill>
                  <a:srgbClr val="967651"/>
                </a:solidFill>
                <a:latin typeface="游ゴシック" panose="020B0400000000000000" pitchFamily="50" charset="-128"/>
                <a:ea typeface="+mn-ea"/>
              </a:endParaRPr>
            </a:p>
            <a:p>
              <a:r>
                <a:rPr kumimoji="1" lang="ja-JP" altLang="en-US" sz="1000" dirty="0">
                  <a:solidFill>
                    <a:srgbClr val="967651"/>
                  </a:solidFill>
                  <a:latin typeface="游ゴシック" panose="020B0400000000000000" pitchFamily="50" charset="-128"/>
                  <a:ea typeface="+mn-ea"/>
                </a:rPr>
                <a:t>入力してください</a:t>
              </a:r>
            </a:p>
            <a:p>
              <a:endParaRPr kumimoji="1" lang="en-US" altLang="ja-JP" sz="1000" dirty="0">
                <a:solidFill>
                  <a:srgbClr val="96765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D116D0A-0BFC-4EB0-A2DA-48F4994A757F}"/>
                </a:ext>
              </a:extLst>
            </p:cNvPr>
            <p:cNvSpPr/>
            <p:nvPr userDrawn="1"/>
          </p:nvSpPr>
          <p:spPr>
            <a:xfrm>
              <a:off x="6087896" y="836734"/>
              <a:ext cx="1630822" cy="349702"/>
            </a:xfrm>
            <a:prstGeom prst="rect">
              <a:avLst/>
            </a:prstGeom>
          </p:spPr>
          <p:txBody>
            <a:bodyPr wrap="none" lIns="36000" tIns="36000" rIns="36000" bIns="36000">
              <a:noAutofit/>
            </a:bodyPr>
            <a:lstStyle/>
            <a:p>
              <a:r>
                <a:rPr kumimoji="1" lang="en-US" altLang="ja-JP" sz="1600" b="1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5.</a:t>
              </a:r>
              <a:r>
                <a:rPr kumimoji="1" lang="ja-JP" altLang="en-US" sz="1600" b="1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保護者の名前</a:t>
              </a:r>
              <a:endParaRPr kumimoji="1" lang="en-US" sz="1000" b="1" dirty="0">
                <a:solidFill>
                  <a:srgbClr val="96765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DE708FE-787E-4115-BCE4-F28EA0B7A29D}"/>
              </a:ext>
            </a:extLst>
          </p:cNvPr>
          <p:cNvGrpSpPr/>
          <p:nvPr userDrawn="1"/>
        </p:nvGrpSpPr>
        <p:grpSpPr>
          <a:xfrm>
            <a:off x="6022581" y="2276695"/>
            <a:ext cx="2451559" cy="707686"/>
            <a:chOff x="6087896" y="2304753"/>
            <a:chExt cx="2451559" cy="707686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7D6A09B-5193-4AAA-A38D-1FCEB2515B5C}"/>
                </a:ext>
              </a:extLst>
            </p:cNvPr>
            <p:cNvSpPr/>
            <p:nvPr userDrawn="1"/>
          </p:nvSpPr>
          <p:spPr>
            <a:xfrm>
              <a:off x="6087896" y="2570404"/>
              <a:ext cx="2451559" cy="442035"/>
            </a:xfrm>
            <a:prstGeom prst="rect">
              <a:avLst/>
            </a:prstGeom>
          </p:spPr>
          <p:txBody>
            <a:bodyPr wrap="none" lIns="36000" tIns="36000" rIns="36000" bIns="36000">
              <a:noAutofit/>
            </a:bodyPr>
            <a:lstStyle/>
            <a:p>
              <a:r>
                <a:rPr kumimoji="1" lang="ja-JP" altLang="en-US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代表者の所属企業、学校・学部名</a:t>
              </a:r>
              <a:br>
                <a:rPr kumimoji="1" lang="en-US" altLang="ja-JP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kumimoji="1" lang="ja-JP" altLang="en-US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など、可能な範囲で教えて</a:t>
              </a:r>
              <a:br>
                <a:rPr kumimoji="1" lang="en-US" altLang="ja-JP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kumimoji="1" lang="ja-JP" altLang="en-US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ください</a:t>
              </a:r>
              <a:endParaRPr kumimoji="1" lang="en-US" altLang="ja-JP" sz="1200" dirty="0">
                <a:solidFill>
                  <a:srgbClr val="96765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CC45FDB-4035-49A5-A06E-714AE162EE3A}"/>
                </a:ext>
              </a:extLst>
            </p:cNvPr>
            <p:cNvSpPr/>
            <p:nvPr userDrawn="1"/>
          </p:nvSpPr>
          <p:spPr>
            <a:xfrm>
              <a:off x="6087896" y="2304753"/>
              <a:ext cx="1630822" cy="349702"/>
            </a:xfrm>
            <a:prstGeom prst="rect">
              <a:avLst/>
            </a:prstGeom>
          </p:spPr>
          <p:txBody>
            <a:bodyPr wrap="none" lIns="36000" tIns="36000" rIns="36000" bIns="36000">
              <a:noAutofit/>
            </a:bodyPr>
            <a:lstStyle/>
            <a:p>
              <a:r>
                <a:rPr kumimoji="1" lang="en-US" altLang="ja-JP" sz="1600" b="1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6.</a:t>
              </a:r>
              <a:r>
                <a:rPr kumimoji="1" lang="ja-JP" altLang="en-US" sz="1600" b="1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代表者の所属</a:t>
              </a:r>
              <a:endParaRPr kumimoji="1" lang="en-US" sz="1000" b="1" dirty="0">
                <a:solidFill>
                  <a:srgbClr val="96765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962093A-40E5-4CC5-95EF-C66B88F2DE63}"/>
              </a:ext>
            </a:extLst>
          </p:cNvPr>
          <p:cNvGrpSpPr/>
          <p:nvPr userDrawn="1"/>
        </p:nvGrpSpPr>
        <p:grpSpPr>
          <a:xfrm>
            <a:off x="6022581" y="3775733"/>
            <a:ext cx="2526901" cy="738124"/>
            <a:chOff x="6087896" y="3772772"/>
            <a:chExt cx="2526901" cy="73812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323690E-696C-45E7-B248-D3055487F7A1}"/>
                </a:ext>
              </a:extLst>
            </p:cNvPr>
            <p:cNvSpPr/>
            <p:nvPr userDrawn="1"/>
          </p:nvSpPr>
          <p:spPr>
            <a:xfrm>
              <a:off x="6087896" y="4068861"/>
              <a:ext cx="2151798" cy="442035"/>
            </a:xfrm>
            <a:prstGeom prst="rect">
              <a:avLst/>
            </a:prstGeom>
          </p:spPr>
          <p:txBody>
            <a:bodyPr wrap="none" lIns="36000" tIns="36000" rIns="36000" bIns="36000">
              <a:noAutofit/>
            </a:bodyPr>
            <a:lstStyle/>
            <a:p>
              <a:r>
                <a:rPr kumimoji="1" lang="ja-JP" altLang="en-US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グループの紹介や</a:t>
              </a:r>
              <a:endParaRPr kumimoji="1" lang="en-US" altLang="ja-JP" sz="1200" dirty="0">
                <a:solidFill>
                  <a:srgbClr val="96765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r>
                <a:rPr kumimoji="1" lang="ja-JP" altLang="en-US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参加の意気込みを教えてください</a:t>
              </a:r>
              <a:endParaRPr kumimoji="1" lang="en-US" altLang="ja-JP" sz="1200" dirty="0">
                <a:solidFill>
                  <a:srgbClr val="96765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69C837B-9E7F-4E31-936B-2D31086A60D6}"/>
                </a:ext>
              </a:extLst>
            </p:cNvPr>
            <p:cNvSpPr/>
            <p:nvPr userDrawn="1"/>
          </p:nvSpPr>
          <p:spPr>
            <a:xfrm>
              <a:off x="6087896" y="3772772"/>
              <a:ext cx="2526901" cy="349702"/>
            </a:xfrm>
            <a:prstGeom prst="rect">
              <a:avLst/>
            </a:prstGeom>
          </p:spPr>
          <p:txBody>
            <a:bodyPr wrap="none" lIns="36000" tIns="36000" rIns="36000" bIns="36000">
              <a:noAutofit/>
            </a:bodyPr>
            <a:lstStyle/>
            <a:p>
              <a:r>
                <a:rPr kumimoji="1" lang="en-US" altLang="ja-JP" sz="1600" b="1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7.</a:t>
              </a:r>
              <a:r>
                <a:rPr kumimoji="1" lang="ja-JP" altLang="en-US" sz="1600" b="1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グループ紹介・意気込み</a:t>
              </a:r>
              <a:endParaRPr kumimoji="1" lang="en-US" sz="1000" b="1" dirty="0">
                <a:solidFill>
                  <a:srgbClr val="96765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7B2FF62-5D92-4F2A-817A-A26D0E9C7FB1}"/>
              </a:ext>
            </a:extLst>
          </p:cNvPr>
          <p:cNvGrpSpPr/>
          <p:nvPr userDrawn="1"/>
        </p:nvGrpSpPr>
        <p:grpSpPr>
          <a:xfrm>
            <a:off x="119336" y="5274771"/>
            <a:ext cx="2185214" cy="744682"/>
            <a:chOff x="119336" y="5240792"/>
            <a:chExt cx="2185214" cy="74468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61BB88C-C109-4926-8279-118055F97ACF}"/>
                </a:ext>
              </a:extLst>
            </p:cNvPr>
            <p:cNvSpPr/>
            <p:nvPr userDrawn="1"/>
          </p:nvSpPr>
          <p:spPr>
            <a:xfrm>
              <a:off x="119336" y="5523809"/>
              <a:ext cx="21852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ja-JP" altLang="en-US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主なメンバーの住んでいる国</a:t>
              </a:r>
              <a:br>
                <a:rPr kumimoji="1" lang="en-US" altLang="ja-JP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kumimoji="1" lang="ja-JP" altLang="en-US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や都道府県を教えてください</a:t>
              </a:r>
              <a:endParaRPr kumimoji="1" lang="en-US" altLang="ja-JP" sz="1200" dirty="0">
                <a:solidFill>
                  <a:srgbClr val="96765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E4C9A1E-1423-4E2B-9F8B-0C1A3F4270F0}"/>
                </a:ext>
              </a:extLst>
            </p:cNvPr>
            <p:cNvSpPr/>
            <p:nvPr userDrawn="1"/>
          </p:nvSpPr>
          <p:spPr>
            <a:xfrm>
              <a:off x="119336" y="5240792"/>
              <a:ext cx="20008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sz="1600" b="1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4.</a:t>
              </a:r>
              <a:r>
                <a:rPr kumimoji="1" lang="ja-JP" altLang="en-US" sz="1600" b="1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メンバーの居住地</a:t>
              </a:r>
              <a:endParaRPr kumimoji="1" lang="en-US" sz="1000" b="1" dirty="0">
                <a:solidFill>
                  <a:srgbClr val="96765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0B3813-DC89-4775-B82D-4268B1A79651}"/>
              </a:ext>
            </a:extLst>
          </p:cNvPr>
          <p:cNvGrpSpPr/>
          <p:nvPr userDrawn="1"/>
        </p:nvGrpSpPr>
        <p:grpSpPr>
          <a:xfrm>
            <a:off x="6022581" y="5274771"/>
            <a:ext cx="2276882" cy="1129780"/>
            <a:chOff x="6087896" y="5240792"/>
            <a:chExt cx="2276882" cy="112978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9D3C47A-CA83-4A6B-A496-6238D3157933}"/>
                </a:ext>
              </a:extLst>
            </p:cNvPr>
            <p:cNvSpPr/>
            <p:nvPr userDrawn="1"/>
          </p:nvSpPr>
          <p:spPr>
            <a:xfrm>
              <a:off x="6136035" y="5539575"/>
              <a:ext cx="2228743" cy="830997"/>
            </a:xfrm>
            <a:prstGeom prst="rect">
              <a:avLst/>
            </a:prstGeom>
          </p:spPr>
          <p:txBody>
            <a:bodyPr wrap="none" lIns="36000" tIns="36000" rIns="36000" bIns="36000">
              <a:noAutofit/>
            </a:bodyPr>
            <a:lstStyle/>
            <a:p>
              <a:r>
                <a:rPr kumimoji="1" lang="en-US" altLang="ja-JP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TOKYO 2020 Open Innovation </a:t>
              </a:r>
              <a:br>
                <a:rPr kumimoji="1" lang="en-US" altLang="ja-JP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kumimoji="1" lang="en-US" altLang="ja-JP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Challenge</a:t>
              </a:r>
              <a:r>
                <a:rPr kumimoji="1" lang="ja-JP" altLang="en-US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を、最初にどこで</a:t>
              </a:r>
              <a:endParaRPr kumimoji="1" lang="en-US" altLang="ja-JP" sz="1200" dirty="0">
                <a:solidFill>
                  <a:srgbClr val="96765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r>
                <a:rPr kumimoji="1" lang="ja-JP" altLang="en-US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知ったか、該当項目を選択して</a:t>
              </a:r>
              <a:br>
                <a:rPr kumimoji="1" lang="en-US" altLang="ja-JP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kumimoji="1" lang="ja-JP" altLang="en-US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ください</a:t>
              </a:r>
              <a:endParaRPr kumimoji="1" lang="en-US" altLang="ja-JP" sz="1200" dirty="0">
                <a:solidFill>
                  <a:srgbClr val="96765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endParaRPr kumimoji="1" lang="en-US" altLang="ja-JP" sz="1200" dirty="0">
                <a:solidFill>
                  <a:srgbClr val="96765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715C9DE-500F-4946-AFFD-48C4B37F2163}"/>
                </a:ext>
              </a:extLst>
            </p:cNvPr>
            <p:cNvSpPr/>
            <p:nvPr userDrawn="1"/>
          </p:nvSpPr>
          <p:spPr>
            <a:xfrm>
              <a:off x="6087896" y="5240792"/>
              <a:ext cx="1188393" cy="349702"/>
            </a:xfrm>
            <a:prstGeom prst="rect">
              <a:avLst/>
            </a:prstGeom>
          </p:spPr>
          <p:txBody>
            <a:bodyPr wrap="none" lIns="36000" tIns="36000" rIns="36000" bIns="36000">
              <a:noAutofit/>
            </a:bodyPr>
            <a:lstStyle/>
            <a:p>
              <a:r>
                <a:rPr kumimoji="1" lang="en-US" altLang="ja-JP" sz="1600" b="1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8.</a:t>
              </a:r>
              <a:r>
                <a:rPr kumimoji="1" lang="ja-JP" altLang="en-US" sz="1600" b="1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応募経緯</a:t>
              </a:r>
              <a:endParaRPr kumimoji="1" lang="en-US" sz="1600" b="1" dirty="0">
                <a:solidFill>
                  <a:srgbClr val="96765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2F323AF1-3D91-4C23-92D3-EFEAC37661E5}"/>
              </a:ext>
            </a:extLst>
          </p:cNvPr>
          <p:cNvSpPr/>
          <p:nvPr userDrawn="1"/>
        </p:nvSpPr>
        <p:spPr>
          <a:xfrm>
            <a:off x="2354133" y="796707"/>
            <a:ext cx="3595626" cy="1401557"/>
          </a:xfrm>
          <a:prstGeom prst="rect">
            <a:avLst/>
          </a:prstGeom>
          <a:ln w="28575">
            <a:solidFill>
              <a:srgbClr val="B4B4B4"/>
            </a:solidFill>
          </a:ln>
        </p:spPr>
        <p:txBody>
          <a:bodyPr vert="horz" lIns="72000" tIns="36000" rIns="36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kumimoji="1" lang="en-US" sz="1200" dirty="0">
              <a:solidFill>
                <a:prstClr val="black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876601D-0861-44BD-B7B7-E60D6050ADD0}"/>
              </a:ext>
            </a:extLst>
          </p:cNvPr>
          <p:cNvSpPr/>
          <p:nvPr userDrawn="1"/>
        </p:nvSpPr>
        <p:spPr>
          <a:xfrm>
            <a:off x="2354133" y="2276695"/>
            <a:ext cx="3595626" cy="1401557"/>
          </a:xfrm>
          <a:prstGeom prst="rect">
            <a:avLst/>
          </a:prstGeom>
          <a:ln w="28575">
            <a:solidFill>
              <a:srgbClr val="B4B4B4"/>
            </a:solidFill>
          </a:ln>
        </p:spPr>
        <p:txBody>
          <a:bodyPr vert="horz" lIns="72000" tIns="36000" rIns="36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kumimoji="1" lang="en-US" sz="1200" dirty="0">
              <a:solidFill>
                <a:prstClr val="black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24CF569-BA26-4735-85B7-5DC8C5B7B901}"/>
              </a:ext>
            </a:extLst>
          </p:cNvPr>
          <p:cNvSpPr/>
          <p:nvPr userDrawn="1"/>
        </p:nvSpPr>
        <p:spPr>
          <a:xfrm>
            <a:off x="2354133" y="3775733"/>
            <a:ext cx="3595626" cy="1401557"/>
          </a:xfrm>
          <a:prstGeom prst="rect">
            <a:avLst/>
          </a:prstGeom>
          <a:ln w="28575">
            <a:solidFill>
              <a:srgbClr val="B4B4B4"/>
            </a:solidFill>
          </a:ln>
        </p:spPr>
        <p:txBody>
          <a:bodyPr vert="horz" lIns="72000" tIns="36000" rIns="36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kumimoji="1" lang="en-US" sz="1200" dirty="0">
              <a:solidFill>
                <a:prstClr val="black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299FF56-E650-4512-BD8E-D75DE06F7259}"/>
              </a:ext>
            </a:extLst>
          </p:cNvPr>
          <p:cNvSpPr/>
          <p:nvPr userDrawn="1"/>
        </p:nvSpPr>
        <p:spPr>
          <a:xfrm>
            <a:off x="2354133" y="5274771"/>
            <a:ext cx="3595626" cy="1401557"/>
          </a:xfrm>
          <a:prstGeom prst="rect">
            <a:avLst/>
          </a:prstGeom>
          <a:ln w="28575">
            <a:solidFill>
              <a:srgbClr val="B4B4B4"/>
            </a:solidFill>
          </a:ln>
        </p:spPr>
        <p:txBody>
          <a:bodyPr vert="horz" lIns="72000" tIns="36000" rIns="36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kumimoji="1" lang="en-US" sz="1200" dirty="0">
              <a:solidFill>
                <a:prstClr val="black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2048F1B-B328-477A-8117-F55109018D99}"/>
              </a:ext>
            </a:extLst>
          </p:cNvPr>
          <p:cNvSpPr/>
          <p:nvPr userDrawn="1"/>
        </p:nvSpPr>
        <p:spPr>
          <a:xfrm>
            <a:off x="8457491" y="796707"/>
            <a:ext cx="3594072" cy="1400400"/>
          </a:xfrm>
          <a:prstGeom prst="rect">
            <a:avLst/>
          </a:prstGeom>
          <a:ln w="28575">
            <a:solidFill>
              <a:srgbClr val="B4B4B4"/>
            </a:solidFill>
          </a:ln>
        </p:spPr>
        <p:txBody>
          <a:bodyPr vert="horz" lIns="72000" tIns="36000" rIns="36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kumimoji="1" lang="en-US" sz="1200" dirty="0">
              <a:solidFill>
                <a:prstClr val="black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784EDA6-DABB-41C3-B080-E684638D59DB}"/>
              </a:ext>
            </a:extLst>
          </p:cNvPr>
          <p:cNvSpPr/>
          <p:nvPr userDrawn="1"/>
        </p:nvSpPr>
        <p:spPr>
          <a:xfrm>
            <a:off x="8457491" y="2276695"/>
            <a:ext cx="3594072" cy="1400400"/>
          </a:xfrm>
          <a:prstGeom prst="rect">
            <a:avLst/>
          </a:prstGeom>
          <a:ln w="28575">
            <a:solidFill>
              <a:srgbClr val="B4B4B4"/>
            </a:solidFill>
          </a:ln>
        </p:spPr>
        <p:txBody>
          <a:bodyPr vert="horz" lIns="72000" tIns="36000" rIns="36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kumimoji="1" lang="en-US" sz="1200" dirty="0">
              <a:solidFill>
                <a:prstClr val="black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4D7CB2F-A878-417A-854F-263D5E3706DC}"/>
              </a:ext>
            </a:extLst>
          </p:cNvPr>
          <p:cNvSpPr/>
          <p:nvPr userDrawn="1"/>
        </p:nvSpPr>
        <p:spPr>
          <a:xfrm>
            <a:off x="8457491" y="3775733"/>
            <a:ext cx="3594072" cy="1400400"/>
          </a:xfrm>
          <a:prstGeom prst="rect">
            <a:avLst/>
          </a:prstGeom>
          <a:ln w="28575">
            <a:solidFill>
              <a:srgbClr val="B4B4B4"/>
            </a:solidFill>
          </a:ln>
        </p:spPr>
        <p:txBody>
          <a:bodyPr vert="horz" lIns="72000" tIns="36000" rIns="36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kumimoji="1" lang="en-US" sz="1200" dirty="0">
              <a:solidFill>
                <a:prstClr val="black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95D031B-7651-4A76-9699-1CDB0ED00117}"/>
              </a:ext>
            </a:extLst>
          </p:cNvPr>
          <p:cNvSpPr/>
          <p:nvPr userDrawn="1"/>
        </p:nvSpPr>
        <p:spPr>
          <a:xfrm>
            <a:off x="8457491" y="5274771"/>
            <a:ext cx="3594072" cy="1400400"/>
          </a:xfrm>
          <a:prstGeom prst="rect">
            <a:avLst/>
          </a:prstGeom>
          <a:ln w="28575">
            <a:solidFill>
              <a:srgbClr val="B4B4B4"/>
            </a:solidFill>
          </a:ln>
        </p:spPr>
        <p:txBody>
          <a:bodyPr vert="horz" lIns="72000" tIns="36000" rIns="36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kumimoji="1" lang="en-US" sz="1200" dirty="0">
              <a:solidFill>
                <a:prstClr val="black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6896B9C0-F1D1-4C5F-91AA-2FD9E06B45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54976" y="796707"/>
            <a:ext cx="3594072" cy="1400400"/>
          </a:xfrm>
        </p:spPr>
        <p:txBody>
          <a:bodyPr lIns="72000" tIns="36000" rIns="36000" bIns="3600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9" name="Text Placeholder 87">
            <a:extLst>
              <a:ext uri="{FF2B5EF4-FFF2-40B4-BE49-F238E27FC236}">
                <a16:creationId xmlns:a16="http://schemas.microsoft.com/office/drawing/2014/main" id="{AC67EFA1-43D2-42B6-A972-2FB165E119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54976" y="2276695"/>
            <a:ext cx="3594072" cy="1400400"/>
          </a:xfrm>
        </p:spPr>
        <p:txBody>
          <a:bodyPr lIns="72000" tIns="36000" rIns="36000" bIns="3600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0" name="Text Placeholder 87">
            <a:extLst>
              <a:ext uri="{FF2B5EF4-FFF2-40B4-BE49-F238E27FC236}">
                <a16:creationId xmlns:a16="http://schemas.microsoft.com/office/drawing/2014/main" id="{D07B33AE-084C-437B-8303-F25FF5EFC0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54976" y="3775733"/>
            <a:ext cx="3594072" cy="1400400"/>
          </a:xfrm>
        </p:spPr>
        <p:txBody>
          <a:bodyPr lIns="72000" tIns="36000" rIns="36000" bIns="3600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1" name="Text Placeholder 87">
            <a:extLst>
              <a:ext uri="{FF2B5EF4-FFF2-40B4-BE49-F238E27FC236}">
                <a16:creationId xmlns:a16="http://schemas.microsoft.com/office/drawing/2014/main" id="{4FE32567-D63F-459F-8F05-689B46467E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54976" y="5274771"/>
            <a:ext cx="3594072" cy="1400400"/>
          </a:xfrm>
        </p:spPr>
        <p:txBody>
          <a:bodyPr lIns="72000" tIns="36000" rIns="36000" bIns="3600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2" name="Text Placeholder 87">
            <a:extLst>
              <a:ext uri="{FF2B5EF4-FFF2-40B4-BE49-F238E27FC236}">
                <a16:creationId xmlns:a16="http://schemas.microsoft.com/office/drawing/2014/main" id="{3CB7C769-0600-4C70-9315-18C18E2A4A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58201" y="796707"/>
            <a:ext cx="3594072" cy="1400400"/>
          </a:xfrm>
        </p:spPr>
        <p:txBody>
          <a:bodyPr lIns="72000" tIns="36000" rIns="36000" bIns="3600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3" name="Text Placeholder 87">
            <a:extLst>
              <a:ext uri="{FF2B5EF4-FFF2-40B4-BE49-F238E27FC236}">
                <a16:creationId xmlns:a16="http://schemas.microsoft.com/office/drawing/2014/main" id="{DB43C124-9672-4527-A6A3-964EA51223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58201" y="2276695"/>
            <a:ext cx="3594072" cy="1400400"/>
          </a:xfrm>
        </p:spPr>
        <p:txBody>
          <a:bodyPr lIns="72000" tIns="36000" rIns="36000" bIns="3600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4" name="Text Placeholder 87">
            <a:extLst>
              <a:ext uri="{FF2B5EF4-FFF2-40B4-BE49-F238E27FC236}">
                <a16:creationId xmlns:a16="http://schemas.microsoft.com/office/drawing/2014/main" id="{49E4E48A-79CE-40D7-83C7-577AF01161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8201" y="3775733"/>
            <a:ext cx="3594072" cy="1400400"/>
          </a:xfrm>
        </p:spPr>
        <p:txBody>
          <a:bodyPr lIns="72000" tIns="36000" rIns="36000" bIns="3600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5" name="Text Placeholder 87">
            <a:extLst>
              <a:ext uri="{FF2B5EF4-FFF2-40B4-BE49-F238E27FC236}">
                <a16:creationId xmlns:a16="http://schemas.microsoft.com/office/drawing/2014/main" id="{6F5213A2-F8FB-44F1-8D99-956F7F8ADB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458201" y="5274771"/>
            <a:ext cx="3594072" cy="1400400"/>
          </a:xfrm>
        </p:spPr>
        <p:txBody>
          <a:bodyPr lIns="72000" tIns="36000" rIns="36000" bIns="3600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04F2900-7C2B-44F5-A28E-12AAADFF118A}"/>
              </a:ext>
            </a:extLst>
          </p:cNvPr>
          <p:cNvCxnSpPr/>
          <p:nvPr userDrawn="1"/>
        </p:nvCxnSpPr>
        <p:spPr>
          <a:xfrm>
            <a:off x="5151819" y="439799"/>
            <a:ext cx="1800000" cy="0"/>
          </a:xfrm>
          <a:prstGeom prst="line">
            <a:avLst/>
          </a:prstGeom>
          <a:ln w="38100">
            <a:solidFill>
              <a:srgbClr val="D3CE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63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23D259-7F0C-46E5-BC26-8E24A6C3196B}"/>
              </a:ext>
            </a:extLst>
          </p:cNvPr>
          <p:cNvGrpSpPr/>
          <p:nvPr userDrawn="1"/>
        </p:nvGrpSpPr>
        <p:grpSpPr>
          <a:xfrm>
            <a:off x="188425" y="590849"/>
            <a:ext cx="4660250" cy="695560"/>
            <a:chOff x="119336" y="944565"/>
            <a:chExt cx="4660250" cy="92108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597E071-C12F-46B0-8FC5-77149F1CBB71}"/>
                </a:ext>
              </a:extLst>
            </p:cNvPr>
            <p:cNvSpPr/>
            <p:nvPr userDrawn="1"/>
          </p:nvSpPr>
          <p:spPr>
            <a:xfrm>
              <a:off x="119336" y="1254298"/>
              <a:ext cx="5420870" cy="6113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kumimoji="1" lang="ja-JP" altLang="en-US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企画名を教えてください </a:t>
              </a:r>
              <a:br>
                <a:rPr kumimoji="1" lang="en-US" altLang="ja-JP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kumimoji="1" lang="ja-JP" altLang="en-US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*企業名や商標名等、商業目的とみなされる名称を冠することはできません</a:t>
              </a:r>
              <a:endParaRPr kumimoji="1" lang="en-US" sz="1200" dirty="0">
                <a:solidFill>
                  <a:srgbClr val="96765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9406B73-DF39-418B-BA8E-785538E2140E}"/>
                </a:ext>
              </a:extLst>
            </p:cNvPr>
            <p:cNvSpPr/>
            <p:nvPr userDrawn="1"/>
          </p:nvSpPr>
          <p:spPr>
            <a:xfrm>
              <a:off x="119336" y="944565"/>
              <a:ext cx="971741" cy="448327"/>
            </a:xfrm>
            <a:prstGeom prst="rect">
              <a:avLst/>
            </a:prstGeom>
          </p:spPr>
          <p:txBody>
            <a:bodyPr wrap="none" lIns="36000" tIns="36000" rIns="36000" bIns="36000">
              <a:noAutofit/>
            </a:bodyPr>
            <a:lstStyle/>
            <a:p>
              <a:pPr lvl="0"/>
              <a:r>
                <a:rPr kumimoji="1" lang="en-US" altLang="ja-JP" sz="1600" b="1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1.</a:t>
              </a:r>
              <a:r>
                <a:rPr kumimoji="1" lang="ja-JP" altLang="en-US" sz="1600" b="1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企画名</a:t>
              </a:r>
              <a:endParaRPr kumimoji="1" lang="en-US" sz="1600" b="1" dirty="0">
                <a:solidFill>
                  <a:srgbClr val="96765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483DD10-7301-4ABA-A98E-D60529963BA3}"/>
              </a:ext>
            </a:extLst>
          </p:cNvPr>
          <p:cNvGrpSpPr/>
          <p:nvPr userDrawn="1"/>
        </p:nvGrpSpPr>
        <p:grpSpPr>
          <a:xfrm>
            <a:off x="5444956" y="586361"/>
            <a:ext cx="6237605" cy="697586"/>
            <a:chOff x="119336" y="2110891"/>
            <a:chExt cx="6237605" cy="697586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A1F803C-B7C7-4128-8398-64D16252CAA4}"/>
                </a:ext>
              </a:extLst>
            </p:cNvPr>
            <p:cNvSpPr/>
            <p:nvPr userDrawn="1"/>
          </p:nvSpPr>
          <p:spPr>
            <a:xfrm>
              <a:off x="119336" y="2346812"/>
              <a:ext cx="623760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kumimoji="1" lang="ja-JP" altLang="en-US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企画の概要を教えてください</a:t>
              </a:r>
              <a:endParaRPr kumimoji="1" lang="en-US" altLang="ja-JP" sz="1200" dirty="0">
                <a:solidFill>
                  <a:srgbClr val="96765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lvl="0"/>
              <a:r>
                <a:rPr kumimoji="1" lang="en-US" altLang="ja-JP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*</a:t>
              </a:r>
              <a:r>
                <a:rPr kumimoji="1" lang="ja-JP" altLang="en-US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詳細は自由形式で記入していただきますので、この枠内に</a:t>
              </a:r>
              <a:r>
                <a:rPr kumimoji="1" lang="en-US" altLang="ja-JP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14pt</a:t>
              </a:r>
              <a:r>
                <a:rPr kumimoji="1" lang="ja-JP" altLang="en-US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以上で記入してください</a:t>
              </a:r>
              <a:endParaRPr kumimoji="1" lang="en-US" altLang="ja-JP" sz="1200" dirty="0">
                <a:solidFill>
                  <a:srgbClr val="96765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79C186E-0864-4295-B63F-11A3A8AD846A}"/>
                </a:ext>
              </a:extLst>
            </p:cNvPr>
            <p:cNvSpPr/>
            <p:nvPr userDrawn="1"/>
          </p:nvSpPr>
          <p:spPr>
            <a:xfrm>
              <a:off x="119336" y="2110891"/>
              <a:ext cx="1176925" cy="338554"/>
            </a:xfrm>
            <a:prstGeom prst="rect">
              <a:avLst/>
            </a:prstGeom>
          </p:spPr>
          <p:txBody>
            <a:bodyPr wrap="none" lIns="36000" tIns="36000" rIns="36000" bIns="36000">
              <a:noAutofit/>
            </a:bodyPr>
            <a:lstStyle/>
            <a:p>
              <a:pPr lvl="0"/>
              <a:r>
                <a:rPr kumimoji="1" lang="en-US" altLang="ja-JP" sz="1600" b="1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3.</a:t>
              </a:r>
              <a:r>
                <a:rPr kumimoji="1" lang="ja-JP" altLang="en-US" sz="1600" b="1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企画概要</a:t>
              </a:r>
              <a:endParaRPr kumimoji="1" lang="en-US" sz="1600" b="1" dirty="0">
                <a:solidFill>
                  <a:srgbClr val="96765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2F323AF1-3D91-4C23-92D3-EFEAC37661E5}"/>
              </a:ext>
            </a:extLst>
          </p:cNvPr>
          <p:cNvSpPr/>
          <p:nvPr userDrawn="1"/>
        </p:nvSpPr>
        <p:spPr>
          <a:xfrm>
            <a:off x="236936" y="1280265"/>
            <a:ext cx="4947226" cy="777118"/>
          </a:xfrm>
          <a:prstGeom prst="rect">
            <a:avLst/>
          </a:prstGeom>
          <a:ln w="28575">
            <a:solidFill>
              <a:srgbClr val="B4B4B4"/>
            </a:solidFill>
          </a:ln>
        </p:spPr>
        <p:txBody>
          <a:bodyPr vert="horz" lIns="72000" tIns="36000" rIns="36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kumimoji="1" lang="en-US" sz="1200" dirty="0">
              <a:solidFill>
                <a:prstClr val="black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876601D-0861-44BD-B7B7-E60D6050ADD0}"/>
              </a:ext>
            </a:extLst>
          </p:cNvPr>
          <p:cNvSpPr/>
          <p:nvPr userDrawn="1"/>
        </p:nvSpPr>
        <p:spPr>
          <a:xfrm>
            <a:off x="5448836" y="1272582"/>
            <a:ext cx="6498858" cy="2185700"/>
          </a:xfrm>
          <a:prstGeom prst="rect">
            <a:avLst/>
          </a:prstGeom>
          <a:ln w="28575">
            <a:solidFill>
              <a:srgbClr val="B4B4B4"/>
            </a:solidFill>
          </a:ln>
        </p:spPr>
        <p:txBody>
          <a:bodyPr vert="horz" lIns="72000" tIns="36000" rIns="36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kumimoji="1" lang="en-US" sz="1200" dirty="0">
              <a:solidFill>
                <a:prstClr val="black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6896B9C0-F1D1-4C5F-91AA-2FD9E06B4596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238648" y="1280056"/>
            <a:ext cx="4947226" cy="776477"/>
          </a:xfrm>
        </p:spPr>
        <p:txBody>
          <a:bodyPr lIns="72000" tIns="36000" rIns="36000" bIns="3600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9" name="Text Placeholder 87">
            <a:extLst>
              <a:ext uri="{FF2B5EF4-FFF2-40B4-BE49-F238E27FC236}">
                <a16:creationId xmlns:a16="http://schemas.microsoft.com/office/drawing/2014/main" id="{AC67EFA1-43D2-42B6-A972-2FB165E11924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5448300" y="1272996"/>
            <a:ext cx="6496050" cy="2183896"/>
          </a:xfrm>
        </p:spPr>
        <p:txBody>
          <a:bodyPr vert="horz" lIns="72000" tIns="36000" rIns="36000" bIns="36000" rtlCol="0" anchor="ctr" anchorCtr="0">
            <a:noAutofit/>
          </a:bodyPr>
          <a:lstStyle>
            <a:lvl1pPr>
              <a:spcBef>
                <a:spcPts val="0"/>
              </a:spcBef>
              <a:defRPr lang="en-US" sz="1400" dirty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08243AE-1A43-4A8A-BD07-9CA3E40CC390}"/>
              </a:ext>
            </a:extLst>
          </p:cNvPr>
          <p:cNvGrpSpPr/>
          <p:nvPr userDrawn="1"/>
        </p:nvGrpSpPr>
        <p:grpSpPr>
          <a:xfrm>
            <a:off x="191758" y="4150056"/>
            <a:ext cx="3214308" cy="711298"/>
            <a:chOff x="6087896" y="5321474"/>
            <a:chExt cx="1462984" cy="71129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4B65273-F3E8-40BB-B601-32476CA17D1F}"/>
                </a:ext>
              </a:extLst>
            </p:cNvPr>
            <p:cNvSpPr/>
            <p:nvPr userDrawn="1"/>
          </p:nvSpPr>
          <p:spPr>
            <a:xfrm>
              <a:off x="6136035" y="5571107"/>
              <a:ext cx="14148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kumimoji="1" lang="ja-JP" altLang="en-US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どのデータを利用するかを教えてください</a:t>
              </a:r>
              <a:endParaRPr kumimoji="1" lang="en-US" altLang="ja-JP" sz="1200" dirty="0">
                <a:solidFill>
                  <a:srgbClr val="96765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lvl="0"/>
              <a:endParaRPr kumimoji="1" lang="en-US" altLang="ja-JP" sz="1200" dirty="0">
                <a:solidFill>
                  <a:srgbClr val="96765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D7E2422-0BF2-405D-8A67-E2A34F2881D1}"/>
                </a:ext>
              </a:extLst>
            </p:cNvPr>
            <p:cNvSpPr/>
            <p:nvPr userDrawn="1"/>
          </p:nvSpPr>
          <p:spPr>
            <a:xfrm>
              <a:off x="6087896" y="5321474"/>
              <a:ext cx="1188393" cy="349702"/>
            </a:xfrm>
            <a:prstGeom prst="rect">
              <a:avLst/>
            </a:prstGeom>
          </p:spPr>
          <p:txBody>
            <a:bodyPr wrap="none" lIns="36000" tIns="36000" rIns="36000" bIns="36000">
              <a:noAutofit/>
            </a:bodyPr>
            <a:lstStyle/>
            <a:p>
              <a:pPr lvl="0"/>
              <a:r>
                <a:rPr kumimoji="1" lang="en-US" altLang="ja-JP" sz="1600" b="1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4.</a:t>
              </a:r>
              <a:r>
                <a:rPr kumimoji="1" lang="ja-JP" altLang="en-US" sz="1600" b="1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利用想定データ</a:t>
              </a:r>
              <a:endParaRPr kumimoji="1" lang="en-US" sz="1600" b="1" dirty="0">
                <a:solidFill>
                  <a:srgbClr val="96765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B17E191-FFC8-4861-BB7C-D9BFADC3F55F}"/>
              </a:ext>
            </a:extLst>
          </p:cNvPr>
          <p:cNvGrpSpPr/>
          <p:nvPr userDrawn="1"/>
        </p:nvGrpSpPr>
        <p:grpSpPr>
          <a:xfrm>
            <a:off x="3659844" y="4150056"/>
            <a:ext cx="2964273" cy="524126"/>
            <a:chOff x="119336" y="2137785"/>
            <a:chExt cx="3710958" cy="524126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F4E3705-7EC8-429B-9312-0683F31701C1}"/>
                </a:ext>
              </a:extLst>
            </p:cNvPr>
            <p:cNvSpPr/>
            <p:nvPr userDrawn="1"/>
          </p:nvSpPr>
          <p:spPr>
            <a:xfrm>
              <a:off x="119336" y="2384912"/>
              <a:ext cx="37109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kumimoji="1" lang="ja-JP" altLang="en-US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利用する</a:t>
              </a:r>
              <a:r>
                <a:rPr kumimoji="1" lang="en-US" altLang="ja-JP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AI</a:t>
              </a:r>
              <a:r>
                <a:rPr kumimoji="1" lang="ja-JP" altLang="en-US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製品だけを選択してください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A5AD3C6-06D5-41F8-A629-69C2ABCA52C7}"/>
                </a:ext>
              </a:extLst>
            </p:cNvPr>
            <p:cNvSpPr/>
            <p:nvPr userDrawn="1"/>
          </p:nvSpPr>
          <p:spPr>
            <a:xfrm>
              <a:off x="119336" y="2137785"/>
              <a:ext cx="2243994" cy="338554"/>
            </a:xfrm>
            <a:prstGeom prst="rect">
              <a:avLst/>
            </a:prstGeom>
          </p:spPr>
          <p:txBody>
            <a:bodyPr wrap="none" lIns="36000" tIns="36000" rIns="36000" bIns="36000">
              <a:noAutofit/>
            </a:bodyPr>
            <a:lstStyle/>
            <a:p>
              <a:pPr lvl="0"/>
              <a:r>
                <a:rPr kumimoji="1" lang="en-US" altLang="ja-JP" sz="1600" b="1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5.</a:t>
              </a:r>
              <a:r>
                <a:rPr kumimoji="1" lang="ja-JP" altLang="en-US" sz="1600" b="1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利用想定</a:t>
              </a:r>
              <a:r>
                <a:rPr kumimoji="1" lang="en-US" altLang="ja-JP" sz="1600" b="1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AI</a:t>
              </a:r>
              <a:r>
                <a:rPr kumimoji="1" lang="ja-JP" altLang="en-US" sz="1600" b="1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製品</a:t>
              </a:r>
              <a:endParaRPr kumimoji="1" lang="en-US" sz="1600" b="1" dirty="0">
                <a:solidFill>
                  <a:srgbClr val="96765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664379E-C445-4747-B0EA-F3D47ECD1FF9}"/>
              </a:ext>
            </a:extLst>
          </p:cNvPr>
          <p:cNvGrpSpPr/>
          <p:nvPr userDrawn="1"/>
        </p:nvGrpSpPr>
        <p:grpSpPr>
          <a:xfrm>
            <a:off x="188425" y="2062768"/>
            <a:ext cx="3108543" cy="526632"/>
            <a:chOff x="119336" y="5321474"/>
            <a:chExt cx="3108543" cy="52663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6476D16-E5D3-47C7-9F83-B8704472640A}"/>
                </a:ext>
              </a:extLst>
            </p:cNvPr>
            <p:cNvSpPr/>
            <p:nvPr userDrawn="1"/>
          </p:nvSpPr>
          <p:spPr>
            <a:xfrm>
              <a:off x="119336" y="5571107"/>
              <a:ext cx="31085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kumimoji="1" lang="ja-JP" altLang="en-US" sz="1200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どの競技に関する企画かを教えてください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1DB6824-B383-4B70-BD29-97F1A4A872D4}"/>
                </a:ext>
              </a:extLst>
            </p:cNvPr>
            <p:cNvSpPr/>
            <p:nvPr userDrawn="1"/>
          </p:nvSpPr>
          <p:spPr>
            <a:xfrm>
              <a:off x="119336" y="5321474"/>
              <a:ext cx="1176925" cy="338554"/>
            </a:xfrm>
            <a:prstGeom prst="rect">
              <a:avLst/>
            </a:prstGeom>
          </p:spPr>
          <p:txBody>
            <a:bodyPr wrap="none" lIns="36000" tIns="36000" rIns="36000" bIns="36000">
              <a:noAutofit/>
            </a:bodyPr>
            <a:lstStyle/>
            <a:p>
              <a:pPr lvl="0"/>
              <a:r>
                <a:rPr kumimoji="1" lang="en-US" altLang="ja-JP" sz="1600" b="1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2.</a:t>
              </a:r>
              <a:r>
                <a:rPr kumimoji="1" lang="ja-JP" altLang="en-US" sz="1600" b="1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対象競技</a:t>
              </a:r>
              <a:endParaRPr kumimoji="1" lang="en-US" sz="1600" b="1" dirty="0">
                <a:solidFill>
                  <a:srgbClr val="96765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90BD7E4-BB33-49AA-9DF8-565506380FF0}"/>
              </a:ext>
            </a:extLst>
          </p:cNvPr>
          <p:cNvSpPr/>
          <p:nvPr userDrawn="1"/>
        </p:nvSpPr>
        <p:spPr>
          <a:xfrm>
            <a:off x="241992" y="2589992"/>
            <a:ext cx="4947226" cy="868209"/>
          </a:xfrm>
          <a:prstGeom prst="rect">
            <a:avLst/>
          </a:prstGeom>
          <a:ln w="28575">
            <a:solidFill>
              <a:srgbClr val="B4B4B4"/>
            </a:solidFill>
          </a:ln>
        </p:spPr>
        <p:txBody>
          <a:bodyPr vert="horz" lIns="72000" tIns="36000" rIns="36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kumimoji="1" lang="en-US" sz="1200" dirty="0">
              <a:solidFill>
                <a:prstClr val="black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4" name="Text Placeholder 87">
            <a:extLst>
              <a:ext uri="{FF2B5EF4-FFF2-40B4-BE49-F238E27FC236}">
                <a16:creationId xmlns:a16="http://schemas.microsoft.com/office/drawing/2014/main" id="{3028CBF1-2EDB-41EE-9405-63D2B0094D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3708" y="2589399"/>
            <a:ext cx="4945088" cy="867493"/>
          </a:xfrm>
        </p:spPr>
        <p:txBody>
          <a:bodyPr vert="horz" lIns="72000" tIns="36000" rIns="36000" bIns="36000" rtlCol="0" anchor="ctr" anchorCtr="0">
            <a:noAutofit/>
          </a:bodyPr>
          <a:lstStyle>
            <a:lvl1pPr>
              <a:spcBef>
                <a:spcPts val="0"/>
              </a:spcBef>
              <a:defRPr lang="en-US" sz="1400" dirty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BEE8249-2F34-4E1D-A2F8-FA4684086C74}"/>
              </a:ext>
            </a:extLst>
          </p:cNvPr>
          <p:cNvSpPr/>
          <p:nvPr userDrawn="1"/>
        </p:nvSpPr>
        <p:spPr>
          <a:xfrm>
            <a:off x="248116" y="4674183"/>
            <a:ext cx="3308977" cy="2090865"/>
          </a:xfrm>
          <a:prstGeom prst="rect">
            <a:avLst/>
          </a:prstGeom>
          <a:ln w="28575">
            <a:solidFill>
              <a:srgbClr val="B4B4B4"/>
            </a:solidFill>
          </a:ln>
        </p:spPr>
        <p:txBody>
          <a:bodyPr vert="horz" lIns="72000" tIns="36000" rIns="36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kumimoji="1" lang="en-US" sz="1200" dirty="0">
              <a:solidFill>
                <a:prstClr val="black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6" name="Text Placeholder 87">
            <a:extLst>
              <a:ext uri="{FF2B5EF4-FFF2-40B4-BE49-F238E27FC236}">
                <a16:creationId xmlns:a16="http://schemas.microsoft.com/office/drawing/2014/main" id="{4482D4D7-400D-4057-864E-17358A8A90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7023" y="4674183"/>
            <a:ext cx="3308977" cy="2090865"/>
          </a:xfrm>
        </p:spPr>
        <p:txBody>
          <a:bodyPr vert="horz" lIns="72000" tIns="36000" rIns="36000" bIns="36000" rtlCol="0" anchor="ctr" anchorCtr="0">
            <a:noAutofit/>
          </a:bodyPr>
          <a:lstStyle>
            <a:lvl1pPr>
              <a:spcBef>
                <a:spcPts val="0"/>
              </a:spcBef>
              <a:defRPr lang="en-US" sz="1400" dirty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BB427C5-16A6-4CE5-92BF-AAC276DDFBE5}"/>
              </a:ext>
            </a:extLst>
          </p:cNvPr>
          <p:cNvSpPr/>
          <p:nvPr userDrawn="1"/>
        </p:nvSpPr>
        <p:spPr>
          <a:xfrm>
            <a:off x="3662030" y="4674183"/>
            <a:ext cx="8282947" cy="2090865"/>
          </a:xfrm>
          <a:prstGeom prst="rect">
            <a:avLst/>
          </a:prstGeom>
          <a:ln w="28575">
            <a:solidFill>
              <a:srgbClr val="B4B4B4"/>
            </a:solidFill>
          </a:ln>
        </p:spPr>
        <p:txBody>
          <a:bodyPr vert="horz" lIns="72000" tIns="36000" rIns="36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kumimoji="1" lang="en-US" sz="1200" dirty="0">
              <a:solidFill>
                <a:prstClr val="black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8" name="Text Placeholder 87">
            <a:extLst>
              <a:ext uri="{FF2B5EF4-FFF2-40B4-BE49-F238E27FC236}">
                <a16:creationId xmlns:a16="http://schemas.microsoft.com/office/drawing/2014/main" id="{71ABA9EE-6C4E-4BF4-B9B7-2CDC5C2251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60937" y="4674183"/>
            <a:ext cx="8282947" cy="2090865"/>
          </a:xfrm>
        </p:spPr>
        <p:txBody>
          <a:bodyPr vert="horz" lIns="72000" tIns="36000" rIns="36000" bIns="36000" rtlCol="0" anchor="ctr" anchorCtr="0">
            <a:noAutofit/>
          </a:bodyPr>
          <a:lstStyle>
            <a:lvl1pPr>
              <a:spcBef>
                <a:spcPts val="0"/>
              </a:spcBef>
              <a:defRPr lang="en-US" sz="1400" dirty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190656E-252F-4074-98FD-A7A871CCC3E1}"/>
              </a:ext>
            </a:extLst>
          </p:cNvPr>
          <p:cNvGrpSpPr/>
          <p:nvPr userDrawn="1"/>
        </p:nvGrpSpPr>
        <p:grpSpPr>
          <a:xfrm>
            <a:off x="5151819" y="47297"/>
            <a:ext cx="1800000" cy="400110"/>
            <a:chOff x="5151819" y="47297"/>
            <a:chExt cx="1800000" cy="40011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CE763A-12D5-461D-8B37-D12E95BB9AE9}"/>
                </a:ext>
              </a:extLst>
            </p:cNvPr>
            <p:cNvSpPr/>
            <p:nvPr userDrawn="1"/>
          </p:nvSpPr>
          <p:spPr>
            <a:xfrm>
              <a:off x="5446528" y="47297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2000" b="1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企画概要</a:t>
              </a:r>
              <a:endParaRPr kumimoji="1" lang="en-US" sz="1100" b="1" dirty="0">
                <a:solidFill>
                  <a:srgbClr val="96765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7E2A66B-A245-4B15-887B-05F11CC251CB}"/>
                </a:ext>
              </a:extLst>
            </p:cNvPr>
            <p:cNvCxnSpPr/>
            <p:nvPr userDrawn="1"/>
          </p:nvCxnSpPr>
          <p:spPr>
            <a:xfrm>
              <a:off x="5151819" y="439799"/>
              <a:ext cx="1800000" cy="0"/>
            </a:xfrm>
            <a:prstGeom prst="line">
              <a:avLst/>
            </a:prstGeom>
            <a:ln w="38100">
              <a:solidFill>
                <a:srgbClr val="D3CE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59E63C3-1DD2-4315-9AEB-A0A918CDE1A8}"/>
              </a:ext>
            </a:extLst>
          </p:cNvPr>
          <p:cNvGrpSpPr/>
          <p:nvPr userDrawn="1"/>
        </p:nvGrpSpPr>
        <p:grpSpPr>
          <a:xfrm>
            <a:off x="5141263" y="3655471"/>
            <a:ext cx="1800000" cy="400110"/>
            <a:chOff x="5151819" y="47297"/>
            <a:chExt cx="1800000" cy="40011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CD64864-F5B7-4162-ABFF-BA3D0741C6BF}"/>
                </a:ext>
              </a:extLst>
            </p:cNvPr>
            <p:cNvSpPr/>
            <p:nvPr userDrawn="1"/>
          </p:nvSpPr>
          <p:spPr>
            <a:xfrm>
              <a:off x="5318288" y="47297"/>
              <a:ext cx="14670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2000" b="1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利用ツール</a:t>
              </a:r>
              <a:endParaRPr kumimoji="1" lang="en-US" sz="1100" b="1" dirty="0">
                <a:solidFill>
                  <a:srgbClr val="96765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54133F9-A611-43F7-ADBC-2879F516E206}"/>
                </a:ext>
              </a:extLst>
            </p:cNvPr>
            <p:cNvCxnSpPr/>
            <p:nvPr userDrawn="1"/>
          </p:nvCxnSpPr>
          <p:spPr>
            <a:xfrm>
              <a:off x="5151819" y="439799"/>
              <a:ext cx="1800000" cy="0"/>
            </a:xfrm>
            <a:prstGeom prst="line">
              <a:avLst/>
            </a:prstGeom>
            <a:ln w="38100">
              <a:solidFill>
                <a:srgbClr val="D3CE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C2717A1D-2107-4780-AF27-427118A50207}"/>
              </a:ext>
            </a:extLst>
          </p:cNvPr>
          <p:cNvSpPr/>
          <p:nvPr userDrawn="1"/>
        </p:nvSpPr>
        <p:spPr>
          <a:xfrm>
            <a:off x="6867525" y="4222689"/>
            <a:ext cx="49091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en-US" sz="500" u="sng" kern="100" dirty="0">
                <a:solidFill>
                  <a:srgbClr val="1F4E79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インテル</a:t>
            </a:r>
            <a:r>
              <a:rPr lang="en-US" sz="500" u="sng" kern="100" dirty="0">
                <a:solidFill>
                  <a:srgbClr val="1F4E79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® Xeon® </a:t>
            </a:r>
            <a:r>
              <a:rPr lang="ja-JP" altLang="en-US" sz="500" u="sng" kern="100" dirty="0">
                <a:solidFill>
                  <a:srgbClr val="1F4E79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プロセッサーは、本コンテストでは、</a:t>
            </a:r>
            <a:r>
              <a:rPr lang="en-US" sz="500" u="sng" kern="100" dirty="0">
                <a:solidFill>
                  <a:srgbClr val="1F4E79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Alibaba Cloud </a:t>
            </a:r>
            <a:r>
              <a:rPr lang="ja-JP" altLang="en-US" sz="500" u="sng" kern="100" dirty="0">
                <a:solidFill>
                  <a:srgbClr val="1F4E79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仮想サーバーサービス上での使用となります</a:t>
            </a:r>
            <a:endParaRPr lang="en-US" sz="900" kern="1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500" u="sng" kern="100" dirty="0">
                <a:solidFill>
                  <a:srgbClr val="1F4E79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Intel</a:t>
            </a:r>
            <a:r>
              <a:rPr lang="ja-JP" altLang="en-US" sz="500" u="sng" kern="100" dirty="0" err="1">
                <a:solidFill>
                  <a:srgbClr val="1F4E79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、</a:t>
            </a:r>
            <a:r>
              <a:rPr lang="ja-JP" altLang="en-US" sz="500" u="sng" kern="100" dirty="0">
                <a:solidFill>
                  <a:srgbClr val="1F4E79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インテル、</a:t>
            </a:r>
            <a:r>
              <a:rPr lang="en-US" sz="500" u="sng" kern="100" dirty="0">
                <a:solidFill>
                  <a:srgbClr val="1F4E79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Intel </a:t>
            </a:r>
            <a:r>
              <a:rPr lang="ja-JP" altLang="en-US" sz="500" u="sng" kern="100" dirty="0">
                <a:solidFill>
                  <a:srgbClr val="1F4E79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ロゴ、</a:t>
            </a:r>
            <a:r>
              <a:rPr lang="en-US" sz="500" u="sng" kern="100" dirty="0" err="1">
                <a:solidFill>
                  <a:srgbClr val="1F4E79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Arria</a:t>
            </a:r>
            <a:r>
              <a:rPr lang="ja-JP" altLang="en-US" sz="500" u="sng" kern="100" dirty="0" err="1">
                <a:solidFill>
                  <a:srgbClr val="1F4E79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、</a:t>
            </a:r>
            <a:r>
              <a:rPr lang="en-US" sz="500" u="sng" kern="100" dirty="0" err="1">
                <a:solidFill>
                  <a:srgbClr val="1F4E79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OpenVINO</a:t>
            </a:r>
            <a:r>
              <a:rPr lang="ja-JP" altLang="en-US" sz="500" u="sng" kern="100" dirty="0" err="1">
                <a:solidFill>
                  <a:srgbClr val="1F4E79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、</a:t>
            </a:r>
            <a:r>
              <a:rPr lang="en-US" sz="500" u="sng" kern="100" dirty="0">
                <a:solidFill>
                  <a:srgbClr val="1F4E79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Xeon </a:t>
            </a:r>
            <a:r>
              <a:rPr lang="ja-JP" altLang="en-US" sz="500" u="sng" kern="100" dirty="0">
                <a:solidFill>
                  <a:srgbClr val="1F4E79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は、アメリカ合衆国および</a:t>
            </a:r>
            <a:r>
              <a:rPr lang="en-US" sz="500" u="sng" kern="100" dirty="0">
                <a:solidFill>
                  <a:srgbClr val="1F4E79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/ </a:t>
            </a:r>
            <a:r>
              <a:rPr lang="ja-JP" altLang="en-US" sz="500" u="sng" kern="100" dirty="0">
                <a:solidFill>
                  <a:srgbClr val="1F4E79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またはその他の国における</a:t>
            </a:r>
            <a:r>
              <a:rPr lang="en-US" sz="500" u="sng" kern="100" dirty="0">
                <a:solidFill>
                  <a:srgbClr val="1F4E79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Intel Corporation </a:t>
            </a:r>
            <a:r>
              <a:rPr lang="ja-JP" altLang="en-US" sz="500" u="sng" kern="100" dirty="0">
                <a:solidFill>
                  <a:srgbClr val="1F4E79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またはその子会社の商標です。</a:t>
            </a:r>
            <a:endParaRPr lang="en-US" sz="900" kern="1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500" u="sng" kern="100" dirty="0">
                <a:solidFill>
                  <a:srgbClr val="1F4E79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*</a:t>
            </a:r>
            <a:r>
              <a:rPr lang="ja-JP" altLang="en-US" sz="500" u="sng" kern="100" dirty="0">
                <a:solidFill>
                  <a:srgbClr val="1F4E79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その他の社名、製品名などは、一般に各社の商標または登録商標です。</a:t>
            </a:r>
            <a:endParaRPr lang="en-US" sz="900" kern="1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500" u="sng" kern="100" dirty="0">
                <a:solidFill>
                  <a:srgbClr val="1F4E79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OpenCL </a:t>
            </a:r>
            <a:r>
              <a:rPr lang="ja-JP" altLang="en-US" sz="500" u="sng" kern="100" dirty="0">
                <a:solidFill>
                  <a:srgbClr val="1F4E79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および</a:t>
            </a:r>
            <a:r>
              <a:rPr lang="en-US" sz="500" u="sng" kern="100" dirty="0">
                <a:solidFill>
                  <a:srgbClr val="1F4E79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 OpenCL </a:t>
            </a:r>
            <a:r>
              <a:rPr lang="ja-JP" altLang="en-US" sz="500" u="sng" kern="100" dirty="0">
                <a:solidFill>
                  <a:srgbClr val="1F4E79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ロゴは、</a:t>
            </a:r>
            <a:r>
              <a:rPr lang="en-US" sz="500" u="sng" kern="100" dirty="0">
                <a:solidFill>
                  <a:srgbClr val="1F4E79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Apple Inc. </a:t>
            </a:r>
            <a:r>
              <a:rPr lang="ja-JP" altLang="en-US" sz="500" u="sng" kern="100" dirty="0">
                <a:solidFill>
                  <a:srgbClr val="1F4E79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の商標であり、</a:t>
            </a:r>
            <a:r>
              <a:rPr lang="en-US" sz="500" u="sng" kern="100" dirty="0" err="1">
                <a:solidFill>
                  <a:srgbClr val="1F4E79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Khronos</a:t>
            </a:r>
            <a:r>
              <a:rPr lang="en-US" sz="500" u="sng" kern="100" dirty="0">
                <a:solidFill>
                  <a:srgbClr val="1F4E79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ja-JP" altLang="en-US" sz="500" u="sng" kern="100" dirty="0">
                <a:solidFill>
                  <a:srgbClr val="1F4E79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の許諾を得て使用されています。</a:t>
            </a:r>
            <a:endParaRPr lang="en-US" sz="900" kern="1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18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9866384-E69D-4420-B5C5-75B77A555216}"/>
              </a:ext>
            </a:extLst>
          </p:cNvPr>
          <p:cNvGrpSpPr/>
          <p:nvPr userDrawn="1"/>
        </p:nvGrpSpPr>
        <p:grpSpPr>
          <a:xfrm>
            <a:off x="5151819" y="47297"/>
            <a:ext cx="1800000" cy="400110"/>
            <a:chOff x="5151819" y="47297"/>
            <a:chExt cx="1800000" cy="40011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A9D80C-BB18-4AA9-BEE5-4DC75C00A74E}"/>
                </a:ext>
              </a:extLst>
            </p:cNvPr>
            <p:cNvSpPr/>
            <p:nvPr userDrawn="1"/>
          </p:nvSpPr>
          <p:spPr>
            <a:xfrm>
              <a:off x="5446528" y="47297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2000" b="1" dirty="0">
                  <a:solidFill>
                    <a:srgbClr val="96765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企画詳細</a:t>
              </a:r>
              <a:endParaRPr kumimoji="1" lang="en-US" sz="1100" b="1" dirty="0">
                <a:solidFill>
                  <a:srgbClr val="96765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BD4198-00AE-4FBE-B422-FA603E94B1F8}"/>
                </a:ext>
              </a:extLst>
            </p:cNvPr>
            <p:cNvCxnSpPr/>
            <p:nvPr userDrawn="1"/>
          </p:nvCxnSpPr>
          <p:spPr>
            <a:xfrm>
              <a:off x="5151819" y="439799"/>
              <a:ext cx="1800000" cy="0"/>
            </a:xfrm>
            <a:prstGeom prst="line">
              <a:avLst/>
            </a:prstGeom>
            <a:ln w="38100">
              <a:solidFill>
                <a:srgbClr val="D3CE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7B9EEFB-2928-4786-94DF-277A4358250C}"/>
              </a:ext>
            </a:extLst>
          </p:cNvPr>
          <p:cNvSpPr/>
          <p:nvPr userDrawn="1"/>
        </p:nvSpPr>
        <p:spPr>
          <a:xfrm>
            <a:off x="3266445" y="478988"/>
            <a:ext cx="55707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ja-JP" altLang="en-US" sz="1200" dirty="0">
                <a:solidFill>
                  <a:srgbClr val="96765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企画の魅力、アピールポイント、実現に向けた工夫について紹介してください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99899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C8BB2D-96C1-4133-83F9-EF6A90227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58790-5E72-405E-A3EC-FD367CD35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0877C-2F0B-4001-A517-B3AC39F8A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97F9D-24AF-4113-80BA-3EC8F76FA9DF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B9C7D-8123-4373-8415-A3BEE8FED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D06F4-3E49-4D0A-BD28-DCF718B08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2EB9A-31A7-44E6-839A-07D8C697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6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CB1557-69CD-4C16-94E7-7CA5F5B56A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　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3B5B70-8FCD-44ED-995A-3D9306AFB7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890150-3670-4AC3-B6CD-F5E90D67D2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3D4BEEF-3D75-4047-936D-DC1FB7D1B2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C7494AD-9695-427F-82CB-95BE40F539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67208B5-BFAD-45AC-9EB5-8259B019FD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7F139AB-4AD3-4E33-9639-AC28C59860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8201" y="3870983"/>
            <a:ext cx="3594072" cy="14004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4AEC975-472A-4BCF-9EFA-7CCF6BC1CDD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pPr marL="266700" indent="-171450">
              <a:spcBef>
                <a:spcPts val="0"/>
              </a:spcBef>
              <a:buFont typeface="+mj-lt"/>
              <a:buAutoNum type="alphaLcPeriod"/>
            </a:pPr>
            <a:r>
              <a:rPr lang="ja-JP" altLang="en-US" dirty="0"/>
              <a:t>東京</a:t>
            </a:r>
            <a:r>
              <a:rPr lang="en-US" altLang="ja-JP" dirty="0"/>
              <a:t>2020</a:t>
            </a:r>
            <a:r>
              <a:rPr lang="ja-JP" altLang="en-US" dirty="0"/>
              <a:t>大会公式</a:t>
            </a:r>
            <a:r>
              <a:rPr lang="en-US" altLang="ja-JP" dirty="0"/>
              <a:t>Web</a:t>
            </a:r>
            <a:r>
              <a:rPr lang="ja-JP" altLang="en-US" dirty="0"/>
              <a:t>サイト</a:t>
            </a:r>
            <a:endParaRPr lang="en-US" altLang="ja-JP" dirty="0"/>
          </a:p>
          <a:p>
            <a:pPr marL="266700" indent="-171450">
              <a:spcBef>
                <a:spcPts val="0"/>
              </a:spcBef>
              <a:buFont typeface="+mj-lt"/>
              <a:buAutoNum type="alphaLcPeriod"/>
            </a:pPr>
            <a:r>
              <a:rPr lang="ja-JP" altLang="en-US" dirty="0"/>
              <a:t>東京</a:t>
            </a:r>
            <a:r>
              <a:rPr lang="en-US" altLang="ja-JP" dirty="0"/>
              <a:t>2020</a:t>
            </a:r>
            <a:r>
              <a:rPr lang="ja-JP" altLang="en-US" dirty="0"/>
              <a:t>大会ソーシャルメディア</a:t>
            </a:r>
            <a:endParaRPr lang="en-US" altLang="ja-JP" dirty="0"/>
          </a:p>
          <a:p>
            <a:pPr marL="266700" indent="-171450">
              <a:spcBef>
                <a:spcPts val="0"/>
              </a:spcBef>
              <a:buFont typeface="+mj-lt"/>
              <a:buAutoNum type="alphaLcPeriod"/>
            </a:pPr>
            <a:r>
              <a:rPr lang="en-US" altLang="ja-JP" dirty="0"/>
              <a:t>Alibaba Cloud</a:t>
            </a:r>
            <a:r>
              <a:rPr lang="ja-JP" altLang="en-US" dirty="0"/>
              <a:t>公式</a:t>
            </a:r>
            <a:r>
              <a:rPr lang="en-US" altLang="ja-JP" dirty="0"/>
              <a:t>Web</a:t>
            </a:r>
            <a:r>
              <a:rPr lang="ja-JP" altLang="en-US" dirty="0"/>
              <a:t>サイト</a:t>
            </a:r>
            <a:endParaRPr lang="en-US" altLang="ja-JP" dirty="0"/>
          </a:p>
          <a:p>
            <a:pPr marL="266700" indent="-171450">
              <a:spcBef>
                <a:spcPts val="0"/>
              </a:spcBef>
              <a:buFont typeface="+mj-lt"/>
              <a:buAutoNum type="alphaLcPeriod"/>
            </a:pPr>
            <a:r>
              <a:rPr lang="en-US" dirty="0"/>
              <a:t>Alibaba Cloud</a:t>
            </a:r>
            <a:r>
              <a:rPr lang="ja-JP" altLang="en-US" dirty="0"/>
              <a:t>ソーシャルメディア</a:t>
            </a:r>
            <a:endParaRPr lang="en-US" altLang="ja-JP" dirty="0"/>
          </a:p>
          <a:p>
            <a:pPr marL="266700" indent="-171450">
              <a:spcBef>
                <a:spcPts val="0"/>
              </a:spcBef>
              <a:buFont typeface="+mj-lt"/>
              <a:buAutoNum type="alphaLcPeriod"/>
            </a:pPr>
            <a:r>
              <a:rPr lang="ja-JP" altLang="en-US" dirty="0"/>
              <a:t>インテル公式</a:t>
            </a:r>
            <a:r>
              <a:rPr lang="en-US" altLang="ja-JP" dirty="0"/>
              <a:t>Web</a:t>
            </a:r>
            <a:r>
              <a:rPr lang="ja-JP" altLang="en-US" dirty="0"/>
              <a:t>サイト</a:t>
            </a:r>
            <a:endParaRPr lang="en-US" altLang="ja-JP" dirty="0"/>
          </a:p>
          <a:p>
            <a:pPr marL="266700" indent="-171450">
              <a:spcBef>
                <a:spcPts val="0"/>
              </a:spcBef>
              <a:buFont typeface="+mj-lt"/>
              <a:buAutoNum type="alphaLcPeriod"/>
            </a:pPr>
            <a:r>
              <a:rPr lang="ja-JP" altLang="en-US" dirty="0"/>
              <a:t>インテルソーシャルメディア</a:t>
            </a:r>
            <a:endParaRPr lang="en-US" altLang="ja-JP" dirty="0"/>
          </a:p>
          <a:p>
            <a:pPr marL="266700" indent="-171450">
              <a:spcBef>
                <a:spcPts val="0"/>
              </a:spcBef>
              <a:buFont typeface="+mj-lt"/>
              <a:buAutoNum type="alphaLcPeriod"/>
            </a:pPr>
            <a:r>
              <a:rPr lang="ja-JP" altLang="en-US" dirty="0"/>
              <a:t>その他</a:t>
            </a:r>
            <a:r>
              <a:rPr lang="en-US" altLang="ja-JP" dirty="0"/>
              <a:t>(</a:t>
            </a:r>
            <a:r>
              <a:rPr lang="ja-JP" altLang="en-US" dirty="0"/>
              <a:t>記載してください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908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090CE7-75D1-44B5-B422-280085F760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02B37-3F2F-41EF-BD14-A80937FD82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206E4-EB28-4163-AA44-B863929C60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73038" indent="-77788"/>
            <a:r>
              <a:rPr lang="en-US" dirty="0"/>
              <a:t>3x3</a:t>
            </a:r>
            <a:r>
              <a:rPr lang="ja-JP" altLang="en-US" dirty="0"/>
              <a:t>バスケットボール</a:t>
            </a:r>
            <a:endParaRPr lang="en-US" altLang="ja-JP" dirty="0"/>
          </a:p>
          <a:p>
            <a:pPr marL="173038" indent="-77788"/>
            <a:r>
              <a:rPr lang="en-US" dirty="0"/>
              <a:t>BMX</a:t>
            </a:r>
            <a:r>
              <a:rPr lang="ja-JP" altLang="en-US" dirty="0"/>
              <a:t>フリースタイル</a:t>
            </a:r>
            <a:endParaRPr lang="en-US" altLang="ja-JP" dirty="0"/>
          </a:p>
          <a:p>
            <a:pPr marL="173038" indent="-77788"/>
            <a:r>
              <a:rPr lang="ja-JP" altLang="en-US" dirty="0"/>
              <a:t>スケートボード</a:t>
            </a:r>
            <a:endParaRPr lang="en-US" altLang="ja-JP" dirty="0"/>
          </a:p>
          <a:p>
            <a:pPr marL="173038" indent="-77788"/>
            <a:r>
              <a:rPr lang="ja-JP" altLang="en-US" dirty="0"/>
              <a:t>スポーツクライミング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AEF91-BBAF-4607-8724-20C96B2598C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C08FDD-27BE-43B6-B9BB-59D73BB1507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lIns="0" rIns="0" numCol="2"/>
          <a:lstStyle/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u="sng" dirty="0"/>
              <a:t>Hardware</a:t>
            </a:r>
          </a:p>
          <a:p>
            <a:pPr marL="266700" indent="-88900"/>
            <a:r>
              <a:rPr lang="ja-JP" altLang="en-US" dirty="0"/>
              <a:t>インテル</a:t>
            </a:r>
            <a:r>
              <a:rPr lang="en-US" altLang="ja-JP" dirty="0"/>
              <a:t>® Xeon® </a:t>
            </a:r>
            <a:r>
              <a:rPr lang="ja-JP" altLang="en-US" dirty="0"/>
              <a:t>プロセッサー</a:t>
            </a:r>
          </a:p>
          <a:p>
            <a:pPr marL="266700" indent="-88900"/>
            <a:r>
              <a:rPr lang="ja-JP" altLang="en-US" dirty="0"/>
              <a:t>インテル</a:t>
            </a:r>
            <a:r>
              <a:rPr lang="en-US" altLang="ja-JP" dirty="0"/>
              <a:t>® </a:t>
            </a:r>
            <a:r>
              <a:rPr lang="ja-JP" altLang="en-US" dirty="0"/>
              <a:t>ニューラル・コンピュート・</a:t>
            </a:r>
            <a:br>
              <a:rPr lang="en-US" altLang="ja-JP" dirty="0"/>
            </a:br>
            <a:r>
              <a:rPr lang="ja-JP" altLang="en-US" dirty="0"/>
              <a:t>スティック </a:t>
            </a:r>
            <a:r>
              <a:rPr lang="en-US" altLang="ja-JP" dirty="0"/>
              <a:t>2</a:t>
            </a:r>
          </a:p>
          <a:p>
            <a:pPr marL="266700" indent="-88900"/>
            <a:r>
              <a:rPr lang="ja-JP" altLang="en-US" dirty="0"/>
              <a:t>インテル</a:t>
            </a:r>
            <a:r>
              <a:rPr lang="en-US" altLang="ja-JP" dirty="0"/>
              <a:t>® </a:t>
            </a:r>
            <a:r>
              <a:rPr lang="ja-JP" altLang="en-US" dirty="0"/>
              <a:t>ビジョン・アクセラレーター・</a:t>
            </a:r>
            <a:br>
              <a:rPr lang="en-US" altLang="ja-JP" dirty="0"/>
            </a:br>
            <a:r>
              <a:rPr lang="ja-JP" altLang="en-US" dirty="0"/>
              <a:t>デザイン </a:t>
            </a:r>
            <a:r>
              <a:rPr lang="en-US" altLang="ja-JP" dirty="0"/>
              <a:t>(</a:t>
            </a:r>
            <a:r>
              <a:rPr lang="ja-JP" altLang="en-US" dirty="0"/>
              <a:t>インテル</a:t>
            </a:r>
            <a:r>
              <a:rPr lang="en-US" altLang="ja-JP" dirty="0"/>
              <a:t>® </a:t>
            </a:r>
            <a:r>
              <a:rPr lang="en-US" altLang="ja-JP" dirty="0" err="1"/>
              <a:t>Arria</a:t>
            </a:r>
            <a:r>
              <a:rPr lang="en-US" altLang="ja-JP" dirty="0"/>
              <a:t>® 10 FPGA </a:t>
            </a:r>
            <a:r>
              <a:rPr lang="ja-JP" altLang="en-US" dirty="0"/>
              <a:t>搭載版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u="sng" dirty="0" err="1"/>
              <a:t>Sotware</a:t>
            </a:r>
            <a:endParaRPr lang="en-US" altLang="ja-JP" u="sng" dirty="0"/>
          </a:p>
          <a:p>
            <a:pPr marL="266700" indent="-88900"/>
            <a:r>
              <a:rPr lang="en-US" altLang="ja-JP" dirty="0" err="1"/>
              <a:t>OpenVINO</a:t>
            </a:r>
            <a:r>
              <a:rPr lang="en-US" altLang="ja-JP" dirty="0"/>
              <a:t>™ </a:t>
            </a:r>
            <a:r>
              <a:rPr lang="ja-JP" altLang="en-US" dirty="0"/>
              <a:t>ツールキットのインテル</a:t>
            </a:r>
            <a:r>
              <a:rPr lang="en-US" altLang="ja-JP" dirty="0"/>
              <a:t>®</a:t>
            </a:r>
            <a:br>
              <a:rPr lang="en-US" altLang="ja-JP" dirty="0"/>
            </a:br>
            <a:r>
              <a:rPr lang="ja-JP" altLang="en-US" dirty="0"/>
              <a:t>ディストリビューション</a:t>
            </a:r>
          </a:p>
          <a:p>
            <a:pPr marL="266700" indent="-88900"/>
            <a:r>
              <a:rPr lang="en-US" altLang="ja-JP" dirty="0" err="1"/>
              <a:t>BigDL</a:t>
            </a:r>
            <a:endParaRPr lang="en-US" altLang="ja-JP" dirty="0"/>
          </a:p>
          <a:p>
            <a:pPr marL="266700" indent="-88900"/>
            <a:r>
              <a:rPr lang="en-US" altLang="ja-JP" dirty="0"/>
              <a:t>Analytics Zoo</a:t>
            </a:r>
          </a:p>
          <a:p>
            <a:pPr marL="266700" indent="-88900"/>
            <a:r>
              <a:rPr lang="ja-JP" altLang="en-US" dirty="0"/>
              <a:t>インテル</a:t>
            </a:r>
            <a:r>
              <a:rPr lang="en-US" altLang="ja-JP" dirty="0"/>
              <a:t>®</a:t>
            </a:r>
            <a:r>
              <a:rPr lang="ja-JP" altLang="en-US" dirty="0"/>
              <a:t>データ・アナリティクス・アクセラレーション・ライブラリー </a:t>
            </a:r>
            <a:r>
              <a:rPr lang="en-US" altLang="ja-JP" dirty="0"/>
              <a:t>(</a:t>
            </a:r>
            <a:r>
              <a:rPr lang="ja-JP" altLang="en-US" dirty="0"/>
              <a:t>インテル</a:t>
            </a:r>
            <a:r>
              <a:rPr lang="en-US" altLang="ja-JP" dirty="0"/>
              <a:t>® DAAL)</a:t>
            </a:r>
          </a:p>
          <a:p>
            <a:pPr marL="266700" indent="-88900"/>
            <a:r>
              <a:rPr lang="en-US" altLang="ja-JP" dirty="0"/>
              <a:t>Python*</a:t>
            </a:r>
            <a:r>
              <a:rPr lang="ja-JP" altLang="en-US" dirty="0"/>
              <a:t>向けインテル</a:t>
            </a:r>
            <a:r>
              <a:rPr lang="en-US" altLang="ja-JP" dirty="0"/>
              <a:t>®</a:t>
            </a:r>
            <a:r>
              <a:rPr lang="ja-JP" altLang="en-US" dirty="0"/>
              <a:t>ディストリビューション</a:t>
            </a:r>
          </a:p>
          <a:p>
            <a:pPr marL="266700" indent="-88900"/>
            <a:r>
              <a:rPr lang="ja-JP" altLang="en-US" dirty="0"/>
              <a:t>インテル</a:t>
            </a:r>
            <a:r>
              <a:rPr lang="en-US" altLang="ja-JP" dirty="0"/>
              <a:t>® FPGA SDK for OpenCL™</a:t>
            </a:r>
          </a:p>
          <a:p>
            <a:pPr marL="266700" indent="-88900"/>
            <a:r>
              <a:rPr lang="en-US" altLang="ja-JP" dirty="0"/>
              <a:t>Intel® System Studio</a:t>
            </a:r>
          </a:p>
          <a:p>
            <a:pPr marL="266700" indent="-88900"/>
            <a:r>
              <a:rPr lang="ja-JP" altLang="en-US" dirty="0"/>
              <a:t>インテル</a:t>
            </a:r>
            <a:r>
              <a:rPr lang="en-US" altLang="ja-JP" dirty="0"/>
              <a:t>® C++ </a:t>
            </a:r>
            <a:r>
              <a:rPr lang="ja-JP" altLang="en-US" dirty="0"/>
              <a:t>コンパイラー</a:t>
            </a:r>
          </a:p>
          <a:p>
            <a:pPr marL="266700" indent="-88900"/>
            <a:r>
              <a:rPr lang="en-US" altLang="ja-JP" dirty="0"/>
              <a:t>OpenMP*</a:t>
            </a:r>
          </a:p>
          <a:p>
            <a:pPr marL="266700" indent="-88900"/>
            <a:r>
              <a:rPr lang="en-US" altLang="ja-JP" dirty="0" err="1"/>
              <a:t>StarlingX</a:t>
            </a:r>
            <a:endParaRPr lang="en-US" altLang="ja-JP" dirty="0"/>
          </a:p>
          <a:p>
            <a:pPr marL="266700" indent="-88900"/>
            <a:r>
              <a:rPr lang="en-US" altLang="ja-JP" dirty="0"/>
              <a:t>Deep Learning Reference Stack </a:t>
            </a:r>
          </a:p>
        </p:txBody>
      </p:sp>
    </p:spTree>
    <p:extLst>
      <p:ext uri="{BB962C8B-B14F-4D97-AF65-F5344CB8AC3E}">
        <p14:creationId xmlns:p14="http://schemas.microsoft.com/office/powerpoint/2010/main" val="352194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61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ワイド画面</PresentationFormat>
  <Paragraphs>37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Arial</vt:lpstr>
      <vt:lpstr>Calibri</vt:lpstr>
      <vt:lpstr>Calibri Light</vt:lpstr>
      <vt:lpstr>Office Theme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2019-09-03T01:12:57Z</dcterms:created>
  <dcterms:modified xsi:type="dcterms:W3CDTF">2019-09-04T02:23:32Z</dcterms:modified>
</cp:coreProperties>
</file>