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notesMasterIdLst>
    <p:notesMasterId r:id="rId59"/>
  </p:notesMasterIdLst>
  <p:sldIdLst>
    <p:sldId id="309" r:id="rId2"/>
    <p:sldId id="292" r:id="rId3"/>
    <p:sldId id="310" r:id="rId4"/>
    <p:sldId id="527" r:id="rId5"/>
    <p:sldId id="528" r:id="rId6"/>
    <p:sldId id="554" r:id="rId7"/>
    <p:sldId id="555" r:id="rId8"/>
    <p:sldId id="521" r:id="rId9"/>
    <p:sldId id="529" r:id="rId10"/>
    <p:sldId id="556" r:id="rId11"/>
    <p:sldId id="557" r:id="rId12"/>
    <p:sldId id="558" r:id="rId13"/>
    <p:sldId id="559" r:id="rId14"/>
    <p:sldId id="560" r:id="rId15"/>
    <p:sldId id="561" r:id="rId16"/>
    <p:sldId id="531" r:id="rId17"/>
    <p:sldId id="530" r:id="rId18"/>
    <p:sldId id="532" r:id="rId19"/>
    <p:sldId id="533" r:id="rId20"/>
    <p:sldId id="562" r:id="rId21"/>
    <p:sldId id="563" r:id="rId22"/>
    <p:sldId id="564" r:id="rId23"/>
    <p:sldId id="522" r:id="rId24"/>
    <p:sldId id="565" r:id="rId25"/>
    <p:sldId id="534" r:id="rId26"/>
    <p:sldId id="535" r:id="rId27"/>
    <p:sldId id="536" r:id="rId28"/>
    <p:sldId id="523" r:id="rId29"/>
    <p:sldId id="537" r:id="rId30"/>
    <p:sldId id="538" r:id="rId31"/>
    <p:sldId id="567" r:id="rId32"/>
    <p:sldId id="540" r:id="rId33"/>
    <p:sldId id="566" r:id="rId34"/>
    <p:sldId id="570" r:id="rId35"/>
    <p:sldId id="571" r:id="rId36"/>
    <p:sldId id="569" r:id="rId37"/>
    <p:sldId id="524" r:id="rId38"/>
    <p:sldId id="541" r:id="rId39"/>
    <p:sldId id="542" r:id="rId40"/>
    <p:sldId id="525" r:id="rId41"/>
    <p:sldId id="545" r:id="rId42"/>
    <p:sldId id="572" r:id="rId43"/>
    <p:sldId id="574" r:id="rId44"/>
    <p:sldId id="577" r:id="rId45"/>
    <p:sldId id="578" r:id="rId46"/>
    <p:sldId id="546" r:id="rId47"/>
    <p:sldId id="547" r:id="rId48"/>
    <p:sldId id="548" r:id="rId49"/>
    <p:sldId id="549" r:id="rId50"/>
    <p:sldId id="526" r:id="rId51"/>
    <p:sldId id="550" r:id="rId52"/>
    <p:sldId id="580" r:id="rId53"/>
    <p:sldId id="551" r:id="rId54"/>
    <p:sldId id="552" r:id="rId55"/>
    <p:sldId id="553" r:id="rId56"/>
    <p:sldId id="579" r:id="rId57"/>
    <p:sldId id="345" r:id="rId58"/>
  </p:sldIdLst>
  <p:sldSz cx="12192000" cy="6858000"/>
  <p:notesSz cx="6954838" cy="9309100"/>
  <p:embeddedFontLst>
    <p:embeddedFont>
      <p:font typeface="Roboto Condensed Light" panose="02000000000000000000" pitchFamily="2" charset="0"/>
      <p:regular r:id="rId60"/>
      <p:italic r:id="rId61"/>
    </p:embeddedFont>
    <p:embeddedFont>
      <p:font typeface="Calibri" panose="020F0502020204030204" pitchFamily="34" charset="0"/>
      <p:regular r:id="rId62"/>
      <p:bold r:id="rId63"/>
      <p:italic r:id="rId64"/>
      <p:boldItalic r:id="rId65"/>
    </p:embeddedFont>
    <p:embeddedFont>
      <p:font typeface="Wingdings 3" panose="05040102010807070707" pitchFamily="18" charset="2"/>
      <p:regular r:id="rId66"/>
    </p:embeddedFont>
    <p:embeddedFont>
      <p:font typeface="Roboto Condensed" panose="02000000000000000000" pitchFamily="2" charset="0"/>
      <p:regular r:id="rId67"/>
      <p:bold r:id="rId68"/>
      <p:italic r:id="rId69"/>
      <p:boldItalic r:id="rId70"/>
    </p:embeddedFont>
    <p:embeddedFont>
      <p:font typeface="Segoe UI Black" panose="020B0A02040204020203" pitchFamily="34" charset="0"/>
      <p:bold r:id="rId71"/>
      <p:boldItalic r:id="rId72"/>
    </p:embeddedFont>
    <p:embeddedFont>
      <p:font typeface="Wingdings 2" panose="05020102010507070707" pitchFamily="18" charset="2"/>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daHBgnoG2S41x7a0iEMbw==" hashData="BUZMyHYYnCDGLjE0nmJi8kpXBGD+hYvcIDOUkk2BtH7KRFs3hr+9Bq68C9eXfK+EycHzKXsCILe53ZRj0NL2b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43F"/>
    <a:srgbClr val="301B92"/>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AADEF-9E39-4620-868C-1B5E1A280617}" v="784" dt="2021-06-30T10:28:34.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22" autoAdjust="0"/>
    <p:restoredTop sz="94660"/>
  </p:normalViewPr>
  <p:slideViewPr>
    <p:cSldViewPr snapToGrid="0">
      <p:cViewPr varScale="1">
        <p:scale>
          <a:sx n="71" d="100"/>
          <a:sy n="71" d="100"/>
        </p:scale>
        <p:origin x="9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lik Trivedi" userId="8a6ba1b5f6a32a03" providerId="Windows Live" clId="Web-{D77AADEF-9E39-4620-868C-1B5E1A280617}"/>
    <pc:docChg chg="addSld modSld">
      <pc:chgData name="Maulik Trivedi" userId="8a6ba1b5f6a32a03" providerId="Windows Live" clId="Web-{D77AADEF-9E39-4620-868C-1B5E1A280617}" dt="2021-06-30T10:28:34.332" v="667" actId="20577"/>
      <pc:docMkLst>
        <pc:docMk/>
      </pc:docMkLst>
      <pc:sldChg chg="modSp">
        <pc:chgData name="Maulik Trivedi" userId="8a6ba1b5f6a32a03" providerId="Windows Live" clId="Web-{D77AADEF-9E39-4620-868C-1B5E1A280617}" dt="2021-06-30T09:53:05.780" v="1" actId="20577"/>
        <pc:sldMkLst>
          <pc:docMk/>
          <pc:sldMk cId="1600834761" sldId="309"/>
        </pc:sldMkLst>
        <pc:spChg chg="mod">
          <ac:chgData name="Maulik Trivedi" userId="8a6ba1b5f6a32a03" providerId="Windows Live" clId="Web-{D77AADEF-9E39-4620-868C-1B5E1A280617}" dt="2021-06-30T09:53:05.780" v="1" actId="20577"/>
          <ac:spMkLst>
            <pc:docMk/>
            <pc:sldMk cId="1600834761" sldId="309"/>
            <ac:spMk id="15" creationId="{46811F6A-0E4B-0240-8F6A-1A576893E241}"/>
          </ac:spMkLst>
        </pc:spChg>
      </pc:sldChg>
      <pc:sldChg chg="addSp delSp addAnim delAnim">
        <pc:chgData name="Maulik Trivedi" userId="8a6ba1b5f6a32a03" providerId="Windows Live" clId="Web-{D77AADEF-9E39-4620-868C-1B5E1A280617}" dt="2021-06-30T10:16:51.643" v="484"/>
        <pc:sldMkLst>
          <pc:docMk/>
          <pc:sldMk cId="1310695017" sldId="527"/>
        </pc:sldMkLst>
        <pc:spChg chg="add del">
          <ac:chgData name="Maulik Trivedi" userId="8a6ba1b5f6a32a03" providerId="Windows Live" clId="Web-{D77AADEF-9E39-4620-868C-1B5E1A280617}" dt="2021-06-30T10:16:51.643" v="483"/>
          <ac:spMkLst>
            <pc:docMk/>
            <pc:sldMk cId="1310695017" sldId="527"/>
            <ac:spMk id="3" creationId="{E996C804-5F8D-4DCF-B574-E263E2BCFA81}"/>
          </ac:spMkLst>
        </pc:spChg>
        <pc:spChg chg="add del">
          <ac:chgData name="Maulik Trivedi" userId="8a6ba1b5f6a32a03" providerId="Windows Live" clId="Web-{D77AADEF-9E39-4620-868C-1B5E1A280617}" dt="2021-06-30T10:16:51.643" v="482"/>
          <ac:spMkLst>
            <pc:docMk/>
            <pc:sldMk cId="1310695017" sldId="527"/>
            <ac:spMk id="5" creationId="{D2FF52E1-DFA9-4BE1-9262-D32F9B22FD2F}"/>
          </ac:spMkLst>
        </pc:spChg>
        <pc:cxnChg chg="add del">
          <ac:chgData name="Maulik Trivedi" userId="8a6ba1b5f6a32a03" providerId="Windows Live" clId="Web-{D77AADEF-9E39-4620-868C-1B5E1A280617}" dt="2021-06-30T10:16:51.643" v="484"/>
          <ac:cxnSpMkLst>
            <pc:docMk/>
            <pc:sldMk cId="1310695017" sldId="527"/>
            <ac:cxnSpMk id="2" creationId="{BC64252B-B233-4AF0-AB57-95C996D18C32}"/>
          </ac:cxnSpMkLst>
        </pc:cxnChg>
      </pc:sldChg>
      <pc:sldChg chg="addSp delSp modSp addAnim">
        <pc:chgData name="Maulik Trivedi" userId="8a6ba1b5f6a32a03" providerId="Windows Live" clId="Web-{D77AADEF-9E39-4620-868C-1B5E1A280617}" dt="2021-06-30T10:28:34.332" v="667" actId="20577"/>
        <pc:sldMkLst>
          <pc:docMk/>
          <pc:sldMk cId="1710595162" sldId="538"/>
        </pc:sldMkLst>
        <pc:spChg chg="add del mod">
          <ac:chgData name="Maulik Trivedi" userId="8a6ba1b5f6a32a03" providerId="Windows Live" clId="Web-{D77AADEF-9E39-4620-868C-1B5E1A280617}" dt="2021-06-30T10:16:25.595" v="478"/>
          <ac:spMkLst>
            <pc:docMk/>
            <pc:sldMk cId="1710595162" sldId="538"/>
            <ac:spMk id="3" creationId="{1F59116C-BDCA-4532-A09A-F06AB5ACFA03}"/>
          </ac:spMkLst>
        </pc:spChg>
        <pc:spChg chg="mod">
          <ac:chgData name="Maulik Trivedi" userId="8a6ba1b5f6a32a03" providerId="Windows Live" clId="Web-{D77AADEF-9E39-4620-868C-1B5E1A280617}" dt="2021-06-30T10:15:46.360" v="474" actId="20577"/>
          <ac:spMkLst>
            <pc:docMk/>
            <pc:sldMk cId="1710595162" sldId="538"/>
            <ac:spMk id="4" creationId="{666580DC-A04C-974E-83CF-55B115C9714E}"/>
          </ac:spMkLst>
        </pc:spChg>
        <pc:spChg chg="add mod">
          <ac:chgData name="Maulik Trivedi" userId="8a6ba1b5f6a32a03" providerId="Windows Live" clId="Web-{D77AADEF-9E39-4620-868C-1B5E1A280617}" dt="2021-06-30T10:22:25.495" v="560" actId="1076"/>
          <ac:spMkLst>
            <pc:docMk/>
            <pc:sldMk cId="1710595162" sldId="538"/>
            <ac:spMk id="8" creationId="{21B6AB40-62B1-40DE-BC8B-0853A5F29028}"/>
          </ac:spMkLst>
        </pc:spChg>
        <pc:spChg chg="add mod">
          <ac:chgData name="Maulik Trivedi" userId="8a6ba1b5f6a32a03" providerId="Windows Live" clId="Web-{D77AADEF-9E39-4620-868C-1B5E1A280617}" dt="2021-06-30T10:23:54.450" v="564" actId="1076"/>
          <ac:spMkLst>
            <pc:docMk/>
            <pc:sldMk cId="1710595162" sldId="538"/>
            <ac:spMk id="10" creationId="{42A78CF8-4E58-4E8F-BA76-5E5650074F84}"/>
          </ac:spMkLst>
        </pc:spChg>
        <pc:spChg chg="add mod">
          <ac:chgData name="Maulik Trivedi" userId="8a6ba1b5f6a32a03" providerId="Windows Live" clId="Web-{D77AADEF-9E39-4620-868C-1B5E1A280617}" dt="2021-06-30T10:28:34.332" v="667" actId="20577"/>
          <ac:spMkLst>
            <pc:docMk/>
            <pc:sldMk cId="1710595162" sldId="538"/>
            <ac:spMk id="12" creationId="{02DCF131-DDA5-4028-9FEB-F73396E71626}"/>
          </ac:spMkLst>
        </pc:spChg>
        <pc:spChg chg="add mod">
          <ac:chgData name="Maulik Trivedi" userId="8a6ba1b5f6a32a03" providerId="Windows Live" clId="Web-{D77AADEF-9E39-4620-868C-1B5E1A280617}" dt="2021-06-30T10:21:41.806" v="555" actId="1076"/>
          <ac:spMkLst>
            <pc:docMk/>
            <pc:sldMk cId="1710595162" sldId="538"/>
            <ac:spMk id="13" creationId="{48FEBE01-6704-4D60-A487-A8407D606340}"/>
          </ac:spMkLst>
        </pc:spChg>
        <pc:cxnChg chg="add mod">
          <ac:chgData name="Maulik Trivedi" userId="8a6ba1b5f6a32a03" providerId="Windows Live" clId="Web-{D77AADEF-9E39-4620-868C-1B5E1A280617}" dt="2021-06-30T10:23:54.278" v="562" actId="14100"/>
          <ac:cxnSpMkLst>
            <pc:docMk/>
            <pc:sldMk cId="1710595162" sldId="538"/>
            <ac:cxnSpMk id="6" creationId="{3558EC37-D143-4596-B5B7-DF7BCD61A05C}"/>
          </ac:cxnSpMkLst>
        </pc:cxnChg>
        <pc:cxnChg chg="add mod">
          <ac:chgData name="Maulik Trivedi" userId="8a6ba1b5f6a32a03" providerId="Windows Live" clId="Web-{D77AADEF-9E39-4620-868C-1B5E1A280617}" dt="2021-06-30T10:22:07.666" v="559" actId="14100"/>
          <ac:cxnSpMkLst>
            <pc:docMk/>
            <pc:sldMk cId="1710595162" sldId="538"/>
            <ac:cxnSpMk id="11" creationId="{0EF12CC2-D1C7-4903-965E-5DA0947E659D}"/>
          </ac:cxnSpMkLst>
        </pc:cxnChg>
      </pc:sldChg>
      <pc:sldChg chg="addSp delSp modSp">
        <pc:chgData name="Maulik Trivedi" userId="8a6ba1b5f6a32a03" providerId="Windows Live" clId="Web-{D77AADEF-9E39-4620-868C-1B5E1A280617}" dt="2021-06-30T10:13:27.044" v="434"/>
        <pc:sldMkLst>
          <pc:docMk/>
          <pc:sldMk cId="1423401442" sldId="540"/>
        </pc:sldMkLst>
        <pc:spChg chg="mod">
          <ac:chgData name="Maulik Trivedi" userId="8a6ba1b5f6a32a03" providerId="Windows Live" clId="Web-{D77AADEF-9E39-4620-868C-1B5E1A280617}" dt="2021-06-30T10:06:23.393" v="375" actId="20577"/>
          <ac:spMkLst>
            <pc:docMk/>
            <pc:sldMk cId="1423401442" sldId="540"/>
            <ac:spMk id="4" creationId="{08BEFE5D-61A8-1C4A-99F3-FB1753EA1B19}"/>
          </ac:spMkLst>
        </pc:spChg>
        <pc:graphicFrameChg chg="add del mod modGraphic">
          <ac:chgData name="Maulik Trivedi" userId="8a6ba1b5f6a32a03" providerId="Windows Live" clId="Web-{D77AADEF-9E39-4620-868C-1B5E1A280617}" dt="2021-06-30T10:13:27.044" v="434"/>
          <ac:graphicFrameMkLst>
            <pc:docMk/>
            <pc:sldMk cId="1423401442" sldId="540"/>
            <ac:graphicFrameMk id="3" creationId="{87684CC6-0869-4872-8651-89886D2241E1}"/>
          </ac:graphicFrameMkLst>
        </pc:graphicFrameChg>
      </pc:sldChg>
      <pc:sldChg chg="addSp modSp new">
        <pc:chgData name="Maulik Trivedi" userId="8a6ba1b5f6a32a03" providerId="Windows Live" clId="Web-{D77AADEF-9E39-4620-868C-1B5E1A280617}" dt="2021-06-30T10:13:58.326" v="448" actId="1076"/>
        <pc:sldMkLst>
          <pc:docMk/>
          <pc:sldMk cId="3901676141" sldId="566"/>
        </pc:sldMkLst>
        <pc:spChg chg="mod">
          <ac:chgData name="Maulik Trivedi" userId="8a6ba1b5f6a32a03" providerId="Windows Live" clId="Web-{D77AADEF-9E39-4620-868C-1B5E1A280617}" dt="2021-06-30T10:12:54.731" v="432" actId="20577"/>
          <ac:spMkLst>
            <pc:docMk/>
            <pc:sldMk cId="3901676141" sldId="566"/>
            <ac:spMk id="2" creationId="{7072D993-72A6-453B-873D-76C6FCB7959A}"/>
          </ac:spMkLst>
        </pc:spChg>
        <pc:spChg chg="mod">
          <ac:chgData name="Maulik Trivedi" userId="8a6ba1b5f6a32a03" providerId="Windows Live" clId="Web-{D77AADEF-9E39-4620-868C-1B5E1A280617}" dt="2021-06-30T10:13:48.389" v="445" actId="20577"/>
          <ac:spMkLst>
            <pc:docMk/>
            <pc:sldMk cId="3901676141" sldId="566"/>
            <ac:spMk id="3" creationId="{2DFAFDB5-2B5B-4B77-A004-5B17A5FAF060}"/>
          </ac:spMkLst>
        </pc:spChg>
        <pc:graphicFrameChg chg="add mod modGraphic">
          <ac:chgData name="Maulik Trivedi" userId="8a6ba1b5f6a32a03" providerId="Windows Live" clId="Web-{D77AADEF-9E39-4620-868C-1B5E1A280617}" dt="2021-06-30T10:13:58.326" v="448" actId="1076"/>
          <ac:graphicFrameMkLst>
            <pc:docMk/>
            <pc:sldMk cId="3901676141" sldId="566"/>
            <ac:graphicFrameMk id="5" creationId="{3731C2D0-C741-4DA3-A762-42F967A90EE8}"/>
          </ac:graphicFrameMkLst>
        </pc:graphicFrameChg>
      </pc:sldChg>
      <pc:sldChg chg="addSp modSp new">
        <pc:chgData name="Maulik Trivedi" userId="8a6ba1b5f6a32a03" providerId="Windows Live" clId="Web-{D77AADEF-9E39-4620-868C-1B5E1A280617}" dt="2021-06-30T10:15:02.687" v="473" actId="1076"/>
        <pc:sldMkLst>
          <pc:docMk/>
          <pc:sldMk cId="1614608631" sldId="567"/>
        </pc:sldMkLst>
        <pc:spChg chg="mod">
          <ac:chgData name="Maulik Trivedi" userId="8a6ba1b5f6a32a03" providerId="Windows Live" clId="Web-{D77AADEF-9E39-4620-868C-1B5E1A280617}" dt="2021-06-30T10:14:35.343" v="468" actId="20577"/>
          <ac:spMkLst>
            <pc:docMk/>
            <pc:sldMk cId="1614608631" sldId="567"/>
            <ac:spMk id="2" creationId="{8CB225BE-235D-42E3-B465-DE3B976C3B2B}"/>
          </ac:spMkLst>
        </pc:spChg>
        <pc:spChg chg="mod">
          <ac:chgData name="Maulik Trivedi" userId="8a6ba1b5f6a32a03" providerId="Windows Live" clId="Web-{D77AADEF-9E39-4620-868C-1B5E1A280617}" dt="2021-06-30T10:14:45.999" v="470" actId="20577"/>
          <ac:spMkLst>
            <pc:docMk/>
            <pc:sldMk cId="1614608631" sldId="567"/>
            <ac:spMk id="3" creationId="{B297AA41-1E9B-43E0-BCFF-86D4FACC0505}"/>
          </ac:spMkLst>
        </pc:spChg>
        <pc:picChg chg="add mod">
          <ac:chgData name="Maulik Trivedi" userId="8a6ba1b5f6a32a03" providerId="Windows Live" clId="Web-{D77AADEF-9E39-4620-868C-1B5E1A280617}" dt="2021-06-30T10:15:02.687" v="473" actId="1076"/>
          <ac:picMkLst>
            <pc:docMk/>
            <pc:sldMk cId="1614608631" sldId="567"/>
            <ac:picMk id="4" creationId="{B0279D39-E976-44C8-B444-FFB5374529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t>8/9/2021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7.jpeg"/><Relationship Id="rId1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8.jp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17.jpe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FE3530F3-E595-EA48-AA18-0E0EA367D42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9705EAF9-7E28-6840-B3F3-400CC3AA94E3}"/>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4" name="Freeform 13">
            <a:extLst>
              <a:ext uri="{FF2B5EF4-FFF2-40B4-BE49-F238E27FC236}">
                <a16:creationId xmlns:a16="http://schemas.microsoft.com/office/drawing/2014/main" xmlns="" id="{FAAFD150-FB5C-D647-A779-AD0371D91A8C}"/>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xmlns="" id="{84CE05E9-3044-3847-8DEA-6EAE6F2359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8" name="Picture 37">
            <a:extLst>
              <a:ext uri="{FF2B5EF4-FFF2-40B4-BE49-F238E27FC236}">
                <a16:creationId xmlns:a16="http://schemas.microsoft.com/office/drawing/2014/main" xmlns="" id="{91EAB505-E3B4-1D49-BC5E-C9396D602A39}"/>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57E5B9ED-D9BE-724F-B2D9-6D756BF0FB8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41" name="Title 1">
            <a:extLst>
              <a:ext uri="{FF2B5EF4-FFF2-40B4-BE49-F238E27FC236}">
                <a16:creationId xmlns:a16="http://schemas.microsoft.com/office/drawing/2014/main" xmlns="" id="{1BE2BE76-7FB8-884F-B7A9-AB3AB25BCE4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2" name="Picture 41">
            <a:extLst>
              <a:ext uri="{FF2B5EF4-FFF2-40B4-BE49-F238E27FC236}">
                <a16:creationId xmlns:a16="http://schemas.microsoft.com/office/drawing/2014/main" xmlns="" id="{FBC2B340-585A-DF45-A35E-283C91E67BD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9678E44-6045-454D-AEE8-12647A810D1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D118EBC5-91DE-F04D-8AAA-1BC6DB297E14}"/>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6" name="Text Placeholder 2">
            <a:extLst>
              <a:ext uri="{FF2B5EF4-FFF2-40B4-BE49-F238E27FC236}">
                <a16:creationId xmlns:a16="http://schemas.microsoft.com/office/drawing/2014/main" xmlns="" id="{3EBF0051-D08C-834A-B6EC-F27DB682F93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7" name="Picture 46">
            <a:extLst>
              <a:ext uri="{FF2B5EF4-FFF2-40B4-BE49-F238E27FC236}">
                <a16:creationId xmlns:a16="http://schemas.microsoft.com/office/drawing/2014/main" xmlns="" id="{6381725B-9534-4D41-9342-D6448D5B5FA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8" name="Picture 47">
            <a:extLst>
              <a:ext uri="{FF2B5EF4-FFF2-40B4-BE49-F238E27FC236}">
                <a16:creationId xmlns:a16="http://schemas.microsoft.com/office/drawing/2014/main" xmlns="" id="{F46F9BF8-CED0-2A42-8AA1-77528C6E8AF5}"/>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12512ABA-9FD2-F841-9DC5-9BB8DE9D262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50" name="Picture 49" descr="User icon Royalty Free Vector Image - VectorStock">
            <a:extLst>
              <a:ext uri="{FF2B5EF4-FFF2-40B4-BE49-F238E27FC236}">
                <a16:creationId xmlns:a16="http://schemas.microsoft.com/office/drawing/2014/main" xmlns="" id="{63DC0D2C-AEBD-2B43-A40F-219AF41A919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r>
              <a:rPr lang="en-GB"/>
              <a:t>Click icon to add picture</a:t>
            </a:r>
            <a:endParaRPr lang="en-US"/>
          </a:p>
        </p:txBody>
      </p:sp>
      <p:sp>
        <p:nvSpPr>
          <p:cNvPr id="4" name="TextBox 3">
            <a:extLst>
              <a:ext uri="{FF2B5EF4-FFF2-40B4-BE49-F238E27FC236}">
                <a16:creationId xmlns:a16="http://schemas.microsoft.com/office/drawing/2014/main" xmlns="" id="{C07209AA-082C-4E46-9195-9B39951B64A8}"/>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Tree>
    <p:extLst>
      <p:ext uri="{BB962C8B-B14F-4D97-AF65-F5344CB8AC3E}">
        <p14:creationId xmlns:p14="http://schemas.microsoft.com/office/powerpoint/2010/main" val="345581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1666FB81-7CD1-9742-AB26-00ED3C9FA97E}"/>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1C48990E-2530-AF41-A8F8-E84A84CD0F15}"/>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4" name="Freeform 13">
            <a:extLst>
              <a:ext uri="{FF2B5EF4-FFF2-40B4-BE49-F238E27FC236}">
                <a16:creationId xmlns:a16="http://schemas.microsoft.com/office/drawing/2014/main" xmlns="" id="{76999E19-2095-6F41-BABD-A4D5328B8D3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5" name="Freeform 17">
            <a:extLst>
              <a:ext uri="{FF2B5EF4-FFF2-40B4-BE49-F238E27FC236}">
                <a16:creationId xmlns:a16="http://schemas.microsoft.com/office/drawing/2014/main" xmlns="" id="{3B6AF243-7086-6447-B371-BD68AF74F92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6" name="Picture 35">
            <a:extLst>
              <a:ext uri="{FF2B5EF4-FFF2-40B4-BE49-F238E27FC236}">
                <a16:creationId xmlns:a16="http://schemas.microsoft.com/office/drawing/2014/main" xmlns="" id="{0C571E73-2208-1F4D-8158-CF5BF9FF8A3B}"/>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7" name="Picture 36">
            <a:extLst>
              <a:ext uri="{FF2B5EF4-FFF2-40B4-BE49-F238E27FC236}">
                <a16:creationId xmlns:a16="http://schemas.microsoft.com/office/drawing/2014/main" xmlns="" id="{D9E84546-AA85-4D4C-AAE7-968D05BC513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8" name="Title 1">
            <a:extLst>
              <a:ext uri="{FF2B5EF4-FFF2-40B4-BE49-F238E27FC236}">
                <a16:creationId xmlns:a16="http://schemas.microsoft.com/office/drawing/2014/main" xmlns="" id="{DC3276D8-47BA-E24C-A53B-545E5121F3A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39" name="Picture 38">
            <a:extLst>
              <a:ext uri="{FF2B5EF4-FFF2-40B4-BE49-F238E27FC236}">
                <a16:creationId xmlns:a16="http://schemas.microsoft.com/office/drawing/2014/main" xmlns="" id="{8A6E3978-8F24-3A4E-B81F-AB7C4007A9C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1" name="Picture 40">
            <a:extLst>
              <a:ext uri="{FF2B5EF4-FFF2-40B4-BE49-F238E27FC236}">
                <a16:creationId xmlns:a16="http://schemas.microsoft.com/office/drawing/2014/main" xmlns="" id="{4FE175BA-4A88-514D-9EF1-A74A9579B53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2" name="Text Placeholder 2">
            <a:extLst>
              <a:ext uri="{FF2B5EF4-FFF2-40B4-BE49-F238E27FC236}">
                <a16:creationId xmlns:a16="http://schemas.microsoft.com/office/drawing/2014/main" xmlns="" id="{A2FB9B43-4C63-7040-84C8-A863841BB05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3" name="Text Placeholder 2">
            <a:extLst>
              <a:ext uri="{FF2B5EF4-FFF2-40B4-BE49-F238E27FC236}">
                <a16:creationId xmlns:a16="http://schemas.microsoft.com/office/drawing/2014/main" xmlns="" id="{06CE974E-FE07-CE47-BE54-A75C51D1E739}"/>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4" name="Picture 43">
            <a:extLst>
              <a:ext uri="{FF2B5EF4-FFF2-40B4-BE49-F238E27FC236}">
                <a16:creationId xmlns:a16="http://schemas.microsoft.com/office/drawing/2014/main" xmlns="" id="{BB91600E-1457-7844-B4E6-41FD4E413BA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6" name="Picture 45">
            <a:extLst>
              <a:ext uri="{FF2B5EF4-FFF2-40B4-BE49-F238E27FC236}">
                <a16:creationId xmlns:a16="http://schemas.microsoft.com/office/drawing/2014/main" xmlns="" id="{EA038702-1A46-D741-B21C-9CBEB778F66C}"/>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7" name="Picture 46" descr="User icon Royalty Free Vector Image - VectorStock">
            <a:extLst>
              <a:ext uri="{FF2B5EF4-FFF2-40B4-BE49-F238E27FC236}">
                <a16:creationId xmlns:a16="http://schemas.microsoft.com/office/drawing/2014/main" xmlns="" id="{F5D28666-61B6-684E-9074-01B275C3A9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21" name="Picture 20">
            <a:extLst>
              <a:ext uri="{FF2B5EF4-FFF2-40B4-BE49-F238E27FC236}">
                <a16:creationId xmlns:a16="http://schemas.microsoft.com/office/drawing/2014/main" xmlns="" id="{5820DD8E-C140-B845-97C2-5F19A2BF6EE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053D61B0-DF5E-5844-A9D4-8B4AD1251FE9}"/>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A471078D-3455-8C44-9933-F218631F6A8F}"/>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37E34BF-3299-AD4D-89A4-5F0D85F72F7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BC1EC245-2945-2E47-908A-04F3603021D0}"/>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7ED84AE1-944A-8848-AFAF-63B256440E1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8B5EBDE-8563-1B4A-BBEA-353E73E10A6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09516460-1170-1B41-86CB-3C8E0E6D74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1B519DED-2E89-7B4D-A43B-DC358252664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763B8940-5DD8-8E4F-9F6E-F7A604EF5600}"/>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9EE4BDE8-D1D7-AA4E-80FE-89B844354F8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CD193339-DFA6-1E42-9BA5-271BA1C8AF3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22686C7A-9CE0-EA4B-B701-BDAE2FBAAE6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7F58ED9E-F84D-FC41-8193-CD707BA5D0DA}"/>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16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686134B3-58BE-F14A-BE8B-57E18041FB6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946713E-D602-954E-ADDB-4976EE51F0D3}"/>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656F8BE8-600F-B64C-8A78-5EA9F842D94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6036EBB-CECE-9E4B-ACE1-A2A1DE91B52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DCBCE9B-FA1B-0047-812E-F55E8AA260EC}"/>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068E7A2-19F4-F24B-B073-BCE81A8C360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CE2786B-9FF5-3944-831A-5F7D820F5148}"/>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C203D558-1FFA-4C4F-AC30-8869E894C8F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2DC0A16-6E1B-974E-ABC7-F00B346719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02FACFC-D86D-2449-82F7-4FA2D2F01E2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A3BEFF8-8958-1644-800B-A125DCE2DEEA}"/>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81F55395-7813-C248-B7BE-24D04CB71D9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DC964714-52EC-5548-8107-AAB013485640}"/>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25258E5A-E611-844D-B52B-8B53E193AA1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55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516D2BFC-B984-0547-807F-0CDDC507017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05CB272E-D38A-2048-A70E-426C443ABD0C}"/>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891219F5-207B-284A-BBA7-0079914E62B4}"/>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F7F7325C-2C52-734E-A544-917A8BA86D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E28F1532-D575-5140-8777-167ECB8F9B8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47E9C10-8A8A-0A46-B517-47161CEAAC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D6FBFCF1-F559-DC4A-B86B-609BE395853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F087FBE8-C595-F949-9F52-DB1D979B8DB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BDBDD603-6EE0-0440-9C59-E9DB2EDD511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24D946A9-3B04-4548-AA50-5C0DBE963C7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9C069720-E1F5-9449-AAF5-8802D2BEF1A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9BCE1B1F-1F6D-D54F-9E18-31866013713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EA6DB1D3-EADB-EF44-8169-06A5C4689B2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D6E06EA-4F7A-8F43-91D1-961E712888E8}"/>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1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4" descr="https://cdn5.vectorstock.com/i/1000x1000/21/59/dbms-database-management-system-computer-data-vector-8212159.jpg">
            <a:extLst>
              <a:ext uri="{FF2B5EF4-FFF2-40B4-BE49-F238E27FC236}">
                <a16:creationId xmlns:a16="http://schemas.microsoft.com/office/drawing/2014/main" xmlns="" id="{8D4396BC-5242-D94F-8E69-A72690FB2509}"/>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xmlns="" id="{3C790868-6719-B24D-B907-C9AFE5249117}"/>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D747ED87-6603-A54C-A2CC-87D5B51B4E0F}"/>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6" name="Freeform 13">
            <a:extLst>
              <a:ext uri="{FF2B5EF4-FFF2-40B4-BE49-F238E27FC236}">
                <a16:creationId xmlns:a16="http://schemas.microsoft.com/office/drawing/2014/main" xmlns="" id="{0EC3C86D-1564-3741-969E-C790FA56C32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 name="Freeform 17">
            <a:extLst>
              <a:ext uri="{FF2B5EF4-FFF2-40B4-BE49-F238E27FC236}">
                <a16:creationId xmlns:a16="http://schemas.microsoft.com/office/drawing/2014/main" xmlns="" id="{244FD3DB-8AF9-CD42-9AEA-879B4E8C37F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9B393065-03E0-594B-AC9C-63E1D4E10F4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39" name="Title 1">
            <a:extLst>
              <a:ext uri="{FF2B5EF4-FFF2-40B4-BE49-F238E27FC236}">
                <a16:creationId xmlns:a16="http://schemas.microsoft.com/office/drawing/2014/main" xmlns="" id="{182C28B2-A4EE-404A-A759-E4500A839E8B}"/>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723F9B63-1A5B-DE4B-8F3B-B9C2C5116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DB12BA1B-2262-C845-8290-E900963192E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0831625-19E9-EC4D-BD6A-B5E8195F61A8}"/>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22B02233-EF2B-2443-8095-99B70F3DD6AC}"/>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BE05E3E1-C04C-884B-899C-28F60ED553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ED78D8F-68A7-3644-B75F-CBB8408555A6}"/>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6D8314FB-A0BF-D44D-A575-451467DDC2B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xmlns="" id="{2143B0A8-2114-1C49-852B-D508C3633CB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54789" y="1795212"/>
            <a:ext cx="2880360" cy="2774747"/>
          </a:xfrm>
          <a:prstGeom prst="rect">
            <a:avLst/>
          </a:prstGeom>
        </p:spPr>
      </p:pic>
    </p:spTree>
    <p:extLst>
      <p:ext uri="{BB962C8B-B14F-4D97-AF65-F5344CB8AC3E}">
        <p14:creationId xmlns:p14="http://schemas.microsoft.com/office/powerpoint/2010/main" val="241956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E02216C-C343-8747-B542-352FAC887E09}"/>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A5D74793-F2C9-9B44-9903-80E671B0524E}"/>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71ABFFCC-FDFF-9243-8AFA-B7ECBA3396E1}"/>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02F13025-4A92-A747-ADA7-B8394182319B}"/>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34718834-A922-474B-AF10-CA62D10B608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9B6C8693-849A-5540-98BE-1FBE224C18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ECE39919-834C-DD44-A2E8-AE850AB0161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297146A6-8681-5046-A8EA-E2FB1ADF928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2A8A4726-07B5-0541-A7DB-D44067D307C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D3712B52-5E7A-C54F-91A0-7895E06AC977}"/>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B8F95CA-5AD9-4D4F-9AD3-1ED004B0B6B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96AEBD84-F962-5D41-B339-13F5BE5DE75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5142AC3-0EBC-584F-9C4A-B8FBEB000B7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C733A788-8214-BC4C-8494-810701F934E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9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062B9BB3-DEDA-2F4B-A380-DE386BDE3B3D}"/>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FDF2A1DF-1C33-E943-98DB-E90F51EC058B}"/>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416D403B-8EDE-2042-BD96-FDEDA4564E28}"/>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D72753E8-B7B8-0449-AD7F-28A17EBE94E3}"/>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821ACCB9-C496-DC46-A905-6E83D95EE967}"/>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8AAE9F5-B132-6E43-A247-1F92BF87378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6BBA8E60-2FEE-2040-86FC-C53D83CA884F}"/>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0627CC1A-206E-4647-85A6-A4401FD8918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EC0ECB9-06CC-4C47-B152-8DF8A0A675A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82AA28A-9344-7340-817B-ADE641B7999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47520BE6-F11A-4E43-8426-661D684C0928}"/>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0BA6D48C-9475-2942-A504-BD4F6517DFC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FA8E096-1F35-F24D-A5D7-48EF892A77C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4B85BDB-997F-F944-92FB-33C5C67C6759}"/>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4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622E5BE-4D56-294F-8333-FA33FDBBEC53}"/>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E18C2782-F1CB-3140-A1FD-ADA7387699B9}"/>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596A772C-F2AA-E84D-8B0D-30A4E33E501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8AEB168F-3A96-3842-B07D-75059ED3199D}"/>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F15EE77-0E93-6345-93B5-CABCF596CF2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A4D0CEC8-7A46-7A43-8890-DDEF4D767F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B83B68DD-D693-6E4E-BE38-E2411240915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AFBE3985-9589-CD42-A95B-71909B4ED0B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ACF967ED-404F-C449-8921-F8C49904E77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397E2A59-D7B6-A14F-B0B3-08CB27D79186}"/>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579FD625-5CCC-A84E-AC86-0C0755358376}"/>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F76C01FE-9B83-0A4F-B7A5-9B1B484BB9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CB0E8790-51BF-6D40-95C7-C8687504E9D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A8D3440D-C8BF-EE4E-8FB1-6E79EEBA958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7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93EE6A39-B94D-4B44-87FF-81B630E6F1A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4B061B7F-424E-7B4C-8835-80A4C385F464}"/>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C1391A50-5EAE-2143-AB1B-14B06B5D1C02}"/>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CB3B8DC7-4401-BE47-9521-82A6D33DD19E}"/>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7DBDF622-A0BA-2F47-8E30-116370FADF3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CDDF0E80-5A94-F846-8528-46F9FDF9864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75BB76DE-E7D5-8A45-8935-78A6F09C0B2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6C04DDFE-982C-DB48-BCC6-91745921EDE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D5F401E-D15E-7F46-9409-A74E3DF56B7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EC601EB9-EDC6-A84D-93FF-FE0A2A5522CF}"/>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69B560A8-BFD0-504C-836C-5BDCE952A1D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F11DE859-206B-734B-AC60-B4B72F82E5F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BB5FD58E-A530-5B4D-B66E-CA03179573B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26D7B6C-080F-CA4F-9D87-ECE5CA4A53F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1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910844F7-B1E8-C14E-9D9F-20EC050A0FBF}"/>
              </a:ext>
            </a:extLst>
          </p:cNvPr>
          <p:cNvGrpSpPr/>
          <p:nvPr userDrawn="1"/>
        </p:nvGrpSpPr>
        <p:grpSpPr>
          <a:xfrm>
            <a:off x="9506678" y="708951"/>
            <a:ext cx="2554142" cy="828000"/>
            <a:chOff x="131178" y="5775961"/>
            <a:chExt cx="2530238" cy="820250"/>
          </a:xfrm>
        </p:grpSpPr>
        <p:pic>
          <p:nvPicPr>
            <p:cNvPr id="15" name="Picture 14">
              <a:extLst>
                <a:ext uri="{FF2B5EF4-FFF2-40B4-BE49-F238E27FC236}">
                  <a16:creationId xmlns:a16="http://schemas.microsoft.com/office/drawing/2014/main" xmlns="" id="{B0767CF8-CEA4-D247-8961-5FAFC9388C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1" name="Rectangle 20">
              <a:extLst>
                <a:ext uri="{FF2B5EF4-FFF2-40B4-BE49-F238E27FC236}">
                  <a16:creationId xmlns:a16="http://schemas.microsoft.com/office/drawing/2014/main" xmlns="" id="{D559C4B1-B342-DB40-9BF7-DA9F2810F42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F9B9F1F1-962F-6B42-ADD5-114B76A2CF6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9605EF62-6505-4A4B-BE31-06DB3AC427ED}"/>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F7594A79-B00D-5542-ADB3-CE314B21E1D6}"/>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362F38DA-89B2-284D-AC10-6DCE5B666DE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EBB3EAC6-54FF-8D46-BDF5-747450252202}"/>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DD0B8189-E0A7-7140-9F0E-E80A0D6BCCCA}"/>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3FFB54A-AC29-2141-853D-294ED7141117}"/>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83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4" name="Picture 33">
            <a:extLst>
              <a:ext uri="{FF2B5EF4-FFF2-40B4-BE49-F238E27FC236}">
                <a16:creationId xmlns:a16="http://schemas.microsoft.com/office/drawing/2014/main" xmlns="" id="{7F350D6B-9DB3-2148-B2CB-2B7C7285DCB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6D00C5DA-9A0B-B24F-9EC5-76BCCC325B50}"/>
              </a:ext>
            </a:extLst>
          </p:cNvPr>
          <p:cNvSpPr txBox="1"/>
          <p:nvPr userDrawn="1"/>
        </p:nvSpPr>
        <p:spPr>
          <a:xfrm>
            <a:off x="1837677" y="5802204"/>
            <a:ext cx="4660250" cy="338554"/>
          </a:xfrm>
          <a:prstGeom prst="rect">
            <a:avLst/>
          </a:prstGeom>
          <a:noFill/>
        </p:spPr>
        <p:txBody>
          <a:bodyPr wrap="none" rtlCol="0">
            <a:spAutoFit/>
          </a:bodyPr>
          <a:lstStyle/>
          <a:p>
            <a:r>
              <a:rPr lang="en-US" sz="1600" dirty="0"/>
              <a:t>School of Computer Science, Darshan University, Rajkot</a:t>
            </a:r>
          </a:p>
        </p:txBody>
      </p:sp>
      <p:sp>
        <p:nvSpPr>
          <p:cNvPr id="36" name="Freeform 13">
            <a:extLst>
              <a:ext uri="{FF2B5EF4-FFF2-40B4-BE49-F238E27FC236}">
                <a16:creationId xmlns:a16="http://schemas.microsoft.com/office/drawing/2014/main" xmlns="" id="{2D3625A9-EE29-D54C-B4AB-CA7C51065B6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7" name="Freeform 17">
            <a:extLst>
              <a:ext uri="{FF2B5EF4-FFF2-40B4-BE49-F238E27FC236}">
                <a16:creationId xmlns:a16="http://schemas.microsoft.com/office/drawing/2014/main" xmlns="" id="{86AADAD8-2C9D-2642-ADDD-2C31AEFACD55}"/>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A7B92031-D806-1A4D-A507-C19CE95B4F82}"/>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F5CC97E3-2DFF-284E-AFBC-6AD6310991E0}"/>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
        <p:nvSpPr>
          <p:cNvPr id="41" name="Title 1">
            <a:extLst>
              <a:ext uri="{FF2B5EF4-FFF2-40B4-BE49-F238E27FC236}">
                <a16:creationId xmlns:a16="http://schemas.microsoft.com/office/drawing/2014/main" xmlns="" id="{81DD26CD-EB54-9C49-995A-A1677164CBA6}"/>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2" name="Picture 41">
            <a:extLst>
              <a:ext uri="{FF2B5EF4-FFF2-40B4-BE49-F238E27FC236}">
                <a16:creationId xmlns:a16="http://schemas.microsoft.com/office/drawing/2014/main" xmlns="" id="{7A517DF0-AF65-A246-A6EE-40CB0A8EA52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C3CE410-FA5F-0A4E-AE68-BEFB676C2AB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CE2906A2-CD49-CB4E-8BAC-58CA4057AB1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6" name="Text Placeholder 2">
            <a:extLst>
              <a:ext uri="{FF2B5EF4-FFF2-40B4-BE49-F238E27FC236}">
                <a16:creationId xmlns:a16="http://schemas.microsoft.com/office/drawing/2014/main" xmlns="" id="{709210C9-4E89-3B41-976F-0E7B306DDF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7" name="Picture 46">
            <a:extLst>
              <a:ext uri="{FF2B5EF4-FFF2-40B4-BE49-F238E27FC236}">
                <a16:creationId xmlns:a16="http://schemas.microsoft.com/office/drawing/2014/main" xmlns="" id="{684F3949-68F6-654F-8666-B97AA18322ED}"/>
              </a:ext>
            </a:extLst>
          </p:cNvPr>
          <p:cNvPicPr>
            <a:picLocks noChangeAspect="1"/>
          </p:cNvPicPr>
          <p:nvPr userDrawn="1"/>
        </p:nvPicPr>
        <p:blipFill>
          <a:blip r:embed="rId12" cstate="print">
            <a:extLst>
              <a:ext uri="{28A0092B-C50C-407E-A947-70E740481C1C}">
                <a14:useLocalDpi xmlns:a14="http://schemas.microsoft.com/office/drawing/2010/main" val="0"/>
              </a:ext>
            </a:extLst>
          </a:blip>
          <a:srcRect/>
          <a:stretch/>
        </p:blipFill>
        <p:spPr>
          <a:xfrm>
            <a:off x="8440862" y="119322"/>
            <a:ext cx="3546204" cy="1602321"/>
          </a:xfrm>
          <a:prstGeom prst="rect">
            <a:avLst/>
          </a:prstGeom>
        </p:spPr>
      </p:pic>
      <p:pic>
        <p:nvPicPr>
          <p:cNvPr id="48" name="Picture 47">
            <a:extLst>
              <a:ext uri="{FF2B5EF4-FFF2-40B4-BE49-F238E27FC236}">
                <a16:creationId xmlns:a16="http://schemas.microsoft.com/office/drawing/2014/main" xmlns="" id="{7905A432-2273-FB4D-A831-D1185EEBEDEA}"/>
              </a:ext>
            </a:extLst>
          </p:cNvPr>
          <p:cNvPicPr>
            <a:picLocks noChangeAspect="1"/>
          </p:cNvPicPr>
          <p:nvPr userDrawn="1"/>
        </p:nvPicPr>
        <p:blipFill rotWithShape="1">
          <a:blip r:embed="rId13" cstate="print">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0B36D29D-9442-9F4E-8F75-1AAD78587B06}"/>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0" name="Picture 49" descr="User icon Royalty Free Vector Image - VectorStock">
            <a:extLst>
              <a:ext uri="{FF2B5EF4-FFF2-40B4-BE49-F238E27FC236}">
                <a16:creationId xmlns:a16="http://schemas.microsoft.com/office/drawing/2014/main" xmlns="" id="{0452FEB6-AF2A-9844-9315-F6399C88EC01}"/>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19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8220C8BC-1AB9-A842-9D78-1B37F025362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10993D0-9F5D-8840-9992-092C1B8FF021}"/>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Freeform 13">
            <a:extLst>
              <a:ext uri="{FF2B5EF4-FFF2-40B4-BE49-F238E27FC236}">
                <a16:creationId xmlns:a16="http://schemas.microsoft.com/office/drawing/2014/main" xmlns="" id="{2D051FB2-C980-6447-84BE-9646F7C31A1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36" name="Freeform 17">
            <a:extLst>
              <a:ext uri="{FF2B5EF4-FFF2-40B4-BE49-F238E27FC236}">
                <a16:creationId xmlns:a16="http://schemas.microsoft.com/office/drawing/2014/main" xmlns="" id="{48E07297-ADD3-9C4C-AD36-D9B0CA807C0A}"/>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C8F472A9-B220-C146-B296-ADC45388CBE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348989C9-7107-F54D-8524-332C589C71E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520D92FD-4A39-BF40-A294-E632CFD40561}"/>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41" name="Picture 40">
            <a:extLst>
              <a:ext uri="{FF2B5EF4-FFF2-40B4-BE49-F238E27FC236}">
                <a16:creationId xmlns:a16="http://schemas.microsoft.com/office/drawing/2014/main" xmlns="" id="{E71D2547-B9DC-3C41-BDC4-171D1B1F7EC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1671275-29EC-8C48-B02E-5FE8ECED23D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D78E2D1-95D3-5649-94EE-5497BCB432C1}"/>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44" name="Text Placeholder 2">
            <a:extLst>
              <a:ext uri="{FF2B5EF4-FFF2-40B4-BE49-F238E27FC236}">
                <a16:creationId xmlns:a16="http://schemas.microsoft.com/office/drawing/2014/main" xmlns="" id="{8CA1C641-8279-7046-8BB2-7B2D29635B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pic>
        <p:nvPicPr>
          <p:cNvPr id="46" name="Picture 45">
            <a:extLst>
              <a:ext uri="{FF2B5EF4-FFF2-40B4-BE49-F238E27FC236}">
                <a16:creationId xmlns:a16="http://schemas.microsoft.com/office/drawing/2014/main" xmlns="" id="{32713CE4-CFCB-3A4F-BA94-EA8AD1C6BCC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AC3D65C5-E6CE-8742-AF7B-6E3D9C4B923F}"/>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F3962432-878B-0B43-A08E-00C1FF6C2A2E}"/>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1030" name="Picture 6" descr="What You Should Know and Do Before Becoming a Data Scientist - Drilling  Sense from Data">
            <a:extLst>
              <a:ext uri="{FF2B5EF4-FFF2-40B4-BE49-F238E27FC236}">
                <a16:creationId xmlns:a16="http://schemas.microsoft.com/office/drawing/2014/main" xmlns="" id="{05F0B00D-638A-964D-B6BF-3A3F555E7E5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782265" y="1788483"/>
            <a:ext cx="4131076" cy="20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66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660250" cy="338554"/>
          </a:xfrm>
          <a:prstGeom prst="rect">
            <a:avLst/>
          </a:prstGeom>
          <a:noFill/>
        </p:spPr>
        <p:txBody>
          <a:bodyPr wrap="none" rtlCol="0">
            <a:spAutoFit/>
          </a:bodyPr>
          <a:lstStyle/>
          <a:p>
            <a:r>
              <a:rPr lang="en-US" sz="1600" dirty="0"/>
              <a:t>School of Computer Science, 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605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C2E8DACE-EE39-314C-966F-CB5430C0AC1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D3FE74A2-4088-1D41-AE50-64F01E41C65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85AC5EEE-280F-334A-A474-573C6C0AD60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2F323922-AE14-BF46-9CE4-7BC14503F84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CC3229B5-5268-9F44-A8B7-066ABB1EE214}"/>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3A25E913-C01C-424D-8D99-C8196613D9A8}"/>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CFB10687-3B4B-2A4B-AB3B-673778E9B3D8}"/>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8F833D15-CE8C-A64E-9541-AF007150BAD2}"/>
              </a:ext>
            </a:extLst>
          </p:cNvPr>
          <p:cNvGrpSpPr/>
          <p:nvPr userDrawn="1"/>
        </p:nvGrpSpPr>
        <p:grpSpPr>
          <a:xfrm>
            <a:off x="9506678" y="5774875"/>
            <a:ext cx="2554142" cy="828000"/>
            <a:chOff x="131178" y="5775961"/>
            <a:chExt cx="2530238" cy="820250"/>
          </a:xfrm>
        </p:grpSpPr>
        <p:pic>
          <p:nvPicPr>
            <p:cNvPr id="39" name="Picture 38">
              <a:extLst>
                <a:ext uri="{FF2B5EF4-FFF2-40B4-BE49-F238E27FC236}">
                  <a16:creationId xmlns:a16="http://schemas.microsoft.com/office/drawing/2014/main" xmlns="" id="{84E34C89-7096-4340-A6A6-1404F519361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40" name="Rectangle 39">
              <a:extLst>
                <a:ext uri="{FF2B5EF4-FFF2-40B4-BE49-F238E27FC236}">
                  <a16:creationId xmlns:a16="http://schemas.microsoft.com/office/drawing/2014/main" xmlns="" id="{37BDC15B-EB81-314F-8DF0-0BE126E88DF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6954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a:extLst>
              <a:ext uri="{FF2B5EF4-FFF2-40B4-BE49-F238E27FC236}">
                <a16:creationId xmlns:a16="http://schemas.microsoft.com/office/drawing/2014/main" xmlns="" id="{4B56CE3F-ADE7-2748-BA03-AB41CAC8C5C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A83EC325-801E-1444-AF90-DA60E9B6D3F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27064FA1-923A-ED45-9757-3DB5CD604881}"/>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E94A8CF0-892B-2F46-816A-D2A122B00A03}"/>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D95B4F31-E80D-5D44-B03C-09D0D0BD80D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452C53E5-5198-DE46-B6DC-B6632CA1E7F5}"/>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BAA73BD-5DDB-924D-BF2A-BDF49F51D03C}"/>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DCAE946-77CD-B84C-B426-95CCBED2FE7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5F734A9D-4708-974C-86B2-16B31ACB9502}"/>
              </a:ext>
            </a:extLst>
          </p:cNvPr>
          <p:cNvGrpSpPr/>
          <p:nvPr userDrawn="1"/>
        </p:nvGrpSpPr>
        <p:grpSpPr>
          <a:xfrm>
            <a:off x="-438873" y="5774875"/>
            <a:ext cx="2554142" cy="828000"/>
            <a:chOff x="131178" y="5775961"/>
            <a:chExt cx="2530238" cy="820250"/>
          </a:xfrm>
        </p:grpSpPr>
        <p:pic>
          <p:nvPicPr>
            <p:cNvPr id="33" name="Picture 32">
              <a:extLst>
                <a:ext uri="{FF2B5EF4-FFF2-40B4-BE49-F238E27FC236}">
                  <a16:creationId xmlns:a16="http://schemas.microsoft.com/office/drawing/2014/main" xmlns="" id="{AD51C95D-C918-7047-BE41-09CC62B893E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34" name="Rectangle 33">
              <a:extLst>
                <a:ext uri="{FF2B5EF4-FFF2-40B4-BE49-F238E27FC236}">
                  <a16:creationId xmlns:a16="http://schemas.microsoft.com/office/drawing/2014/main" xmlns="" id="{143F8BEF-5E0C-9D4D-A4BA-E61423A67A38}"/>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0605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135D2747-33DF-804A-A451-9EBE0A2E85D1}"/>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pic>
        <p:nvPicPr>
          <p:cNvPr id="10" name="Picture 9">
            <a:extLst>
              <a:ext uri="{FF2B5EF4-FFF2-40B4-BE49-F238E27FC236}">
                <a16:creationId xmlns:a16="http://schemas.microsoft.com/office/drawing/2014/main" xmlns="" id="{068FB410-A035-054C-91FD-39B3194C9C7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xmlns="" id="{762DC1DA-6FA8-354E-A603-7BB2736B554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1" name="Freeform 17">
            <a:extLst>
              <a:ext uri="{FF2B5EF4-FFF2-40B4-BE49-F238E27FC236}">
                <a16:creationId xmlns:a16="http://schemas.microsoft.com/office/drawing/2014/main" xmlns="" id="{151307A5-CC84-E142-AE46-27FCC2243E1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3" name="Group 12">
            <a:extLst>
              <a:ext uri="{FF2B5EF4-FFF2-40B4-BE49-F238E27FC236}">
                <a16:creationId xmlns:a16="http://schemas.microsoft.com/office/drawing/2014/main" xmlns="" id="{B9381962-CC4C-BD49-B7D9-6CCD3F8384DB}"/>
              </a:ext>
            </a:extLst>
          </p:cNvPr>
          <p:cNvGrpSpPr/>
          <p:nvPr userDrawn="1"/>
        </p:nvGrpSpPr>
        <p:grpSpPr>
          <a:xfrm>
            <a:off x="9576895" y="5890392"/>
            <a:ext cx="2554143" cy="587454"/>
            <a:chOff x="131177" y="5775962"/>
            <a:chExt cx="2530239" cy="581956"/>
          </a:xfrm>
        </p:grpSpPr>
        <p:pic>
          <p:nvPicPr>
            <p:cNvPr id="14" name="Picture 13">
              <a:extLst>
                <a:ext uri="{FF2B5EF4-FFF2-40B4-BE49-F238E27FC236}">
                  <a16:creationId xmlns:a16="http://schemas.microsoft.com/office/drawing/2014/main" xmlns="" id="{122330A0-A37C-944D-BDCB-F2011BDB5A1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6" name="Rectangle 15">
              <a:extLst>
                <a:ext uri="{FF2B5EF4-FFF2-40B4-BE49-F238E27FC236}">
                  <a16:creationId xmlns:a16="http://schemas.microsoft.com/office/drawing/2014/main" xmlns="" id="{41DBDA7C-8C4F-F34C-9FFE-782A6CC98FED}"/>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73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14C5BD7-78B6-0A41-88D0-01BEEB016A2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D45E374D-AEFA-7F40-AAFA-EC19FAB4E1E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75884FA-E7FE-2F44-8B82-45040FF918D2}"/>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0" name="Slide Number Placeholder 3">
            <a:extLst>
              <a:ext uri="{FF2B5EF4-FFF2-40B4-BE49-F238E27FC236}">
                <a16:creationId xmlns:a16="http://schemas.microsoft.com/office/drawing/2014/main" xmlns="" id="{22EEA58B-B239-B54D-A551-AC46E96438DC}"/>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7CBB8962-9112-B64F-ABB8-D54B08B0191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0F6AE81C-B2A7-6F4D-BCF9-EAA1E1325663}"/>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F7FA1340-1F1E-7C4A-81E1-FA5A212AA4D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A72CBEBC-6E0B-E246-8811-9B484A30A6EF}"/>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76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5CA28BD-97AA-284E-AE34-C671CCBAC79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94EA43E-7263-834E-9414-7CE428CBC5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6EC5970-9D3E-8740-9144-3C02C8E5F77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5528B19E-5814-914B-9EA3-2489A2ADF77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9F4CF344-001F-6D42-B016-EF294039E869}"/>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77DFBF79-9488-534D-8EBF-FDFD2D55B8F5}"/>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7500A1B1-85E1-9042-B510-1CFBFBFEC6A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4B8FAAA5-FEFD-E940-A180-92BBDAA0EA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32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CA498400-8E9D-4343-987F-A35FB0F1163F}"/>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25ECA6AD-7614-884D-B1D9-CB3FF23DB89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DA344CBC-D584-5942-80C1-ADD1F7F9FD9D}"/>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8E6F407E-8D1A-134E-B01D-6E63C562345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FF096636-E0BF-A045-A788-06DCEEBA99D0}"/>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6E766632-7DA4-404C-8E08-371C13C4EDF7}"/>
              </a:ext>
            </a:extLst>
          </p:cNvPr>
          <p:cNvGrpSpPr/>
          <p:nvPr userDrawn="1"/>
        </p:nvGrpSpPr>
        <p:grpSpPr>
          <a:xfrm>
            <a:off x="-438873" y="5774875"/>
            <a:ext cx="2554142" cy="828000"/>
            <a:chOff x="131178" y="5775961"/>
            <a:chExt cx="2530238" cy="820250"/>
          </a:xfrm>
        </p:grpSpPr>
        <p:pic>
          <p:nvPicPr>
            <p:cNvPr id="27" name="Picture 26">
              <a:extLst>
                <a:ext uri="{FF2B5EF4-FFF2-40B4-BE49-F238E27FC236}">
                  <a16:creationId xmlns:a16="http://schemas.microsoft.com/office/drawing/2014/main" xmlns="" id="{86F0F9D8-EE69-744F-AB08-5263DEB7110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68EACD62-39FF-4B4A-AFE1-0EFCB7BBC3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79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3770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8/9/2021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226657598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667" r:id="rId24"/>
    <p:sldLayoutId id="2147483670" r:id="rId25"/>
    <p:sldLayoutId id="2147483687" r:id="rId26"/>
    <p:sldLayoutId id="2147483688" r:id="rId27"/>
    <p:sldLayoutId id="2147483672" r:id="rId28"/>
    <p:sldLayoutId id="2147483689" r:id="rId29"/>
    <p:sldLayoutId id="2147483690" r:id="rId30"/>
    <p:sldLayoutId id="2147483673" r:id="rId31"/>
    <p:sldLayoutId id="2147483692" r:id="rId32"/>
    <p:sldLayoutId id="2147483691" r:id="rId33"/>
    <p:sldLayoutId id="2147483674" r:id="rId34"/>
    <p:sldLayoutId id="2147483676" r:id="rId35"/>
    <p:sldLayoutId id="2147483677" r:id="rId36"/>
    <p:sldLayoutId id="2147483678" r:id="rId37"/>
    <p:sldLayoutId id="2147483681" r:id="rId38"/>
    <p:sldLayoutId id="2147483683" r:id="rId39"/>
    <p:sldLayoutId id="2147483682" r:id="rId40"/>
    <p:sldLayoutId id="2147483684" r:id="rId41"/>
    <p:sldLayoutId id="2147483685" r:id="rId42"/>
    <p:sldLayoutId id="2147483686"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6.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hyperlink" Target="https://www.tableau.com/learn/articles/big-data-examples-use-cases" TargetMode="External"/><Relationship Id="rId2" Type="http://schemas.openxmlformats.org/officeDocument/2006/relationships/hyperlink" Target="https://www.scnsoft.com/blog/big-data-use-cases-stats-and-examples" TargetMode="Externa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microsoft.com/office/2007/relationships/hdphoto" Target="../media/hdphoto4.wdp"/><Relationship Id="rId2" Type="http://schemas.openxmlformats.org/officeDocument/2006/relationships/image" Target="../media/image27.png"/><Relationship Id="rId1" Type="http://schemas.openxmlformats.org/officeDocument/2006/relationships/slideLayout" Target="../slideLayouts/slideLayout2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46811F6A-0E4B-0240-8F6A-1A576893E241}"/>
              </a:ext>
            </a:extLst>
          </p:cNvPr>
          <p:cNvSpPr>
            <a:spLocks noGrp="1"/>
          </p:cNvSpPr>
          <p:nvPr>
            <p:ph type="ctrTitle"/>
          </p:nvPr>
        </p:nvSpPr>
        <p:spPr>
          <a:xfrm>
            <a:off x="559490" y="1122364"/>
            <a:ext cx="5536510" cy="2578780"/>
          </a:xfrm>
        </p:spPr>
        <p:txBody>
          <a:bodyPr/>
          <a:lstStyle/>
          <a:p>
            <a:r>
              <a:rPr lang="en-US" sz="4800" b="0" dirty="0">
                <a:latin typeface="Roboto Condensed Light"/>
                <a:ea typeface="Roboto Condensed Light"/>
              </a:rPr>
              <a:t>Unit-1</a:t>
            </a:r>
            <a:r>
              <a:rPr lang="en-US" dirty="0">
                <a:ea typeface="Segoe UI Black"/>
              </a:rPr>
              <a:t> </a:t>
            </a:r>
            <a:r>
              <a:rPr lang="en-US" dirty="0"/>
              <a:t/>
            </a:r>
            <a:br>
              <a:rPr lang="en-US" dirty="0"/>
            </a:br>
            <a:r>
              <a:rPr lang="en-US" dirty="0">
                <a:ea typeface="Segoe UI Black"/>
              </a:rPr>
              <a:t>Introduction to Big Data</a:t>
            </a:r>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dirty="0" err="1"/>
              <a:t>maulik.trivedi@darshan.ac.in</a:t>
            </a:r>
            <a:endParaRPr lang="en-US" sz="1400"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dirty="0"/>
              <a:t>Computer Engineering Department</a:t>
            </a:r>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dirty="0">
                <a:gradFill flip="none" rotWithShape="1">
                  <a:gsLst>
                    <a:gs pos="10000">
                      <a:srgbClr val="B71B1C"/>
                    </a:gs>
                    <a:gs pos="95000">
                      <a:srgbClr val="ED524F"/>
                    </a:gs>
                  </a:gsLst>
                  <a:lin ang="0" scaled="1"/>
                  <a:tileRect/>
                </a:gradFill>
              </a:rPr>
              <a:t>Prof. Maulik D. Trivedi</a:t>
            </a:r>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dirty="0"/>
              <a:t>Big Data Analytics</a:t>
            </a:r>
            <a:r>
              <a:rPr lang="en-US" dirty="0"/>
              <a:t>(BDA)</a:t>
            </a:r>
          </a:p>
          <a:p>
            <a:pPr>
              <a:spcAft>
                <a:spcPts val="600"/>
              </a:spcAft>
            </a:pPr>
            <a:r>
              <a:rPr lang="en-US" dirty="0"/>
              <a:t>GTU #3170722</a:t>
            </a:r>
          </a:p>
        </p:txBody>
      </p:sp>
      <p:pic>
        <p:nvPicPr>
          <p:cNvPr id="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D39FC794-230A-1749-BD13-61AF5309EE95}"/>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Value refers to turning data into value. By turning accessed big data into values, businesses may generate revenue.</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807121AF-375A-C84B-B590-36A22D60B11D}"/>
              </a:ext>
            </a:extLst>
          </p:cNvPr>
          <p:cNvSpPr/>
          <p:nvPr/>
        </p:nvSpPr>
        <p:spPr>
          <a:xfrm>
            <a:off x="1903373" y="4431054"/>
            <a:ext cx="1031416" cy="4097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20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0F148213-2CDB-5346-BFF1-E601E849B3D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Veracity refers to the uncertainty of available data. Veracity arises due to the high volume of data that brings incompleteness and inconsistency.</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50D292E3-CC74-7C4F-B283-953B7A26C6B5}"/>
              </a:ext>
            </a:extLst>
          </p:cNvPr>
          <p:cNvSpPr/>
          <p:nvPr/>
        </p:nvSpPr>
        <p:spPr>
          <a:xfrm>
            <a:off x="3675566" y="4428724"/>
            <a:ext cx="1031416" cy="4097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658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9B8720EB-6109-6641-A08E-C5257CE38F6D}"/>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Visualization is the process of displaying data in charts, graphs, maps, and other visual forms.</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49E4B19E-2553-844F-ADA0-EA25F905AC36}"/>
              </a:ext>
            </a:extLst>
          </p:cNvPr>
          <p:cNvSpPr/>
          <p:nvPr/>
        </p:nvSpPr>
        <p:spPr>
          <a:xfrm>
            <a:off x="5342710" y="4431054"/>
            <a:ext cx="1606730" cy="4212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99946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A7F6047F-5456-5845-9A66-4C7449EDDEC4}"/>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Variety refers to the different data types i.e. various data formats like text, audios, videos, etc.</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C557E376-F564-3240-821F-4A02257C4707}"/>
              </a:ext>
            </a:extLst>
          </p:cNvPr>
          <p:cNvSpPr/>
          <p:nvPr/>
        </p:nvSpPr>
        <p:spPr>
          <a:xfrm>
            <a:off x="7384871" y="4428724"/>
            <a:ext cx="1249678" cy="4212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97206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EFCB3B2E-B154-0C43-90DC-D30FC1B79D18}"/>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Velocity is the rate at which data grows. Social media contributes a major role in the velocity of growing data.</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25ED355E-3887-DB43-B9DB-F9FA9331497D}"/>
              </a:ext>
            </a:extLst>
          </p:cNvPr>
          <p:cNvSpPr/>
          <p:nvPr/>
        </p:nvSpPr>
        <p:spPr>
          <a:xfrm>
            <a:off x="9183185" y="4438960"/>
            <a:ext cx="1249678" cy="4212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56308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3" name="Content Placeholder 2">
            <a:extLst>
              <a:ext uri="{FF2B5EF4-FFF2-40B4-BE49-F238E27FC236}">
                <a16:creationId xmlns:a16="http://schemas.microsoft.com/office/drawing/2014/main" xmlns="" id="{D69930FC-C005-8846-A9A8-5F8233D9BF3E}"/>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Virality describes how quickly information gets spread across people to people (P2P) networks.</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1ADBD1F6-6C72-044C-9B7A-2407F0B4FD6E}"/>
              </a:ext>
            </a:extLst>
          </p:cNvPr>
          <p:cNvSpPr/>
          <p:nvPr/>
        </p:nvSpPr>
        <p:spPr>
          <a:xfrm>
            <a:off x="10920546" y="4412111"/>
            <a:ext cx="1092376" cy="4212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41205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E2EF9-DB19-7F49-86CD-D7A87E7124C8}"/>
              </a:ext>
            </a:extLst>
          </p:cNvPr>
          <p:cNvSpPr>
            <a:spLocks noGrp="1"/>
          </p:cNvSpPr>
          <p:nvPr>
            <p:ph type="title"/>
          </p:nvPr>
        </p:nvSpPr>
        <p:spPr/>
        <p:txBody>
          <a:bodyPr/>
          <a:lstStyle/>
          <a:p>
            <a:r>
              <a:rPr lang="en-US" dirty="0"/>
              <a:t>Volume</a:t>
            </a:r>
          </a:p>
        </p:txBody>
      </p:sp>
      <p:sp>
        <p:nvSpPr>
          <p:cNvPr id="3" name="Content Placeholder 2">
            <a:extLst>
              <a:ext uri="{FF2B5EF4-FFF2-40B4-BE49-F238E27FC236}">
                <a16:creationId xmlns:a16="http://schemas.microsoft.com/office/drawing/2014/main" xmlns="" id="{A91D7E39-F76F-BA4E-9F52-87564BEAD831}"/>
              </a:ext>
            </a:extLst>
          </p:cNvPr>
          <p:cNvSpPr>
            <a:spLocks noGrp="1"/>
          </p:cNvSpPr>
          <p:nvPr>
            <p:ph idx="1"/>
          </p:nvPr>
        </p:nvSpPr>
        <p:spPr>
          <a:xfrm>
            <a:off x="131181" y="863444"/>
            <a:ext cx="8485878" cy="5590565"/>
          </a:xfrm>
        </p:spPr>
        <p:txBody>
          <a:bodyPr/>
          <a:lstStyle/>
          <a:p>
            <a:r>
              <a:rPr lang="en-IN" dirty="0"/>
              <a:t>As it follows from the name, big data is used to refer to </a:t>
            </a:r>
            <a:r>
              <a:rPr lang="en-IN" dirty="0">
                <a:solidFill>
                  <a:schemeClr val="accent6"/>
                </a:solidFill>
              </a:rPr>
              <a:t>enormous amounts of information</a:t>
            </a:r>
            <a:r>
              <a:rPr lang="en-IN" dirty="0"/>
              <a:t>. </a:t>
            </a:r>
          </a:p>
          <a:p>
            <a:r>
              <a:rPr lang="en-IN" dirty="0"/>
              <a:t>We are talking about </a:t>
            </a:r>
            <a:r>
              <a:rPr lang="en-IN" dirty="0">
                <a:solidFill>
                  <a:schemeClr val="accent6"/>
                </a:solidFill>
              </a:rPr>
              <a:t>not gigabytes </a:t>
            </a:r>
            <a:r>
              <a:rPr lang="en-IN" dirty="0"/>
              <a:t>but </a:t>
            </a:r>
            <a:r>
              <a:rPr lang="en-IN" dirty="0">
                <a:solidFill>
                  <a:schemeClr val="accent6"/>
                </a:solidFill>
              </a:rPr>
              <a:t>terabytes and petabytes </a:t>
            </a:r>
            <a:r>
              <a:rPr lang="en-IN" dirty="0"/>
              <a:t>of data. </a:t>
            </a:r>
          </a:p>
          <a:p>
            <a:r>
              <a:rPr lang="en-IN" dirty="0"/>
              <a:t>The </a:t>
            </a:r>
            <a:r>
              <a:rPr lang="en-IN" dirty="0">
                <a:solidFill>
                  <a:schemeClr val="accent6"/>
                </a:solidFill>
              </a:rPr>
              <a:t>IoT</a:t>
            </a:r>
            <a:r>
              <a:rPr lang="en-IN" dirty="0"/>
              <a:t> (Internet of Things) is creating </a:t>
            </a:r>
            <a:r>
              <a:rPr lang="en-IN" dirty="0">
                <a:solidFill>
                  <a:schemeClr val="accent6"/>
                </a:solidFill>
              </a:rPr>
              <a:t>exponential growth </a:t>
            </a:r>
            <a:r>
              <a:rPr lang="en-IN" dirty="0"/>
              <a:t>in data. </a:t>
            </a:r>
          </a:p>
          <a:p>
            <a:r>
              <a:rPr lang="en-IN" dirty="0"/>
              <a:t>The volume of data is projected to change significantly in the coming years.</a:t>
            </a:r>
          </a:p>
          <a:p>
            <a:r>
              <a:rPr lang="en-IN" dirty="0"/>
              <a:t>Hence, </a:t>
            </a:r>
            <a:r>
              <a:rPr lang="en-IN" b="1" dirty="0">
                <a:solidFill>
                  <a:schemeClr val="accent6"/>
                </a:solidFill>
              </a:rPr>
              <a:t>'Volume</a:t>
            </a:r>
            <a:r>
              <a:rPr lang="en-IN" b="1" dirty="0"/>
              <a:t>'</a:t>
            </a:r>
            <a:r>
              <a:rPr lang="en-IN" dirty="0"/>
              <a:t> is one characteristic which needs to be considered while dealing with Big Data.</a:t>
            </a:r>
            <a:endParaRPr lang="en-US" dirty="0"/>
          </a:p>
        </p:txBody>
      </p:sp>
      <p:grpSp>
        <p:nvGrpSpPr>
          <p:cNvPr id="9" name="Group 8">
            <a:extLst>
              <a:ext uri="{FF2B5EF4-FFF2-40B4-BE49-F238E27FC236}">
                <a16:creationId xmlns:a16="http://schemas.microsoft.com/office/drawing/2014/main" xmlns="" id="{9D93BC92-93C5-D645-A9A8-23460A4E1D31}"/>
              </a:ext>
            </a:extLst>
          </p:cNvPr>
          <p:cNvGrpSpPr/>
          <p:nvPr/>
        </p:nvGrpSpPr>
        <p:grpSpPr>
          <a:xfrm>
            <a:off x="8908869" y="863444"/>
            <a:ext cx="2625634" cy="4364923"/>
            <a:chOff x="9065623" y="979714"/>
            <a:chExt cx="2625634" cy="4364923"/>
          </a:xfrm>
        </p:grpSpPr>
        <p:sp>
          <p:nvSpPr>
            <p:cNvPr id="6" name="Rectangle 5">
              <a:extLst>
                <a:ext uri="{FF2B5EF4-FFF2-40B4-BE49-F238E27FC236}">
                  <a16:creationId xmlns:a16="http://schemas.microsoft.com/office/drawing/2014/main" xmlns="" id="{D8600911-9ED8-CC42-8145-37E0B3A37D94}"/>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a:extLst>
                <a:ext uri="{FF2B5EF4-FFF2-40B4-BE49-F238E27FC236}">
                  <a16:creationId xmlns:a16="http://schemas.microsoft.com/office/drawing/2014/main" xmlns="" id="{1CBF3ABE-F641-3743-A907-0503CD2D87E2}"/>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Volume</a:t>
              </a:r>
            </a:p>
            <a:p>
              <a:pPr algn="ctr"/>
              <a:r>
                <a:rPr lang="en-US" sz="2000" dirty="0"/>
                <a:t>[ Data at Rest ]</a:t>
              </a:r>
              <a:endParaRPr lang="en-US" sz="1200" dirty="0"/>
            </a:p>
          </p:txBody>
        </p:sp>
        <p:pic>
          <p:nvPicPr>
            <p:cNvPr id="6152" name="Picture 8" descr="Big data, database, network, server, storage icon - Free download">
              <a:extLst>
                <a:ext uri="{FF2B5EF4-FFF2-40B4-BE49-F238E27FC236}">
                  <a16:creationId xmlns:a16="http://schemas.microsoft.com/office/drawing/2014/main" xmlns="" id="{3B5F42F3-9BB8-1C47-8FC2-41230CB96CC9}"/>
                </a:ext>
              </a:extLst>
            </p:cNvPr>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554835" y="2221732"/>
              <a:ext cx="1647209" cy="164720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1E2AADE6-F745-D243-B76C-4A700B91EB32}"/>
                </a:ext>
              </a:extLst>
            </p:cNvPr>
            <p:cNvSpPr txBox="1"/>
            <p:nvPr/>
          </p:nvSpPr>
          <p:spPr>
            <a:xfrm>
              <a:off x="9065623" y="4021184"/>
              <a:ext cx="2625634" cy="1323439"/>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Terabytes, Petabytes</a:t>
              </a:r>
            </a:p>
            <a:p>
              <a:pPr marL="180975" indent="-168275" algn="just">
                <a:buFont typeface="Arial" panose="020B0604020202020204" pitchFamily="34" charset="0"/>
                <a:buChar char="•"/>
              </a:pPr>
              <a:r>
                <a:rPr lang="en-US" sz="2000" dirty="0"/>
                <a:t>Records/Arch</a:t>
              </a:r>
            </a:p>
            <a:p>
              <a:pPr marL="180975" indent="-168275" algn="just">
                <a:buFont typeface="Arial" panose="020B0604020202020204" pitchFamily="34" charset="0"/>
                <a:buChar char="•"/>
              </a:pPr>
              <a:r>
                <a:rPr lang="en-US" sz="2000" dirty="0"/>
                <a:t>Table/Files</a:t>
              </a:r>
            </a:p>
            <a:p>
              <a:pPr marL="180975" indent="-168275" algn="just">
                <a:buFont typeface="Arial" panose="020B0604020202020204" pitchFamily="34" charset="0"/>
                <a:buChar char="•"/>
              </a:pPr>
              <a:r>
                <a:rPr lang="en-US" sz="2000" dirty="0"/>
                <a:t>Distributed</a:t>
              </a:r>
            </a:p>
          </p:txBody>
        </p:sp>
      </p:grpSp>
    </p:spTree>
    <p:extLst>
      <p:ext uri="{BB962C8B-B14F-4D97-AF65-F5344CB8AC3E}">
        <p14:creationId xmlns:p14="http://schemas.microsoft.com/office/powerpoint/2010/main" val="412880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B546AD-9150-2441-ADCE-9349846B8ED1}"/>
              </a:ext>
            </a:extLst>
          </p:cNvPr>
          <p:cNvSpPr>
            <a:spLocks noGrp="1"/>
          </p:cNvSpPr>
          <p:nvPr>
            <p:ph type="title"/>
          </p:nvPr>
        </p:nvSpPr>
        <p:spPr/>
        <p:txBody>
          <a:bodyPr/>
          <a:lstStyle/>
          <a:p>
            <a:r>
              <a:rPr lang="en-US" dirty="0"/>
              <a:t>Variety</a:t>
            </a:r>
          </a:p>
        </p:txBody>
      </p:sp>
      <p:sp>
        <p:nvSpPr>
          <p:cNvPr id="3" name="Content Placeholder 2">
            <a:extLst>
              <a:ext uri="{FF2B5EF4-FFF2-40B4-BE49-F238E27FC236}">
                <a16:creationId xmlns:a16="http://schemas.microsoft.com/office/drawing/2014/main" xmlns="" id="{62E11F2B-E577-F34F-BCAB-8A1632BD997B}"/>
              </a:ext>
            </a:extLst>
          </p:cNvPr>
          <p:cNvSpPr>
            <a:spLocks noGrp="1"/>
          </p:cNvSpPr>
          <p:nvPr>
            <p:ph idx="1"/>
          </p:nvPr>
        </p:nvSpPr>
        <p:spPr>
          <a:xfrm>
            <a:off x="131181" y="863444"/>
            <a:ext cx="8485878" cy="5590565"/>
          </a:xfrm>
        </p:spPr>
        <p:txBody>
          <a:bodyPr/>
          <a:lstStyle/>
          <a:p>
            <a:r>
              <a:rPr lang="en-IN" dirty="0"/>
              <a:t>Variety refers to </a:t>
            </a:r>
            <a:r>
              <a:rPr lang="en-IN" dirty="0">
                <a:solidFill>
                  <a:schemeClr val="accent6"/>
                </a:solidFill>
              </a:rPr>
              <a:t>heterogeneous sources </a:t>
            </a:r>
            <a:r>
              <a:rPr lang="en-IN" dirty="0"/>
              <a:t>and the </a:t>
            </a:r>
            <a:r>
              <a:rPr lang="en-IN" dirty="0">
                <a:solidFill>
                  <a:schemeClr val="accent6"/>
                </a:solidFill>
              </a:rPr>
              <a:t>nature of data</a:t>
            </a:r>
            <a:r>
              <a:rPr lang="en-IN" dirty="0"/>
              <a:t>, both </a:t>
            </a:r>
            <a:r>
              <a:rPr lang="en-IN" dirty="0">
                <a:solidFill>
                  <a:schemeClr val="accent6"/>
                </a:solidFill>
              </a:rPr>
              <a:t>structured</a:t>
            </a:r>
            <a:r>
              <a:rPr lang="en-IN" dirty="0"/>
              <a:t> and </a:t>
            </a:r>
            <a:r>
              <a:rPr lang="en-IN" dirty="0">
                <a:solidFill>
                  <a:schemeClr val="accent6"/>
                </a:solidFill>
              </a:rPr>
              <a:t>unstructured</a:t>
            </a:r>
            <a:r>
              <a:rPr lang="en-IN" dirty="0"/>
              <a:t>. </a:t>
            </a:r>
          </a:p>
          <a:p>
            <a:r>
              <a:rPr lang="en-IN" dirty="0"/>
              <a:t>Data comes in </a:t>
            </a:r>
            <a:r>
              <a:rPr lang="en-IN" dirty="0">
                <a:solidFill>
                  <a:schemeClr val="accent6"/>
                </a:solidFill>
              </a:rPr>
              <a:t>different formats </a:t>
            </a:r>
            <a:r>
              <a:rPr lang="en-IN" dirty="0"/>
              <a:t>– from structured, numeric data in traditional databases to unstructured text documents, emails, videos, audios, stock ticker data and financial transactions.</a:t>
            </a:r>
          </a:p>
          <a:p>
            <a:r>
              <a:rPr lang="en-IN" dirty="0"/>
              <a:t>This variety of unstructured data poses certain issues for </a:t>
            </a:r>
            <a:r>
              <a:rPr lang="en-IN" dirty="0">
                <a:solidFill>
                  <a:schemeClr val="accent6"/>
                </a:solidFill>
              </a:rPr>
              <a:t>storage</a:t>
            </a:r>
            <a:r>
              <a:rPr lang="en-IN" dirty="0"/>
              <a:t>, </a:t>
            </a:r>
            <a:r>
              <a:rPr lang="en-IN" dirty="0">
                <a:solidFill>
                  <a:schemeClr val="accent6"/>
                </a:solidFill>
              </a:rPr>
              <a:t>mining</a:t>
            </a:r>
            <a:r>
              <a:rPr lang="en-IN" dirty="0"/>
              <a:t> and </a:t>
            </a:r>
            <a:r>
              <a:rPr lang="en-IN" dirty="0">
                <a:solidFill>
                  <a:schemeClr val="accent6"/>
                </a:solidFill>
              </a:rPr>
              <a:t>analysing</a:t>
            </a:r>
            <a:r>
              <a:rPr lang="en-IN" dirty="0"/>
              <a:t> data.</a:t>
            </a:r>
          </a:p>
          <a:p>
            <a:r>
              <a:rPr lang="en-IN" dirty="0"/>
              <a:t>Organizing the data in a meaningful way is no simple task, especially when the data itself </a:t>
            </a:r>
            <a:r>
              <a:rPr lang="en-IN" dirty="0">
                <a:solidFill>
                  <a:schemeClr val="accent6"/>
                </a:solidFill>
              </a:rPr>
              <a:t>changes rapidly</a:t>
            </a:r>
            <a:r>
              <a:rPr lang="en-IN" dirty="0"/>
              <a:t>.</a:t>
            </a:r>
          </a:p>
          <a:p>
            <a:r>
              <a:rPr lang="en-IN" dirty="0"/>
              <a:t>Another challenge of Big Data processing goes beyond the </a:t>
            </a:r>
            <a:r>
              <a:rPr lang="en-IN" dirty="0">
                <a:solidFill>
                  <a:schemeClr val="accent6"/>
                </a:solidFill>
              </a:rPr>
              <a:t>massive volumes </a:t>
            </a:r>
            <a:r>
              <a:rPr lang="en-IN" dirty="0"/>
              <a:t>and</a:t>
            </a:r>
            <a:r>
              <a:rPr lang="en-IN" dirty="0">
                <a:solidFill>
                  <a:schemeClr val="accent6"/>
                </a:solidFill>
              </a:rPr>
              <a:t> increasing velocities of data </a:t>
            </a:r>
            <a:r>
              <a:rPr lang="en-IN" dirty="0"/>
              <a:t>but also in manipulating the enormous variety of these data.</a:t>
            </a:r>
            <a:endParaRPr lang="en-US" dirty="0"/>
          </a:p>
        </p:txBody>
      </p:sp>
      <p:grpSp>
        <p:nvGrpSpPr>
          <p:cNvPr id="10" name="Group 9">
            <a:extLst>
              <a:ext uri="{FF2B5EF4-FFF2-40B4-BE49-F238E27FC236}">
                <a16:creationId xmlns:a16="http://schemas.microsoft.com/office/drawing/2014/main" xmlns="" id="{DE585424-AC32-AA4B-8CB3-3D178CC444B3}"/>
              </a:ext>
            </a:extLst>
          </p:cNvPr>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EF8CDD27-7928-AC49-9585-EE6ADAE6A43E}"/>
                </a:ext>
              </a:extLst>
            </p:cNvPr>
            <p:cNvGrpSpPr/>
            <p:nvPr/>
          </p:nvGrpSpPr>
          <p:grpSpPr>
            <a:xfrm>
              <a:off x="8908869" y="863444"/>
              <a:ext cx="2638089" cy="4364923"/>
              <a:chOff x="9065623" y="979714"/>
              <a:chExt cx="2638089" cy="4364923"/>
            </a:xfrm>
          </p:grpSpPr>
          <p:sp>
            <p:nvSpPr>
              <p:cNvPr id="6" name="Rectangle 5">
                <a:extLst>
                  <a:ext uri="{FF2B5EF4-FFF2-40B4-BE49-F238E27FC236}">
                    <a16:creationId xmlns:a16="http://schemas.microsoft.com/office/drawing/2014/main" xmlns="" id="{E462CD6D-4370-ED43-B062-D88E2E38C6C0}"/>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a:extLst>
                  <a:ext uri="{FF2B5EF4-FFF2-40B4-BE49-F238E27FC236}">
                    <a16:creationId xmlns:a16="http://schemas.microsoft.com/office/drawing/2014/main" xmlns="" id="{1E35AA90-A54E-7A47-82D7-4DC372AC162C}"/>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Variety</a:t>
                </a:r>
              </a:p>
              <a:p>
                <a:pPr algn="ctr"/>
                <a:r>
                  <a:rPr lang="en-US" sz="2000" dirty="0"/>
                  <a:t>[ Data in many Forms ]</a:t>
                </a:r>
              </a:p>
            </p:txBody>
          </p:sp>
          <p:sp>
            <p:nvSpPr>
              <p:cNvPr id="9" name="TextBox 8">
                <a:extLst>
                  <a:ext uri="{FF2B5EF4-FFF2-40B4-BE49-F238E27FC236}">
                    <a16:creationId xmlns:a16="http://schemas.microsoft.com/office/drawing/2014/main" xmlns="" id="{65466DD9-6F81-394C-8AE5-FAF9BAF04885}"/>
                  </a:ext>
                </a:extLst>
              </p:cNvPr>
              <p:cNvSpPr txBox="1"/>
              <p:nvPr/>
            </p:nvSpPr>
            <p:spPr>
              <a:xfrm>
                <a:off x="9078078" y="4021198"/>
                <a:ext cx="2625634" cy="1200329"/>
              </a:xfrm>
              <a:prstGeom prst="rect">
                <a:avLst/>
              </a:prstGeom>
              <a:noFill/>
            </p:spPr>
            <p:txBody>
              <a:bodyPr wrap="square" rtlCol="0">
                <a:spAutoFit/>
              </a:bodyPr>
              <a:lstStyle/>
              <a:p>
                <a:pPr marL="180975" indent="-168275" algn="just">
                  <a:buFont typeface="Arial" panose="020B0604020202020204" pitchFamily="34" charset="0"/>
                  <a:buChar char="•"/>
                </a:pPr>
                <a:r>
                  <a:rPr lang="en-US" dirty="0"/>
                  <a:t>Structured</a:t>
                </a:r>
              </a:p>
              <a:p>
                <a:pPr marL="180975" indent="-168275" algn="just">
                  <a:buFont typeface="Arial" panose="020B0604020202020204" pitchFamily="34" charset="0"/>
                  <a:buChar char="•"/>
                </a:pPr>
                <a:r>
                  <a:rPr lang="en-US" dirty="0"/>
                  <a:t>Unstructured</a:t>
                </a:r>
              </a:p>
              <a:p>
                <a:pPr marL="180975" indent="-168275" algn="just">
                  <a:buFont typeface="Arial" panose="020B0604020202020204" pitchFamily="34" charset="0"/>
                  <a:buChar char="•"/>
                </a:pPr>
                <a:r>
                  <a:rPr lang="en-US" dirty="0"/>
                  <a:t>Text</a:t>
                </a:r>
              </a:p>
              <a:p>
                <a:pPr marL="180975" indent="-168275" algn="just">
                  <a:buFont typeface="Arial" panose="020B0604020202020204" pitchFamily="34" charset="0"/>
                  <a:buChar char="•"/>
                </a:pPr>
                <a:r>
                  <a:rPr lang="en-US" dirty="0"/>
                  <a:t>Multimedia </a:t>
                </a:r>
              </a:p>
            </p:txBody>
          </p:sp>
        </p:grpSp>
        <p:pic>
          <p:nvPicPr>
            <p:cNvPr id="19462" name="Picture 6" descr="Data type, different, storage level, variety icon - Download on Iconfinder">
              <a:extLst>
                <a:ext uri="{FF2B5EF4-FFF2-40B4-BE49-F238E27FC236}">
                  <a16:creationId xmlns:a16="http://schemas.microsoft.com/office/drawing/2014/main" xmlns="" id="{E318B53F-EB21-7449-9A97-4E699EB54E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1541" y="2044912"/>
              <a:ext cx="1645200"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7857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C4AAB-0457-424F-90AB-3E495BB95648}"/>
              </a:ext>
            </a:extLst>
          </p:cNvPr>
          <p:cNvSpPr>
            <a:spLocks noGrp="1"/>
          </p:cNvSpPr>
          <p:nvPr>
            <p:ph type="title"/>
          </p:nvPr>
        </p:nvSpPr>
        <p:spPr/>
        <p:txBody>
          <a:bodyPr/>
          <a:lstStyle/>
          <a:p>
            <a:r>
              <a:rPr lang="en-US" dirty="0"/>
              <a:t>Veracity</a:t>
            </a:r>
          </a:p>
        </p:txBody>
      </p:sp>
      <p:sp>
        <p:nvSpPr>
          <p:cNvPr id="3" name="Content Placeholder 2">
            <a:extLst>
              <a:ext uri="{FF2B5EF4-FFF2-40B4-BE49-F238E27FC236}">
                <a16:creationId xmlns:a16="http://schemas.microsoft.com/office/drawing/2014/main" xmlns="" id="{CEA76380-C77D-844D-A7A9-58FEC8F148C1}"/>
              </a:ext>
            </a:extLst>
          </p:cNvPr>
          <p:cNvSpPr>
            <a:spLocks noGrp="1"/>
          </p:cNvSpPr>
          <p:nvPr>
            <p:ph idx="1"/>
          </p:nvPr>
        </p:nvSpPr>
        <p:spPr>
          <a:xfrm>
            <a:off x="131180" y="863444"/>
            <a:ext cx="8470379" cy="5590565"/>
          </a:xfrm>
        </p:spPr>
        <p:txBody>
          <a:bodyPr/>
          <a:lstStyle/>
          <a:p>
            <a:r>
              <a:rPr lang="en-IN" dirty="0"/>
              <a:t>Veracity describes whether the data can be </a:t>
            </a:r>
            <a:r>
              <a:rPr lang="en-IN" dirty="0">
                <a:solidFill>
                  <a:schemeClr val="accent6"/>
                </a:solidFill>
              </a:rPr>
              <a:t>trusted</a:t>
            </a:r>
            <a:r>
              <a:rPr lang="en-IN" dirty="0"/>
              <a:t>. </a:t>
            </a:r>
          </a:p>
          <a:p>
            <a:r>
              <a:rPr lang="en-IN" dirty="0"/>
              <a:t>Veracity refers to the </a:t>
            </a:r>
            <a:r>
              <a:rPr lang="en-IN" dirty="0">
                <a:solidFill>
                  <a:schemeClr val="accent6"/>
                </a:solidFill>
              </a:rPr>
              <a:t>uncertainty of available </a:t>
            </a:r>
            <a:r>
              <a:rPr lang="en-IN" dirty="0"/>
              <a:t>data. </a:t>
            </a:r>
          </a:p>
          <a:p>
            <a:r>
              <a:rPr lang="en-IN" dirty="0"/>
              <a:t>Veracity arises due to the </a:t>
            </a:r>
            <a:r>
              <a:rPr lang="en-IN" dirty="0">
                <a:solidFill>
                  <a:schemeClr val="accent6"/>
                </a:solidFill>
              </a:rPr>
              <a:t>high volume of data </a:t>
            </a:r>
            <a:r>
              <a:rPr lang="en-IN" dirty="0"/>
              <a:t>that brings </a:t>
            </a:r>
            <a:r>
              <a:rPr lang="en-IN" dirty="0">
                <a:solidFill>
                  <a:schemeClr val="accent6"/>
                </a:solidFill>
              </a:rPr>
              <a:t>incompleteness</a:t>
            </a:r>
            <a:r>
              <a:rPr lang="en-IN" dirty="0"/>
              <a:t> and </a:t>
            </a:r>
            <a:r>
              <a:rPr lang="en-IN" dirty="0">
                <a:solidFill>
                  <a:schemeClr val="accent6"/>
                </a:solidFill>
              </a:rPr>
              <a:t>inconsistency</a:t>
            </a:r>
            <a:r>
              <a:rPr lang="en-IN" dirty="0"/>
              <a:t>.</a:t>
            </a:r>
          </a:p>
          <a:p>
            <a:r>
              <a:rPr lang="en-IN" dirty="0"/>
              <a:t>Hygiene of data in analytics is important because otherwise, you cannot </a:t>
            </a:r>
            <a:r>
              <a:rPr lang="en-IN" dirty="0">
                <a:solidFill>
                  <a:schemeClr val="accent6"/>
                </a:solidFill>
              </a:rPr>
              <a:t>guarantee the accuracy </a:t>
            </a:r>
            <a:r>
              <a:rPr lang="en-IN" dirty="0"/>
              <a:t>of your results.</a:t>
            </a:r>
          </a:p>
          <a:p>
            <a:r>
              <a:rPr lang="en-IN" dirty="0"/>
              <a:t>Because data comes from so many different sources, it’s difficult to </a:t>
            </a:r>
            <a:r>
              <a:rPr lang="en-IN" dirty="0">
                <a:solidFill>
                  <a:schemeClr val="accent6"/>
                </a:solidFill>
              </a:rPr>
              <a:t>link</a:t>
            </a:r>
            <a:r>
              <a:rPr lang="en-IN" dirty="0"/>
              <a:t>, </a:t>
            </a:r>
            <a:r>
              <a:rPr lang="en-IN" dirty="0">
                <a:solidFill>
                  <a:schemeClr val="accent6"/>
                </a:solidFill>
              </a:rPr>
              <a:t>match</a:t>
            </a:r>
            <a:r>
              <a:rPr lang="en-IN" dirty="0"/>
              <a:t>, </a:t>
            </a:r>
            <a:r>
              <a:rPr lang="en-IN" dirty="0">
                <a:solidFill>
                  <a:schemeClr val="accent6"/>
                </a:solidFill>
              </a:rPr>
              <a:t>cleanse</a:t>
            </a:r>
            <a:r>
              <a:rPr lang="en-IN" dirty="0"/>
              <a:t> and </a:t>
            </a:r>
            <a:r>
              <a:rPr lang="en-IN" dirty="0">
                <a:solidFill>
                  <a:schemeClr val="accent6"/>
                </a:solidFill>
              </a:rPr>
              <a:t>transform</a:t>
            </a:r>
            <a:r>
              <a:rPr lang="en-IN" dirty="0"/>
              <a:t> data across systems. </a:t>
            </a:r>
          </a:p>
          <a:p>
            <a:r>
              <a:rPr lang="en-IN" dirty="0"/>
              <a:t>However, it is </a:t>
            </a:r>
            <a:r>
              <a:rPr lang="en-IN" dirty="0">
                <a:solidFill>
                  <a:schemeClr val="accent6"/>
                </a:solidFill>
              </a:rPr>
              <a:t>useless</a:t>
            </a:r>
            <a:r>
              <a:rPr lang="en-IN" dirty="0"/>
              <a:t> if the data being analysed are </a:t>
            </a:r>
            <a:r>
              <a:rPr lang="en-IN" dirty="0">
                <a:solidFill>
                  <a:schemeClr val="accent6"/>
                </a:solidFill>
              </a:rPr>
              <a:t>inaccurate</a:t>
            </a:r>
            <a:r>
              <a:rPr lang="en-IN" dirty="0"/>
              <a:t> or </a:t>
            </a:r>
            <a:r>
              <a:rPr lang="en-IN" dirty="0">
                <a:solidFill>
                  <a:schemeClr val="accent6"/>
                </a:solidFill>
              </a:rPr>
              <a:t>incomplete</a:t>
            </a:r>
            <a:r>
              <a:rPr lang="en-IN" dirty="0"/>
              <a:t>. </a:t>
            </a:r>
          </a:p>
          <a:p>
            <a:r>
              <a:rPr lang="en-IN" dirty="0"/>
              <a:t>Veracity is all about </a:t>
            </a:r>
            <a:r>
              <a:rPr lang="en-IN" dirty="0">
                <a:solidFill>
                  <a:schemeClr val="accent6"/>
                </a:solidFill>
              </a:rPr>
              <a:t>making sure the data is accurate</a:t>
            </a:r>
            <a:r>
              <a:rPr lang="en-IN" dirty="0"/>
              <a:t>, which requires processes to keep the bad data from accumulating in your systems.</a:t>
            </a:r>
          </a:p>
        </p:txBody>
      </p:sp>
      <p:grpSp>
        <p:nvGrpSpPr>
          <p:cNvPr id="10" name="Group 9">
            <a:extLst>
              <a:ext uri="{FF2B5EF4-FFF2-40B4-BE49-F238E27FC236}">
                <a16:creationId xmlns:a16="http://schemas.microsoft.com/office/drawing/2014/main" xmlns="" id="{92264C40-C2E4-4043-AF79-69D4C1F294AB}"/>
              </a:ext>
            </a:extLst>
          </p:cNvPr>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62CABA5D-9AA1-9549-BD68-7ACA2CCBE4A8}"/>
                </a:ext>
              </a:extLst>
            </p:cNvPr>
            <p:cNvGrpSpPr/>
            <p:nvPr/>
          </p:nvGrpSpPr>
          <p:grpSpPr>
            <a:xfrm>
              <a:off x="8908869" y="863444"/>
              <a:ext cx="2638089" cy="4364923"/>
              <a:chOff x="9065623" y="979714"/>
              <a:chExt cx="2638089" cy="4364923"/>
            </a:xfrm>
          </p:grpSpPr>
          <p:sp>
            <p:nvSpPr>
              <p:cNvPr id="7" name="Rectangle 6">
                <a:extLst>
                  <a:ext uri="{FF2B5EF4-FFF2-40B4-BE49-F238E27FC236}">
                    <a16:creationId xmlns:a16="http://schemas.microsoft.com/office/drawing/2014/main" xmlns="" id="{88E4F7B2-6FEE-854F-B636-E4E3FF0C72E9}"/>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a:extLst>
                  <a:ext uri="{FF2B5EF4-FFF2-40B4-BE49-F238E27FC236}">
                    <a16:creationId xmlns:a16="http://schemas.microsoft.com/office/drawing/2014/main" xmlns="" id="{BA3F0DA1-7542-2B40-9C32-6AD0688FB109}"/>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Veracity</a:t>
                </a:r>
              </a:p>
              <a:p>
                <a:pPr algn="ctr"/>
                <a:r>
                  <a:rPr lang="en-US" sz="2000" dirty="0"/>
                  <a:t>[ Data in Doubt ]</a:t>
                </a:r>
              </a:p>
            </p:txBody>
          </p:sp>
          <p:sp>
            <p:nvSpPr>
              <p:cNvPr id="9" name="TextBox 8">
                <a:extLst>
                  <a:ext uri="{FF2B5EF4-FFF2-40B4-BE49-F238E27FC236}">
                    <a16:creationId xmlns:a16="http://schemas.microsoft.com/office/drawing/2014/main" xmlns="" id="{4762DDEF-85C1-B342-B771-3944AD5A07B5}"/>
                  </a:ext>
                </a:extLst>
              </p:cNvPr>
              <p:cNvSpPr txBox="1"/>
              <p:nvPr/>
            </p:nvSpPr>
            <p:spPr>
              <a:xfrm>
                <a:off x="9078078" y="4021198"/>
                <a:ext cx="2625634" cy="1323439"/>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Trustworthiness</a:t>
                </a:r>
              </a:p>
              <a:p>
                <a:pPr marL="180975" indent="-168275" algn="just">
                  <a:buFont typeface="Arial" panose="020B0604020202020204" pitchFamily="34" charset="0"/>
                  <a:buChar char="•"/>
                </a:pPr>
                <a:r>
                  <a:rPr lang="en-US" sz="2000" dirty="0"/>
                  <a:t>Authenticity</a:t>
                </a:r>
              </a:p>
              <a:p>
                <a:pPr marL="180975" indent="-168275" algn="just">
                  <a:buFont typeface="Arial" panose="020B0604020202020204" pitchFamily="34" charset="0"/>
                  <a:buChar char="•"/>
                </a:pPr>
                <a:r>
                  <a:rPr lang="en-US" sz="2000" dirty="0"/>
                  <a:t>Accurate</a:t>
                </a:r>
              </a:p>
              <a:p>
                <a:pPr marL="180975" indent="-168275" algn="just">
                  <a:buFont typeface="Arial" panose="020B0604020202020204" pitchFamily="34" charset="0"/>
                  <a:buChar char="•"/>
                </a:pPr>
                <a:r>
                  <a:rPr lang="en-US" sz="2000" dirty="0"/>
                  <a:t>Availability</a:t>
                </a:r>
              </a:p>
            </p:txBody>
          </p:sp>
        </p:grpSp>
        <p:pic>
          <p:nvPicPr>
            <p:cNvPr id="20484" name="Picture 4" descr="Approved, check, checkbox, circle, confirm, right, sure icon - Download on  Iconfinder">
              <a:extLst>
                <a:ext uri="{FF2B5EF4-FFF2-40B4-BE49-F238E27FC236}">
                  <a16:creationId xmlns:a16="http://schemas.microsoft.com/office/drawing/2014/main" xmlns="" id="{25D7641E-B91C-3C41-B180-147095C80D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11541" y="2044912"/>
              <a:ext cx="1645200"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52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E7625-CF97-584C-B830-DEFAFD14DFB8}"/>
              </a:ext>
            </a:extLst>
          </p:cNvPr>
          <p:cNvSpPr>
            <a:spLocks noGrp="1"/>
          </p:cNvSpPr>
          <p:nvPr>
            <p:ph type="title"/>
          </p:nvPr>
        </p:nvSpPr>
        <p:spPr/>
        <p:txBody>
          <a:bodyPr/>
          <a:lstStyle/>
          <a:p>
            <a:r>
              <a:rPr lang="en-US" dirty="0"/>
              <a:t>Velocity</a:t>
            </a:r>
          </a:p>
        </p:txBody>
      </p:sp>
      <p:sp>
        <p:nvSpPr>
          <p:cNvPr id="3" name="Content Placeholder 2">
            <a:extLst>
              <a:ext uri="{FF2B5EF4-FFF2-40B4-BE49-F238E27FC236}">
                <a16:creationId xmlns:a16="http://schemas.microsoft.com/office/drawing/2014/main" xmlns="" id="{54276C85-4FF1-9C42-8B33-F839AACA2EF8}"/>
              </a:ext>
            </a:extLst>
          </p:cNvPr>
          <p:cNvSpPr>
            <a:spLocks noGrp="1"/>
          </p:cNvSpPr>
          <p:nvPr>
            <p:ph idx="1"/>
          </p:nvPr>
        </p:nvSpPr>
        <p:spPr>
          <a:xfrm>
            <a:off x="131181" y="863444"/>
            <a:ext cx="8485878" cy="5590565"/>
          </a:xfrm>
        </p:spPr>
        <p:txBody>
          <a:bodyPr/>
          <a:lstStyle/>
          <a:p>
            <a:r>
              <a:rPr lang="en-US" dirty="0"/>
              <a:t>Velocity is the </a:t>
            </a:r>
            <a:r>
              <a:rPr lang="en-US" dirty="0">
                <a:solidFill>
                  <a:schemeClr val="accent6"/>
                </a:solidFill>
              </a:rPr>
              <a:t>speed</a:t>
            </a:r>
            <a:r>
              <a:rPr lang="en-US" dirty="0"/>
              <a:t> in which data is </a:t>
            </a:r>
            <a:r>
              <a:rPr lang="en-US" dirty="0">
                <a:solidFill>
                  <a:schemeClr val="accent6"/>
                </a:solidFill>
              </a:rPr>
              <a:t>grows</a:t>
            </a:r>
            <a:r>
              <a:rPr lang="en-US" dirty="0"/>
              <a:t>, </a:t>
            </a:r>
            <a:r>
              <a:rPr lang="en-US" dirty="0">
                <a:solidFill>
                  <a:schemeClr val="accent6"/>
                </a:solidFill>
              </a:rPr>
              <a:t>process</a:t>
            </a:r>
            <a:r>
              <a:rPr lang="en-US" dirty="0"/>
              <a:t> and becomes </a:t>
            </a:r>
            <a:r>
              <a:rPr lang="en-US" dirty="0">
                <a:solidFill>
                  <a:schemeClr val="accent6"/>
                </a:solidFill>
              </a:rPr>
              <a:t>accessible</a:t>
            </a:r>
            <a:r>
              <a:rPr lang="en-US" dirty="0"/>
              <a:t>. </a:t>
            </a:r>
          </a:p>
          <a:p>
            <a:r>
              <a:rPr lang="en-US" dirty="0"/>
              <a:t>A data flows in from sources like business processes, application logs, networks, and social media sites, sensors, Mobile devices, etc. </a:t>
            </a:r>
          </a:p>
          <a:p>
            <a:r>
              <a:rPr lang="en-US" dirty="0"/>
              <a:t>The flow of data is massive and continuous.</a:t>
            </a:r>
          </a:p>
          <a:p>
            <a:r>
              <a:rPr lang="en-IN" dirty="0"/>
              <a:t>Most data are </a:t>
            </a:r>
            <a:r>
              <a:rPr lang="en-IN" dirty="0">
                <a:solidFill>
                  <a:schemeClr val="accent6"/>
                </a:solidFill>
              </a:rPr>
              <a:t>warehoused before analysis</a:t>
            </a:r>
            <a:r>
              <a:rPr lang="en-IN" dirty="0"/>
              <a:t>, there is an increasing need for </a:t>
            </a:r>
            <a:r>
              <a:rPr lang="en-IN" dirty="0">
                <a:solidFill>
                  <a:schemeClr val="accent6"/>
                </a:solidFill>
              </a:rPr>
              <a:t>real-time processing </a:t>
            </a:r>
            <a:r>
              <a:rPr lang="en-IN" dirty="0"/>
              <a:t>of these </a:t>
            </a:r>
            <a:r>
              <a:rPr lang="en-IN" dirty="0">
                <a:solidFill>
                  <a:schemeClr val="accent6"/>
                </a:solidFill>
              </a:rPr>
              <a:t>enormous volumes</a:t>
            </a:r>
            <a:r>
              <a:rPr lang="en-IN" dirty="0"/>
              <a:t>.</a:t>
            </a:r>
          </a:p>
          <a:p>
            <a:r>
              <a:rPr lang="en-IN" dirty="0"/>
              <a:t>Real-time processing reduces storage requirements while providing more responsive, accurate and profitable responses.</a:t>
            </a:r>
          </a:p>
          <a:p>
            <a:r>
              <a:rPr lang="en-IN" dirty="0"/>
              <a:t>It should be processed fast by batch, in a stream-like manner because it just keeps growing every years. </a:t>
            </a:r>
          </a:p>
        </p:txBody>
      </p:sp>
      <p:grpSp>
        <p:nvGrpSpPr>
          <p:cNvPr id="10" name="Group 9">
            <a:extLst>
              <a:ext uri="{FF2B5EF4-FFF2-40B4-BE49-F238E27FC236}">
                <a16:creationId xmlns:a16="http://schemas.microsoft.com/office/drawing/2014/main" xmlns="" id="{C9B6D22E-D636-764D-B1BA-B32B59DCFAF1}"/>
              </a:ext>
            </a:extLst>
          </p:cNvPr>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36556DB6-07CF-A54F-812E-9DD852A38251}"/>
                </a:ext>
              </a:extLst>
            </p:cNvPr>
            <p:cNvGrpSpPr/>
            <p:nvPr/>
          </p:nvGrpSpPr>
          <p:grpSpPr>
            <a:xfrm>
              <a:off x="8908869" y="863444"/>
              <a:ext cx="2638089" cy="4364923"/>
              <a:chOff x="9065623" y="979714"/>
              <a:chExt cx="2638089" cy="4364923"/>
            </a:xfrm>
          </p:grpSpPr>
          <p:sp>
            <p:nvSpPr>
              <p:cNvPr id="7" name="Rectangle 6">
                <a:extLst>
                  <a:ext uri="{FF2B5EF4-FFF2-40B4-BE49-F238E27FC236}">
                    <a16:creationId xmlns:a16="http://schemas.microsoft.com/office/drawing/2014/main" xmlns="" id="{089F10E7-67C8-384F-8110-A237E1E4E93B}"/>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a:extLst>
                  <a:ext uri="{FF2B5EF4-FFF2-40B4-BE49-F238E27FC236}">
                    <a16:creationId xmlns:a16="http://schemas.microsoft.com/office/drawing/2014/main" xmlns="" id="{51E192AD-87D1-964F-871C-1A55AEFE80C4}"/>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Velocity</a:t>
                </a:r>
              </a:p>
              <a:p>
                <a:pPr algn="ctr"/>
                <a:r>
                  <a:rPr lang="en-US" sz="2000" dirty="0"/>
                  <a:t>[ Data in Motion ]</a:t>
                </a:r>
              </a:p>
            </p:txBody>
          </p:sp>
          <p:sp>
            <p:nvSpPr>
              <p:cNvPr id="9" name="TextBox 8">
                <a:extLst>
                  <a:ext uri="{FF2B5EF4-FFF2-40B4-BE49-F238E27FC236}">
                    <a16:creationId xmlns:a16="http://schemas.microsoft.com/office/drawing/2014/main" xmlns="" id="{F0051A51-23F2-4E43-B7F5-4CDB0F7CBC5C}"/>
                  </a:ext>
                </a:extLst>
              </p:cNvPr>
              <p:cNvSpPr txBox="1"/>
              <p:nvPr/>
            </p:nvSpPr>
            <p:spPr>
              <a:xfrm>
                <a:off x="9078078" y="4021198"/>
                <a:ext cx="2625634" cy="1323439"/>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Streaming</a:t>
                </a:r>
              </a:p>
              <a:p>
                <a:pPr marL="180975" indent="-168275" algn="just">
                  <a:buFont typeface="Arial" panose="020B0604020202020204" pitchFamily="34" charset="0"/>
                  <a:buChar char="•"/>
                </a:pPr>
                <a:r>
                  <a:rPr lang="en-US" sz="2000" dirty="0"/>
                  <a:t>Batch</a:t>
                </a:r>
              </a:p>
              <a:p>
                <a:pPr marL="180975" indent="-168275" algn="just">
                  <a:buFont typeface="Arial" panose="020B0604020202020204" pitchFamily="34" charset="0"/>
                  <a:buChar char="•"/>
                </a:pPr>
                <a:r>
                  <a:rPr lang="en-US" sz="2000" dirty="0"/>
                  <a:t>Real / Near Time</a:t>
                </a:r>
              </a:p>
              <a:p>
                <a:pPr marL="180975" indent="-168275" algn="just">
                  <a:buFont typeface="Arial" panose="020B0604020202020204" pitchFamily="34" charset="0"/>
                  <a:buChar char="•"/>
                </a:pPr>
                <a:r>
                  <a:rPr lang="en-US" sz="2000" dirty="0"/>
                  <a:t>Processes</a:t>
                </a:r>
              </a:p>
            </p:txBody>
          </p:sp>
        </p:grpSp>
        <p:pic>
          <p:nvPicPr>
            <p:cNvPr id="21508" name="Picture 4" descr="speedometer, Tools And Utensils, Business And Finance, Measuring, velocity  icon">
              <a:extLst>
                <a:ext uri="{FF2B5EF4-FFF2-40B4-BE49-F238E27FC236}">
                  <a16:creationId xmlns:a16="http://schemas.microsoft.com/office/drawing/2014/main" xmlns="" id="{73CF5407-EB2A-AA43-BF4D-E59948808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086" y="2044912"/>
              <a:ext cx="1645200"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530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7772400" cy="3046988"/>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Introduction to Big Data</a:t>
            </a:r>
          </a:p>
          <a:p>
            <a:pPr marL="742950" lvl="1" indent="-285750">
              <a:buFont typeface="Arial" panose="020B0604020202020204" pitchFamily="34" charset="0"/>
              <a:buChar char="•"/>
            </a:pPr>
            <a:r>
              <a:rPr lang="en-US" sz="2400" dirty="0">
                <a:solidFill>
                  <a:schemeClr val="bg1">
                    <a:lumMod val="50000"/>
                  </a:schemeClr>
                </a:solidFill>
              </a:rPr>
              <a:t>Big Data Characteristics</a:t>
            </a:r>
          </a:p>
          <a:p>
            <a:pPr marL="742950" lvl="1" indent="-285750">
              <a:buFont typeface="Arial" panose="020B0604020202020204" pitchFamily="34" charset="0"/>
              <a:buChar char="•"/>
            </a:pPr>
            <a:r>
              <a:rPr lang="en-US" sz="2400" dirty="0">
                <a:solidFill>
                  <a:schemeClr val="bg1">
                    <a:lumMod val="50000"/>
                  </a:schemeClr>
                </a:solidFill>
              </a:rPr>
              <a:t>Challenges of Conventional System</a:t>
            </a:r>
          </a:p>
          <a:p>
            <a:pPr marL="742950" lvl="1" indent="-285750">
              <a:buFont typeface="Arial" panose="020B0604020202020204" pitchFamily="34" charset="0"/>
              <a:buChar char="•"/>
            </a:pPr>
            <a:r>
              <a:rPr lang="en-US" sz="2400" dirty="0">
                <a:solidFill>
                  <a:schemeClr val="bg1">
                    <a:lumMod val="50000"/>
                  </a:schemeClr>
                </a:solidFill>
              </a:rPr>
              <a:t>Types of Big Data</a:t>
            </a:r>
          </a:p>
          <a:p>
            <a:pPr marL="742950" lvl="1" indent="-285750">
              <a:buFont typeface="Arial" panose="020B0604020202020204" pitchFamily="34" charset="0"/>
              <a:buChar char="•"/>
            </a:pPr>
            <a:r>
              <a:rPr lang="en-US" sz="2400" dirty="0">
                <a:solidFill>
                  <a:schemeClr val="bg1">
                    <a:lumMod val="50000"/>
                  </a:schemeClr>
                </a:solidFill>
              </a:rPr>
              <a:t>Intelligent Data Analysis</a:t>
            </a:r>
          </a:p>
          <a:p>
            <a:pPr marL="742950" lvl="1" indent="-285750">
              <a:buFont typeface="Arial" panose="020B0604020202020204" pitchFamily="34" charset="0"/>
              <a:buChar char="•"/>
            </a:pPr>
            <a:r>
              <a:rPr lang="en-US" sz="2400" dirty="0">
                <a:solidFill>
                  <a:schemeClr val="bg1">
                    <a:lumMod val="50000"/>
                  </a:schemeClr>
                </a:solidFill>
              </a:rPr>
              <a:t>Traditional vs. Big Data business Approach</a:t>
            </a:r>
          </a:p>
          <a:p>
            <a:pPr marL="742950" lvl="1" indent="-285750">
              <a:buFont typeface="Arial" panose="020B0604020202020204" pitchFamily="34" charset="0"/>
              <a:buChar char="•"/>
            </a:pPr>
            <a:r>
              <a:rPr lang="en-US" sz="2400" dirty="0">
                <a:solidFill>
                  <a:schemeClr val="bg1">
                    <a:lumMod val="50000"/>
                  </a:schemeClr>
                </a:solidFill>
              </a:rPr>
              <a:t>Case Study of Big Data Solutions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A5E523-B03C-7E4E-A925-7A59E3349780}"/>
              </a:ext>
            </a:extLst>
          </p:cNvPr>
          <p:cNvSpPr>
            <a:spLocks noGrp="1"/>
          </p:cNvSpPr>
          <p:nvPr>
            <p:ph type="title"/>
          </p:nvPr>
        </p:nvSpPr>
        <p:spPr/>
        <p:txBody>
          <a:bodyPr/>
          <a:lstStyle/>
          <a:p>
            <a:r>
              <a:rPr lang="en-US" dirty="0"/>
              <a:t>Value</a:t>
            </a:r>
          </a:p>
        </p:txBody>
      </p:sp>
      <p:sp>
        <p:nvSpPr>
          <p:cNvPr id="3" name="Content Placeholder 2">
            <a:extLst>
              <a:ext uri="{FF2B5EF4-FFF2-40B4-BE49-F238E27FC236}">
                <a16:creationId xmlns:a16="http://schemas.microsoft.com/office/drawing/2014/main" xmlns="" id="{4BD32B90-E6D2-A340-9500-5996460BE69D}"/>
              </a:ext>
            </a:extLst>
          </p:cNvPr>
          <p:cNvSpPr>
            <a:spLocks noGrp="1"/>
          </p:cNvSpPr>
          <p:nvPr>
            <p:ph idx="1"/>
          </p:nvPr>
        </p:nvSpPr>
        <p:spPr>
          <a:xfrm>
            <a:off x="131181" y="863444"/>
            <a:ext cx="8485878" cy="5590565"/>
          </a:xfrm>
        </p:spPr>
        <p:txBody>
          <a:bodyPr/>
          <a:lstStyle/>
          <a:p>
            <a:r>
              <a:rPr lang="en-US" dirty="0"/>
              <a:t>It refers to </a:t>
            </a:r>
            <a:r>
              <a:rPr lang="en-US" dirty="0">
                <a:solidFill>
                  <a:schemeClr val="accent6"/>
                </a:solidFill>
              </a:rPr>
              <a:t>turning data into value</a:t>
            </a:r>
            <a:r>
              <a:rPr lang="en-US" dirty="0"/>
              <a:t>. By turning accessed big data into values, businesses may generate revenue.</a:t>
            </a:r>
          </a:p>
          <a:p>
            <a:r>
              <a:rPr lang="en-US" dirty="0"/>
              <a:t>Value is the end game. After addressing volume, velocity, variety, variability, veracity, and visualization – which takes a lot of time, effort and resources – you want to be sure your organization is getting value from the data.</a:t>
            </a:r>
          </a:p>
          <a:p>
            <a:r>
              <a:rPr lang="en-US" dirty="0"/>
              <a:t>For example, data that can be used to analyze consumer behavior is valuable for your company because you can use the research results to make individualized offers.</a:t>
            </a:r>
          </a:p>
        </p:txBody>
      </p:sp>
      <p:grpSp>
        <p:nvGrpSpPr>
          <p:cNvPr id="10" name="Group 9">
            <a:extLst>
              <a:ext uri="{FF2B5EF4-FFF2-40B4-BE49-F238E27FC236}">
                <a16:creationId xmlns:a16="http://schemas.microsoft.com/office/drawing/2014/main" xmlns="" id="{0C72E7F6-1890-6841-85FA-97582D086A30}"/>
              </a:ext>
            </a:extLst>
          </p:cNvPr>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1FC1B479-8D5F-2441-8BE5-D16E41960144}"/>
                </a:ext>
              </a:extLst>
            </p:cNvPr>
            <p:cNvGrpSpPr/>
            <p:nvPr/>
          </p:nvGrpSpPr>
          <p:grpSpPr>
            <a:xfrm>
              <a:off x="8908869" y="863444"/>
              <a:ext cx="2638089" cy="4364923"/>
              <a:chOff x="9065623" y="979714"/>
              <a:chExt cx="2638089" cy="4364923"/>
            </a:xfrm>
          </p:grpSpPr>
          <p:sp>
            <p:nvSpPr>
              <p:cNvPr id="7" name="Rectangle 6">
                <a:extLst>
                  <a:ext uri="{FF2B5EF4-FFF2-40B4-BE49-F238E27FC236}">
                    <a16:creationId xmlns:a16="http://schemas.microsoft.com/office/drawing/2014/main" xmlns="" id="{54B3DD93-008B-C040-820E-4708CBE05B68}"/>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a:extLst>
                  <a:ext uri="{FF2B5EF4-FFF2-40B4-BE49-F238E27FC236}">
                    <a16:creationId xmlns:a16="http://schemas.microsoft.com/office/drawing/2014/main" xmlns="" id="{8EE4CE70-82FD-1741-9EE3-425F0A3AA433}"/>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Value</a:t>
                </a:r>
              </a:p>
              <a:p>
                <a:pPr algn="ctr"/>
                <a:r>
                  <a:rPr lang="en-US" sz="2000" dirty="0"/>
                  <a:t>[ Data into Money ]</a:t>
                </a:r>
              </a:p>
            </p:txBody>
          </p:sp>
          <p:sp>
            <p:nvSpPr>
              <p:cNvPr id="9" name="TextBox 8">
                <a:extLst>
                  <a:ext uri="{FF2B5EF4-FFF2-40B4-BE49-F238E27FC236}">
                    <a16:creationId xmlns:a16="http://schemas.microsoft.com/office/drawing/2014/main" xmlns="" id="{6EC96468-E494-7744-8BFB-DE40959CFDA9}"/>
                  </a:ext>
                </a:extLst>
              </p:cNvPr>
              <p:cNvSpPr txBox="1"/>
              <p:nvPr/>
            </p:nvSpPr>
            <p:spPr>
              <a:xfrm>
                <a:off x="9078078" y="4021198"/>
                <a:ext cx="2625634" cy="1015663"/>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Statistical </a:t>
                </a:r>
              </a:p>
              <a:p>
                <a:pPr marL="180975" indent="-168275" algn="just">
                  <a:buFont typeface="Arial" panose="020B0604020202020204" pitchFamily="34" charset="0"/>
                  <a:buChar char="•"/>
                </a:pPr>
                <a:r>
                  <a:rPr lang="en-US" sz="2000" dirty="0"/>
                  <a:t>Events</a:t>
                </a:r>
              </a:p>
              <a:p>
                <a:pPr marL="180975" indent="-168275" algn="just">
                  <a:buFont typeface="Arial" panose="020B0604020202020204" pitchFamily="34" charset="0"/>
                  <a:buChar char="•"/>
                </a:pPr>
                <a:r>
                  <a:rPr lang="en-US" sz="2000" dirty="0"/>
                  <a:t>Correlations</a:t>
                </a:r>
              </a:p>
            </p:txBody>
          </p:sp>
        </p:grpSp>
        <p:pic>
          <p:nvPicPr>
            <p:cNvPr id="22530" name="Picture 2" descr="Excellent Value Of Money - Per Capita Income Icon Clipart - Full Size  Clipart (#4186628) - PinClipart">
              <a:extLst>
                <a:ext uri="{FF2B5EF4-FFF2-40B4-BE49-F238E27FC236}">
                  <a16:creationId xmlns:a16="http://schemas.microsoft.com/office/drawing/2014/main" xmlns="" id="{8D18A4EC-0D07-174A-AA27-2AFB0E76E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6584" y="2044912"/>
              <a:ext cx="1615114"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624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4947C-16B4-5E45-B3C3-A2C96403A6CE}"/>
              </a:ext>
            </a:extLst>
          </p:cNvPr>
          <p:cNvSpPr>
            <a:spLocks noGrp="1"/>
          </p:cNvSpPr>
          <p:nvPr>
            <p:ph type="title"/>
          </p:nvPr>
        </p:nvSpPr>
        <p:spPr/>
        <p:txBody>
          <a:bodyPr/>
          <a:lstStyle/>
          <a:p>
            <a:r>
              <a:rPr lang="en-US" dirty="0"/>
              <a:t>Visualization</a:t>
            </a:r>
          </a:p>
        </p:txBody>
      </p:sp>
      <p:sp>
        <p:nvSpPr>
          <p:cNvPr id="3" name="Content Placeholder 2">
            <a:extLst>
              <a:ext uri="{FF2B5EF4-FFF2-40B4-BE49-F238E27FC236}">
                <a16:creationId xmlns:a16="http://schemas.microsoft.com/office/drawing/2014/main" xmlns="" id="{C9CF5C42-D88D-F64A-ADEE-548E06C7E877}"/>
              </a:ext>
            </a:extLst>
          </p:cNvPr>
          <p:cNvSpPr>
            <a:spLocks noGrp="1"/>
          </p:cNvSpPr>
          <p:nvPr>
            <p:ph idx="1"/>
          </p:nvPr>
        </p:nvSpPr>
        <p:spPr>
          <a:xfrm>
            <a:off x="131181" y="863444"/>
            <a:ext cx="8485878" cy="5590565"/>
          </a:xfrm>
        </p:spPr>
        <p:txBody>
          <a:bodyPr/>
          <a:lstStyle/>
          <a:p>
            <a:r>
              <a:rPr lang="en-US" dirty="0"/>
              <a:t>Big data visualization is the process of displaying data in </a:t>
            </a:r>
            <a:r>
              <a:rPr lang="en-US" dirty="0">
                <a:solidFill>
                  <a:schemeClr val="accent6"/>
                </a:solidFill>
              </a:rPr>
              <a:t>charts</a:t>
            </a:r>
            <a:r>
              <a:rPr lang="en-US" dirty="0"/>
              <a:t>, </a:t>
            </a:r>
            <a:r>
              <a:rPr lang="en-US" dirty="0">
                <a:solidFill>
                  <a:schemeClr val="accent6"/>
                </a:solidFill>
              </a:rPr>
              <a:t>graphs</a:t>
            </a:r>
            <a:r>
              <a:rPr lang="en-US" dirty="0"/>
              <a:t>, </a:t>
            </a:r>
            <a:r>
              <a:rPr lang="en-US" dirty="0">
                <a:solidFill>
                  <a:schemeClr val="accent6"/>
                </a:solidFill>
              </a:rPr>
              <a:t>maps</a:t>
            </a:r>
            <a:r>
              <a:rPr lang="en-US" dirty="0"/>
              <a:t>, and other </a:t>
            </a:r>
            <a:r>
              <a:rPr lang="en-US" dirty="0">
                <a:solidFill>
                  <a:schemeClr val="accent6"/>
                </a:solidFill>
              </a:rPr>
              <a:t>visual forms</a:t>
            </a:r>
            <a:r>
              <a:rPr lang="en-US" dirty="0"/>
              <a:t>. </a:t>
            </a:r>
          </a:p>
          <a:p>
            <a:r>
              <a:rPr lang="en-US" dirty="0"/>
              <a:t>It is used to help people easily understand and interpret their data at a glance, and to clearly show trends and patterns that arise from this data. </a:t>
            </a:r>
          </a:p>
          <a:p>
            <a:r>
              <a:rPr lang="en-US" dirty="0"/>
              <a:t>Raw data comes in a different formats, so creating data visualizations is process of gathering, managing, and transforming data into a format that’s most usable and meaningful.</a:t>
            </a:r>
          </a:p>
          <a:p>
            <a:r>
              <a:rPr lang="en-IN" dirty="0"/>
              <a:t>Big Data Visualization makes your </a:t>
            </a:r>
            <a:r>
              <a:rPr lang="en-IN" dirty="0">
                <a:solidFill>
                  <a:schemeClr val="accent6"/>
                </a:solidFill>
              </a:rPr>
              <a:t>data as accessible </a:t>
            </a:r>
            <a:r>
              <a:rPr lang="en-IN" dirty="0"/>
              <a:t>as possible to everyone within your organization, whether they have technical data skills or not. </a:t>
            </a:r>
            <a:endParaRPr lang="en-US" dirty="0"/>
          </a:p>
          <a:p>
            <a:endParaRPr lang="en-US" dirty="0"/>
          </a:p>
        </p:txBody>
      </p:sp>
      <p:grpSp>
        <p:nvGrpSpPr>
          <p:cNvPr id="10" name="Group 9">
            <a:extLst>
              <a:ext uri="{FF2B5EF4-FFF2-40B4-BE49-F238E27FC236}">
                <a16:creationId xmlns:a16="http://schemas.microsoft.com/office/drawing/2014/main" xmlns="" id="{8E40B30F-8EEF-044A-A2D0-3BB924F45C5C}"/>
              </a:ext>
            </a:extLst>
          </p:cNvPr>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073641C5-B59C-294A-8156-2FBC51693FAC}"/>
                </a:ext>
              </a:extLst>
            </p:cNvPr>
            <p:cNvGrpSpPr/>
            <p:nvPr/>
          </p:nvGrpSpPr>
          <p:grpSpPr>
            <a:xfrm>
              <a:off x="8908869" y="863444"/>
              <a:ext cx="2638089" cy="4364923"/>
              <a:chOff x="9065623" y="979714"/>
              <a:chExt cx="2638089" cy="4364923"/>
            </a:xfrm>
          </p:grpSpPr>
          <p:sp>
            <p:nvSpPr>
              <p:cNvPr id="7" name="Rectangle 6">
                <a:extLst>
                  <a:ext uri="{FF2B5EF4-FFF2-40B4-BE49-F238E27FC236}">
                    <a16:creationId xmlns:a16="http://schemas.microsoft.com/office/drawing/2014/main" xmlns="" id="{F2B082BC-CF06-0F48-9E1A-9A6BD60062F3}"/>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a:extLst>
                  <a:ext uri="{FF2B5EF4-FFF2-40B4-BE49-F238E27FC236}">
                    <a16:creationId xmlns:a16="http://schemas.microsoft.com/office/drawing/2014/main" xmlns="" id="{24565EC3-0BB7-8945-AD18-70F0A5AA0F90}"/>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Visualization</a:t>
                </a:r>
              </a:p>
              <a:p>
                <a:pPr algn="ctr"/>
                <a:r>
                  <a:rPr lang="en-US" sz="2000" dirty="0"/>
                  <a:t>[ Data Readable ]</a:t>
                </a:r>
              </a:p>
            </p:txBody>
          </p:sp>
          <p:sp>
            <p:nvSpPr>
              <p:cNvPr id="9" name="TextBox 8">
                <a:extLst>
                  <a:ext uri="{FF2B5EF4-FFF2-40B4-BE49-F238E27FC236}">
                    <a16:creationId xmlns:a16="http://schemas.microsoft.com/office/drawing/2014/main" xmlns="" id="{1D49FE8B-2274-4842-9C25-0650E08AD202}"/>
                  </a:ext>
                </a:extLst>
              </p:cNvPr>
              <p:cNvSpPr txBox="1"/>
              <p:nvPr/>
            </p:nvSpPr>
            <p:spPr>
              <a:xfrm>
                <a:off x="9078078" y="4021198"/>
                <a:ext cx="2625634" cy="1323439"/>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Readable</a:t>
                </a:r>
              </a:p>
              <a:p>
                <a:pPr marL="180975" indent="-168275" algn="just">
                  <a:buFont typeface="Arial" panose="020B0604020202020204" pitchFamily="34" charset="0"/>
                  <a:buChar char="•"/>
                </a:pPr>
                <a:r>
                  <a:rPr lang="en-US" sz="2000" dirty="0"/>
                  <a:t>Accessible</a:t>
                </a:r>
              </a:p>
              <a:p>
                <a:pPr marL="180975" indent="-168275" algn="just">
                  <a:buFont typeface="Arial" panose="020B0604020202020204" pitchFamily="34" charset="0"/>
                  <a:buChar char="•"/>
                </a:pPr>
                <a:r>
                  <a:rPr lang="en-US" sz="2000" dirty="0"/>
                  <a:t>Presentation</a:t>
                </a:r>
              </a:p>
              <a:p>
                <a:pPr marL="180975" indent="-168275" algn="just">
                  <a:buFont typeface="Arial" panose="020B0604020202020204" pitchFamily="34" charset="0"/>
                  <a:buChar char="•"/>
                </a:pPr>
                <a:r>
                  <a:rPr lang="en-US" sz="2000" dirty="0"/>
                  <a:t>Visual Forms</a:t>
                </a:r>
              </a:p>
            </p:txBody>
          </p:sp>
        </p:grpSp>
        <p:pic>
          <p:nvPicPr>
            <p:cNvPr id="23554" name="Picture 2" descr="Analysis, data, diagram, infographic, visualization icon - Download on  Iconfinder">
              <a:extLst>
                <a:ext uri="{FF2B5EF4-FFF2-40B4-BE49-F238E27FC236}">
                  <a16:creationId xmlns:a16="http://schemas.microsoft.com/office/drawing/2014/main" xmlns="" id="{8436DE6C-25D5-0942-AECB-D162266F80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9086" y="2044912"/>
              <a:ext cx="1645200"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0851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B0713-D15F-044A-AB7D-CEBE39F330C4}"/>
              </a:ext>
            </a:extLst>
          </p:cNvPr>
          <p:cNvSpPr>
            <a:spLocks noGrp="1"/>
          </p:cNvSpPr>
          <p:nvPr>
            <p:ph type="title"/>
          </p:nvPr>
        </p:nvSpPr>
        <p:spPr/>
        <p:txBody>
          <a:bodyPr/>
          <a:lstStyle/>
          <a:p>
            <a:r>
              <a:rPr lang="en-US" dirty="0"/>
              <a:t>Virality</a:t>
            </a:r>
          </a:p>
        </p:txBody>
      </p:sp>
      <p:sp>
        <p:nvSpPr>
          <p:cNvPr id="10" name="Content Placeholder 9">
            <a:extLst>
              <a:ext uri="{FF2B5EF4-FFF2-40B4-BE49-F238E27FC236}">
                <a16:creationId xmlns:a16="http://schemas.microsoft.com/office/drawing/2014/main" xmlns="" id="{00DBFDCA-97BD-6B47-B785-0FB09BFB1BF5}"/>
              </a:ext>
            </a:extLst>
          </p:cNvPr>
          <p:cNvSpPr>
            <a:spLocks noGrp="1"/>
          </p:cNvSpPr>
          <p:nvPr>
            <p:ph idx="1"/>
          </p:nvPr>
        </p:nvSpPr>
        <p:spPr>
          <a:xfrm>
            <a:off x="131181" y="863444"/>
            <a:ext cx="8485878" cy="5590565"/>
          </a:xfrm>
        </p:spPr>
        <p:txBody>
          <a:bodyPr/>
          <a:lstStyle/>
          <a:p>
            <a:r>
              <a:rPr lang="en-US" dirty="0"/>
              <a:t>Virality describes how quickly information gets spread across people to people (P2P) networks.  </a:t>
            </a:r>
          </a:p>
          <a:p>
            <a:r>
              <a:rPr lang="en-US" dirty="0"/>
              <a:t>It is measures how quickly data is spread and shared to each unique node.  </a:t>
            </a:r>
          </a:p>
          <a:p>
            <a:r>
              <a:rPr lang="en-US" dirty="0"/>
              <a:t>Time is a determinant factor along with rate of spread.</a:t>
            </a:r>
          </a:p>
        </p:txBody>
      </p:sp>
      <p:grpSp>
        <p:nvGrpSpPr>
          <p:cNvPr id="3" name="Group 2"/>
          <p:cNvGrpSpPr/>
          <p:nvPr/>
        </p:nvGrpSpPr>
        <p:grpSpPr>
          <a:xfrm>
            <a:off x="8908869" y="863444"/>
            <a:ext cx="2638089" cy="4364923"/>
            <a:chOff x="8908869" y="863444"/>
            <a:chExt cx="2638089" cy="4364923"/>
          </a:xfrm>
        </p:grpSpPr>
        <p:grpSp>
          <p:nvGrpSpPr>
            <p:cNvPr id="5" name="Group 4">
              <a:extLst>
                <a:ext uri="{FF2B5EF4-FFF2-40B4-BE49-F238E27FC236}">
                  <a16:creationId xmlns:a16="http://schemas.microsoft.com/office/drawing/2014/main" xmlns="" id="{FC2B777E-29F2-324B-8D5B-B22AE9469495}"/>
                </a:ext>
              </a:extLst>
            </p:cNvPr>
            <p:cNvGrpSpPr/>
            <p:nvPr/>
          </p:nvGrpSpPr>
          <p:grpSpPr>
            <a:xfrm>
              <a:off x="8908869" y="863444"/>
              <a:ext cx="2638089" cy="4364923"/>
              <a:chOff x="9065623" y="979714"/>
              <a:chExt cx="2638089" cy="4364923"/>
            </a:xfrm>
          </p:grpSpPr>
          <p:sp>
            <p:nvSpPr>
              <p:cNvPr id="7" name="Rectangle 6">
                <a:extLst>
                  <a:ext uri="{FF2B5EF4-FFF2-40B4-BE49-F238E27FC236}">
                    <a16:creationId xmlns:a16="http://schemas.microsoft.com/office/drawing/2014/main" xmlns="" id="{7D5D15B1-6133-2249-A2F9-85089FFA2B80}"/>
                  </a:ext>
                </a:extLst>
              </p:cNvPr>
              <p:cNvSpPr/>
              <p:nvPr/>
            </p:nvSpPr>
            <p:spPr>
              <a:xfrm>
                <a:off x="9065623" y="979714"/>
                <a:ext cx="2625634" cy="436492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8" name="Rectangle 7">
                <a:extLst>
                  <a:ext uri="{FF2B5EF4-FFF2-40B4-BE49-F238E27FC236}">
                    <a16:creationId xmlns:a16="http://schemas.microsoft.com/office/drawing/2014/main" xmlns="" id="{0332F7F7-F188-CB4A-915D-C2F6B58522B8}"/>
                  </a:ext>
                </a:extLst>
              </p:cNvPr>
              <p:cNvSpPr/>
              <p:nvPr/>
            </p:nvSpPr>
            <p:spPr>
              <a:xfrm>
                <a:off x="9065623" y="979714"/>
                <a:ext cx="2625634" cy="966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3200" dirty="0"/>
                  <a:t>Virality</a:t>
                </a:r>
              </a:p>
              <a:p>
                <a:pPr algn="ctr"/>
                <a:r>
                  <a:rPr lang="en-US" sz="2000" dirty="0"/>
                  <a:t>[ Data Spread ]</a:t>
                </a:r>
              </a:p>
            </p:txBody>
          </p:sp>
          <p:sp>
            <p:nvSpPr>
              <p:cNvPr id="9" name="TextBox 8">
                <a:extLst>
                  <a:ext uri="{FF2B5EF4-FFF2-40B4-BE49-F238E27FC236}">
                    <a16:creationId xmlns:a16="http://schemas.microsoft.com/office/drawing/2014/main" xmlns="" id="{75B8CBD1-3CA5-4D41-82D0-C56EED55396C}"/>
                  </a:ext>
                </a:extLst>
              </p:cNvPr>
              <p:cNvSpPr txBox="1"/>
              <p:nvPr/>
            </p:nvSpPr>
            <p:spPr>
              <a:xfrm>
                <a:off x="9078078" y="4021198"/>
                <a:ext cx="2625634" cy="1015663"/>
              </a:xfrm>
              <a:prstGeom prst="rect">
                <a:avLst/>
              </a:prstGeom>
              <a:noFill/>
            </p:spPr>
            <p:txBody>
              <a:bodyPr wrap="square" rtlCol="0">
                <a:spAutoFit/>
              </a:bodyPr>
              <a:lstStyle/>
              <a:p>
                <a:pPr marL="180975" indent="-168275" algn="just">
                  <a:buFont typeface="Arial" panose="020B0604020202020204" pitchFamily="34" charset="0"/>
                  <a:buChar char="•"/>
                </a:pPr>
                <a:r>
                  <a:rPr lang="en-US" sz="2000" dirty="0"/>
                  <a:t>P2P</a:t>
                </a:r>
              </a:p>
              <a:p>
                <a:pPr marL="180975" indent="-168275" algn="just">
                  <a:buFont typeface="Arial" panose="020B0604020202020204" pitchFamily="34" charset="0"/>
                  <a:buChar char="•"/>
                </a:pPr>
                <a:r>
                  <a:rPr lang="en-US" sz="2000" dirty="0"/>
                  <a:t>Shared</a:t>
                </a:r>
              </a:p>
              <a:p>
                <a:pPr marL="180975" indent="-168275" algn="just">
                  <a:buFont typeface="Arial" panose="020B0604020202020204" pitchFamily="34" charset="0"/>
                  <a:buChar char="•"/>
                </a:pPr>
                <a:r>
                  <a:rPr lang="en-US" sz="2000" dirty="0"/>
                  <a:t>Rate of Spread</a:t>
                </a:r>
              </a:p>
            </p:txBody>
          </p:sp>
        </p:grpSp>
        <p:pic>
          <p:nvPicPr>
            <p:cNvPr id="24578" name="Picture 2" descr="Advertising, marketing, viral, viral marketing, mouthpiece, network,  network marketing icon - Download on Iconfinder">
              <a:extLst>
                <a:ext uri="{FF2B5EF4-FFF2-40B4-BE49-F238E27FC236}">
                  <a16:creationId xmlns:a16="http://schemas.microsoft.com/office/drawing/2014/main" xmlns="" id="{1322ED70-8604-E843-8B0F-6677C2DA74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99086" y="2044912"/>
              <a:ext cx="1645200" cy="1645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92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fade">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831849" y="1709738"/>
            <a:ext cx="11159854" cy="2852737"/>
          </a:xfrm>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Challenges of Conventional System</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11310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F84FF1-D769-5D4E-B5C4-187EF6DF41CD}"/>
              </a:ext>
            </a:extLst>
          </p:cNvPr>
          <p:cNvSpPr>
            <a:spLocks noGrp="1"/>
          </p:cNvSpPr>
          <p:nvPr>
            <p:ph type="title"/>
          </p:nvPr>
        </p:nvSpPr>
        <p:spPr/>
        <p:txBody>
          <a:bodyPr/>
          <a:lstStyle/>
          <a:p>
            <a:r>
              <a:rPr lang="en-US" dirty="0"/>
              <a:t>Challenges of Conventional System</a:t>
            </a:r>
          </a:p>
        </p:txBody>
      </p:sp>
      <p:sp>
        <p:nvSpPr>
          <p:cNvPr id="3" name="Content Placeholder 2">
            <a:extLst>
              <a:ext uri="{FF2B5EF4-FFF2-40B4-BE49-F238E27FC236}">
                <a16:creationId xmlns:a16="http://schemas.microsoft.com/office/drawing/2014/main" xmlns="" id="{60551401-300B-4049-8565-51EFAB4D2BE0}"/>
              </a:ext>
            </a:extLst>
          </p:cNvPr>
          <p:cNvSpPr>
            <a:spLocks noGrp="1"/>
          </p:cNvSpPr>
          <p:nvPr>
            <p:ph idx="1"/>
          </p:nvPr>
        </p:nvSpPr>
        <p:spPr/>
        <p:txBody>
          <a:bodyPr/>
          <a:lstStyle/>
          <a:p>
            <a:r>
              <a:rPr lang="en-US" dirty="0"/>
              <a:t>There are main three challenges of conventional system, which are as follows:</a:t>
            </a:r>
          </a:p>
          <a:p>
            <a:pPr marL="457200" indent="-457200">
              <a:buFont typeface="+mj-lt"/>
              <a:buAutoNum type="arabicPeriod"/>
            </a:pPr>
            <a:r>
              <a:rPr lang="en-US" dirty="0"/>
              <a:t>Volume of Data</a:t>
            </a:r>
          </a:p>
          <a:p>
            <a:pPr marL="457200" indent="-457200">
              <a:buFont typeface="+mj-lt"/>
              <a:buAutoNum type="arabicPeriod"/>
            </a:pPr>
            <a:r>
              <a:rPr lang="en-US" dirty="0"/>
              <a:t>Processing and Analyzing</a:t>
            </a:r>
          </a:p>
          <a:p>
            <a:pPr marL="457200" indent="-457200">
              <a:buFont typeface="+mj-lt"/>
              <a:buAutoNum type="arabicPeriod"/>
            </a:pPr>
            <a:r>
              <a:rPr lang="en-US" dirty="0"/>
              <a:t>Management of Data</a:t>
            </a:r>
          </a:p>
        </p:txBody>
      </p:sp>
    </p:spTree>
    <p:extLst>
      <p:ext uri="{BB962C8B-B14F-4D97-AF65-F5344CB8AC3E}">
        <p14:creationId xmlns:p14="http://schemas.microsoft.com/office/powerpoint/2010/main" val="34052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BA8873D-FF66-114C-B58A-8B066B100C50}"/>
              </a:ext>
            </a:extLst>
          </p:cNvPr>
          <p:cNvSpPr>
            <a:spLocks noGrp="1"/>
          </p:cNvSpPr>
          <p:nvPr>
            <p:ph type="title"/>
          </p:nvPr>
        </p:nvSpPr>
        <p:spPr/>
        <p:txBody>
          <a:bodyPr/>
          <a:lstStyle/>
          <a:p>
            <a:r>
              <a:rPr lang="en-US" dirty="0"/>
              <a:t>Volume of Data</a:t>
            </a:r>
          </a:p>
        </p:txBody>
      </p:sp>
      <p:sp>
        <p:nvSpPr>
          <p:cNvPr id="2" name="Content Placeholder 1">
            <a:extLst>
              <a:ext uri="{FF2B5EF4-FFF2-40B4-BE49-F238E27FC236}">
                <a16:creationId xmlns:a16="http://schemas.microsoft.com/office/drawing/2014/main" xmlns="" id="{8762F9CC-B4DC-2C43-BA1D-6A61BCE64F30}"/>
              </a:ext>
            </a:extLst>
          </p:cNvPr>
          <p:cNvSpPr>
            <a:spLocks noGrp="1"/>
          </p:cNvSpPr>
          <p:nvPr>
            <p:ph idx="1"/>
          </p:nvPr>
        </p:nvSpPr>
        <p:spPr/>
        <p:txBody>
          <a:bodyPr/>
          <a:lstStyle/>
          <a:p>
            <a:r>
              <a:rPr lang="en-US" dirty="0"/>
              <a:t>The volume of data increasing day by day, especially the data generated from </a:t>
            </a:r>
            <a:r>
              <a:rPr lang="en-US" dirty="0">
                <a:solidFill>
                  <a:schemeClr val="accent6"/>
                </a:solidFill>
              </a:rPr>
              <a:t>machine</a:t>
            </a:r>
            <a:r>
              <a:rPr lang="en-US" dirty="0"/>
              <a:t>, </a:t>
            </a:r>
            <a:r>
              <a:rPr lang="en-US" dirty="0">
                <a:solidFill>
                  <a:schemeClr val="accent6"/>
                </a:solidFill>
              </a:rPr>
              <a:t>telecommunication service</a:t>
            </a:r>
            <a:r>
              <a:rPr lang="en-US" dirty="0"/>
              <a:t>, </a:t>
            </a:r>
            <a:r>
              <a:rPr lang="en-US" dirty="0">
                <a:solidFill>
                  <a:schemeClr val="accent6"/>
                </a:solidFill>
              </a:rPr>
              <a:t>airline services</a:t>
            </a:r>
            <a:r>
              <a:rPr lang="en-US" dirty="0"/>
              <a:t>, </a:t>
            </a:r>
            <a:r>
              <a:rPr lang="en-US" dirty="0">
                <a:solidFill>
                  <a:schemeClr val="accent6"/>
                </a:solidFill>
              </a:rPr>
              <a:t>data from sensors</a:t>
            </a:r>
            <a:r>
              <a:rPr lang="en-US" dirty="0"/>
              <a:t>, etc…</a:t>
            </a:r>
          </a:p>
          <a:p>
            <a:r>
              <a:rPr lang="en-US" dirty="0"/>
              <a:t>The </a:t>
            </a:r>
            <a:r>
              <a:rPr lang="en-US" dirty="0">
                <a:solidFill>
                  <a:schemeClr val="accent6"/>
                </a:solidFill>
              </a:rPr>
              <a:t>rapid growth </a:t>
            </a:r>
            <a:r>
              <a:rPr lang="en-US" dirty="0"/>
              <a:t>in data every year is coming with </a:t>
            </a:r>
            <a:r>
              <a:rPr lang="en-US" dirty="0">
                <a:solidFill>
                  <a:schemeClr val="accent6"/>
                </a:solidFill>
              </a:rPr>
              <a:t>new source of data </a:t>
            </a:r>
            <a:r>
              <a:rPr lang="en-US" dirty="0"/>
              <a:t>which are emerging.</a:t>
            </a:r>
          </a:p>
          <a:p>
            <a:r>
              <a:rPr lang="en-US" dirty="0"/>
              <a:t>As per </a:t>
            </a:r>
            <a:r>
              <a:rPr lang="en-US" dirty="0">
                <a:solidFill>
                  <a:schemeClr val="accent6"/>
                </a:solidFill>
              </a:rPr>
              <a:t>survey</a:t>
            </a:r>
            <a:r>
              <a:rPr lang="en-US" dirty="0"/>
              <a:t>, the growth in volume of data is so rapid that it is expected by IBM that by 2020 around 35 zettabyte of data will get stored in the world.</a:t>
            </a:r>
          </a:p>
        </p:txBody>
      </p:sp>
    </p:spTree>
    <p:extLst>
      <p:ext uri="{BB962C8B-B14F-4D97-AF65-F5344CB8AC3E}">
        <p14:creationId xmlns:p14="http://schemas.microsoft.com/office/powerpoint/2010/main" val="338661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25DE7-0BD8-A14B-BB44-924BB38C281E}"/>
              </a:ext>
            </a:extLst>
          </p:cNvPr>
          <p:cNvSpPr>
            <a:spLocks noGrp="1"/>
          </p:cNvSpPr>
          <p:nvPr>
            <p:ph type="title"/>
          </p:nvPr>
        </p:nvSpPr>
        <p:spPr/>
        <p:txBody>
          <a:bodyPr/>
          <a:lstStyle/>
          <a:p>
            <a:r>
              <a:rPr lang="en-US" dirty="0"/>
              <a:t>Processing &amp; Analyzing</a:t>
            </a:r>
          </a:p>
        </p:txBody>
      </p:sp>
      <p:sp>
        <p:nvSpPr>
          <p:cNvPr id="4" name="Content Placeholder 3">
            <a:extLst>
              <a:ext uri="{FF2B5EF4-FFF2-40B4-BE49-F238E27FC236}">
                <a16:creationId xmlns:a16="http://schemas.microsoft.com/office/drawing/2014/main" xmlns="" id="{6C0BB431-566C-5D44-ACBF-FF8E9F0BC917}"/>
              </a:ext>
            </a:extLst>
          </p:cNvPr>
          <p:cNvSpPr>
            <a:spLocks noGrp="1"/>
          </p:cNvSpPr>
          <p:nvPr>
            <p:ph idx="1"/>
          </p:nvPr>
        </p:nvSpPr>
        <p:spPr/>
        <p:txBody>
          <a:bodyPr/>
          <a:lstStyle/>
          <a:p>
            <a:r>
              <a:rPr lang="en-US" dirty="0"/>
              <a:t>Processing of such large volume of data is major challenge and is very difficult. </a:t>
            </a:r>
          </a:p>
          <a:p>
            <a:r>
              <a:rPr lang="en-US" dirty="0"/>
              <a:t>Organization make use of such large volume of data by analyzing in order to achieve their business goals.</a:t>
            </a:r>
          </a:p>
          <a:p>
            <a:r>
              <a:rPr lang="en-US" dirty="0"/>
              <a:t>Taking out insights from such large amount of data is time consuming and it also takes lot of effort to do.</a:t>
            </a:r>
          </a:p>
          <a:p>
            <a:r>
              <a:rPr lang="en-US" dirty="0"/>
              <a:t>Processing and analyzing of data is also costly since the data is in different format and is complex.</a:t>
            </a:r>
          </a:p>
          <a:p>
            <a:endParaRPr lang="en-US" dirty="0"/>
          </a:p>
        </p:txBody>
      </p:sp>
    </p:spTree>
    <p:extLst>
      <p:ext uri="{BB962C8B-B14F-4D97-AF65-F5344CB8AC3E}">
        <p14:creationId xmlns:p14="http://schemas.microsoft.com/office/powerpoint/2010/main" val="263377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F2F4A-E3FA-0E41-8AE8-41E349E6BC2A}"/>
              </a:ext>
            </a:extLst>
          </p:cNvPr>
          <p:cNvSpPr>
            <a:spLocks noGrp="1"/>
          </p:cNvSpPr>
          <p:nvPr>
            <p:ph type="title"/>
          </p:nvPr>
        </p:nvSpPr>
        <p:spPr/>
        <p:txBody>
          <a:bodyPr/>
          <a:lstStyle/>
          <a:p>
            <a:r>
              <a:rPr lang="en-US" dirty="0"/>
              <a:t>Management of Data</a:t>
            </a:r>
          </a:p>
        </p:txBody>
      </p:sp>
      <p:sp>
        <p:nvSpPr>
          <p:cNvPr id="4" name="Content Placeholder 3">
            <a:extLst>
              <a:ext uri="{FF2B5EF4-FFF2-40B4-BE49-F238E27FC236}">
                <a16:creationId xmlns:a16="http://schemas.microsoft.com/office/drawing/2014/main" xmlns="" id="{59A7FF03-FD92-4B4F-AF63-13559646E337}"/>
              </a:ext>
            </a:extLst>
          </p:cNvPr>
          <p:cNvSpPr>
            <a:spLocks noGrp="1"/>
          </p:cNvSpPr>
          <p:nvPr>
            <p:ph idx="1"/>
          </p:nvPr>
        </p:nvSpPr>
        <p:spPr/>
        <p:txBody>
          <a:bodyPr/>
          <a:lstStyle/>
          <a:p>
            <a:r>
              <a:rPr lang="en-US" dirty="0"/>
              <a:t>As the data gathered have different formats like structured, semi-structured and unstructured, it is very challenging to manage such different variety of data.</a:t>
            </a:r>
          </a:p>
        </p:txBody>
      </p:sp>
    </p:spTree>
    <p:extLst>
      <p:ext uri="{BB962C8B-B14F-4D97-AF65-F5344CB8AC3E}">
        <p14:creationId xmlns:p14="http://schemas.microsoft.com/office/powerpoint/2010/main" val="224263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Types of Big Data</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592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630C9DA-7705-9E42-B0B3-476F6B313E17}"/>
              </a:ext>
            </a:extLst>
          </p:cNvPr>
          <p:cNvSpPr>
            <a:spLocks noGrp="1"/>
          </p:cNvSpPr>
          <p:nvPr>
            <p:ph type="title"/>
          </p:nvPr>
        </p:nvSpPr>
        <p:spPr/>
        <p:txBody>
          <a:bodyPr/>
          <a:lstStyle/>
          <a:p>
            <a:r>
              <a:rPr lang="en-US" dirty="0"/>
              <a:t>Types of Big Data</a:t>
            </a:r>
          </a:p>
        </p:txBody>
      </p:sp>
      <p:sp>
        <p:nvSpPr>
          <p:cNvPr id="5" name="Content Placeholder 4">
            <a:extLst>
              <a:ext uri="{FF2B5EF4-FFF2-40B4-BE49-F238E27FC236}">
                <a16:creationId xmlns:a16="http://schemas.microsoft.com/office/drawing/2014/main" xmlns="" id="{E626C765-74A3-D642-AC21-A2A5E006FB36}"/>
              </a:ext>
            </a:extLst>
          </p:cNvPr>
          <p:cNvSpPr>
            <a:spLocks noGrp="1"/>
          </p:cNvSpPr>
          <p:nvPr>
            <p:ph idx="1"/>
          </p:nvPr>
        </p:nvSpPr>
        <p:spPr/>
        <p:txBody>
          <a:bodyPr/>
          <a:lstStyle/>
          <a:p>
            <a:pPr marL="457200" indent="-457200">
              <a:buFont typeface="+mj-lt"/>
              <a:buAutoNum type="arabicPeriod"/>
            </a:pPr>
            <a:r>
              <a:rPr lang="en-US" dirty="0"/>
              <a:t>Unstructured</a:t>
            </a:r>
          </a:p>
          <a:p>
            <a:pPr marL="457200" indent="-457200">
              <a:buFont typeface="+mj-lt"/>
              <a:buAutoNum type="arabicPeriod"/>
            </a:pPr>
            <a:r>
              <a:rPr lang="en-US" dirty="0"/>
              <a:t>Semi-structured</a:t>
            </a:r>
          </a:p>
          <a:p>
            <a:pPr marL="457200" indent="-457200">
              <a:buFont typeface="+mj-lt"/>
              <a:buAutoNum type="arabicPeriod"/>
            </a:pPr>
            <a:r>
              <a:rPr lang="en-US" dirty="0"/>
              <a:t>Structured</a:t>
            </a:r>
          </a:p>
        </p:txBody>
      </p:sp>
      <p:grpSp>
        <p:nvGrpSpPr>
          <p:cNvPr id="3" name="Group 2"/>
          <p:cNvGrpSpPr/>
          <p:nvPr/>
        </p:nvGrpSpPr>
        <p:grpSpPr>
          <a:xfrm>
            <a:off x="428398" y="2541126"/>
            <a:ext cx="10214411" cy="2930760"/>
            <a:chOff x="1966912" y="3658726"/>
            <a:chExt cx="7648575" cy="2209800"/>
          </a:xfrm>
        </p:grpSpPr>
        <p:pic>
          <p:nvPicPr>
            <p:cNvPr id="6" name="Picture 5"/>
            <p:cNvPicPr>
              <a:picLocks noChangeAspect="1"/>
            </p:cNvPicPr>
            <p:nvPr/>
          </p:nvPicPr>
          <p:blipFill>
            <a:blip r:embed="rId2"/>
            <a:stretch>
              <a:fillRect/>
            </a:stretch>
          </p:blipFill>
          <p:spPr>
            <a:xfrm>
              <a:off x="1966912" y="3658726"/>
              <a:ext cx="7648575" cy="2209800"/>
            </a:xfrm>
            <a:prstGeom prst="rect">
              <a:avLst/>
            </a:prstGeom>
          </p:spPr>
        </p:pic>
        <p:sp>
          <p:nvSpPr>
            <p:cNvPr id="2" name="Rectangle 1"/>
            <p:cNvSpPr/>
            <p:nvPr/>
          </p:nvSpPr>
          <p:spPr>
            <a:xfrm>
              <a:off x="8744631" y="3687754"/>
              <a:ext cx="812800" cy="3628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273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Introduction to Big Data</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79EB6-2A0F-C64D-82C3-308249EF1C62}"/>
              </a:ext>
            </a:extLst>
          </p:cNvPr>
          <p:cNvSpPr>
            <a:spLocks noGrp="1"/>
          </p:cNvSpPr>
          <p:nvPr>
            <p:ph type="title"/>
          </p:nvPr>
        </p:nvSpPr>
        <p:spPr/>
        <p:txBody>
          <a:bodyPr/>
          <a:lstStyle/>
          <a:p>
            <a:r>
              <a:rPr lang="en-US" dirty="0"/>
              <a:t>Unstructured</a:t>
            </a:r>
          </a:p>
        </p:txBody>
      </p:sp>
      <p:sp>
        <p:nvSpPr>
          <p:cNvPr id="4" name="Content Placeholder 3">
            <a:extLst>
              <a:ext uri="{FF2B5EF4-FFF2-40B4-BE49-F238E27FC236}">
                <a16:creationId xmlns:a16="http://schemas.microsoft.com/office/drawing/2014/main" xmlns="" id="{666580DC-A04C-974E-83CF-55B115C9714E}"/>
              </a:ext>
            </a:extLst>
          </p:cNvPr>
          <p:cNvSpPr>
            <a:spLocks noGrp="1"/>
          </p:cNvSpPr>
          <p:nvPr>
            <p:ph idx="1"/>
          </p:nvPr>
        </p:nvSpPr>
        <p:spPr/>
        <p:txBody>
          <a:bodyPr vert="horz" lIns="91440" tIns="45720" rIns="91440" bIns="45720" rtlCol="0" anchor="t">
            <a:noAutofit/>
          </a:bodyPr>
          <a:lstStyle/>
          <a:p>
            <a:pPr marL="264795" indent="-264795"/>
            <a:r>
              <a:rPr lang="en-US" dirty="0">
                <a:ea typeface="+mn-lt"/>
                <a:cs typeface="+mn-lt"/>
              </a:rPr>
              <a:t>Any data with unknown form or the structure is classified as </a:t>
            </a:r>
            <a:r>
              <a:rPr lang="en-US" dirty="0">
                <a:solidFill>
                  <a:schemeClr val="accent6"/>
                </a:solidFill>
                <a:ea typeface="+mn-lt"/>
                <a:cs typeface="+mn-lt"/>
              </a:rPr>
              <a:t>unstructured </a:t>
            </a:r>
            <a:r>
              <a:rPr lang="en-US" dirty="0">
                <a:ea typeface="+mn-lt"/>
                <a:cs typeface="+mn-lt"/>
              </a:rPr>
              <a:t>data.</a:t>
            </a:r>
            <a:endParaRPr lang="en-US" dirty="0">
              <a:ea typeface="Roboto Condensed"/>
            </a:endParaRPr>
          </a:p>
          <a:p>
            <a:pPr marL="264795" indent="-264795"/>
            <a:r>
              <a:rPr lang="en-US" dirty="0">
                <a:ea typeface="+mn-lt"/>
                <a:cs typeface="+mn-lt"/>
              </a:rPr>
              <a:t>In addition to the size being huge, un-structured data poses multiple challenges in terms of its processing for deriving value out of it.</a:t>
            </a:r>
            <a:endParaRPr lang="en-US" dirty="0">
              <a:ea typeface="Roboto Condensed"/>
            </a:endParaRPr>
          </a:p>
          <a:p>
            <a:pPr marL="264795" indent="-264795"/>
            <a:r>
              <a:rPr lang="en-US" dirty="0">
                <a:ea typeface="+mn-lt"/>
                <a:cs typeface="+mn-lt"/>
              </a:rPr>
              <a:t>Typical example of unstructured data is, a heterogeneous data source containing a combination of simple text files, images, videos like search in Google Engine.</a:t>
            </a:r>
            <a:endParaRPr lang="en-US" dirty="0"/>
          </a:p>
          <a:p>
            <a:pPr marL="264795" indent="-264795"/>
            <a:r>
              <a:rPr lang="en-US" dirty="0">
                <a:ea typeface="+mn-lt"/>
                <a:cs typeface="+mn-lt"/>
              </a:rPr>
              <a:t>Now a day organizations have wealth of data available with them but unfortunately they don't know how to derive value out of it since this data is in its raw form or unstructured format.</a:t>
            </a:r>
            <a:endParaRPr lang="en-US" dirty="0"/>
          </a:p>
          <a:p>
            <a:pPr marL="264795" indent="-264795"/>
            <a:endParaRPr lang="en-US" dirty="0">
              <a:ea typeface="Roboto Condensed"/>
            </a:endParaRPr>
          </a:p>
          <a:p>
            <a:pPr marL="264795" indent="-264795"/>
            <a:endParaRPr lang="en-US" dirty="0">
              <a:ea typeface="Roboto Condensed"/>
            </a:endParaRPr>
          </a:p>
          <a:p>
            <a:pPr marL="264795" indent="-264795"/>
            <a:endParaRPr lang="en-US" dirty="0">
              <a:ea typeface="Roboto Condensed"/>
            </a:endParaRPr>
          </a:p>
        </p:txBody>
      </p:sp>
      <p:cxnSp>
        <p:nvCxnSpPr>
          <p:cNvPr id="6" name="Straight Connector 5">
            <a:extLst>
              <a:ext uri="{FF2B5EF4-FFF2-40B4-BE49-F238E27FC236}">
                <a16:creationId xmlns:a16="http://schemas.microsoft.com/office/drawing/2014/main" xmlns="" id="{3558EC37-D143-4596-B5B7-DF7BCD61A05C}"/>
              </a:ext>
            </a:extLst>
          </p:cNvPr>
          <p:cNvCxnSpPr>
            <a:cxnSpLocks/>
          </p:cNvCxnSpPr>
          <p:nvPr/>
        </p:nvCxnSpPr>
        <p:spPr>
          <a:xfrm>
            <a:off x="257932" y="3764019"/>
            <a:ext cx="11687027" cy="871"/>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8" name="Rounded Rectangle 7">
            <a:extLst>
              <a:ext uri="{FF2B5EF4-FFF2-40B4-BE49-F238E27FC236}">
                <a16:creationId xmlns:a16="http://schemas.microsoft.com/office/drawing/2014/main" xmlns="" id="{21B6AB40-62B1-40DE-BC8B-0853A5F29028}"/>
              </a:ext>
            </a:extLst>
          </p:cNvPr>
          <p:cNvSpPr/>
          <p:nvPr/>
        </p:nvSpPr>
        <p:spPr>
          <a:xfrm>
            <a:off x="1441934" y="3755824"/>
            <a:ext cx="3343541" cy="483426"/>
          </a:xfrm>
          <a:prstGeom prst="roundRect">
            <a:avLst/>
          </a:prstGeom>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b="1" dirty="0"/>
              <a:t>Human Generated Data</a:t>
            </a:r>
          </a:p>
        </p:txBody>
      </p:sp>
      <p:sp>
        <p:nvSpPr>
          <p:cNvPr id="10" name="Rounded Rectangle 14">
            <a:extLst>
              <a:ext uri="{FF2B5EF4-FFF2-40B4-BE49-F238E27FC236}">
                <a16:creationId xmlns:a16="http://schemas.microsoft.com/office/drawing/2014/main" xmlns="" id="{42A78CF8-4E58-4E8F-BA76-5E5650074F84}"/>
              </a:ext>
            </a:extLst>
          </p:cNvPr>
          <p:cNvSpPr/>
          <p:nvPr/>
        </p:nvSpPr>
        <p:spPr>
          <a:xfrm>
            <a:off x="7406526" y="3774085"/>
            <a:ext cx="3343541" cy="483426"/>
          </a:xfrm>
          <a:prstGeom prst="roundRect">
            <a:avLst/>
          </a:prstGeom>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US" b="1" dirty="0"/>
              <a:t>Machine Generated Data</a:t>
            </a:r>
          </a:p>
        </p:txBody>
      </p:sp>
      <p:cxnSp>
        <p:nvCxnSpPr>
          <p:cNvPr id="11" name="Straight Arrow Connector 10">
            <a:extLst>
              <a:ext uri="{FF2B5EF4-FFF2-40B4-BE49-F238E27FC236}">
                <a16:creationId xmlns:a16="http://schemas.microsoft.com/office/drawing/2014/main" xmlns="" id="{0EF12CC2-D1C7-4903-965E-5DA0947E659D}"/>
              </a:ext>
            </a:extLst>
          </p:cNvPr>
          <p:cNvCxnSpPr/>
          <p:nvPr/>
        </p:nvCxnSpPr>
        <p:spPr>
          <a:xfrm>
            <a:off x="6138605" y="3766574"/>
            <a:ext cx="24581" cy="2630128"/>
          </a:xfrm>
          <a:prstGeom prst="straightConnector1">
            <a:avLst/>
          </a:prstGeom>
        </p:spPr>
        <p:style>
          <a:lnRef idx="3">
            <a:schemeClr val="accent6"/>
          </a:lnRef>
          <a:fillRef idx="0">
            <a:schemeClr val="accent6"/>
          </a:fillRef>
          <a:effectRef idx="2">
            <a:schemeClr val="accent6"/>
          </a:effectRef>
          <a:fontRef idx="minor">
            <a:schemeClr val="tx1"/>
          </a:fontRef>
        </p:style>
      </p:cxn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28" y="4486311"/>
            <a:ext cx="685800" cy="685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813" y="4486311"/>
            <a:ext cx="685800" cy="6858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298" y="4486311"/>
            <a:ext cx="685800" cy="6858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3783" y="4486311"/>
            <a:ext cx="685800" cy="685800"/>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8279" y="5621022"/>
            <a:ext cx="685800" cy="68580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328" y="5621022"/>
            <a:ext cx="685800" cy="68580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2312" y="5621022"/>
            <a:ext cx="685800" cy="685800"/>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0296" y="5621022"/>
            <a:ext cx="685800" cy="685800"/>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19782" y="4865708"/>
            <a:ext cx="914400" cy="914400"/>
          </a:xfrm>
          <a:prstGeom prst="rect">
            <a:avLst/>
          </a:prstGeom>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0154" y="4865708"/>
            <a:ext cx="914400" cy="914400"/>
          </a:xfrm>
          <a:prstGeom prst="rect">
            <a:avLst/>
          </a:prstGeom>
        </p:spPr>
      </p:pic>
      <p:pic>
        <p:nvPicPr>
          <p:cNvPr id="20" name="Picture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20526" y="4865708"/>
            <a:ext cx="914400" cy="914400"/>
          </a:xfrm>
          <a:prstGeom prst="rect">
            <a:avLst/>
          </a:prstGeom>
        </p:spPr>
      </p:pic>
      <p:pic>
        <p:nvPicPr>
          <p:cNvPr id="21" name="Picture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70897" y="4865708"/>
            <a:ext cx="914400" cy="914400"/>
          </a:xfrm>
          <a:prstGeom prst="rect">
            <a:avLst/>
          </a:prstGeom>
        </p:spPr>
      </p:pic>
    </p:spTree>
    <p:extLst>
      <p:ext uri="{BB962C8B-B14F-4D97-AF65-F5344CB8AC3E}">
        <p14:creationId xmlns:p14="http://schemas.microsoft.com/office/powerpoint/2010/main" val="17105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par>
                                <p:cTn id="28" presetID="22" presetClass="entr" presetSubtype="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up)">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225BE-235D-42E3-B465-DE3B976C3B2B}"/>
              </a:ext>
            </a:extLst>
          </p:cNvPr>
          <p:cNvSpPr>
            <a:spLocks noGrp="1"/>
          </p:cNvSpPr>
          <p:nvPr>
            <p:ph type="title"/>
          </p:nvPr>
        </p:nvSpPr>
        <p:spPr/>
        <p:txBody>
          <a:bodyPr/>
          <a:lstStyle/>
          <a:p>
            <a:r>
              <a:rPr lang="en-US">
                <a:ea typeface="Roboto Condensed"/>
              </a:rPr>
              <a:t>Unstructured - Example</a:t>
            </a:r>
            <a:endParaRPr lang="en-US"/>
          </a:p>
        </p:txBody>
      </p:sp>
      <p:sp>
        <p:nvSpPr>
          <p:cNvPr id="3" name="Content Placeholder 2">
            <a:extLst>
              <a:ext uri="{FF2B5EF4-FFF2-40B4-BE49-F238E27FC236}">
                <a16:creationId xmlns:a16="http://schemas.microsoft.com/office/drawing/2014/main" xmlns="" id="{B297AA41-1E9B-43E0-BCFF-86D4FACC0505}"/>
              </a:ext>
            </a:extLst>
          </p:cNvPr>
          <p:cNvSpPr>
            <a:spLocks noGrp="1"/>
          </p:cNvSpPr>
          <p:nvPr>
            <p:ph idx="1"/>
          </p:nvPr>
        </p:nvSpPr>
        <p:spPr/>
        <p:txBody>
          <a:bodyPr vert="horz" lIns="91440" tIns="45720" rIns="91440" bIns="45720" rtlCol="0" anchor="t">
            <a:noAutofit/>
          </a:bodyPr>
          <a:lstStyle/>
          <a:p>
            <a:pPr marL="264795" indent="-264795"/>
            <a:r>
              <a:rPr lang="en-US" dirty="0">
                <a:ea typeface="+mn-lt"/>
                <a:cs typeface="+mn-lt"/>
              </a:rPr>
              <a:t>The output returned by 'Google Search'</a:t>
            </a:r>
            <a:endParaRPr lang="en-US" dirty="0">
              <a:ea typeface="Roboto Condensed"/>
            </a:endParaRPr>
          </a:p>
        </p:txBody>
      </p:sp>
      <p:pic>
        <p:nvPicPr>
          <p:cNvPr id="4" name="Picture 4" descr="Graphical user interface, application&#10;&#10;Description automatically generated">
            <a:extLst>
              <a:ext uri="{FF2B5EF4-FFF2-40B4-BE49-F238E27FC236}">
                <a16:creationId xmlns:a16="http://schemas.microsoft.com/office/drawing/2014/main" xmlns="" id="{B0279D39-E976-44C8-B444-FFB5374529CE}"/>
              </a:ext>
            </a:extLst>
          </p:cNvPr>
          <p:cNvPicPr>
            <a:picLocks noChangeAspect="1"/>
          </p:cNvPicPr>
          <p:nvPr/>
        </p:nvPicPr>
        <p:blipFill>
          <a:blip r:embed="rId2"/>
          <a:stretch>
            <a:fillRect/>
          </a:stretch>
        </p:blipFill>
        <p:spPr>
          <a:xfrm>
            <a:off x="1997895" y="1645469"/>
            <a:ext cx="8196211" cy="4034093"/>
          </a:xfrm>
          <a:prstGeom prst="rect">
            <a:avLst/>
          </a:prstGeom>
        </p:spPr>
      </p:pic>
    </p:spTree>
    <p:extLst>
      <p:ext uri="{BB962C8B-B14F-4D97-AF65-F5344CB8AC3E}">
        <p14:creationId xmlns:p14="http://schemas.microsoft.com/office/powerpoint/2010/main" val="161460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907B3-0E7B-1C40-959D-A05B41D029C1}"/>
              </a:ext>
            </a:extLst>
          </p:cNvPr>
          <p:cNvSpPr>
            <a:spLocks noGrp="1"/>
          </p:cNvSpPr>
          <p:nvPr>
            <p:ph type="title"/>
          </p:nvPr>
        </p:nvSpPr>
        <p:spPr/>
        <p:txBody>
          <a:bodyPr/>
          <a:lstStyle/>
          <a:p>
            <a:r>
              <a:rPr lang="en-US" dirty="0"/>
              <a:t>Structured</a:t>
            </a:r>
          </a:p>
        </p:txBody>
      </p:sp>
      <p:sp>
        <p:nvSpPr>
          <p:cNvPr id="4" name="Content Placeholder 3">
            <a:extLst>
              <a:ext uri="{FF2B5EF4-FFF2-40B4-BE49-F238E27FC236}">
                <a16:creationId xmlns:a16="http://schemas.microsoft.com/office/drawing/2014/main" xmlns="" id="{08BEFE5D-61A8-1C4A-99F3-FB1753EA1B19}"/>
              </a:ext>
            </a:extLst>
          </p:cNvPr>
          <p:cNvSpPr>
            <a:spLocks noGrp="1"/>
          </p:cNvSpPr>
          <p:nvPr>
            <p:ph idx="1"/>
          </p:nvPr>
        </p:nvSpPr>
        <p:spPr/>
        <p:txBody>
          <a:bodyPr vert="horz" lIns="91440" tIns="45720" rIns="91440" bIns="45720" rtlCol="0" anchor="t">
            <a:noAutofit/>
          </a:bodyPr>
          <a:lstStyle/>
          <a:p>
            <a:pPr marL="264795" indent="-264795"/>
            <a:r>
              <a:rPr lang="en-US" dirty="0">
                <a:ea typeface="+mn-lt"/>
                <a:cs typeface="+mn-lt"/>
              </a:rPr>
              <a:t>Any data that can be stored, accessed and processed in the form of fixed format is termed as a "</a:t>
            </a:r>
            <a:r>
              <a:rPr lang="en-US" dirty="0">
                <a:solidFill>
                  <a:schemeClr val="accent6"/>
                </a:solidFill>
                <a:ea typeface="+mn-lt"/>
                <a:cs typeface="+mn-lt"/>
              </a:rPr>
              <a:t>Structured</a:t>
            </a:r>
            <a:r>
              <a:rPr lang="en-US" dirty="0">
                <a:ea typeface="+mn-lt"/>
                <a:cs typeface="+mn-lt"/>
              </a:rPr>
              <a:t>" data.</a:t>
            </a:r>
            <a:endParaRPr lang="en-US" dirty="0">
              <a:ea typeface="Roboto Condensed"/>
            </a:endParaRPr>
          </a:p>
          <a:p>
            <a:pPr marL="264795" indent="-264795"/>
            <a:r>
              <a:rPr lang="en-US" dirty="0">
                <a:ea typeface="+mn-lt"/>
                <a:cs typeface="+mn-lt"/>
              </a:rPr>
              <a:t>Over the period of time, talent in computer science have achieved greater success in developing techniques for working with such kind of data (where the format is well known in advance) and also determining value out of it.</a:t>
            </a:r>
            <a:endParaRPr lang="en-US" dirty="0"/>
          </a:p>
          <a:p>
            <a:pPr marL="264795" indent="-264795"/>
            <a:r>
              <a:rPr lang="en-US" dirty="0">
                <a:ea typeface="+mn-lt"/>
                <a:cs typeface="+mn-lt"/>
              </a:rPr>
              <a:t>When size of such data grows to a huge extent, typical sizes are being in the range of multiple zettabyte.</a:t>
            </a:r>
            <a:endParaRPr lang="en-US" dirty="0"/>
          </a:p>
          <a:p>
            <a:pPr marL="264795" indent="-264795"/>
            <a:r>
              <a:rPr lang="en-US" dirty="0">
                <a:ea typeface="Roboto Condensed"/>
              </a:rPr>
              <a:t>Data stored in a relational database management system in one example of a structured data.</a:t>
            </a:r>
          </a:p>
          <a:p>
            <a:pPr marL="264795" indent="-264795"/>
            <a:endParaRPr lang="en-US" dirty="0">
              <a:ea typeface="Roboto Condensed"/>
            </a:endParaRPr>
          </a:p>
          <a:p>
            <a:pPr marL="264795" indent="-264795"/>
            <a:endParaRPr lang="en-US" dirty="0">
              <a:ea typeface="Roboto Condensed"/>
            </a:endParaRPr>
          </a:p>
        </p:txBody>
      </p:sp>
    </p:spTree>
    <p:extLst>
      <p:ext uri="{BB962C8B-B14F-4D97-AF65-F5344CB8AC3E}">
        <p14:creationId xmlns:p14="http://schemas.microsoft.com/office/powerpoint/2010/main" val="14234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2D993-72A6-453B-873D-76C6FCB7959A}"/>
              </a:ext>
            </a:extLst>
          </p:cNvPr>
          <p:cNvSpPr>
            <a:spLocks noGrp="1"/>
          </p:cNvSpPr>
          <p:nvPr>
            <p:ph type="title"/>
          </p:nvPr>
        </p:nvSpPr>
        <p:spPr/>
        <p:txBody>
          <a:bodyPr/>
          <a:lstStyle/>
          <a:p>
            <a:r>
              <a:rPr lang="en-US">
                <a:ea typeface="Roboto Condensed"/>
              </a:rPr>
              <a:t>Structured - Example</a:t>
            </a:r>
            <a:endParaRPr lang="en-US"/>
          </a:p>
        </p:txBody>
      </p:sp>
      <p:sp>
        <p:nvSpPr>
          <p:cNvPr id="3" name="Content Placeholder 2">
            <a:extLst>
              <a:ext uri="{FF2B5EF4-FFF2-40B4-BE49-F238E27FC236}">
                <a16:creationId xmlns:a16="http://schemas.microsoft.com/office/drawing/2014/main" xmlns="" id="{2DFAFDB5-2B5B-4B77-A004-5B17A5FAF060}"/>
              </a:ext>
            </a:extLst>
          </p:cNvPr>
          <p:cNvSpPr>
            <a:spLocks noGrp="1"/>
          </p:cNvSpPr>
          <p:nvPr>
            <p:ph idx="1"/>
          </p:nvPr>
        </p:nvSpPr>
        <p:spPr/>
        <p:txBody>
          <a:bodyPr vert="horz" lIns="91440" tIns="45720" rIns="91440" bIns="45720" rtlCol="0" anchor="t">
            <a:noAutofit/>
          </a:bodyPr>
          <a:lstStyle/>
          <a:p>
            <a:pPr marL="264795" indent="-264795"/>
            <a:r>
              <a:rPr lang="en-US" dirty="0" err="1">
                <a:ea typeface="Roboto Condensed"/>
              </a:rPr>
              <a:t>Employee_Table</a:t>
            </a:r>
          </a:p>
        </p:txBody>
      </p:sp>
      <p:graphicFrame>
        <p:nvGraphicFramePr>
          <p:cNvPr id="5" name="Table 4">
            <a:extLst>
              <a:ext uri="{FF2B5EF4-FFF2-40B4-BE49-F238E27FC236}">
                <a16:creationId xmlns:a16="http://schemas.microsoft.com/office/drawing/2014/main" xmlns="" id="{3731C2D0-C741-4DA3-A762-42F967A90EE8}"/>
              </a:ext>
            </a:extLst>
          </p:cNvPr>
          <p:cNvGraphicFramePr>
            <a:graphicFrameLocks noGrp="1"/>
          </p:cNvGraphicFramePr>
          <p:nvPr>
            <p:extLst>
              <p:ext uri="{D42A27DB-BD31-4B8C-83A1-F6EECF244321}">
                <p14:modId xmlns:p14="http://schemas.microsoft.com/office/powerpoint/2010/main" val="1070497840"/>
              </p:ext>
            </p:extLst>
          </p:nvPr>
        </p:nvGraphicFramePr>
        <p:xfrm>
          <a:off x="299228" y="1386054"/>
          <a:ext cx="9045355" cy="2153180"/>
        </p:xfrm>
        <a:graphic>
          <a:graphicData uri="http://schemas.openxmlformats.org/drawingml/2006/table">
            <a:tbl>
              <a:tblPr firstRow="1" bandRow="1">
                <a:tableStyleId>{93296810-A885-4BE3-A3E7-6D5BEEA58F35}</a:tableStyleId>
              </a:tblPr>
              <a:tblGrid>
                <a:gridCol w="1809071">
                  <a:extLst>
                    <a:ext uri="{9D8B030D-6E8A-4147-A177-3AD203B41FA5}">
                      <a16:colId xmlns:a16="http://schemas.microsoft.com/office/drawing/2014/main" xmlns="" val="2548561016"/>
                    </a:ext>
                  </a:extLst>
                </a:gridCol>
                <a:gridCol w="1809071">
                  <a:extLst>
                    <a:ext uri="{9D8B030D-6E8A-4147-A177-3AD203B41FA5}">
                      <a16:colId xmlns:a16="http://schemas.microsoft.com/office/drawing/2014/main" xmlns="" val="1764188337"/>
                    </a:ext>
                  </a:extLst>
                </a:gridCol>
                <a:gridCol w="1809071">
                  <a:extLst>
                    <a:ext uri="{9D8B030D-6E8A-4147-A177-3AD203B41FA5}">
                      <a16:colId xmlns:a16="http://schemas.microsoft.com/office/drawing/2014/main" xmlns="" val="3731152269"/>
                    </a:ext>
                  </a:extLst>
                </a:gridCol>
                <a:gridCol w="1809071">
                  <a:extLst>
                    <a:ext uri="{9D8B030D-6E8A-4147-A177-3AD203B41FA5}">
                      <a16:colId xmlns:a16="http://schemas.microsoft.com/office/drawing/2014/main" xmlns="" val="804883566"/>
                    </a:ext>
                  </a:extLst>
                </a:gridCol>
                <a:gridCol w="1809071">
                  <a:extLst>
                    <a:ext uri="{9D8B030D-6E8A-4147-A177-3AD203B41FA5}">
                      <a16:colId xmlns:a16="http://schemas.microsoft.com/office/drawing/2014/main" xmlns="" val="2266666818"/>
                    </a:ext>
                  </a:extLst>
                </a:gridCol>
              </a:tblGrid>
              <a:tr h="430636">
                <a:tc>
                  <a:txBody>
                    <a:bodyPr/>
                    <a:lstStyle/>
                    <a:p>
                      <a:pPr lvl="0" algn="l">
                        <a:lnSpc>
                          <a:spcPct val="100000"/>
                        </a:lnSpc>
                        <a:spcBef>
                          <a:spcPts val="0"/>
                        </a:spcBef>
                        <a:spcAft>
                          <a:spcPts val="0"/>
                        </a:spcAft>
                        <a:buNone/>
                      </a:pPr>
                      <a:r>
                        <a:rPr lang="en-US" sz="1800" b="0" i="0" u="none" strike="noStrike" noProof="0" dirty="0" err="1">
                          <a:latin typeface="Roboto Condensed"/>
                        </a:rPr>
                        <a:t>Employee_ID</a:t>
                      </a:r>
                      <a:endParaRPr lang="en-US" dirty="0" err="1"/>
                    </a:p>
                  </a:txBody>
                  <a:tcPr/>
                </a:tc>
                <a:tc>
                  <a:txBody>
                    <a:bodyPr/>
                    <a:lstStyle/>
                    <a:p>
                      <a:pPr lvl="0" algn="l">
                        <a:lnSpc>
                          <a:spcPct val="100000"/>
                        </a:lnSpc>
                        <a:spcBef>
                          <a:spcPts val="0"/>
                        </a:spcBef>
                        <a:spcAft>
                          <a:spcPts val="0"/>
                        </a:spcAft>
                        <a:buNone/>
                      </a:pPr>
                      <a:r>
                        <a:rPr lang="en-US" sz="1800" b="0" i="0" u="none" strike="noStrike" noProof="0" dirty="0" err="1">
                          <a:latin typeface="Roboto Condensed"/>
                        </a:rPr>
                        <a:t>Employee_Name</a:t>
                      </a:r>
                      <a:endParaRPr lang="en-US" dirty="0" err="1"/>
                    </a:p>
                  </a:txBody>
                  <a:tcPr/>
                </a:tc>
                <a:tc>
                  <a:txBody>
                    <a:bodyPr/>
                    <a:lstStyle/>
                    <a:p>
                      <a:pPr lvl="0" algn="l">
                        <a:lnSpc>
                          <a:spcPct val="100000"/>
                        </a:lnSpc>
                        <a:spcBef>
                          <a:spcPts val="0"/>
                        </a:spcBef>
                        <a:spcAft>
                          <a:spcPts val="0"/>
                        </a:spcAft>
                        <a:buNone/>
                      </a:pPr>
                      <a:r>
                        <a:rPr lang="en-US" sz="1800" b="0" i="0" u="none" strike="noStrike" noProof="0" dirty="0">
                          <a:latin typeface="Roboto Condensed"/>
                        </a:rPr>
                        <a:t>Gender</a:t>
                      </a:r>
                      <a:endParaRPr lang="en-US" dirty="0"/>
                    </a:p>
                  </a:txBody>
                  <a:tcPr/>
                </a:tc>
                <a:tc>
                  <a:txBody>
                    <a:bodyPr/>
                    <a:lstStyle/>
                    <a:p>
                      <a:r>
                        <a:rPr lang="en-US" dirty="0"/>
                        <a:t>Department</a:t>
                      </a:r>
                    </a:p>
                  </a:txBody>
                  <a:tcPr/>
                </a:tc>
                <a:tc>
                  <a:txBody>
                    <a:bodyPr/>
                    <a:lstStyle/>
                    <a:p>
                      <a:pPr lvl="0" algn="l">
                        <a:lnSpc>
                          <a:spcPct val="100000"/>
                        </a:lnSpc>
                        <a:spcBef>
                          <a:spcPts val="0"/>
                        </a:spcBef>
                        <a:spcAft>
                          <a:spcPts val="0"/>
                        </a:spcAft>
                        <a:buNone/>
                      </a:pPr>
                      <a:r>
                        <a:rPr lang="en-US" sz="1800" b="0" i="0" u="none" strike="noStrike" noProof="0" dirty="0" err="1">
                          <a:latin typeface="Roboto Condensed"/>
                        </a:rPr>
                        <a:t>Salary_In_lacs</a:t>
                      </a:r>
                      <a:endParaRPr lang="en-US" dirty="0" err="1"/>
                    </a:p>
                  </a:txBody>
                  <a:tcPr/>
                </a:tc>
                <a:extLst>
                  <a:ext uri="{0D108BD9-81ED-4DB2-BD59-A6C34878D82A}">
                    <a16:rowId xmlns:a16="http://schemas.microsoft.com/office/drawing/2014/main" xmlns="" val="846151172"/>
                  </a:ext>
                </a:extLst>
              </a:tr>
              <a:tr h="430636">
                <a:tc>
                  <a:txBody>
                    <a:bodyPr/>
                    <a:lstStyle/>
                    <a:p>
                      <a:r>
                        <a:rPr lang="en-US" dirty="0"/>
                        <a:t>1</a:t>
                      </a:r>
                    </a:p>
                  </a:txBody>
                  <a:tcPr/>
                </a:tc>
                <a:tc>
                  <a:txBody>
                    <a:bodyPr/>
                    <a:lstStyle/>
                    <a:p>
                      <a:r>
                        <a:rPr lang="en-US" dirty="0"/>
                        <a:t>XYX</a:t>
                      </a:r>
                    </a:p>
                  </a:txBody>
                  <a:tcPr/>
                </a:tc>
                <a:tc>
                  <a:txBody>
                    <a:bodyPr/>
                    <a:lstStyle/>
                    <a:p>
                      <a:r>
                        <a:rPr lang="en-US" dirty="0"/>
                        <a:t>MALE</a:t>
                      </a:r>
                    </a:p>
                  </a:txBody>
                  <a:tcPr/>
                </a:tc>
                <a:tc>
                  <a:txBody>
                    <a:bodyPr/>
                    <a:lstStyle/>
                    <a:p>
                      <a:r>
                        <a:rPr lang="en-US" dirty="0"/>
                        <a:t>FINANCE</a:t>
                      </a:r>
                    </a:p>
                  </a:txBody>
                  <a:tcPr/>
                </a:tc>
                <a:tc>
                  <a:txBody>
                    <a:bodyPr/>
                    <a:lstStyle/>
                    <a:p>
                      <a:r>
                        <a:rPr lang="en-US" dirty="0"/>
                        <a:t>850000</a:t>
                      </a:r>
                    </a:p>
                  </a:txBody>
                  <a:tcPr/>
                </a:tc>
                <a:extLst>
                  <a:ext uri="{0D108BD9-81ED-4DB2-BD59-A6C34878D82A}">
                    <a16:rowId xmlns:a16="http://schemas.microsoft.com/office/drawing/2014/main" xmlns="" val="942423495"/>
                  </a:ext>
                </a:extLst>
              </a:tr>
              <a:tr h="430636">
                <a:tc>
                  <a:txBody>
                    <a:bodyPr/>
                    <a:lstStyle/>
                    <a:p>
                      <a:r>
                        <a:rPr lang="en-US" dirty="0"/>
                        <a:t>2</a:t>
                      </a:r>
                    </a:p>
                  </a:txBody>
                  <a:tcPr/>
                </a:tc>
                <a:tc>
                  <a:txBody>
                    <a:bodyPr/>
                    <a:lstStyle/>
                    <a:p>
                      <a:r>
                        <a:rPr lang="en-US" dirty="0"/>
                        <a:t>ABC</a:t>
                      </a:r>
                    </a:p>
                  </a:txBody>
                  <a:tcPr/>
                </a:tc>
                <a:tc>
                  <a:txBody>
                    <a:bodyPr/>
                    <a:lstStyle/>
                    <a:p>
                      <a:r>
                        <a:rPr lang="en-US" dirty="0"/>
                        <a:t>MALE</a:t>
                      </a:r>
                    </a:p>
                  </a:txBody>
                  <a:tcPr/>
                </a:tc>
                <a:tc>
                  <a:txBody>
                    <a:bodyPr/>
                    <a:lstStyle/>
                    <a:p>
                      <a:r>
                        <a:rPr lang="en-US" dirty="0"/>
                        <a:t>ADMIN</a:t>
                      </a:r>
                    </a:p>
                  </a:txBody>
                  <a:tcPr/>
                </a:tc>
                <a:tc>
                  <a:txBody>
                    <a:bodyPr/>
                    <a:lstStyle/>
                    <a:p>
                      <a:r>
                        <a:rPr lang="en-US" dirty="0"/>
                        <a:t>250000</a:t>
                      </a:r>
                    </a:p>
                  </a:txBody>
                  <a:tcPr/>
                </a:tc>
                <a:extLst>
                  <a:ext uri="{0D108BD9-81ED-4DB2-BD59-A6C34878D82A}">
                    <a16:rowId xmlns:a16="http://schemas.microsoft.com/office/drawing/2014/main" xmlns="" val="2618688780"/>
                  </a:ext>
                </a:extLst>
              </a:tr>
              <a:tr h="430636">
                <a:tc>
                  <a:txBody>
                    <a:bodyPr/>
                    <a:lstStyle/>
                    <a:p>
                      <a:r>
                        <a:rPr lang="en-US" dirty="0"/>
                        <a:t>3</a:t>
                      </a:r>
                    </a:p>
                  </a:txBody>
                  <a:tcPr/>
                </a:tc>
                <a:tc>
                  <a:txBody>
                    <a:bodyPr/>
                    <a:lstStyle/>
                    <a:p>
                      <a:r>
                        <a:rPr lang="en-US" dirty="0"/>
                        <a:t>PQR</a:t>
                      </a:r>
                    </a:p>
                  </a:txBody>
                  <a:tcPr/>
                </a:tc>
                <a:tc>
                  <a:txBody>
                    <a:bodyPr/>
                    <a:lstStyle/>
                    <a:p>
                      <a:r>
                        <a:rPr lang="en-US" dirty="0"/>
                        <a:t>FEMALE</a:t>
                      </a:r>
                    </a:p>
                  </a:txBody>
                  <a:tcPr/>
                </a:tc>
                <a:tc>
                  <a:txBody>
                    <a:bodyPr/>
                    <a:lstStyle/>
                    <a:p>
                      <a:r>
                        <a:rPr lang="en-US" dirty="0"/>
                        <a:t>SALES</a:t>
                      </a:r>
                    </a:p>
                  </a:txBody>
                  <a:tcPr/>
                </a:tc>
                <a:tc>
                  <a:txBody>
                    <a:bodyPr/>
                    <a:lstStyle/>
                    <a:p>
                      <a:r>
                        <a:rPr lang="en-US" dirty="0"/>
                        <a:t>350000</a:t>
                      </a:r>
                    </a:p>
                  </a:txBody>
                  <a:tcPr/>
                </a:tc>
                <a:extLst>
                  <a:ext uri="{0D108BD9-81ED-4DB2-BD59-A6C34878D82A}">
                    <a16:rowId xmlns:a16="http://schemas.microsoft.com/office/drawing/2014/main" xmlns="" val="3401068432"/>
                  </a:ext>
                </a:extLst>
              </a:tr>
              <a:tr h="430636">
                <a:tc>
                  <a:txBody>
                    <a:bodyPr/>
                    <a:lstStyle/>
                    <a:p>
                      <a:r>
                        <a:rPr lang="en-US" dirty="0"/>
                        <a:t>4</a:t>
                      </a:r>
                    </a:p>
                  </a:txBody>
                  <a:tcPr/>
                </a:tc>
                <a:tc>
                  <a:txBody>
                    <a:bodyPr/>
                    <a:lstStyle/>
                    <a:p>
                      <a:r>
                        <a:rPr lang="en-US" dirty="0"/>
                        <a:t>MNR</a:t>
                      </a:r>
                    </a:p>
                  </a:txBody>
                  <a:tcPr/>
                </a:tc>
                <a:tc>
                  <a:txBody>
                    <a:bodyPr/>
                    <a:lstStyle/>
                    <a:p>
                      <a:r>
                        <a:rPr lang="en-US" dirty="0"/>
                        <a:t>FEMALE</a:t>
                      </a:r>
                    </a:p>
                  </a:txBody>
                  <a:tcPr/>
                </a:tc>
                <a:tc>
                  <a:txBody>
                    <a:bodyPr/>
                    <a:lstStyle/>
                    <a:p>
                      <a:r>
                        <a:rPr lang="en-US" dirty="0"/>
                        <a:t>FINANCE</a:t>
                      </a:r>
                    </a:p>
                  </a:txBody>
                  <a:tcPr/>
                </a:tc>
                <a:tc>
                  <a:txBody>
                    <a:bodyPr/>
                    <a:lstStyle/>
                    <a:p>
                      <a:r>
                        <a:rPr lang="en-US" dirty="0"/>
                        <a:t>600000</a:t>
                      </a:r>
                    </a:p>
                  </a:txBody>
                  <a:tcPr/>
                </a:tc>
                <a:extLst>
                  <a:ext uri="{0D108BD9-81ED-4DB2-BD59-A6C34878D82A}">
                    <a16:rowId xmlns:a16="http://schemas.microsoft.com/office/drawing/2014/main" xmlns="" val="201941792"/>
                  </a:ext>
                </a:extLst>
              </a:tr>
            </a:tbl>
          </a:graphicData>
        </a:graphic>
      </p:graphicFrame>
    </p:spTree>
    <p:extLst>
      <p:ext uri="{BB962C8B-B14F-4D97-AF65-F5344CB8AC3E}">
        <p14:creationId xmlns:p14="http://schemas.microsoft.com/office/powerpoint/2010/main" val="390167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B4CF1-5CBD-7A48-BA79-4619772D03EF}"/>
              </a:ext>
            </a:extLst>
          </p:cNvPr>
          <p:cNvSpPr>
            <a:spLocks noGrp="1"/>
          </p:cNvSpPr>
          <p:nvPr>
            <p:ph type="title"/>
          </p:nvPr>
        </p:nvSpPr>
        <p:spPr/>
        <p:txBody>
          <a:bodyPr/>
          <a:lstStyle/>
          <a:p>
            <a:r>
              <a:rPr lang="en-US" dirty="0"/>
              <a:t>Semi-structured</a:t>
            </a:r>
          </a:p>
        </p:txBody>
      </p:sp>
      <p:sp>
        <p:nvSpPr>
          <p:cNvPr id="4" name="Content Placeholder 3">
            <a:extLst>
              <a:ext uri="{FF2B5EF4-FFF2-40B4-BE49-F238E27FC236}">
                <a16:creationId xmlns:a16="http://schemas.microsoft.com/office/drawing/2014/main" xmlns="" id="{C7BEF69F-A66C-F84C-9DD2-B0CD963298A9}"/>
              </a:ext>
            </a:extLst>
          </p:cNvPr>
          <p:cNvSpPr>
            <a:spLocks noGrp="1"/>
          </p:cNvSpPr>
          <p:nvPr>
            <p:ph idx="1"/>
          </p:nvPr>
        </p:nvSpPr>
        <p:spPr/>
        <p:txBody>
          <a:bodyPr/>
          <a:lstStyle/>
          <a:p>
            <a:r>
              <a:rPr lang="en-US" dirty="0"/>
              <a:t>Semi structured is the </a:t>
            </a:r>
            <a:r>
              <a:rPr lang="en-US" dirty="0">
                <a:solidFill>
                  <a:schemeClr val="accent6"/>
                </a:solidFill>
              </a:rPr>
              <a:t>third type </a:t>
            </a:r>
            <a:r>
              <a:rPr lang="en-US" dirty="0"/>
              <a:t>of big data. </a:t>
            </a:r>
          </a:p>
          <a:p>
            <a:r>
              <a:rPr lang="en-US" dirty="0"/>
              <a:t>Semi-structured data can contain </a:t>
            </a:r>
            <a:r>
              <a:rPr lang="en-US" dirty="0">
                <a:solidFill>
                  <a:schemeClr val="accent6"/>
                </a:solidFill>
              </a:rPr>
              <a:t>both the forms </a:t>
            </a:r>
            <a:r>
              <a:rPr lang="en-US" dirty="0"/>
              <a:t>of data.</a:t>
            </a:r>
          </a:p>
          <a:p>
            <a:r>
              <a:rPr lang="en-US" dirty="0"/>
              <a:t>Semi-structured data pertains to the data containing both the formats mentioned above, that is, </a:t>
            </a:r>
            <a:r>
              <a:rPr lang="en-US" dirty="0">
                <a:solidFill>
                  <a:schemeClr val="accent6"/>
                </a:solidFill>
              </a:rPr>
              <a:t>structured</a:t>
            </a:r>
            <a:r>
              <a:rPr lang="en-US" dirty="0"/>
              <a:t> and </a:t>
            </a:r>
            <a:r>
              <a:rPr lang="en-US" dirty="0">
                <a:solidFill>
                  <a:schemeClr val="accent6"/>
                </a:solidFill>
              </a:rPr>
              <a:t>unstructured</a:t>
            </a:r>
            <a:r>
              <a:rPr lang="en-US" dirty="0"/>
              <a:t> data. </a:t>
            </a:r>
          </a:p>
          <a:p>
            <a:r>
              <a:rPr lang="en-US" dirty="0"/>
              <a:t>To be precise, it refers to the data that although has not been classified under a particular repository (database), yet contains vital information or tags that segregate individual elements within the data. </a:t>
            </a:r>
          </a:p>
          <a:p>
            <a:r>
              <a:rPr lang="en-US" dirty="0"/>
              <a:t>Web application data, which is unstructured, consists of log files, transaction history files etc. </a:t>
            </a:r>
          </a:p>
          <a:p>
            <a:r>
              <a:rPr lang="en-US" dirty="0"/>
              <a:t>Online transaction processing systems are built to work with structured data wherein data is stored in relations (tables). </a:t>
            </a:r>
          </a:p>
        </p:txBody>
      </p:sp>
    </p:spTree>
    <p:extLst>
      <p:ext uri="{BB962C8B-B14F-4D97-AF65-F5344CB8AC3E}">
        <p14:creationId xmlns:p14="http://schemas.microsoft.com/office/powerpoint/2010/main" val="41200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B4CF1-5CBD-7A48-BA79-4619772D03EF}"/>
              </a:ext>
            </a:extLst>
          </p:cNvPr>
          <p:cNvSpPr>
            <a:spLocks noGrp="1"/>
          </p:cNvSpPr>
          <p:nvPr>
            <p:ph type="title"/>
          </p:nvPr>
        </p:nvSpPr>
        <p:spPr/>
        <p:txBody>
          <a:bodyPr/>
          <a:lstStyle/>
          <a:p>
            <a:r>
              <a:rPr lang="en-US" dirty="0"/>
              <a:t>Semi-structured - Example</a:t>
            </a:r>
          </a:p>
        </p:txBody>
      </p:sp>
      <p:sp>
        <p:nvSpPr>
          <p:cNvPr id="4" name="Content Placeholder 3">
            <a:extLst>
              <a:ext uri="{FF2B5EF4-FFF2-40B4-BE49-F238E27FC236}">
                <a16:creationId xmlns:a16="http://schemas.microsoft.com/office/drawing/2014/main" xmlns="" id="{C7BEF69F-A66C-F84C-9DD2-B0CD963298A9}"/>
              </a:ext>
            </a:extLst>
          </p:cNvPr>
          <p:cNvSpPr>
            <a:spLocks noGrp="1"/>
          </p:cNvSpPr>
          <p:nvPr>
            <p:ph idx="1"/>
          </p:nvPr>
        </p:nvSpPr>
        <p:spPr/>
        <p:txBody>
          <a:bodyPr/>
          <a:lstStyle/>
          <a:p>
            <a:r>
              <a:rPr lang="en-US" dirty="0"/>
              <a:t>User can see s</a:t>
            </a:r>
            <a:r>
              <a:rPr lang="en-US" dirty="0">
                <a:solidFill>
                  <a:schemeClr val="accent6"/>
                </a:solidFill>
              </a:rPr>
              <a:t>emi-structured data </a:t>
            </a:r>
            <a:r>
              <a:rPr lang="en-US" dirty="0"/>
              <a:t>as a structured in form but it is actually not defined with e.g. a table definition in relational DBMS.</a:t>
            </a:r>
          </a:p>
          <a:p>
            <a:r>
              <a:rPr lang="en-US" dirty="0"/>
              <a:t>Personal data stored in a XML file:</a:t>
            </a:r>
          </a:p>
          <a:p>
            <a:pPr marL="0" indent="0">
              <a:buNone/>
            </a:pPr>
            <a:r>
              <a:rPr lang="en-US" dirty="0"/>
              <a:t>	&lt;rec&gt;&lt;name&gt;Prashant Rao&lt;/name&gt;&lt;sex&gt;Male&lt;/sex&gt;&lt;age&gt;35&lt;/age&gt;&lt;/rec&gt;</a:t>
            </a:r>
          </a:p>
          <a:p>
            <a:pPr marL="0" indent="0">
              <a:buNone/>
            </a:pPr>
            <a:r>
              <a:rPr lang="en-US" dirty="0"/>
              <a:t>	&lt;rec&gt;&lt;name&gt;</a:t>
            </a:r>
            <a:r>
              <a:rPr lang="en-US" dirty="0" err="1"/>
              <a:t>Seema</a:t>
            </a:r>
            <a:r>
              <a:rPr lang="en-US" dirty="0"/>
              <a:t> R.&lt;/name&gt;&lt;sex&gt;Female&lt;/sex&gt;&lt;age&gt;41&lt;/age&gt;&lt;/rec&gt;</a:t>
            </a:r>
          </a:p>
          <a:p>
            <a:pPr marL="0" indent="0">
              <a:buNone/>
            </a:pPr>
            <a:r>
              <a:rPr lang="en-US" dirty="0"/>
              <a:t>	&lt;rec&gt;&lt;name&gt;Satish Mane&lt;/name&gt;&lt;sex&gt;Male&lt;/sex&gt;&lt;age&gt;29&lt;/age&gt;&lt;/rec&gt;</a:t>
            </a:r>
          </a:p>
        </p:txBody>
      </p:sp>
      <p:sp>
        <p:nvSpPr>
          <p:cNvPr id="13" name="Rectangle 12"/>
          <p:cNvSpPr/>
          <p:nvPr/>
        </p:nvSpPr>
        <p:spPr>
          <a:xfrm>
            <a:off x="8592457" y="3687754"/>
            <a:ext cx="914400" cy="390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88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graphicFrame>
        <p:nvGraphicFramePr>
          <p:cNvPr id="5" name="Table 4"/>
          <p:cNvGraphicFramePr>
            <a:graphicFrameLocks noGrp="1"/>
          </p:cNvGraphicFramePr>
          <p:nvPr>
            <p:extLst>
              <p:ext uri="{D42A27DB-BD31-4B8C-83A1-F6EECF244321}">
                <p14:modId xmlns:p14="http://schemas.microsoft.com/office/powerpoint/2010/main" val="3284135388"/>
              </p:ext>
            </p:extLst>
          </p:nvPr>
        </p:nvGraphicFramePr>
        <p:xfrm>
          <a:off x="203925" y="824741"/>
          <a:ext cx="11795760" cy="365760"/>
        </p:xfrm>
        <a:graphic>
          <a:graphicData uri="http://schemas.openxmlformats.org/drawingml/2006/table">
            <a:tbl>
              <a:tblPr firstRow="1" bandRow="1">
                <a:tableStyleId>{10A1B5D5-9B99-4C35-A422-299274C87663}</a:tableStyleId>
              </a:tblPr>
              <a:tblGrid>
                <a:gridCol w="2948940">
                  <a:extLst>
                    <a:ext uri="{9D8B030D-6E8A-4147-A177-3AD203B41FA5}">
                      <a16:colId xmlns:a16="http://schemas.microsoft.com/office/drawing/2014/main" xmlns="" val="20000"/>
                    </a:ext>
                  </a:extLst>
                </a:gridCol>
                <a:gridCol w="2948940">
                  <a:extLst>
                    <a:ext uri="{9D8B030D-6E8A-4147-A177-3AD203B41FA5}">
                      <a16:colId xmlns:a16="http://schemas.microsoft.com/office/drawing/2014/main" xmlns="" val="20001"/>
                    </a:ext>
                  </a:extLst>
                </a:gridCol>
                <a:gridCol w="2948940">
                  <a:extLst>
                    <a:ext uri="{9D8B030D-6E8A-4147-A177-3AD203B41FA5}">
                      <a16:colId xmlns:a16="http://schemas.microsoft.com/office/drawing/2014/main" xmlns="" val="20002"/>
                    </a:ext>
                  </a:extLst>
                </a:gridCol>
                <a:gridCol w="2948940">
                  <a:extLst>
                    <a:ext uri="{9D8B030D-6E8A-4147-A177-3AD203B41FA5}">
                      <a16:colId xmlns:a16="http://schemas.microsoft.com/office/drawing/2014/main" xmlns="" val="20003"/>
                    </a:ext>
                  </a:extLst>
                </a:gridCol>
              </a:tblGrid>
              <a:tr h="365760">
                <a:tc>
                  <a:txBody>
                    <a:bodyPr/>
                    <a:lstStyle/>
                    <a:p>
                      <a:pPr algn="l" rtl="0"/>
                      <a:r>
                        <a:rPr lang="en-US" sz="2000" dirty="0"/>
                        <a:t>Factors</a:t>
                      </a:r>
                    </a:p>
                  </a:txBody>
                  <a:tcPr marL="0" marR="0" marT="0" marB="0" anchor="ctr"/>
                </a:tc>
                <a:tc>
                  <a:txBody>
                    <a:bodyPr/>
                    <a:lstStyle/>
                    <a:p>
                      <a:pPr algn="l" rtl="0"/>
                      <a:r>
                        <a:rPr lang="en-US" sz="2000" dirty="0"/>
                        <a:t>Structured data</a:t>
                      </a:r>
                    </a:p>
                  </a:txBody>
                  <a:tcPr marL="0" marR="0" marT="0" marB="0" anchor="ctr"/>
                </a:tc>
                <a:tc>
                  <a:txBody>
                    <a:bodyPr/>
                    <a:lstStyle/>
                    <a:p>
                      <a:pPr rtl="0"/>
                      <a:r>
                        <a:rPr lang="en-US" sz="2000" dirty="0"/>
                        <a:t>Semi-structured data</a:t>
                      </a:r>
                    </a:p>
                  </a:txBody>
                  <a:tcPr marL="0" marR="0" marT="0" marB="0" anchor="ctr"/>
                </a:tc>
                <a:tc>
                  <a:txBody>
                    <a:bodyPr/>
                    <a:lstStyle/>
                    <a:p>
                      <a:pPr rtl="0"/>
                      <a:r>
                        <a:rPr lang="en-US" sz="2000" dirty="0"/>
                        <a:t>Unstructured data</a:t>
                      </a:r>
                    </a:p>
                  </a:txBody>
                  <a:tcPr marL="0" marR="0" marT="0" marB="0" anchor="ct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76543576"/>
              </p:ext>
            </p:extLst>
          </p:nvPr>
        </p:nvGraphicFramePr>
        <p:xfrm>
          <a:off x="203925" y="1201244"/>
          <a:ext cx="11795760" cy="1097280"/>
        </p:xfrm>
        <a:graphic>
          <a:graphicData uri="http://schemas.openxmlformats.org/drawingml/2006/table">
            <a:tbl>
              <a:tblPr firstRow="1" bandRow="1">
                <a:tableStyleId>{E8B1032C-EA38-4F05-BA0D-38AFFFC7BED3}</a:tableStyleId>
              </a:tblPr>
              <a:tblGrid>
                <a:gridCol w="2948940">
                  <a:extLst>
                    <a:ext uri="{9D8B030D-6E8A-4147-A177-3AD203B41FA5}">
                      <a16:colId xmlns:a16="http://schemas.microsoft.com/office/drawing/2014/main" xmlns="" val="20000"/>
                    </a:ext>
                  </a:extLst>
                </a:gridCol>
                <a:gridCol w="2948940">
                  <a:extLst>
                    <a:ext uri="{9D8B030D-6E8A-4147-A177-3AD203B41FA5}">
                      <a16:colId xmlns:a16="http://schemas.microsoft.com/office/drawing/2014/main" xmlns="" val="20001"/>
                    </a:ext>
                  </a:extLst>
                </a:gridCol>
                <a:gridCol w="2948940">
                  <a:extLst>
                    <a:ext uri="{9D8B030D-6E8A-4147-A177-3AD203B41FA5}">
                      <a16:colId xmlns:a16="http://schemas.microsoft.com/office/drawing/2014/main" xmlns="" val="20002"/>
                    </a:ext>
                  </a:extLst>
                </a:gridCol>
                <a:gridCol w="2948940">
                  <a:extLst>
                    <a:ext uri="{9D8B030D-6E8A-4147-A177-3AD203B41FA5}">
                      <a16:colId xmlns:a16="http://schemas.microsoft.com/office/drawing/2014/main" xmlns="" val="20003"/>
                    </a:ext>
                  </a:extLst>
                </a:gridCol>
              </a:tblGrid>
              <a:tr h="370840">
                <a:tc>
                  <a:txBody>
                    <a:bodyPr/>
                    <a:lstStyle/>
                    <a:p>
                      <a:pPr marL="285750" indent="-285750" algn="l" rtl="0">
                        <a:buFont typeface="Wingdings" panose="05000000000000000000" pitchFamily="2" charset="2"/>
                        <a:buChar char="ü"/>
                      </a:pPr>
                      <a:r>
                        <a:rPr lang="en-US" b="0" dirty="0"/>
                        <a:t>Flexibility</a:t>
                      </a:r>
                    </a:p>
                  </a:txBody>
                  <a:tcPr marL="0" marR="0" marT="0" marB="0" anchor="ctr"/>
                </a:tc>
                <a:tc>
                  <a:txBody>
                    <a:bodyPr/>
                    <a:lstStyle/>
                    <a:p>
                      <a:pPr marL="285750" indent="-285750" rtl="0">
                        <a:buFont typeface="Wingdings" panose="05000000000000000000" pitchFamily="2" charset="2"/>
                        <a:buChar char="ü"/>
                      </a:pPr>
                      <a:r>
                        <a:rPr lang="en-US" b="0" dirty="0"/>
                        <a:t>It is dependent and less flexible</a:t>
                      </a:r>
                    </a:p>
                  </a:txBody>
                  <a:tcPr marL="0" marR="0" marT="0" marB="0" anchor="ctr"/>
                </a:tc>
                <a:tc>
                  <a:txBody>
                    <a:bodyPr/>
                    <a:lstStyle/>
                    <a:p>
                      <a:pPr marL="285750" indent="-285750" rtl="0">
                        <a:buFont typeface="Wingdings" panose="05000000000000000000" pitchFamily="2" charset="2"/>
                        <a:buChar char="ü"/>
                      </a:pPr>
                      <a:r>
                        <a:rPr lang="en-US" b="0" dirty="0"/>
                        <a:t>It is more flexible than structured data but less than flexible than unstructured data</a:t>
                      </a:r>
                    </a:p>
                  </a:txBody>
                  <a:tcPr marL="0" marR="0" marT="0" marB="0" anchor="ctr"/>
                </a:tc>
                <a:tc>
                  <a:txBody>
                    <a:bodyPr/>
                    <a:lstStyle/>
                    <a:p>
                      <a:pPr marL="285750" indent="-285750" rtl="0">
                        <a:buFont typeface="Wingdings" panose="05000000000000000000" pitchFamily="2" charset="2"/>
                        <a:buChar char="ü"/>
                      </a:pPr>
                      <a:r>
                        <a:rPr lang="en-US" b="0" dirty="0"/>
                        <a:t>It is flexible in nature and there is an absence of a schema</a:t>
                      </a:r>
                    </a:p>
                  </a:txBody>
                  <a:tcPr marL="0" marR="0" marT="0" marB="0" anchor="ct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5303427"/>
              </p:ext>
            </p:extLst>
          </p:nvPr>
        </p:nvGraphicFramePr>
        <p:xfrm>
          <a:off x="203925" y="2309267"/>
          <a:ext cx="11795760" cy="822960"/>
        </p:xfrm>
        <a:graphic>
          <a:graphicData uri="http://schemas.openxmlformats.org/drawingml/2006/table">
            <a:tbl>
              <a:tblPr firstRow="1" bandRow="1">
                <a:tableStyleId>{E8B1032C-EA38-4F05-BA0D-38AFFFC7BED3}</a:tableStyleId>
              </a:tblPr>
              <a:tblGrid>
                <a:gridCol w="2948940">
                  <a:extLst>
                    <a:ext uri="{9D8B030D-6E8A-4147-A177-3AD203B41FA5}">
                      <a16:colId xmlns:a16="http://schemas.microsoft.com/office/drawing/2014/main" xmlns="" val="20000"/>
                    </a:ext>
                  </a:extLst>
                </a:gridCol>
                <a:gridCol w="2948940">
                  <a:extLst>
                    <a:ext uri="{9D8B030D-6E8A-4147-A177-3AD203B41FA5}">
                      <a16:colId xmlns:a16="http://schemas.microsoft.com/office/drawing/2014/main" xmlns="" val="20001"/>
                    </a:ext>
                  </a:extLst>
                </a:gridCol>
                <a:gridCol w="2948940">
                  <a:extLst>
                    <a:ext uri="{9D8B030D-6E8A-4147-A177-3AD203B41FA5}">
                      <a16:colId xmlns:a16="http://schemas.microsoft.com/office/drawing/2014/main" xmlns="" val="20002"/>
                    </a:ext>
                  </a:extLst>
                </a:gridCol>
                <a:gridCol w="2948940">
                  <a:extLst>
                    <a:ext uri="{9D8B030D-6E8A-4147-A177-3AD203B41FA5}">
                      <a16:colId xmlns:a16="http://schemas.microsoft.com/office/drawing/2014/main" xmlns="" val="20003"/>
                    </a:ext>
                  </a:extLst>
                </a:gridCol>
              </a:tblGrid>
              <a:tr h="370840">
                <a:tc>
                  <a:txBody>
                    <a:bodyPr/>
                    <a:lstStyle/>
                    <a:p>
                      <a:pPr marL="285750" indent="-285750" rtl="0">
                        <a:buFont typeface="Wingdings" panose="05000000000000000000" pitchFamily="2" charset="2"/>
                        <a:buChar char="ü"/>
                      </a:pPr>
                      <a:r>
                        <a:rPr lang="en-US" b="0" dirty="0"/>
                        <a:t>Transaction Management</a:t>
                      </a:r>
                    </a:p>
                  </a:txBody>
                  <a:tcPr marL="0" marR="0" marT="0" marB="0" anchor="ctr"/>
                </a:tc>
                <a:tc>
                  <a:txBody>
                    <a:bodyPr/>
                    <a:lstStyle/>
                    <a:p>
                      <a:pPr marL="285750" indent="-285750" rtl="0">
                        <a:buFont typeface="Wingdings" panose="05000000000000000000" pitchFamily="2" charset="2"/>
                        <a:buChar char="ü"/>
                      </a:pPr>
                      <a:r>
                        <a:rPr lang="en-US" b="0" dirty="0"/>
                        <a:t>Matured transaction and various concurrency technique</a:t>
                      </a:r>
                    </a:p>
                  </a:txBody>
                  <a:tcPr marL="0" marR="0" marT="0" marB="0" anchor="ctr"/>
                </a:tc>
                <a:tc>
                  <a:txBody>
                    <a:bodyPr/>
                    <a:lstStyle/>
                    <a:p>
                      <a:pPr marL="285750" indent="-285750" rtl="0">
                        <a:buFont typeface="Wingdings" panose="05000000000000000000" pitchFamily="2" charset="2"/>
                        <a:buChar char="ü"/>
                      </a:pPr>
                      <a:r>
                        <a:rPr lang="en-US" b="0" dirty="0"/>
                        <a:t>The transaction is adapted from DBMS not matured</a:t>
                      </a:r>
                    </a:p>
                  </a:txBody>
                  <a:tcPr marL="0" marR="0" marT="0" marB="0" anchor="ctr"/>
                </a:tc>
                <a:tc>
                  <a:txBody>
                    <a:bodyPr/>
                    <a:lstStyle/>
                    <a:p>
                      <a:pPr marL="285750" indent="-285750" rtl="0">
                        <a:buFont typeface="Wingdings" panose="05000000000000000000" pitchFamily="2" charset="2"/>
                        <a:buChar char="ü"/>
                      </a:pPr>
                      <a:r>
                        <a:rPr lang="en-US" b="0" dirty="0"/>
                        <a:t>No transaction management and no concurrency</a:t>
                      </a:r>
                    </a:p>
                  </a:txBody>
                  <a:tcPr marL="0" marR="0" marT="0" marB="0" anchor="ct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54202571"/>
              </p:ext>
            </p:extLst>
          </p:nvPr>
        </p:nvGraphicFramePr>
        <p:xfrm>
          <a:off x="203925" y="3142970"/>
          <a:ext cx="11795760" cy="548640"/>
        </p:xfrm>
        <a:graphic>
          <a:graphicData uri="http://schemas.openxmlformats.org/drawingml/2006/table">
            <a:tbl>
              <a:tblPr firstRow="1" bandRow="1">
                <a:tableStyleId>{E8B1032C-EA38-4F05-BA0D-38AFFFC7BED3}</a:tableStyleId>
              </a:tblPr>
              <a:tblGrid>
                <a:gridCol w="2948940">
                  <a:extLst>
                    <a:ext uri="{9D8B030D-6E8A-4147-A177-3AD203B41FA5}">
                      <a16:colId xmlns:a16="http://schemas.microsoft.com/office/drawing/2014/main" xmlns="" val="20000"/>
                    </a:ext>
                  </a:extLst>
                </a:gridCol>
                <a:gridCol w="2948940">
                  <a:extLst>
                    <a:ext uri="{9D8B030D-6E8A-4147-A177-3AD203B41FA5}">
                      <a16:colId xmlns:a16="http://schemas.microsoft.com/office/drawing/2014/main" xmlns="" val="20001"/>
                    </a:ext>
                  </a:extLst>
                </a:gridCol>
                <a:gridCol w="2948940">
                  <a:extLst>
                    <a:ext uri="{9D8B030D-6E8A-4147-A177-3AD203B41FA5}">
                      <a16:colId xmlns:a16="http://schemas.microsoft.com/office/drawing/2014/main" xmlns="" val="20002"/>
                    </a:ext>
                  </a:extLst>
                </a:gridCol>
                <a:gridCol w="2948940">
                  <a:extLst>
                    <a:ext uri="{9D8B030D-6E8A-4147-A177-3AD203B41FA5}">
                      <a16:colId xmlns:a16="http://schemas.microsoft.com/office/drawing/2014/main" xmlns="" val="20003"/>
                    </a:ext>
                  </a:extLst>
                </a:gridCol>
              </a:tblGrid>
              <a:tr h="370840">
                <a:tc>
                  <a:txBody>
                    <a:bodyPr/>
                    <a:lstStyle/>
                    <a:p>
                      <a:pPr marL="285750" indent="-285750" rtl="0">
                        <a:buFont typeface="Wingdings" panose="05000000000000000000" pitchFamily="2" charset="2"/>
                        <a:buChar char="ü"/>
                      </a:pPr>
                      <a:r>
                        <a:rPr lang="en-US" b="0" dirty="0"/>
                        <a:t>Query performance</a:t>
                      </a:r>
                    </a:p>
                  </a:txBody>
                  <a:tcPr marL="0" marR="0" marT="0" marB="0" anchor="ctr"/>
                </a:tc>
                <a:tc>
                  <a:txBody>
                    <a:bodyPr/>
                    <a:lstStyle/>
                    <a:p>
                      <a:pPr marL="285750" indent="-285750" rtl="0">
                        <a:buFont typeface="Wingdings" panose="05000000000000000000" pitchFamily="2" charset="2"/>
                        <a:buChar char="ü"/>
                      </a:pPr>
                      <a:r>
                        <a:rPr lang="en-US" b="0" dirty="0"/>
                        <a:t>Structured query allow complex joining</a:t>
                      </a:r>
                    </a:p>
                  </a:txBody>
                  <a:tcPr marL="0" marR="0" marT="0" marB="0" anchor="ctr"/>
                </a:tc>
                <a:tc>
                  <a:txBody>
                    <a:bodyPr/>
                    <a:lstStyle/>
                    <a:p>
                      <a:pPr marL="285750" indent="-285750" rtl="0">
                        <a:buFont typeface="Wingdings" panose="05000000000000000000" pitchFamily="2" charset="2"/>
                        <a:buChar char="ü"/>
                      </a:pPr>
                      <a:r>
                        <a:rPr lang="en-US" b="0" dirty="0"/>
                        <a:t>Queries over anonymous nodes are possible</a:t>
                      </a:r>
                    </a:p>
                  </a:txBody>
                  <a:tcPr marL="0" marR="0" marT="0" marB="0" anchor="ctr"/>
                </a:tc>
                <a:tc>
                  <a:txBody>
                    <a:bodyPr/>
                    <a:lstStyle/>
                    <a:p>
                      <a:pPr marL="285750" indent="-285750" rtl="0">
                        <a:buFont typeface="Wingdings" panose="05000000000000000000" pitchFamily="2" charset="2"/>
                        <a:buChar char="ü"/>
                      </a:pPr>
                      <a:r>
                        <a:rPr lang="en-US" b="0" dirty="0"/>
                        <a:t>An only textual query is possible</a:t>
                      </a:r>
                    </a:p>
                  </a:txBody>
                  <a:tcPr marL="0" marR="0" marT="0" marB="0" anchor="ct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720660040"/>
              </p:ext>
            </p:extLst>
          </p:nvPr>
        </p:nvGraphicFramePr>
        <p:xfrm>
          <a:off x="203925" y="3702352"/>
          <a:ext cx="11795760" cy="548640"/>
        </p:xfrm>
        <a:graphic>
          <a:graphicData uri="http://schemas.openxmlformats.org/drawingml/2006/table">
            <a:tbl>
              <a:tblPr firstRow="1" bandRow="1">
                <a:tableStyleId>{E8B1032C-EA38-4F05-BA0D-38AFFFC7BED3}</a:tableStyleId>
              </a:tblPr>
              <a:tblGrid>
                <a:gridCol w="2948940">
                  <a:extLst>
                    <a:ext uri="{9D8B030D-6E8A-4147-A177-3AD203B41FA5}">
                      <a16:colId xmlns:a16="http://schemas.microsoft.com/office/drawing/2014/main" xmlns="" val="20000"/>
                    </a:ext>
                  </a:extLst>
                </a:gridCol>
                <a:gridCol w="2948940">
                  <a:extLst>
                    <a:ext uri="{9D8B030D-6E8A-4147-A177-3AD203B41FA5}">
                      <a16:colId xmlns:a16="http://schemas.microsoft.com/office/drawing/2014/main" xmlns="" val="20001"/>
                    </a:ext>
                  </a:extLst>
                </a:gridCol>
                <a:gridCol w="2948940">
                  <a:extLst>
                    <a:ext uri="{9D8B030D-6E8A-4147-A177-3AD203B41FA5}">
                      <a16:colId xmlns:a16="http://schemas.microsoft.com/office/drawing/2014/main" xmlns="" val="20002"/>
                    </a:ext>
                  </a:extLst>
                </a:gridCol>
                <a:gridCol w="2948940">
                  <a:extLst>
                    <a:ext uri="{9D8B030D-6E8A-4147-A177-3AD203B41FA5}">
                      <a16:colId xmlns:a16="http://schemas.microsoft.com/office/drawing/2014/main" xmlns="" val="20003"/>
                    </a:ext>
                  </a:extLst>
                </a:gridCol>
              </a:tblGrid>
              <a:tr h="370840">
                <a:tc>
                  <a:txBody>
                    <a:bodyPr/>
                    <a:lstStyle/>
                    <a:p>
                      <a:pPr marL="285750" indent="-285750" rtl="0">
                        <a:buFont typeface="Wingdings" panose="05000000000000000000" pitchFamily="2" charset="2"/>
                        <a:buChar char="ü"/>
                      </a:pPr>
                      <a:r>
                        <a:rPr lang="en-US" b="0" dirty="0"/>
                        <a:t>Technology</a:t>
                      </a:r>
                    </a:p>
                  </a:txBody>
                  <a:tcPr marL="0" marR="0" marT="0" marB="0" anchor="ctr"/>
                </a:tc>
                <a:tc>
                  <a:txBody>
                    <a:bodyPr/>
                    <a:lstStyle/>
                    <a:p>
                      <a:pPr marL="285750" indent="-285750" rtl="0">
                        <a:buFont typeface="Wingdings" panose="05000000000000000000" pitchFamily="2" charset="2"/>
                        <a:buChar char="ü"/>
                      </a:pPr>
                      <a:r>
                        <a:rPr lang="en-US" b="0" dirty="0"/>
                        <a:t>It is based on the relational database table</a:t>
                      </a:r>
                    </a:p>
                  </a:txBody>
                  <a:tcPr marL="0" marR="0" marT="0" marB="0" anchor="ctr"/>
                </a:tc>
                <a:tc>
                  <a:txBody>
                    <a:bodyPr/>
                    <a:lstStyle/>
                    <a:p>
                      <a:pPr marL="285750" indent="-285750" rtl="0">
                        <a:buFont typeface="Wingdings" panose="05000000000000000000" pitchFamily="2" charset="2"/>
                        <a:buChar char="ü"/>
                      </a:pPr>
                      <a:r>
                        <a:rPr lang="en-US" b="0" dirty="0"/>
                        <a:t>It is based on RDF and XML</a:t>
                      </a:r>
                    </a:p>
                  </a:txBody>
                  <a:tcPr marL="0" marR="0" marT="0" marB="0" anchor="ctr"/>
                </a:tc>
                <a:tc>
                  <a:txBody>
                    <a:bodyPr/>
                    <a:lstStyle/>
                    <a:p>
                      <a:pPr marL="285750" indent="-285750" rtl="0">
                        <a:buFont typeface="Wingdings" panose="05000000000000000000" pitchFamily="2" charset="2"/>
                        <a:buChar char="ü"/>
                      </a:pPr>
                      <a:r>
                        <a:rPr lang="en-US" b="0" dirty="0"/>
                        <a:t>This is based on character and library data</a:t>
                      </a:r>
                    </a:p>
                  </a:txBody>
                  <a:tcPr marL="0" marR="0" marT="0" marB="0" anchor="ct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82456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Intelligent Data Analysis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68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8F6EA9E-BE7A-0243-9253-4D2730B594A7}"/>
              </a:ext>
            </a:extLst>
          </p:cNvPr>
          <p:cNvSpPr>
            <a:spLocks noGrp="1"/>
          </p:cNvSpPr>
          <p:nvPr>
            <p:ph type="title"/>
          </p:nvPr>
        </p:nvSpPr>
        <p:spPr/>
        <p:txBody>
          <a:bodyPr/>
          <a:lstStyle/>
          <a:p>
            <a:r>
              <a:rPr lang="en-US" dirty="0"/>
              <a:t>Intelligent Data Analysis</a:t>
            </a:r>
          </a:p>
        </p:txBody>
      </p:sp>
      <p:sp>
        <p:nvSpPr>
          <p:cNvPr id="2" name="Content Placeholder 1">
            <a:extLst>
              <a:ext uri="{FF2B5EF4-FFF2-40B4-BE49-F238E27FC236}">
                <a16:creationId xmlns:a16="http://schemas.microsoft.com/office/drawing/2014/main" xmlns="" id="{56D03E63-5CB5-354A-B031-5047D7A9D0BC}"/>
              </a:ext>
            </a:extLst>
          </p:cNvPr>
          <p:cNvSpPr>
            <a:spLocks noGrp="1"/>
          </p:cNvSpPr>
          <p:nvPr>
            <p:ph idx="1"/>
          </p:nvPr>
        </p:nvSpPr>
        <p:spPr/>
        <p:txBody>
          <a:bodyPr/>
          <a:lstStyle/>
          <a:p>
            <a:r>
              <a:rPr lang="en-US" dirty="0">
                <a:solidFill>
                  <a:schemeClr val="accent6"/>
                </a:solidFill>
              </a:rPr>
              <a:t>Intelligent Data Analysis (IDA)</a:t>
            </a:r>
            <a:r>
              <a:rPr lang="en-US" dirty="0"/>
              <a:t> is one of the major </a:t>
            </a:r>
            <a:r>
              <a:rPr lang="en-US" dirty="0">
                <a:solidFill>
                  <a:schemeClr val="accent6"/>
                </a:solidFill>
              </a:rPr>
              <a:t>issues </a:t>
            </a:r>
            <a:r>
              <a:rPr lang="en-US" dirty="0"/>
              <a:t>in the field of </a:t>
            </a:r>
            <a:r>
              <a:rPr lang="en-US" dirty="0">
                <a:solidFill>
                  <a:schemeClr val="accent6"/>
                </a:solidFill>
              </a:rPr>
              <a:t>artificial intelligence </a:t>
            </a:r>
            <a:r>
              <a:rPr lang="en-US" dirty="0"/>
              <a:t>and </a:t>
            </a:r>
            <a:r>
              <a:rPr lang="en-US" dirty="0">
                <a:solidFill>
                  <a:schemeClr val="accent6"/>
                </a:solidFill>
              </a:rPr>
              <a:t>information</a:t>
            </a:r>
            <a:r>
              <a:rPr lang="en-US" dirty="0"/>
              <a:t>. </a:t>
            </a:r>
          </a:p>
          <a:p>
            <a:r>
              <a:rPr lang="en-US" dirty="0">
                <a:solidFill>
                  <a:schemeClr val="accent6"/>
                </a:solidFill>
              </a:rPr>
              <a:t>Intelligent data analysis </a:t>
            </a:r>
            <a:r>
              <a:rPr lang="en-US" dirty="0"/>
              <a:t>reveals implicit, previously unknown and potentially valuable information or knowledge from </a:t>
            </a:r>
            <a:r>
              <a:rPr lang="en-US" dirty="0">
                <a:solidFill>
                  <a:schemeClr val="accent6"/>
                </a:solidFill>
              </a:rPr>
              <a:t>large </a:t>
            </a:r>
            <a:r>
              <a:rPr lang="en-US" dirty="0"/>
              <a:t>amounts of </a:t>
            </a:r>
            <a:r>
              <a:rPr lang="en-US" dirty="0">
                <a:solidFill>
                  <a:schemeClr val="accent6"/>
                </a:solidFill>
              </a:rPr>
              <a:t>data</a:t>
            </a:r>
            <a:r>
              <a:rPr lang="en-US" dirty="0"/>
              <a:t>. </a:t>
            </a:r>
          </a:p>
          <a:p>
            <a:r>
              <a:rPr lang="en-US" dirty="0"/>
              <a:t>It also helps in making a </a:t>
            </a:r>
            <a:r>
              <a:rPr lang="en-US" dirty="0">
                <a:solidFill>
                  <a:schemeClr val="accent6"/>
                </a:solidFill>
              </a:rPr>
              <a:t>decision</a:t>
            </a:r>
            <a:r>
              <a:rPr lang="en-US" dirty="0"/>
              <a:t>.</a:t>
            </a:r>
          </a:p>
          <a:p>
            <a:r>
              <a:rPr lang="en-US" dirty="0"/>
              <a:t>All zones  of data visualization, data pre-preparing(combination, altering, change, separating, examining), data engineering, database mining procedure, devices and applications, use of domain knowledge in in data analysis, big data applications, developmental algorithms, etc…</a:t>
            </a:r>
          </a:p>
          <a:p>
            <a:r>
              <a:rPr lang="en-US" dirty="0"/>
              <a:t>It includes three major steps:</a:t>
            </a:r>
          </a:p>
          <a:p>
            <a:pPr marL="914400" lvl="1" indent="-457200">
              <a:buFont typeface="+mj-lt"/>
              <a:buAutoNum type="arabicPeriod"/>
            </a:pPr>
            <a:r>
              <a:rPr lang="en-US" dirty="0"/>
              <a:t>Data Preparation</a:t>
            </a:r>
          </a:p>
          <a:p>
            <a:pPr marL="914400" lvl="1" indent="-457200">
              <a:buFont typeface="+mj-lt"/>
              <a:buAutoNum type="arabicPeriod"/>
            </a:pPr>
            <a:r>
              <a:rPr lang="en-US" dirty="0"/>
              <a:t>Rules finding or data mining</a:t>
            </a:r>
          </a:p>
          <a:p>
            <a:pPr marL="914400" lvl="1" indent="-457200">
              <a:buFont typeface="+mj-lt"/>
              <a:buAutoNum type="arabicPeriod"/>
            </a:pPr>
            <a:r>
              <a:rPr lang="en-US" dirty="0"/>
              <a:t>Result validation and explanation</a:t>
            </a:r>
          </a:p>
          <a:p>
            <a:endParaRPr lang="en-US" dirty="0"/>
          </a:p>
        </p:txBody>
      </p:sp>
    </p:spTree>
    <p:extLst>
      <p:ext uri="{BB962C8B-B14F-4D97-AF65-F5344CB8AC3E}">
        <p14:creationId xmlns:p14="http://schemas.microsoft.com/office/powerpoint/2010/main" val="184017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A5496-CB16-E24D-8B59-0770B1C2E8C2}"/>
              </a:ext>
            </a:extLst>
          </p:cNvPr>
          <p:cNvSpPr>
            <a:spLocks noGrp="1"/>
          </p:cNvSpPr>
          <p:nvPr>
            <p:ph type="title"/>
          </p:nvPr>
        </p:nvSpPr>
        <p:spPr/>
        <p:txBody>
          <a:bodyPr/>
          <a:lstStyle/>
          <a:p>
            <a:r>
              <a:rPr lang="en-US" dirty="0"/>
              <a:t>Intelligent Data Analysis – Cont.</a:t>
            </a:r>
          </a:p>
        </p:txBody>
      </p:sp>
      <p:sp>
        <p:nvSpPr>
          <p:cNvPr id="4" name="Content Placeholder 3">
            <a:extLst>
              <a:ext uri="{FF2B5EF4-FFF2-40B4-BE49-F238E27FC236}">
                <a16:creationId xmlns:a16="http://schemas.microsoft.com/office/drawing/2014/main" xmlns="" id="{09842481-B993-3E47-96EB-C7B62CB07F22}"/>
              </a:ext>
            </a:extLst>
          </p:cNvPr>
          <p:cNvSpPr>
            <a:spLocks noGrp="1"/>
          </p:cNvSpPr>
          <p:nvPr>
            <p:ph idx="1"/>
          </p:nvPr>
        </p:nvSpPr>
        <p:spPr/>
        <p:txBody>
          <a:bodyPr/>
          <a:lstStyle/>
          <a:p>
            <a:r>
              <a:rPr lang="en-US" b="1" dirty="0">
                <a:solidFill>
                  <a:schemeClr val="accent6"/>
                </a:solidFill>
              </a:rPr>
              <a:t>Data Preparation:</a:t>
            </a:r>
          </a:p>
          <a:p>
            <a:pPr lvl="1"/>
            <a:r>
              <a:rPr lang="en-US" dirty="0"/>
              <a:t>It includes extracting or collecting relevant data from source and then creating an data set.</a:t>
            </a:r>
          </a:p>
          <a:p>
            <a:r>
              <a:rPr lang="en-US" b="1" dirty="0">
                <a:solidFill>
                  <a:schemeClr val="accent6"/>
                </a:solidFill>
              </a:rPr>
              <a:t>Rules finding or Data mining:</a:t>
            </a:r>
          </a:p>
          <a:p>
            <a:pPr lvl="1"/>
            <a:r>
              <a:rPr lang="en-US" dirty="0"/>
              <a:t>It is working out rules contained in the dataset by means of certain methods or algorithms.</a:t>
            </a:r>
          </a:p>
          <a:p>
            <a:r>
              <a:rPr lang="en-US" b="1" dirty="0">
                <a:solidFill>
                  <a:schemeClr val="accent6"/>
                </a:solidFill>
              </a:rPr>
              <a:t>Result Validation and Explanation:</a:t>
            </a:r>
            <a:endParaRPr lang="en-US" b="1" dirty="0"/>
          </a:p>
          <a:p>
            <a:pPr lvl="1"/>
            <a:r>
              <a:rPr lang="en-US" dirty="0"/>
              <a:t>This result validation means examining these rules.</a:t>
            </a:r>
          </a:p>
          <a:p>
            <a:pPr lvl="1"/>
            <a:r>
              <a:rPr lang="en-US" dirty="0"/>
              <a:t>And Result explanation is giving intuitive, reasonable, and understandable description using logical reasoning.</a:t>
            </a:r>
          </a:p>
          <a:p>
            <a:r>
              <a:rPr lang="en-US" dirty="0"/>
              <a:t>IDA is to extract useful knowledge, the process demands a combination of extraction, analysis, conversion, classification, organization, reasoning, and so on.</a:t>
            </a:r>
          </a:p>
          <a:p>
            <a:r>
              <a:rPr lang="en-US" dirty="0"/>
              <a:t>We can imply machine learning and deep learning concept for IDA.</a:t>
            </a:r>
          </a:p>
          <a:p>
            <a:r>
              <a:rPr lang="en-US" dirty="0"/>
              <a:t>It will helps in many area:</a:t>
            </a:r>
          </a:p>
          <a:p>
            <a:pPr lvl="1"/>
            <a:r>
              <a:rPr lang="en-US" dirty="0"/>
              <a:t>Banking &amp; Securities, Communications, Media, &amp; Entertainment</a:t>
            </a:r>
          </a:p>
          <a:p>
            <a:pPr lvl="1"/>
            <a:r>
              <a:rPr lang="en-US" dirty="0"/>
              <a:t>Healthcare Providers</a:t>
            </a:r>
          </a:p>
          <a:p>
            <a:pPr marL="0" indent="0">
              <a:buNone/>
            </a:pPr>
            <a:endParaRPr lang="en-US" dirty="0"/>
          </a:p>
        </p:txBody>
      </p:sp>
    </p:spTree>
    <p:extLst>
      <p:ext uri="{BB962C8B-B14F-4D97-AF65-F5344CB8AC3E}">
        <p14:creationId xmlns:p14="http://schemas.microsoft.com/office/powerpoint/2010/main" val="8359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fade">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Qualitative &amp;amp; Quantitative Data (examples, solutions, worksheets, videos,  games, activities)">
            <a:extLst>
              <a:ext uri="{FF2B5EF4-FFF2-40B4-BE49-F238E27FC236}">
                <a16:creationId xmlns:a16="http://schemas.microsoft.com/office/drawing/2014/main" xmlns="" id="{5E7878A0-AB9D-E747-8CEF-35F8BE2957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6" t="1948" r="1834" b="2430"/>
          <a:stretch/>
        </p:blipFill>
        <p:spPr bwMode="auto">
          <a:xfrm>
            <a:off x="6689905" y="3429000"/>
            <a:ext cx="4474800" cy="2879436"/>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xmlns="" id="{81995C81-F1CD-F94B-A693-7F7443EED7BF}"/>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xmlns="" id="{94AEBC6A-A295-4446-B770-C42FAB24E604}"/>
              </a:ext>
            </a:extLst>
          </p:cNvPr>
          <p:cNvSpPr>
            <a:spLocks noGrp="1"/>
          </p:cNvSpPr>
          <p:nvPr>
            <p:ph idx="1"/>
          </p:nvPr>
        </p:nvSpPr>
        <p:spPr/>
        <p:txBody>
          <a:bodyPr/>
          <a:lstStyle/>
          <a:p>
            <a:r>
              <a:rPr lang="en-US" dirty="0"/>
              <a:t>Firstly, </a:t>
            </a:r>
            <a:r>
              <a:rPr lang="en-IN" dirty="0"/>
              <a:t>We need to know </a:t>
            </a:r>
            <a:r>
              <a:rPr lang="en-US" dirty="0"/>
              <a:t>“</a:t>
            </a:r>
            <a:r>
              <a:rPr lang="en-US" i="1" dirty="0">
                <a:solidFill>
                  <a:schemeClr val="accent6"/>
                </a:solidFill>
              </a:rPr>
              <a:t>what is data?” </a:t>
            </a:r>
          </a:p>
          <a:p>
            <a:r>
              <a:rPr lang="en-US" dirty="0"/>
              <a:t>The </a:t>
            </a:r>
            <a:r>
              <a:rPr lang="en-US" dirty="0">
                <a:solidFill>
                  <a:schemeClr val="accent6"/>
                </a:solidFill>
              </a:rPr>
              <a:t>quantities</a:t>
            </a:r>
            <a:r>
              <a:rPr lang="en-US" dirty="0"/>
              <a:t>, </a:t>
            </a:r>
            <a:r>
              <a:rPr lang="en-US" dirty="0">
                <a:solidFill>
                  <a:schemeClr val="accent6"/>
                </a:solidFill>
              </a:rPr>
              <a:t>characters</a:t>
            </a:r>
            <a:r>
              <a:rPr lang="en-US" dirty="0"/>
              <a:t>, or </a:t>
            </a:r>
            <a:r>
              <a:rPr lang="en-US" dirty="0">
                <a:solidFill>
                  <a:schemeClr val="accent6"/>
                </a:solidFill>
              </a:rPr>
              <a:t>symbols</a:t>
            </a:r>
            <a:r>
              <a:rPr lang="en-US" dirty="0"/>
              <a:t> on which operations are performed by a computer, which may be stored and transmitted in the form of electrical signals and recorded on magnetic, optical, or mechanical recording media.</a:t>
            </a:r>
          </a:p>
        </p:txBody>
      </p:sp>
      <p:pic>
        <p:nvPicPr>
          <p:cNvPr id="1026" name="Picture 2" descr="What is Data? - Answered - Twinkl teaching Wiki">
            <a:extLst>
              <a:ext uri="{FF2B5EF4-FFF2-40B4-BE49-F238E27FC236}">
                <a16:creationId xmlns:a16="http://schemas.microsoft.com/office/drawing/2014/main" xmlns="" id="{3C5637A4-4049-1A46-B4BA-DE89B36CB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89" y="3468089"/>
            <a:ext cx="5065200" cy="287916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xmlns="" id="{7B89EC3D-E621-CA48-BFA8-0A552544586B}"/>
              </a:ext>
            </a:extLst>
          </p:cNvPr>
          <p:cNvCxnSpPr>
            <a:cxnSpLocks/>
          </p:cNvCxnSpPr>
          <p:nvPr/>
        </p:nvCxnSpPr>
        <p:spPr>
          <a:xfrm flipV="1">
            <a:off x="274320" y="2527664"/>
            <a:ext cx="11727994" cy="7322"/>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8" name="Rounded Rectangle 7">
            <a:extLst>
              <a:ext uri="{FF2B5EF4-FFF2-40B4-BE49-F238E27FC236}">
                <a16:creationId xmlns:a16="http://schemas.microsoft.com/office/drawing/2014/main" xmlns="" id="{DE90DE33-5DB3-D047-B335-D6ED0E9A1450}"/>
              </a:ext>
            </a:extLst>
          </p:cNvPr>
          <p:cNvSpPr/>
          <p:nvPr/>
        </p:nvSpPr>
        <p:spPr>
          <a:xfrm>
            <a:off x="1589418" y="2534986"/>
            <a:ext cx="3343541" cy="48342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Data Comes From</a:t>
            </a:r>
          </a:p>
        </p:txBody>
      </p:sp>
      <p:sp>
        <p:nvSpPr>
          <p:cNvPr id="15" name="Rounded Rectangle 14">
            <a:extLst>
              <a:ext uri="{FF2B5EF4-FFF2-40B4-BE49-F238E27FC236}">
                <a16:creationId xmlns:a16="http://schemas.microsoft.com/office/drawing/2014/main" xmlns="" id="{AD01862D-241B-D549-A2DB-093ECFAE60F3}"/>
              </a:ext>
            </a:extLst>
          </p:cNvPr>
          <p:cNvSpPr/>
          <p:nvPr/>
        </p:nvSpPr>
        <p:spPr>
          <a:xfrm>
            <a:off x="7259043" y="2534986"/>
            <a:ext cx="3343541" cy="48342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Types of Data</a:t>
            </a:r>
          </a:p>
        </p:txBody>
      </p:sp>
    </p:spTree>
    <p:extLst>
      <p:ext uri="{BB962C8B-B14F-4D97-AF65-F5344CB8AC3E}">
        <p14:creationId xmlns:p14="http://schemas.microsoft.com/office/powerpoint/2010/main" val="131069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2"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1"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6"/>
                                        </p:tgtEl>
                                        <p:attrNameLst>
                                          <p:attrName>style.visibility</p:attrName>
                                        </p:attrNameLst>
                                      </p:cBhvr>
                                      <p:to>
                                        <p:strVal val="visible"/>
                                      </p:to>
                                    </p:set>
                                    <p:animEffect transition="in" filter="fade">
                                      <p:cBhvr>
                                        <p:cTn id="37"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2" animBg="1"/>
      <p:bldP spid="15"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Traditional vs. Big Data Business Approach</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6361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9D64806-459D-F341-B3D8-7703ED233FB3}"/>
              </a:ext>
            </a:extLst>
          </p:cNvPr>
          <p:cNvSpPr>
            <a:spLocks noGrp="1"/>
          </p:cNvSpPr>
          <p:nvPr>
            <p:ph type="title"/>
          </p:nvPr>
        </p:nvSpPr>
        <p:spPr/>
        <p:txBody>
          <a:bodyPr/>
          <a:lstStyle/>
          <a:p>
            <a:r>
              <a:rPr lang="en-US" dirty="0"/>
              <a:t>Importance of Big Data</a:t>
            </a:r>
          </a:p>
        </p:txBody>
      </p:sp>
      <p:sp>
        <p:nvSpPr>
          <p:cNvPr id="2" name="Content Placeholder 1">
            <a:extLst>
              <a:ext uri="{FF2B5EF4-FFF2-40B4-BE49-F238E27FC236}">
                <a16:creationId xmlns:a16="http://schemas.microsoft.com/office/drawing/2014/main" xmlns="" id="{BB660425-B59A-6640-A94F-8CFCA1F9CEF4}"/>
              </a:ext>
            </a:extLst>
          </p:cNvPr>
          <p:cNvSpPr>
            <a:spLocks noGrp="1"/>
          </p:cNvSpPr>
          <p:nvPr>
            <p:ph idx="1"/>
          </p:nvPr>
        </p:nvSpPr>
        <p:spPr/>
        <p:txBody>
          <a:bodyPr/>
          <a:lstStyle/>
          <a:p>
            <a:r>
              <a:rPr lang="en-US" dirty="0"/>
              <a:t>Complex or massive data sets which are quite impractical to be managed using the traditional database system and software tools are referred to as big data.</a:t>
            </a:r>
          </a:p>
          <a:p>
            <a:r>
              <a:rPr lang="en-US" dirty="0"/>
              <a:t>Big data is utilized by organizations in one or another way. It is the technology which possibly realizes big data’s value.</a:t>
            </a:r>
          </a:p>
          <a:p>
            <a:r>
              <a:rPr lang="en-US" dirty="0"/>
              <a:t>It is the voluminous amount of both multi-structured as well unstructured data.</a:t>
            </a:r>
          </a:p>
          <a:p>
            <a:endParaRPr lang="en-US" dirty="0"/>
          </a:p>
        </p:txBody>
      </p:sp>
    </p:spTree>
    <p:extLst>
      <p:ext uri="{BB962C8B-B14F-4D97-AF65-F5344CB8AC3E}">
        <p14:creationId xmlns:p14="http://schemas.microsoft.com/office/powerpoint/2010/main" val="39748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Traditional vs. Big Data </a:t>
            </a:r>
          </a:p>
        </p:txBody>
      </p:sp>
      <p:sp>
        <p:nvSpPr>
          <p:cNvPr id="3" name="Content Placeholder 2"/>
          <p:cNvSpPr>
            <a:spLocks noGrp="1"/>
          </p:cNvSpPr>
          <p:nvPr>
            <p:ph idx="1"/>
          </p:nvPr>
        </p:nvSpPr>
        <p:spPr/>
        <p:txBody>
          <a:bodyPr/>
          <a:lstStyle/>
          <a:p>
            <a:r>
              <a:rPr lang="en-US" dirty="0"/>
              <a:t>Confidentiality &amp; Data Accuracy</a:t>
            </a:r>
          </a:p>
          <a:p>
            <a:r>
              <a:rPr lang="en-US" dirty="0"/>
              <a:t>Data Relationship</a:t>
            </a:r>
          </a:p>
          <a:p>
            <a:r>
              <a:rPr lang="en-US" dirty="0"/>
              <a:t>Data Storage Size</a:t>
            </a:r>
          </a:p>
          <a:p>
            <a:r>
              <a:rPr lang="en-US" dirty="0"/>
              <a:t>Different types of data</a:t>
            </a:r>
          </a:p>
          <a:p>
            <a:r>
              <a:rPr lang="en-US" dirty="0"/>
              <a:t>Flexibility</a:t>
            </a:r>
          </a:p>
          <a:p>
            <a:r>
              <a:rPr lang="en-US" dirty="0"/>
              <a:t>Real-time Analytics</a:t>
            </a:r>
          </a:p>
          <a:p>
            <a:r>
              <a:rPr lang="en-US" dirty="0"/>
              <a:t>Distributed Architecture</a:t>
            </a:r>
          </a:p>
        </p:txBody>
      </p:sp>
    </p:spTree>
    <p:extLst>
      <p:ext uri="{BB962C8B-B14F-4D97-AF65-F5344CB8AC3E}">
        <p14:creationId xmlns:p14="http://schemas.microsoft.com/office/powerpoint/2010/main" val="349077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Majors between Traditional Data &amp; Big Data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8191441"/>
              </p:ext>
            </p:extLst>
          </p:nvPr>
        </p:nvGraphicFramePr>
        <p:xfrm>
          <a:off x="2769494" y="862881"/>
          <a:ext cx="9144000" cy="822960"/>
        </p:xfrm>
        <a:graphic>
          <a:graphicData uri="http://schemas.openxmlformats.org/drawingml/2006/table">
            <a:tbl>
              <a:tblPr>
                <a:tableStyleId>{638B1855-1B75-4FBE-930C-398BA8C253C6}</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tx1"/>
                          </a:solidFill>
                        </a:rPr>
                        <a:t>TRADITIONAL DATA</a:t>
                      </a:r>
                      <a:endParaRPr lang="en-US" sz="2000" b="1" u="none" strike="noStrike" kern="1200" baseline="0" dirty="0">
                        <a:solidFill>
                          <a:schemeClr val="tx1"/>
                        </a:solidFill>
                        <a:latin typeface="+mn-lt"/>
                        <a:ea typeface="+mn-ea"/>
                        <a:cs typeface="+mn-cs"/>
                      </a:endParaRPr>
                    </a:p>
                  </a:txBody>
                  <a:tcPr marL="43009" marR="43009" marT="21505" marB="21505" anchor="ctr">
                    <a:solidFill>
                      <a:schemeClr val="accent6">
                        <a:lumMod val="40000"/>
                        <a:lumOff val="60000"/>
                      </a:schemeClr>
                    </a:solidFill>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bg1"/>
                          </a:solidFill>
                        </a:rPr>
                        <a:t>BIG DATA</a:t>
                      </a:r>
                      <a:endParaRPr lang="en-US" sz="2000" b="1" u="none" strike="noStrike" kern="1200" baseline="0" dirty="0">
                        <a:solidFill>
                          <a:schemeClr val="bg1"/>
                        </a:solidFill>
                        <a:latin typeface="+mn-lt"/>
                        <a:ea typeface="+mn-ea"/>
                        <a:cs typeface="+mn-cs"/>
                      </a:endParaRP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64347533"/>
              </p:ext>
            </p:extLst>
          </p:nvPr>
        </p:nvGraphicFramePr>
        <p:xfrm>
          <a:off x="2769494" y="170637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 is generated in enterprise level.</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Big data is generated in outside and enterprise level.</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49881589"/>
              </p:ext>
            </p:extLst>
          </p:nvPr>
        </p:nvGraphicFramePr>
        <p:xfrm>
          <a:off x="2769494" y="254987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Its volume ranges from Gigabytes to Terabytes.</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Its volume ranges from Petabytes to </a:t>
                      </a:r>
                      <a:r>
                        <a:rPr lang="en-US" sz="1800" b="0" u="none" strike="noStrike" kern="1200" baseline="0" dirty="0" err="1">
                          <a:solidFill>
                            <a:schemeClr val="bg1"/>
                          </a:solidFill>
                          <a:latin typeface="+mn-lt"/>
                          <a:ea typeface="+mn-ea"/>
                          <a:cs typeface="+mn-cs"/>
                        </a:rPr>
                        <a:t>Zettabytes</a:t>
                      </a:r>
                      <a:r>
                        <a:rPr lang="en-US" sz="1800" b="0" u="none" strike="noStrike" kern="1200" baseline="0" dirty="0">
                          <a:solidFill>
                            <a:schemeClr val="bg1"/>
                          </a:solidFill>
                          <a:latin typeface="+mn-lt"/>
                          <a:ea typeface="+mn-ea"/>
                          <a:cs typeface="+mn-cs"/>
                        </a:rPr>
                        <a:t> or </a:t>
                      </a:r>
                      <a:r>
                        <a:rPr lang="en-US" sz="1800" b="0" u="none" strike="noStrike" kern="1200" baseline="0" dirty="0" err="1">
                          <a:solidFill>
                            <a:schemeClr val="bg1"/>
                          </a:solidFill>
                          <a:latin typeface="+mn-lt"/>
                          <a:ea typeface="+mn-ea"/>
                          <a:cs typeface="+mn-cs"/>
                        </a:rPr>
                        <a:t>Exabytes</a:t>
                      </a:r>
                      <a:r>
                        <a:rPr lang="en-US" sz="1800" b="0" u="none" strike="noStrike" kern="1200" baseline="0" dirty="0">
                          <a:solidFill>
                            <a:schemeClr val="bg1"/>
                          </a:solidFill>
                          <a:latin typeface="+mn-lt"/>
                          <a:ea typeface="+mn-ea"/>
                          <a:cs typeface="+mn-cs"/>
                        </a:rPr>
                        <a:t>.</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13643675"/>
              </p:ext>
            </p:extLst>
          </p:nvPr>
        </p:nvGraphicFramePr>
        <p:xfrm>
          <a:off x="2769494" y="339336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database system deals with structured data.</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Big data system deals with structured, semi structured and unstructured data.</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75906106"/>
              </p:ext>
            </p:extLst>
          </p:nvPr>
        </p:nvGraphicFramePr>
        <p:xfrm>
          <a:off x="2769494" y="423686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 is generated per hour or per day or more.</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But big data is generated more frequently mainly per seconds.</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2123819"/>
              </p:ext>
            </p:extLst>
          </p:nvPr>
        </p:nvGraphicFramePr>
        <p:xfrm>
          <a:off x="2769494" y="508035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 source is centralized and it is managed in centralized form.</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Big data source is distributed and it is managed in distributed form.</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sp>
        <p:nvSpPr>
          <p:cNvPr id="12" name="AutoShape 2" descr="Big Data Analytics for Security Intellig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1004552" y="1352282"/>
            <a:ext cx="4715978" cy="4997155"/>
            <a:chOff x="-1004552" y="1352282"/>
            <a:chExt cx="4715978" cy="4997155"/>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03" y="1778358"/>
              <a:ext cx="1396268" cy="168605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552" y="4159876"/>
              <a:ext cx="4715978" cy="2189561"/>
            </a:xfrm>
            <a:prstGeom prst="rect">
              <a:avLst/>
            </a:prstGeom>
          </p:spPr>
        </p:pic>
        <p:sp>
          <p:nvSpPr>
            <p:cNvPr id="17" name="TextBox 16"/>
            <p:cNvSpPr txBox="1"/>
            <p:nvPr/>
          </p:nvSpPr>
          <p:spPr>
            <a:xfrm>
              <a:off x="536129" y="1352282"/>
              <a:ext cx="1640193" cy="3139321"/>
            </a:xfrm>
            <a:prstGeom prst="rect">
              <a:avLst/>
            </a:prstGeom>
            <a:noFill/>
          </p:spPr>
          <p:txBody>
            <a:bodyPr wrap="none" rtlCol="0">
              <a:spAutoFit/>
            </a:bodyPr>
            <a:lstStyle/>
            <a:p>
              <a:pPr algn="ctr"/>
              <a:r>
                <a:rPr lang="en-US" dirty="0"/>
                <a:t>Traditional Data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Big Data</a:t>
              </a:r>
            </a:p>
          </p:txBody>
        </p:sp>
      </p:grpSp>
    </p:spTree>
    <p:extLst>
      <p:ext uri="{BB962C8B-B14F-4D97-AF65-F5344CB8AC3E}">
        <p14:creationId xmlns:p14="http://schemas.microsoft.com/office/powerpoint/2010/main" val="5966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Majors between Traditional Data &amp; Big Data</a:t>
            </a:r>
          </a:p>
        </p:txBody>
      </p:sp>
      <p:graphicFrame>
        <p:nvGraphicFramePr>
          <p:cNvPr id="5" name="Content Placeholder 4"/>
          <p:cNvGraphicFramePr>
            <a:graphicFrameLocks noGrp="1"/>
          </p:cNvGraphicFramePr>
          <p:nvPr>
            <p:ph idx="1"/>
          </p:nvPr>
        </p:nvGraphicFramePr>
        <p:xfrm>
          <a:off x="2769494" y="862881"/>
          <a:ext cx="9144000" cy="822960"/>
        </p:xfrm>
        <a:graphic>
          <a:graphicData uri="http://schemas.openxmlformats.org/drawingml/2006/table">
            <a:tbl>
              <a:tblPr>
                <a:tableStyleId>{638B1855-1B75-4FBE-930C-398BA8C253C6}</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tx1"/>
                          </a:solidFill>
                        </a:rPr>
                        <a:t>TRADITIONAL DATA</a:t>
                      </a:r>
                      <a:endParaRPr lang="en-US" sz="2000" b="1" u="none" strike="noStrike" kern="1200" baseline="0" dirty="0">
                        <a:solidFill>
                          <a:schemeClr val="tx1"/>
                        </a:solidFill>
                        <a:latin typeface="+mn-lt"/>
                        <a:ea typeface="+mn-ea"/>
                        <a:cs typeface="+mn-cs"/>
                      </a:endParaRPr>
                    </a:p>
                  </a:txBody>
                  <a:tcPr marL="43009" marR="43009" marT="21505" marB="21505" anchor="ctr">
                    <a:solidFill>
                      <a:schemeClr val="accent6">
                        <a:lumMod val="40000"/>
                        <a:lumOff val="60000"/>
                      </a:schemeClr>
                    </a:solidFill>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bg1"/>
                          </a:solidFill>
                        </a:rPr>
                        <a:t>BIG DATA</a:t>
                      </a:r>
                      <a:endParaRPr lang="en-US" sz="2000" b="1" u="none" strike="noStrike" kern="1200" baseline="0" dirty="0">
                        <a:solidFill>
                          <a:schemeClr val="bg1"/>
                        </a:solidFill>
                        <a:latin typeface="+mn-lt"/>
                        <a:ea typeface="+mn-ea"/>
                        <a:cs typeface="+mn-cs"/>
                      </a:endParaRP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39487233"/>
              </p:ext>
            </p:extLst>
          </p:nvPr>
        </p:nvGraphicFramePr>
        <p:xfrm>
          <a:off x="2769494" y="170637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dk1"/>
                          </a:solidFill>
                          <a:latin typeface="+mn-lt"/>
                          <a:ea typeface="+mn-ea"/>
                          <a:cs typeface="+mn-cs"/>
                        </a:rPr>
                        <a:t>Data integration is very easy.</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Data integration is very difficult.</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98113580"/>
              </p:ext>
            </p:extLst>
          </p:nvPr>
        </p:nvGraphicFramePr>
        <p:xfrm>
          <a:off x="2769494" y="254987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dk1"/>
                          </a:solidFill>
                          <a:latin typeface="+mn-lt"/>
                          <a:ea typeface="+mn-ea"/>
                          <a:cs typeface="+mn-cs"/>
                        </a:rPr>
                        <a:t>Normal system configuration is capable to process traditional data.</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High system configuration is required to process big data.</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11877413"/>
              </p:ext>
            </p:extLst>
          </p:nvPr>
        </p:nvGraphicFramePr>
        <p:xfrm>
          <a:off x="2769494" y="339336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dk1"/>
                          </a:solidFill>
                          <a:latin typeface="+mn-lt"/>
                          <a:ea typeface="+mn-ea"/>
                          <a:cs typeface="+mn-cs"/>
                        </a:rPr>
                        <a:t>The size of the data is very small.</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The size is more than the traditional data size.</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95721704"/>
              </p:ext>
            </p:extLst>
          </p:nvPr>
        </p:nvGraphicFramePr>
        <p:xfrm>
          <a:off x="2769494" y="423686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dk1"/>
                          </a:solidFill>
                          <a:latin typeface="+mn-lt"/>
                          <a:ea typeface="+mn-ea"/>
                          <a:cs typeface="+mn-cs"/>
                        </a:rPr>
                        <a:t>Traditional data base tools are required to perform any data base operation.</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Special kind of data base tools are required to perform any data base operation.</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80427424"/>
              </p:ext>
            </p:extLst>
          </p:nvPr>
        </p:nvGraphicFramePr>
        <p:xfrm>
          <a:off x="2769494" y="508035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dk1"/>
                          </a:solidFill>
                          <a:latin typeface="+mn-lt"/>
                          <a:ea typeface="+mn-ea"/>
                          <a:cs typeface="+mn-cs"/>
                        </a:rPr>
                        <a:t>Normal functions can manipulate data.</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Special kind of functions can manipulate data.</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sp>
        <p:nvSpPr>
          <p:cNvPr id="12" name="AutoShape 2" descr="Big Data Analytics for Security Intellig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1004552" y="1352282"/>
            <a:ext cx="4715978" cy="4997155"/>
            <a:chOff x="-1004552" y="1352282"/>
            <a:chExt cx="4715978" cy="4997155"/>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03" y="1778358"/>
              <a:ext cx="1396268" cy="168605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552" y="4159876"/>
              <a:ext cx="4715978" cy="2189561"/>
            </a:xfrm>
            <a:prstGeom prst="rect">
              <a:avLst/>
            </a:prstGeom>
          </p:spPr>
        </p:pic>
        <p:sp>
          <p:nvSpPr>
            <p:cNvPr id="17" name="TextBox 16"/>
            <p:cNvSpPr txBox="1"/>
            <p:nvPr/>
          </p:nvSpPr>
          <p:spPr>
            <a:xfrm>
              <a:off x="536129" y="1352282"/>
              <a:ext cx="1640193" cy="3139321"/>
            </a:xfrm>
            <a:prstGeom prst="rect">
              <a:avLst/>
            </a:prstGeom>
            <a:noFill/>
          </p:spPr>
          <p:txBody>
            <a:bodyPr wrap="none" rtlCol="0">
              <a:spAutoFit/>
            </a:bodyPr>
            <a:lstStyle/>
            <a:p>
              <a:pPr algn="ctr"/>
              <a:r>
                <a:rPr lang="en-US" dirty="0"/>
                <a:t>Traditional Data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Big Data</a:t>
              </a:r>
            </a:p>
          </p:txBody>
        </p:sp>
      </p:grpSp>
    </p:spTree>
    <p:extLst>
      <p:ext uri="{BB962C8B-B14F-4D97-AF65-F5344CB8AC3E}">
        <p14:creationId xmlns:p14="http://schemas.microsoft.com/office/powerpoint/2010/main" val="5171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Majors between Traditional Data &amp; Big Data</a:t>
            </a:r>
          </a:p>
        </p:txBody>
      </p:sp>
      <p:graphicFrame>
        <p:nvGraphicFramePr>
          <p:cNvPr id="5" name="Content Placeholder 4"/>
          <p:cNvGraphicFramePr>
            <a:graphicFrameLocks noGrp="1"/>
          </p:cNvGraphicFramePr>
          <p:nvPr>
            <p:ph idx="1"/>
          </p:nvPr>
        </p:nvGraphicFramePr>
        <p:xfrm>
          <a:off x="2769494" y="862881"/>
          <a:ext cx="9144000" cy="822960"/>
        </p:xfrm>
        <a:graphic>
          <a:graphicData uri="http://schemas.openxmlformats.org/drawingml/2006/table">
            <a:tbl>
              <a:tblPr>
                <a:tableStyleId>{638B1855-1B75-4FBE-930C-398BA8C253C6}</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tx1"/>
                          </a:solidFill>
                        </a:rPr>
                        <a:t>TRADITIONAL DATA</a:t>
                      </a:r>
                      <a:endParaRPr lang="en-US" sz="2000" b="1" u="none" strike="noStrike" kern="1200" baseline="0" dirty="0">
                        <a:solidFill>
                          <a:schemeClr val="tx1"/>
                        </a:solidFill>
                        <a:latin typeface="+mn-lt"/>
                        <a:ea typeface="+mn-ea"/>
                        <a:cs typeface="+mn-cs"/>
                      </a:endParaRPr>
                    </a:p>
                  </a:txBody>
                  <a:tcPr marL="43009" marR="43009" marT="21505" marB="21505" anchor="ctr">
                    <a:solidFill>
                      <a:schemeClr val="accent6">
                        <a:lumMod val="40000"/>
                        <a:lumOff val="60000"/>
                      </a:schemeClr>
                    </a:solidFill>
                  </a:tcPr>
                </a:tc>
                <a:tc>
                  <a:txBody>
                    <a:bodyPr/>
                    <a:lstStyle/>
                    <a:p>
                      <a:pPr marL="457200" marR="0" lvl="1" indent="0" algn="just"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bg1"/>
                          </a:solidFill>
                        </a:rPr>
                        <a:t>BIG DATA</a:t>
                      </a:r>
                      <a:endParaRPr lang="en-US" sz="2000" b="1" u="none" strike="noStrike" kern="1200" baseline="0" dirty="0">
                        <a:solidFill>
                          <a:schemeClr val="bg1"/>
                        </a:solidFill>
                        <a:latin typeface="+mn-lt"/>
                        <a:ea typeface="+mn-ea"/>
                        <a:cs typeface="+mn-cs"/>
                      </a:endParaRP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61649921"/>
              </p:ext>
            </p:extLst>
          </p:nvPr>
        </p:nvGraphicFramePr>
        <p:xfrm>
          <a:off x="2769494" y="170637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Its data model is strict schema based and it is static.</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Its data model is flat schema based and it is dynamic.</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54053284"/>
              </p:ext>
            </p:extLst>
          </p:nvPr>
        </p:nvGraphicFramePr>
        <p:xfrm>
          <a:off x="2769494" y="254987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 is stable and inter relationship.</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Big data is not stable and unknown relationship.</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95636693"/>
              </p:ext>
            </p:extLst>
          </p:nvPr>
        </p:nvGraphicFramePr>
        <p:xfrm>
          <a:off x="2769494" y="3393366"/>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Traditional data is in manageable volume.</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Big data is in huge volume which becomes unmanageable.</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3861556"/>
              </p:ext>
            </p:extLst>
          </p:nvPr>
        </p:nvGraphicFramePr>
        <p:xfrm>
          <a:off x="2769494" y="4236861"/>
          <a:ext cx="9144000" cy="82296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It is easy to manage and manipulate the data.</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It is difficult to manage and manipulate the data.</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0476426"/>
              </p:ext>
            </p:extLst>
          </p:nvPr>
        </p:nvGraphicFramePr>
        <p:xfrm>
          <a:off x="2769494" y="5080356"/>
          <a:ext cx="9144000" cy="865970"/>
        </p:xfrm>
        <a:graphic>
          <a:graphicData uri="http://schemas.openxmlformats.org/drawingml/2006/table">
            <a:tbl>
              <a:tblPr>
                <a:tableStyleId>{16D9F66E-5EB9-4882-86FB-DCBF35E3C3E4}</a:tableStyleId>
              </a:tblPr>
              <a:tblGrid>
                <a:gridCol w="4572000">
                  <a:extLst>
                    <a:ext uri="{9D8B030D-6E8A-4147-A177-3AD203B41FA5}">
                      <a16:colId xmlns:a16="http://schemas.microsoft.com/office/drawing/2014/main" xmlns="" val="20000"/>
                    </a:ext>
                  </a:extLst>
                </a:gridCol>
                <a:gridCol w="4572000">
                  <a:extLst>
                    <a:ext uri="{9D8B030D-6E8A-4147-A177-3AD203B41FA5}">
                      <a16:colId xmlns:a16="http://schemas.microsoft.com/office/drawing/2014/main" xmlns="" val="20001"/>
                    </a:ext>
                  </a:extLst>
                </a:gridCol>
              </a:tblGrid>
              <a:tr h="822960">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tx1"/>
                          </a:solidFill>
                          <a:latin typeface="+mn-lt"/>
                          <a:ea typeface="+mn-ea"/>
                          <a:cs typeface="+mn-cs"/>
                        </a:rPr>
                        <a:t>Its data sources includes ERP transaction data, CRM transaction data, financial data, organizational data, web transaction data etc.</a:t>
                      </a:r>
                    </a:p>
                  </a:txBody>
                  <a:tcPr marL="43009" marR="43009" marT="21505" marB="21505" anchor="ctr">
                    <a:solidFill>
                      <a:schemeClr val="accent6">
                        <a:lumMod val="40000"/>
                        <a:lumOff val="60000"/>
                      </a:schemeClr>
                    </a:solidFill>
                  </a:tcPr>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800" b="0" u="none" strike="noStrike" kern="1200" baseline="0" dirty="0">
                          <a:solidFill>
                            <a:schemeClr val="bg1"/>
                          </a:solidFill>
                          <a:latin typeface="+mn-lt"/>
                          <a:ea typeface="+mn-ea"/>
                          <a:cs typeface="+mn-cs"/>
                        </a:rPr>
                        <a:t>Its data sources includes social media, device data, sensor data, video, images, audio etc.</a:t>
                      </a:r>
                    </a:p>
                  </a:txBody>
                  <a:tcPr marL="43009" marR="43009" marT="21505" marB="21505" anchor="ctr">
                    <a:solidFill>
                      <a:schemeClr val="accent6"/>
                    </a:solidFill>
                  </a:tcPr>
                </a:tc>
                <a:extLst>
                  <a:ext uri="{0D108BD9-81ED-4DB2-BD59-A6C34878D82A}">
                    <a16:rowId xmlns:a16="http://schemas.microsoft.com/office/drawing/2014/main" xmlns="" val="10000"/>
                  </a:ext>
                </a:extLst>
              </a:tr>
            </a:tbl>
          </a:graphicData>
        </a:graphic>
      </p:graphicFrame>
      <p:sp>
        <p:nvSpPr>
          <p:cNvPr id="12" name="AutoShape 2" descr="Big Data Analytics for Security Intellig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oup 17"/>
          <p:cNvGrpSpPr/>
          <p:nvPr/>
        </p:nvGrpSpPr>
        <p:grpSpPr>
          <a:xfrm>
            <a:off x="-1004552" y="1352282"/>
            <a:ext cx="4715978" cy="4997155"/>
            <a:chOff x="-1004552" y="1352282"/>
            <a:chExt cx="4715978" cy="4997155"/>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03" y="1778358"/>
              <a:ext cx="1396268" cy="168605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552" y="4159876"/>
              <a:ext cx="4715978" cy="2189561"/>
            </a:xfrm>
            <a:prstGeom prst="rect">
              <a:avLst/>
            </a:prstGeom>
          </p:spPr>
        </p:pic>
        <p:sp>
          <p:nvSpPr>
            <p:cNvPr id="17" name="TextBox 16"/>
            <p:cNvSpPr txBox="1"/>
            <p:nvPr/>
          </p:nvSpPr>
          <p:spPr>
            <a:xfrm>
              <a:off x="536129" y="1352282"/>
              <a:ext cx="1640193" cy="3139321"/>
            </a:xfrm>
            <a:prstGeom prst="rect">
              <a:avLst/>
            </a:prstGeom>
            <a:noFill/>
          </p:spPr>
          <p:txBody>
            <a:bodyPr wrap="none" rtlCol="0">
              <a:spAutoFit/>
            </a:bodyPr>
            <a:lstStyle/>
            <a:p>
              <a:pPr algn="ctr"/>
              <a:r>
                <a:rPr lang="en-US" dirty="0"/>
                <a:t>Traditional Data</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Big Data</a:t>
              </a:r>
            </a:p>
          </p:txBody>
        </p:sp>
      </p:grpSp>
    </p:spTree>
    <p:extLst>
      <p:ext uri="{BB962C8B-B14F-4D97-AF65-F5344CB8AC3E}">
        <p14:creationId xmlns:p14="http://schemas.microsoft.com/office/powerpoint/2010/main" val="191930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EEA498-A9D4-6749-B613-0DCC761B4758}"/>
              </a:ext>
            </a:extLst>
          </p:cNvPr>
          <p:cNvSpPr>
            <a:spLocks noGrp="1"/>
          </p:cNvSpPr>
          <p:nvPr>
            <p:ph type="title"/>
          </p:nvPr>
        </p:nvSpPr>
        <p:spPr/>
        <p:txBody>
          <a:bodyPr/>
          <a:lstStyle/>
          <a:p>
            <a:r>
              <a:rPr lang="en-US" dirty="0"/>
              <a:t>Confidentiality &amp; Data Accuracy</a:t>
            </a:r>
          </a:p>
        </p:txBody>
      </p:sp>
      <p:sp>
        <p:nvSpPr>
          <p:cNvPr id="4" name="Content Placeholder 3">
            <a:extLst>
              <a:ext uri="{FF2B5EF4-FFF2-40B4-BE49-F238E27FC236}">
                <a16:creationId xmlns:a16="http://schemas.microsoft.com/office/drawing/2014/main" xmlns="" id="{9DF9676B-0404-4B4B-B378-3F9DA7B709ED}"/>
              </a:ext>
            </a:extLst>
          </p:cNvPr>
          <p:cNvSpPr>
            <a:spLocks noGrp="1"/>
          </p:cNvSpPr>
          <p:nvPr>
            <p:ph idx="1"/>
          </p:nvPr>
        </p:nvSpPr>
        <p:spPr/>
        <p:txBody>
          <a:bodyPr/>
          <a:lstStyle/>
          <a:p>
            <a:r>
              <a:rPr lang="en-US" dirty="0"/>
              <a:t>Confidentiality involves setting up a set of rules and restrictions to limit access to confidential data. </a:t>
            </a:r>
          </a:p>
          <a:p>
            <a:r>
              <a:rPr lang="en-US" dirty="0"/>
              <a:t>It’s generally treated with access control and cryptographic mechanisms. </a:t>
            </a:r>
          </a:p>
          <a:p>
            <a:r>
              <a:rPr lang="en-US" dirty="0"/>
              <a:t>The areas of research to improve the confidentiality of data in Big Data are concerned with issues such as:</a:t>
            </a:r>
          </a:p>
          <a:p>
            <a:pPr lvl="1"/>
            <a:r>
              <a:rPr lang="en-US" dirty="0"/>
              <a:t>Merging and integrating of access control policies, </a:t>
            </a:r>
          </a:p>
          <a:p>
            <a:pPr lvl="1"/>
            <a:r>
              <a:rPr lang="en-US" dirty="0"/>
              <a:t>Automatic management of these policies, </a:t>
            </a:r>
          </a:p>
          <a:p>
            <a:pPr lvl="1"/>
            <a:r>
              <a:rPr lang="en-US" dirty="0"/>
              <a:t>Automatic administration of authorizations, </a:t>
            </a:r>
          </a:p>
          <a:p>
            <a:pPr lvl="1"/>
            <a:r>
              <a:rPr lang="en-US" dirty="0"/>
              <a:t>Application of access control on Big Data platforms, etc.</a:t>
            </a:r>
          </a:p>
        </p:txBody>
      </p:sp>
    </p:spTree>
    <p:extLst>
      <p:ext uri="{BB962C8B-B14F-4D97-AF65-F5344CB8AC3E}">
        <p14:creationId xmlns:p14="http://schemas.microsoft.com/office/powerpoint/2010/main" val="92617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0CC3F9-7133-B944-BBFF-B1821A5B2F71}"/>
              </a:ext>
            </a:extLst>
          </p:cNvPr>
          <p:cNvSpPr>
            <a:spLocks noGrp="1"/>
          </p:cNvSpPr>
          <p:nvPr>
            <p:ph type="title"/>
          </p:nvPr>
        </p:nvSpPr>
        <p:spPr/>
        <p:txBody>
          <a:bodyPr/>
          <a:lstStyle/>
          <a:p>
            <a:r>
              <a:rPr lang="en-US" dirty="0"/>
              <a:t>Flexibility</a:t>
            </a:r>
          </a:p>
        </p:txBody>
      </p:sp>
      <p:sp>
        <p:nvSpPr>
          <p:cNvPr id="4" name="Content Placeholder 3">
            <a:extLst>
              <a:ext uri="{FF2B5EF4-FFF2-40B4-BE49-F238E27FC236}">
                <a16:creationId xmlns:a16="http://schemas.microsoft.com/office/drawing/2014/main" xmlns="" id="{72ABBFF2-71A2-4041-BD2A-9316420949DD}"/>
              </a:ext>
            </a:extLst>
          </p:cNvPr>
          <p:cNvSpPr>
            <a:spLocks noGrp="1"/>
          </p:cNvSpPr>
          <p:nvPr>
            <p:ph idx="1"/>
          </p:nvPr>
        </p:nvSpPr>
        <p:spPr/>
        <p:txBody>
          <a:bodyPr/>
          <a:lstStyle/>
          <a:p>
            <a:r>
              <a:rPr lang="en-US" dirty="0"/>
              <a:t>A traditional database is based on a fixed schema that is static in nature. </a:t>
            </a:r>
          </a:p>
          <a:p>
            <a:r>
              <a:rPr lang="en-US" dirty="0"/>
              <a:t>It could only work with structured data that fit effortlessly into relational databases or tables. In reality, most data is unstructured. The extensive variety of unstructured data requires new methods to store and process. Some examples include movies and sound files, images, documents,  data, text, weblogs, strings, and web content.</a:t>
            </a:r>
          </a:p>
        </p:txBody>
      </p:sp>
    </p:spTree>
    <p:extLst>
      <p:ext uri="{BB962C8B-B14F-4D97-AF65-F5344CB8AC3E}">
        <p14:creationId xmlns:p14="http://schemas.microsoft.com/office/powerpoint/2010/main" val="165311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A7B09-7963-FD45-9050-49F6E6D994C0}"/>
              </a:ext>
            </a:extLst>
          </p:cNvPr>
          <p:cNvSpPr>
            <a:spLocks noGrp="1"/>
          </p:cNvSpPr>
          <p:nvPr>
            <p:ph type="title"/>
          </p:nvPr>
        </p:nvSpPr>
        <p:spPr/>
        <p:txBody>
          <a:bodyPr/>
          <a:lstStyle/>
          <a:p>
            <a:r>
              <a:rPr lang="en-US" dirty="0"/>
              <a:t>Data Storage Size</a:t>
            </a:r>
          </a:p>
        </p:txBody>
      </p:sp>
      <p:sp>
        <p:nvSpPr>
          <p:cNvPr id="4" name="Content Placeholder 3">
            <a:extLst>
              <a:ext uri="{FF2B5EF4-FFF2-40B4-BE49-F238E27FC236}">
                <a16:creationId xmlns:a16="http://schemas.microsoft.com/office/drawing/2014/main" xmlns="" id="{780BBF90-CF76-0643-93F5-F9E5FA89DCD5}"/>
              </a:ext>
            </a:extLst>
          </p:cNvPr>
          <p:cNvSpPr>
            <a:spLocks noGrp="1"/>
          </p:cNvSpPr>
          <p:nvPr>
            <p:ph idx="1"/>
          </p:nvPr>
        </p:nvSpPr>
        <p:spPr/>
        <p:txBody>
          <a:bodyPr/>
          <a:lstStyle/>
          <a:p>
            <a:r>
              <a:rPr lang="en-US" dirty="0"/>
              <a:t>The size of limit in data is huge.</a:t>
            </a:r>
          </a:p>
          <a:p>
            <a:r>
              <a:rPr lang="en-US" dirty="0"/>
              <a:t>In traditional data, its hard to store a large amount of data.</a:t>
            </a:r>
          </a:p>
          <a:p>
            <a:r>
              <a:rPr lang="en-US" dirty="0"/>
              <a:t>The primary certain entirely can be taken care of data </a:t>
            </a:r>
          </a:p>
        </p:txBody>
      </p:sp>
    </p:spTree>
    <p:extLst>
      <p:ext uri="{BB962C8B-B14F-4D97-AF65-F5344CB8AC3E}">
        <p14:creationId xmlns:p14="http://schemas.microsoft.com/office/powerpoint/2010/main" val="1737760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B6797F-996F-9749-95C8-F7D2448E56C6}"/>
              </a:ext>
            </a:extLst>
          </p:cNvPr>
          <p:cNvSpPr>
            <a:spLocks noGrp="1"/>
          </p:cNvSpPr>
          <p:nvPr>
            <p:ph type="title"/>
          </p:nvPr>
        </p:nvSpPr>
        <p:spPr/>
        <p:txBody>
          <a:bodyPr/>
          <a:lstStyle/>
          <a:p>
            <a:r>
              <a:rPr lang="en-US" dirty="0"/>
              <a:t>Different Types of Data</a:t>
            </a:r>
          </a:p>
        </p:txBody>
      </p:sp>
      <p:sp>
        <p:nvSpPr>
          <p:cNvPr id="4" name="Content Placeholder 3">
            <a:extLst>
              <a:ext uri="{FF2B5EF4-FFF2-40B4-BE49-F238E27FC236}">
                <a16:creationId xmlns:a16="http://schemas.microsoft.com/office/drawing/2014/main" xmlns="" id="{080A01C5-25B3-B94D-92EB-B6FB16AACB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3259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9018E-15EF-704A-8319-F9F425A5DC1D}"/>
              </a:ext>
            </a:extLst>
          </p:cNvPr>
          <p:cNvSpPr>
            <a:spLocks noGrp="1"/>
          </p:cNvSpPr>
          <p:nvPr>
            <p:ph type="title"/>
          </p:nvPr>
        </p:nvSpPr>
        <p:spPr/>
        <p:txBody>
          <a:bodyPr/>
          <a:lstStyle/>
          <a:p>
            <a:r>
              <a:rPr lang="en-US" dirty="0"/>
              <a:t>Computer Data as Information</a:t>
            </a:r>
          </a:p>
        </p:txBody>
      </p:sp>
      <p:sp>
        <p:nvSpPr>
          <p:cNvPr id="3" name="Content Placeholder 2">
            <a:extLst>
              <a:ext uri="{FF2B5EF4-FFF2-40B4-BE49-F238E27FC236}">
                <a16:creationId xmlns:a16="http://schemas.microsoft.com/office/drawing/2014/main" xmlns="" id="{5D3B8643-E9CC-114B-8DAB-5265BB8A5F8B}"/>
              </a:ext>
            </a:extLst>
          </p:cNvPr>
          <p:cNvSpPr>
            <a:spLocks noGrp="1"/>
          </p:cNvSpPr>
          <p:nvPr>
            <p:ph idx="1"/>
          </p:nvPr>
        </p:nvSpPr>
        <p:spPr/>
        <p:txBody>
          <a:bodyPr/>
          <a:lstStyle/>
          <a:p>
            <a:r>
              <a:rPr lang="en-US" dirty="0"/>
              <a:t>Computer data is information processed or stored by a computer. </a:t>
            </a:r>
          </a:p>
          <a:p>
            <a:r>
              <a:rPr lang="en-US" dirty="0"/>
              <a:t>This information may be in the form of text documents, images, audio clips, software programs, or other types of data. </a:t>
            </a:r>
          </a:p>
          <a:p>
            <a:r>
              <a:rPr lang="en-US" dirty="0"/>
              <a:t>Computer data may be processed by the computer's CPU and is stored in files and folders on the computer's hard disk.</a:t>
            </a:r>
          </a:p>
        </p:txBody>
      </p:sp>
      <p:pic>
        <p:nvPicPr>
          <p:cNvPr id="2050" name="Picture 2" descr="Download Information Network Computer Internet Data Icon ICON free |  FreePNGImg">
            <a:extLst>
              <a:ext uri="{FF2B5EF4-FFF2-40B4-BE49-F238E27FC236}">
                <a16:creationId xmlns:a16="http://schemas.microsoft.com/office/drawing/2014/main" xmlns="" id="{8BF41828-F7E2-A04B-B2E0-45D5E157F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521" y="2696297"/>
            <a:ext cx="5841486" cy="3949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Case Study of Big Data Solutions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6021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A489516-26E8-8E42-ADD6-8677C2EAF267}"/>
              </a:ext>
            </a:extLst>
          </p:cNvPr>
          <p:cNvSpPr>
            <a:spLocks noGrp="1"/>
          </p:cNvSpPr>
          <p:nvPr>
            <p:ph type="title"/>
          </p:nvPr>
        </p:nvSpPr>
        <p:spPr/>
        <p:txBody>
          <a:bodyPr/>
          <a:lstStyle/>
          <a:p>
            <a:r>
              <a:rPr lang="en-US" dirty="0"/>
              <a:t>Case Study of Big Data Solution</a:t>
            </a:r>
          </a:p>
        </p:txBody>
      </p:sp>
      <p:sp>
        <p:nvSpPr>
          <p:cNvPr id="2" name="Content Placeholder 1">
            <a:extLst>
              <a:ext uri="{FF2B5EF4-FFF2-40B4-BE49-F238E27FC236}">
                <a16:creationId xmlns:a16="http://schemas.microsoft.com/office/drawing/2014/main" xmlns="" id="{888C374B-FCC7-D441-878C-0B1F6BD162B4}"/>
              </a:ext>
            </a:extLst>
          </p:cNvPr>
          <p:cNvSpPr>
            <a:spLocks noGrp="1"/>
          </p:cNvSpPr>
          <p:nvPr>
            <p:ph idx="1"/>
          </p:nvPr>
        </p:nvSpPr>
        <p:spPr/>
        <p:txBody>
          <a:bodyPr/>
          <a:lstStyle/>
          <a:p>
            <a:r>
              <a:rPr lang="en-US" dirty="0"/>
              <a:t>Undoubtedly Big Data has become a major game change in most part of the cutting edge industries over the last few years.</a:t>
            </a:r>
          </a:p>
          <a:p>
            <a:r>
              <a:rPr lang="en-US" dirty="0"/>
              <a:t>As Big Data keeps on going day by day, the number of various organizations that are adopting Big Data keeps on expanding.</a:t>
            </a:r>
          </a:p>
          <a:p>
            <a:r>
              <a:rPr lang="en-US" dirty="0"/>
              <a:t>Let’s discuss example:</a:t>
            </a:r>
          </a:p>
          <a:p>
            <a:pPr lvl="1"/>
            <a:r>
              <a:rPr lang="en-US" dirty="0"/>
              <a:t>An e-commerce site XYZ (having 100 million users) wants to offer a gift voucher of 100$ to its top 10 customers who have spent the most in the previous year.</a:t>
            </a:r>
          </a:p>
          <a:p>
            <a:pPr lvl="1"/>
            <a:r>
              <a:rPr lang="en-US" dirty="0"/>
              <a:t>Moreover, they want to find the buying trend of these customers so that company can suggest more items related to them.</a:t>
            </a:r>
          </a:p>
          <a:p>
            <a:pPr lvl="1"/>
            <a:r>
              <a:rPr lang="en-US" dirty="0">
                <a:solidFill>
                  <a:schemeClr val="accent6"/>
                </a:solidFill>
              </a:rPr>
              <a:t>Issues</a:t>
            </a:r>
            <a:r>
              <a:rPr lang="en-US" dirty="0"/>
              <a:t>: Huge amount of unstructured data which needs to be stored, processed and analyzed.</a:t>
            </a:r>
          </a:p>
          <a:p>
            <a:pPr lvl="1"/>
            <a:r>
              <a:rPr lang="en-US" dirty="0">
                <a:solidFill>
                  <a:schemeClr val="accent6"/>
                </a:solidFill>
              </a:rPr>
              <a:t>Solution: </a:t>
            </a:r>
          </a:p>
          <a:p>
            <a:pPr lvl="2"/>
            <a:r>
              <a:rPr lang="en-US" dirty="0">
                <a:solidFill>
                  <a:schemeClr val="accent6"/>
                </a:solidFill>
              </a:rPr>
              <a:t>Storage</a:t>
            </a:r>
            <a:r>
              <a:rPr lang="en-US" dirty="0"/>
              <a:t>: This huge amount of data, Hadoop uses HDFS (Hadoop Distributed File System) which uses commodity hardware to form clusters and store data in a distributed fashion. It works on Write once, read many times principle.</a:t>
            </a:r>
          </a:p>
          <a:p>
            <a:pPr lvl="2"/>
            <a:r>
              <a:rPr lang="en-US" dirty="0">
                <a:solidFill>
                  <a:schemeClr val="accent6"/>
                </a:solidFill>
              </a:rPr>
              <a:t>Processing</a:t>
            </a:r>
            <a:r>
              <a:rPr lang="en-US" dirty="0"/>
              <a:t>: Map Reduce paradigm is applied to data distributed over network to find the required output.</a:t>
            </a:r>
          </a:p>
          <a:p>
            <a:pPr lvl="2"/>
            <a:r>
              <a:rPr lang="en-US" dirty="0">
                <a:solidFill>
                  <a:schemeClr val="accent6"/>
                </a:solidFill>
              </a:rPr>
              <a:t>Analyze</a:t>
            </a:r>
            <a:r>
              <a:rPr lang="en-US" dirty="0"/>
              <a:t>: Pig, Hive can be used to analyze the data.</a:t>
            </a:r>
          </a:p>
          <a:p>
            <a:pPr lvl="2"/>
            <a:r>
              <a:rPr lang="en-US" dirty="0">
                <a:solidFill>
                  <a:schemeClr val="accent6"/>
                </a:solidFill>
              </a:rPr>
              <a:t>Cost</a:t>
            </a:r>
            <a:r>
              <a:rPr lang="en-US" dirty="0"/>
              <a:t>: Hadoop is open source so the cost is no more an issue.</a:t>
            </a:r>
          </a:p>
        </p:txBody>
      </p:sp>
    </p:spTree>
    <p:extLst>
      <p:ext uri="{BB962C8B-B14F-4D97-AF65-F5344CB8AC3E}">
        <p14:creationId xmlns:p14="http://schemas.microsoft.com/office/powerpoint/2010/main" val="160539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1939E-1E80-5C48-A63C-AF19159C8FFC}"/>
              </a:ext>
            </a:extLst>
          </p:cNvPr>
          <p:cNvSpPr>
            <a:spLocks noGrp="1"/>
          </p:cNvSpPr>
          <p:nvPr>
            <p:ph type="title"/>
          </p:nvPr>
        </p:nvSpPr>
        <p:spPr/>
        <p:txBody>
          <a:bodyPr/>
          <a:lstStyle/>
          <a:p>
            <a:r>
              <a:rPr lang="en-US" dirty="0"/>
              <a:t>Where are businesses finding uses for Big Data ?</a:t>
            </a:r>
          </a:p>
        </p:txBody>
      </p:sp>
      <p:sp>
        <p:nvSpPr>
          <p:cNvPr id="3" name="Content Placeholder 2">
            <a:extLst>
              <a:ext uri="{FF2B5EF4-FFF2-40B4-BE49-F238E27FC236}">
                <a16:creationId xmlns:a16="http://schemas.microsoft.com/office/drawing/2014/main" xmlns="" id="{E2E302F9-E274-AD47-A228-31DBE47F9C13}"/>
              </a:ext>
            </a:extLst>
          </p:cNvPr>
          <p:cNvSpPr>
            <a:spLocks noGrp="1"/>
          </p:cNvSpPr>
          <p:nvPr>
            <p:ph idx="1"/>
          </p:nvPr>
        </p:nvSpPr>
        <p:spPr/>
        <p:txBody>
          <a:bodyPr/>
          <a:lstStyle/>
          <a:p>
            <a:endParaRPr lang="en-US"/>
          </a:p>
        </p:txBody>
      </p:sp>
      <p:pic>
        <p:nvPicPr>
          <p:cNvPr id="1026" name="Picture 2" descr="8 big data use cases for businesses">
            <a:extLst>
              <a:ext uri="{FF2B5EF4-FFF2-40B4-BE49-F238E27FC236}">
                <a16:creationId xmlns:a16="http://schemas.microsoft.com/office/drawing/2014/main" xmlns="" id="{D2269F4F-0A3F-9A4B-AE78-9DB7BFC866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2" b="11494"/>
          <a:stretch/>
        </p:blipFill>
        <p:spPr bwMode="auto">
          <a:xfrm>
            <a:off x="1742304" y="711201"/>
            <a:ext cx="7453024" cy="5794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51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4FA94-790F-444E-BCF7-947D0D128490}"/>
              </a:ext>
            </a:extLst>
          </p:cNvPr>
          <p:cNvSpPr>
            <a:spLocks noGrp="1"/>
          </p:cNvSpPr>
          <p:nvPr>
            <p:ph type="title"/>
          </p:nvPr>
        </p:nvSpPr>
        <p:spPr/>
        <p:txBody>
          <a:bodyPr/>
          <a:lstStyle/>
          <a:p>
            <a:r>
              <a:rPr lang="en-US" dirty="0"/>
              <a:t>Walmart</a:t>
            </a:r>
          </a:p>
        </p:txBody>
      </p:sp>
      <p:sp>
        <p:nvSpPr>
          <p:cNvPr id="4" name="Content Placeholder 3">
            <a:extLst>
              <a:ext uri="{FF2B5EF4-FFF2-40B4-BE49-F238E27FC236}">
                <a16:creationId xmlns:a16="http://schemas.microsoft.com/office/drawing/2014/main" xmlns="" id="{F153B9C0-6B10-8B4D-B549-5766CA2FBEEF}"/>
              </a:ext>
            </a:extLst>
          </p:cNvPr>
          <p:cNvSpPr>
            <a:spLocks noGrp="1"/>
          </p:cNvSpPr>
          <p:nvPr>
            <p:ph idx="1"/>
          </p:nvPr>
        </p:nvSpPr>
        <p:spPr/>
        <p:txBody>
          <a:bodyPr/>
          <a:lstStyle/>
          <a:p>
            <a:r>
              <a:rPr lang="en-US" dirty="0"/>
              <a:t>Biggest retiler in the world and world’s biggest organization by revenue.</a:t>
            </a:r>
          </a:p>
          <a:p>
            <a:r>
              <a:rPr lang="en-US" dirty="0"/>
              <a:t>Approx. 2 million workers and 20000 stores in 28+ nations.</a:t>
            </a:r>
          </a:p>
          <a:p>
            <a:r>
              <a:rPr lang="en-US" dirty="0"/>
              <a:t>It started to use Big Data concept in earlier stage.</a:t>
            </a:r>
          </a:p>
          <a:p>
            <a:r>
              <a:rPr lang="en-US" dirty="0"/>
              <a:t>It used data mining to find designs pattern that can be used to give product suggestions to client, depending on which products were brought together.</a:t>
            </a:r>
          </a:p>
          <a:p>
            <a:r>
              <a:rPr lang="en-US" dirty="0"/>
              <a:t>Based on data mining result, it has expanding its conversion rate of customers.</a:t>
            </a:r>
          </a:p>
          <a:p>
            <a:r>
              <a:rPr lang="en-US" dirty="0"/>
              <a:t>Main taget of walmart is to holding customers and enhance their experience.</a:t>
            </a:r>
          </a:p>
          <a:p>
            <a:r>
              <a:rPr lang="en-US" dirty="0"/>
              <a:t>Hadoop and NoSQL technologies are used to furnished these customers real time data to gathered from various sources and their effective valuable use.</a:t>
            </a:r>
          </a:p>
        </p:txBody>
      </p:sp>
    </p:spTree>
    <p:extLst>
      <p:ext uri="{BB962C8B-B14F-4D97-AF65-F5344CB8AC3E}">
        <p14:creationId xmlns:p14="http://schemas.microsoft.com/office/powerpoint/2010/main" val="14126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2FDA0-79C5-5449-AF99-C878F9192AA0}"/>
              </a:ext>
            </a:extLst>
          </p:cNvPr>
          <p:cNvSpPr>
            <a:spLocks noGrp="1"/>
          </p:cNvSpPr>
          <p:nvPr>
            <p:ph type="title"/>
          </p:nvPr>
        </p:nvSpPr>
        <p:spPr/>
        <p:txBody>
          <a:bodyPr/>
          <a:lstStyle/>
          <a:p>
            <a:r>
              <a:rPr lang="en-US" dirty="0"/>
              <a:t>Uber</a:t>
            </a:r>
          </a:p>
        </p:txBody>
      </p:sp>
      <p:sp>
        <p:nvSpPr>
          <p:cNvPr id="4" name="Content Placeholder 3">
            <a:extLst>
              <a:ext uri="{FF2B5EF4-FFF2-40B4-BE49-F238E27FC236}">
                <a16:creationId xmlns:a16="http://schemas.microsoft.com/office/drawing/2014/main" xmlns="" id="{9820B129-E996-9341-A3FA-DC7B34ABB4FB}"/>
              </a:ext>
            </a:extLst>
          </p:cNvPr>
          <p:cNvSpPr>
            <a:spLocks noGrp="1"/>
          </p:cNvSpPr>
          <p:nvPr>
            <p:ph idx="1"/>
          </p:nvPr>
        </p:nvSpPr>
        <p:spPr/>
        <p:txBody>
          <a:bodyPr/>
          <a:lstStyle/>
          <a:p>
            <a:r>
              <a:rPr lang="en-US" dirty="0"/>
              <a:t>It is the best option for individuals around the globe when moving people and making conveyances.</a:t>
            </a:r>
          </a:p>
          <a:p>
            <a:r>
              <a:rPr lang="en-US" dirty="0"/>
              <a:t>It utilizes individuals information of the user to intently monitor which features of services are used.</a:t>
            </a:r>
          </a:p>
          <a:p>
            <a:r>
              <a:rPr lang="en-US" dirty="0"/>
              <a:t>To analyze usage pattern and to figure out where the services should be more engaged.</a:t>
            </a:r>
          </a:p>
          <a:p>
            <a:r>
              <a:rPr lang="en-US" dirty="0"/>
              <a:t>It focuses around the oraganic market of the services because of which the costs of services gave changes.</a:t>
            </a:r>
          </a:p>
          <a:p>
            <a:r>
              <a:rPr lang="en-US" dirty="0"/>
              <a:t>The use of data is surge pricing and its influences the rate of demand.</a:t>
            </a:r>
          </a:p>
          <a:p>
            <a:endParaRPr lang="en-US" dirty="0"/>
          </a:p>
          <a:p>
            <a:endParaRPr lang="en-US" dirty="0"/>
          </a:p>
        </p:txBody>
      </p:sp>
    </p:spTree>
    <p:extLst>
      <p:ext uri="{BB962C8B-B14F-4D97-AF65-F5344CB8AC3E}">
        <p14:creationId xmlns:p14="http://schemas.microsoft.com/office/powerpoint/2010/main" val="8558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8F27F-5383-F846-A1D3-948628B803B7}"/>
              </a:ext>
            </a:extLst>
          </p:cNvPr>
          <p:cNvSpPr>
            <a:spLocks noGrp="1"/>
          </p:cNvSpPr>
          <p:nvPr>
            <p:ph type="title"/>
          </p:nvPr>
        </p:nvSpPr>
        <p:spPr/>
        <p:txBody>
          <a:bodyPr/>
          <a:lstStyle/>
          <a:p>
            <a:r>
              <a:rPr lang="en-US" dirty="0"/>
              <a:t>Netflix</a:t>
            </a:r>
          </a:p>
        </p:txBody>
      </p:sp>
      <p:sp>
        <p:nvSpPr>
          <p:cNvPr id="4" name="Content Placeholder 3">
            <a:extLst>
              <a:ext uri="{FF2B5EF4-FFF2-40B4-BE49-F238E27FC236}">
                <a16:creationId xmlns:a16="http://schemas.microsoft.com/office/drawing/2014/main" xmlns="" id="{79D35B6D-1372-5E42-982F-547DF8FFFC4E}"/>
              </a:ext>
            </a:extLst>
          </p:cNvPr>
          <p:cNvSpPr>
            <a:spLocks noGrp="1"/>
          </p:cNvSpPr>
          <p:nvPr>
            <p:ph idx="1"/>
          </p:nvPr>
        </p:nvSpPr>
        <p:spPr/>
        <p:txBody>
          <a:bodyPr/>
          <a:lstStyle/>
          <a:p>
            <a:r>
              <a:rPr lang="en-US" dirty="0"/>
              <a:t>It is very popular entertainment company work in online on-request web based video streaming for its customers.</a:t>
            </a:r>
          </a:p>
          <a:p>
            <a:r>
              <a:rPr lang="en-US" dirty="0"/>
              <a:t>It has been determined to be able to predict what precisely its customers will appreciate viewing with Big Data.</a:t>
            </a:r>
          </a:p>
          <a:p>
            <a:r>
              <a:rPr lang="en-US" dirty="0"/>
              <a:t>Recently, Netflix begun positioning itself as a content creator, not simply a distribution medium which is solidly said based on data analytics.</a:t>
            </a:r>
          </a:p>
          <a:p>
            <a:r>
              <a:rPr lang="en-US" dirty="0"/>
              <a:t>Data likes are recommandation engines take care of customers watch, regularly playback halted, ratings and so on.</a:t>
            </a:r>
          </a:p>
          <a:p>
            <a:r>
              <a:rPr lang="en-US" dirty="0"/>
              <a:t>It has incorporates with Hadoop, Hive and Pig and other traditional business intelligence.</a:t>
            </a:r>
          </a:p>
          <a:p>
            <a:endParaRPr lang="en-US" dirty="0"/>
          </a:p>
          <a:p>
            <a:endParaRPr lang="en-US" dirty="0"/>
          </a:p>
        </p:txBody>
      </p:sp>
    </p:spTree>
    <p:extLst>
      <p:ext uri="{BB962C8B-B14F-4D97-AF65-F5344CB8AC3E}">
        <p14:creationId xmlns:p14="http://schemas.microsoft.com/office/powerpoint/2010/main" val="236375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EED944-8CE9-024B-9532-7C8099FB6FBC}"/>
              </a:ext>
            </a:extLst>
          </p:cNvPr>
          <p:cNvSpPr>
            <a:spLocks noGrp="1"/>
          </p:cNvSpPr>
          <p:nvPr>
            <p:ph type="title"/>
          </p:nvPr>
        </p:nvSpPr>
        <p:spPr/>
        <p:txBody>
          <a:bodyPr/>
          <a:lstStyle/>
          <a:p>
            <a:r>
              <a:rPr lang="en-US" dirty="0"/>
              <a:t>More Case Studies of Big Data</a:t>
            </a:r>
          </a:p>
        </p:txBody>
      </p:sp>
      <p:sp>
        <p:nvSpPr>
          <p:cNvPr id="3" name="Content Placeholder 2">
            <a:extLst>
              <a:ext uri="{FF2B5EF4-FFF2-40B4-BE49-F238E27FC236}">
                <a16:creationId xmlns:a16="http://schemas.microsoft.com/office/drawing/2014/main" xmlns="" id="{D6F36D91-5617-F44B-A6E4-AEFA96D0A43F}"/>
              </a:ext>
            </a:extLst>
          </p:cNvPr>
          <p:cNvSpPr>
            <a:spLocks noGrp="1"/>
          </p:cNvSpPr>
          <p:nvPr>
            <p:ph idx="1"/>
          </p:nvPr>
        </p:nvSpPr>
        <p:spPr/>
        <p:txBody>
          <a:bodyPr/>
          <a:lstStyle/>
          <a:p>
            <a:r>
              <a:rPr lang="en-US" dirty="0">
                <a:hlinkClick r:id="rId2"/>
              </a:rPr>
              <a:t>https://www.scnsoft.com/blog/big-data-use-cases-stats-and-examples</a:t>
            </a:r>
            <a:endParaRPr lang="en-US" dirty="0"/>
          </a:p>
          <a:p>
            <a:r>
              <a:rPr lang="en-US" dirty="0">
                <a:hlinkClick r:id="rId3"/>
              </a:rPr>
              <a:t>https://www.tableau.com/learn/articles/big-data-examples-use-cases</a:t>
            </a:r>
            <a:endParaRPr lang="en-US" dirty="0"/>
          </a:p>
          <a:p>
            <a:endParaRPr lang="en-US" dirty="0"/>
          </a:p>
          <a:p>
            <a:endParaRPr lang="en-US" dirty="0"/>
          </a:p>
        </p:txBody>
      </p:sp>
    </p:spTree>
    <p:extLst>
      <p:ext uri="{BB962C8B-B14F-4D97-AF65-F5344CB8AC3E}">
        <p14:creationId xmlns:p14="http://schemas.microsoft.com/office/powerpoint/2010/main" val="40246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dirty="0"/>
              <a:t>Big Data Analytics</a:t>
            </a:r>
            <a:r>
              <a:rPr lang="en-US" dirty="0"/>
              <a:t>(BDA)</a:t>
            </a:r>
          </a:p>
          <a:p>
            <a:pPr>
              <a:spcAft>
                <a:spcPts val="600"/>
              </a:spcAft>
            </a:pPr>
            <a:r>
              <a:rPr lang="en-US" dirty="0"/>
              <a:t>GTU #3170722</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err="1"/>
              <a:t>maulik.trivedi@darshan.ac.in</a:t>
            </a:r>
            <a:endParaRPr lang="en-US" sz="140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dirty="0"/>
              <a:t>Computer Engineering Department</a:t>
            </a:r>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a:t>Prof. Maulik D Trivedi</a:t>
            </a:r>
          </a:p>
        </p:txBody>
      </p:sp>
      <p:pic>
        <p:nvPicPr>
          <p:cNvPr id="3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453459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B460A-8B69-8346-B90E-44BB4B26AEDD}"/>
              </a:ext>
            </a:extLst>
          </p:cNvPr>
          <p:cNvSpPr>
            <a:spLocks noGrp="1"/>
          </p:cNvSpPr>
          <p:nvPr>
            <p:ph type="title"/>
          </p:nvPr>
        </p:nvSpPr>
        <p:spPr/>
        <p:txBody>
          <a:bodyPr/>
          <a:lstStyle/>
          <a:p>
            <a:r>
              <a:rPr lang="en-US" dirty="0"/>
              <a:t>Definition – Big Data</a:t>
            </a:r>
          </a:p>
        </p:txBody>
      </p:sp>
      <p:sp>
        <p:nvSpPr>
          <p:cNvPr id="3" name="Content Placeholder 2">
            <a:extLst>
              <a:ext uri="{FF2B5EF4-FFF2-40B4-BE49-F238E27FC236}">
                <a16:creationId xmlns:a16="http://schemas.microsoft.com/office/drawing/2014/main" xmlns="" id="{07C054F9-2F52-4449-863D-67A5BFC3EE41}"/>
              </a:ext>
            </a:extLst>
          </p:cNvPr>
          <p:cNvSpPr>
            <a:spLocks noGrp="1"/>
          </p:cNvSpPr>
          <p:nvPr>
            <p:ph idx="1"/>
          </p:nvPr>
        </p:nvSpPr>
        <p:spPr>
          <a:xfrm>
            <a:off x="131180" y="863444"/>
            <a:ext cx="7633471" cy="5590565"/>
          </a:xfrm>
        </p:spPr>
        <p:txBody>
          <a:bodyPr/>
          <a:lstStyle/>
          <a:p>
            <a:r>
              <a:rPr lang="en-US" dirty="0">
                <a:solidFill>
                  <a:schemeClr val="accent6"/>
                </a:solidFill>
              </a:rPr>
              <a:t>Big Data </a:t>
            </a:r>
            <a:r>
              <a:rPr lang="en-US" dirty="0"/>
              <a:t>is a </a:t>
            </a:r>
            <a:r>
              <a:rPr lang="en-US" dirty="0">
                <a:solidFill>
                  <a:schemeClr val="accent6"/>
                </a:solidFill>
              </a:rPr>
              <a:t>massive collection of data </a:t>
            </a:r>
            <a:r>
              <a:rPr lang="en-US" dirty="0"/>
              <a:t>that continues to grow dramatically over time. </a:t>
            </a:r>
          </a:p>
          <a:p>
            <a:r>
              <a:rPr lang="en-US" dirty="0"/>
              <a:t>It is a data set that is so huge and complicated that no typical data management technologies can effectively store or process it. </a:t>
            </a:r>
          </a:p>
          <a:p>
            <a:r>
              <a:rPr lang="en-US" dirty="0">
                <a:solidFill>
                  <a:schemeClr val="accent6"/>
                </a:solidFill>
              </a:rPr>
              <a:t>Big Data </a:t>
            </a:r>
            <a:r>
              <a:rPr lang="en-US" dirty="0"/>
              <a:t>is like regular data, but it is </a:t>
            </a:r>
            <a:r>
              <a:rPr lang="en-US" dirty="0">
                <a:solidFill>
                  <a:schemeClr val="accent6"/>
                </a:solidFill>
              </a:rPr>
              <a:t>much larger</a:t>
            </a:r>
            <a:r>
              <a:rPr lang="en-US" dirty="0"/>
              <a:t>.</a:t>
            </a:r>
          </a:p>
          <a:p>
            <a:r>
              <a:rPr lang="en-US" dirty="0"/>
              <a:t>A data which are very large in size. </a:t>
            </a:r>
          </a:p>
          <a:p>
            <a:r>
              <a:rPr lang="en-US" dirty="0"/>
              <a:t>Normally we work on data of size MB(</a:t>
            </a:r>
            <a:r>
              <a:rPr lang="en-US" dirty="0" err="1"/>
              <a:t>WordDoc</a:t>
            </a:r>
            <a:r>
              <a:rPr lang="en-US" dirty="0"/>
              <a:t> ,Excel) or maximum GB(Movies, Codes) but data in Peta bytes i.e. 10</a:t>
            </a:r>
            <a:r>
              <a:rPr lang="en-US" baseline="30000" dirty="0"/>
              <a:t>15</a:t>
            </a:r>
            <a:r>
              <a:rPr lang="en-US" dirty="0"/>
              <a:t> byte size is called Big Data. </a:t>
            </a:r>
          </a:p>
          <a:p>
            <a:r>
              <a:rPr lang="en-US" dirty="0"/>
              <a:t>It is stated that almost 90% of today's data has been generated in the past 3 years.</a:t>
            </a:r>
          </a:p>
          <a:p>
            <a:endParaRPr lang="en-US" dirty="0"/>
          </a:p>
          <a:p>
            <a:endParaRPr lang="en-US" dirty="0"/>
          </a:p>
        </p:txBody>
      </p:sp>
      <p:pic>
        <p:nvPicPr>
          <p:cNvPr id="3074" name="Picture 2" descr="What is Big Data">
            <a:extLst>
              <a:ext uri="{FF2B5EF4-FFF2-40B4-BE49-F238E27FC236}">
                <a16:creationId xmlns:a16="http://schemas.microsoft.com/office/drawing/2014/main" xmlns="" id="{942E74D3-8B2B-E142-BFC8-16C09A15C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6498" y="863444"/>
            <a:ext cx="3838525" cy="342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9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8ECB35C3-4A68-3F40-8EE2-992B09C61533}"/>
              </a:ext>
            </a:extLst>
          </p:cNvPr>
          <p:cNvCxnSpPr>
            <a:cxnSpLocks/>
            <a:endCxn id="10" idx="2"/>
          </p:cNvCxnSpPr>
          <p:nvPr/>
        </p:nvCxnSpPr>
        <p:spPr>
          <a:xfrm>
            <a:off x="0" y="3166927"/>
            <a:ext cx="3378542"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10" name="Oval 9">
            <a:extLst>
              <a:ext uri="{FF2B5EF4-FFF2-40B4-BE49-F238E27FC236}">
                <a16:creationId xmlns:a16="http://schemas.microsoft.com/office/drawing/2014/main" xmlns="" id="{75D01A4F-1AFE-D44C-A154-CDD61679C6E3}"/>
              </a:ext>
            </a:extLst>
          </p:cNvPr>
          <p:cNvSpPr/>
          <p:nvPr/>
        </p:nvSpPr>
        <p:spPr>
          <a:xfrm>
            <a:off x="3378542" y="2634776"/>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11" name="Straight Connector 10">
            <a:extLst>
              <a:ext uri="{FF2B5EF4-FFF2-40B4-BE49-F238E27FC236}">
                <a16:creationId xmlns:a16="http://schemas.microsoft.com/office/drawing/2014/main" xmlns="" id="{50930F20-C257-014B-BD5D-EFBC7C38709A}"/>
              </a:ext>
            </a:extLst>
          </p:cNvPr>
          <p:cNvCxnSpPr>
            <a:cxnSpLocks/>
            <a:endCxn id="12" idx="2"/>
          </p:cNvCxnSpPr>
          <p:nvPr/>
        </p:nvCxnSpPr>
        <p:spPr>
          <a:xfrm flipV="1">
            <a:off x="0" y="5106942"/>
            <a:ext cx="4709712" cy="19736"/>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xmlns="" id="{41DE92AF-1E38-C242-98B1-18287B8AEA97}"/>
              </a:ext>
            </a:extLst>
          </p:cNvPr>
          <p:cNvSpPr/>
          <p:nvPr/>
        </p:nvSpPr>
        <p:spPr>
          <a:xfrm>
            <a:off x="4709712" y="4574791"/>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xmlns="" id="{97595D64-C539-1A43-98B6-2A313973023F}"/>
              </a:ext>
            </a:extLst>
          </p:cNvPr>
          <p:cNvSpPr>
            <a:spLocks noGrp="1"/>
          </p:cNvSpPr>
          <p:nvPr>
            <p:ph type="title"/>
          </p:nvPr>
        </p:nvSpPr>
        <p:spPr/>
        <p:txBody>
          <a:bodyPr/>
          <a:lstStyle/>
          <a:p>
            <a:r>
              <a:rPr lang="en-US" dirty="0"/>
              <a:t>Sources of Big Data</a:t>
            </a:r>
          </a:p>
        </p:txBody>
      </p:sp>
      <p:sp>
        <p:nvSpPr>
          <p:cNvPr id="58" name="Content Placeholder 57">
            <a:extLst>
              <a:ext uri="{FF2B5EF4-FFF2-40B4-BE49-F238E27FC236}">
                <a16:creationId xmlns:a16="http://schemas.microsoft.com/office/drawing/2014/main" xmlns="" id="{3C66DE9A-75DB-554A-B989-791DA3B1816E}"/>
              </a:ext>
            </a:extLst>
          </p:cNvPr>
          <p:cNvSpPr>
            <a:spLocks noGrp="1"/>
          </p:cNvSpPr>
          <p:nvPr>
            <p:ph idx="1"/>
          </p:nvPr>
        </p:nvSpPr>
        <p:spPr/>
        <p:txBody>
          <a:bodyPr/>
          <a:lstStyle/>
          <a:p>
            <a:endParaRPr lang="en-US" dirty="0"/>
          </a:p>
        </p:txBody>
      </p:sp>
      <p:sp>
        <p:nvSpPr>
          <p:cNvPr id="48" name="TextBox 47">
            <a:extLst>
              <a:ext uri="{FF2B5EF4-FFF2-40B4-BE49-F238E27FC236}">
                <a16:creationId xmlns:a16="http://schemas.microsoft.com/office/drawing/2014/main" xmlns="" id="{E799D164-2A5C-AA49-9A18-5204BC712D1D}"/>
              </a:ext>
            </a:extLst>
          </p:cNvPr>
          <p:cNvSpPr txBox="1"/>
          <p:nvPr/>
        </p:nvSpPr>
        <p:spPr>
          <a:xfrm>
            <a:off x="0" y="4397579"/>
            <a:ext cx="4709712" cy="707886"/>
          </a:xfrm>
          <a:prstGeom prst="rect">
            <a:avLst/>
          </a:prstGeom>
          <a:noFill/>
        </p:spPr>
        <p:txBody>
          <a:bodyPr wrap="square" rtlCol="0">
            <a:spAutoFit/>
          </a:bodyPr>
          <a:lstStyle/>
          <a:p>
            <a:pPr algn="r"/>
            <a:r>
              <a:rPr lang="en-US" sz="2000" dirty="0"/>
              <a:t>Huge data from Weather station and satellite that stored and manipulated to forecasting</a:t>
            </a:r>
          </a:p>
        </p:txBody>
      </p:sp>
      <p:sp>
        <p:nvSpPr>
          <p:cNvPr id="49" name="TextBox 48">
            <a:extLst>
              <a:ext uri="{FF2B5EF4-FFF2-40B4-BE49-F238E27FC236}">
                <a16:creationId xmlns:a16="http://schemas.microsoft.com/office/drawing/2014/main" xmlns="" id="{032865C6-F45B-8641-9D9B-4A8AE7AA585D}"/>
              </a:ext>
            </a:extLst>
          </p:cNvPr>
          <p:cNvSpPr txBox="1"/>
          <p:nvPr/>
        </p:nvSpPr>
        <p:spPr>
          <a:xfrm>
            <a:off x="-48620" y="2744351"/>
            <a:ext cx="3378542" cy="430887"/>
          </a:xfrm>
          <a:prstGeom prst="rect">
            <a:avLst/>
          </a:prstGeom>
          <a:noFill/>
        </p:spPr>
        <p:txBody>
          <a:bodyPr wrap="square" rtlCol="0">
            <a:spAutoFit/>
          </a:bodyPr>
          <a:lstStyle/>
          <a:p>
            <a:pPr algn="r"/>
            <a:r>
              <a:rPr lang="en-IN" sz="2200" dirty="0"/>
              <a:t>Emails, Blogs and e-news</a:t>
            </a:r>
            <a:endParaRPr lang="en-US" sz="2200" dirty="0"/>
          </a:p>
        </p:txBody>
      </p:sp>
      <p:pic>
        <p:nvPicPr>
          <p:cNvPr id="4116" name="Picture 20" descr="Email free icon">
            <a:extLst>
              <a:ext uri="{FF2B5EF4-FFF2-40B4-BE49-F238E27FC236}">
                <a16:creationId xmlns:a16="http://schemas.microsoft.com/office/drawing/2014/main" xmlns="" id="{96C1EBA4-904E-7048-98A8-75E4BD243D8A}"/>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0693" y="2806927"/>
            <a:ext cx="720000" cy="720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xmlns="" id="{7A3E4941-4B6B-4C47-A6C7-1732F83435EB}"/>
              </a:ext>
            </a:extLst>
          </p:cNvPr>
          <p:cNvCxnSpPr>
            <a:cxnSpLocks/>
            <a:endCxn id="4" idx="2"/>
          </p:cNvCxnSpPr>
          <p:nvPr/>
        </p:nvCxnSpPr>
        <p:spPr>
          <a:xfrm>
            <a:off x="0" y="1502145"/>
            <a:ext cx="4681505"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4" name="Oval 3">
            <a:extLst>
              <a:ext uri="{FF2B5EF4-FFF2-40B4-BE49-F238E27FC236}">
                <a16:creationId xmlns:a16="http://schemas.microsoft.com/office/drawing/2014/main" xmlns="" id="{310B67AD-D20E-EE41-BB33-C6C554CCE698}"/>
              </a:ext>
            </a:extLst>
          </p:cNvPr>
          <p:cNvSpPr/>
          <p:nvPr/>
        </p:nvSpPr>
        <p:spPr>
          <a:xfrm>
            <a:off x="4681505" y="969994"/>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17" name="Straight Connector 16">
            <a:extLst>
              <a:ext uri="{FF2B5EF4-FFF2-40B4-BE49-F238E27FC236}">
                <a16:creationId xmlns:a16="http://schemas.microsoft.com/office/drawing/2014/main" xmlns="" id="{B7F6A30F-BAC2-9142-AE6C-44295E3105B5}"/>
              </a:ext>
            </a:extLst>
          </p:cNvPr>
          <p:cNvCxnSpPr>
            <a:cxnSpLocks/>
            <a:endCxn id="18" idx="6"/>
          </p:cNvCxnSpPr>
          <p:nvPr/>
        </p:nvCxnSpPr>
        <p:spPr>
          <a:xfrm flipH="1">
            <a:off x="9046028" y="2120733"/>
            <a:ext cx="3145974"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18" name="Oval 17">
            <a:extLst>
              <a:ext uri="{FF2B5EF4-FFF2-40B4-BE49-F238E27FC236}">
                <a16:creationId xmlns:a16="http://schemas.microsoft.com/office/drawing/2014/main" xmlns="" id="{04C9D75D-6DDC-B547-9989-D73DD2BB1060}"/>
              </a:ext>
            </a:extLst>
          </p:cNvPr>
          <p:cNvSpPr/>
          <p:nvPr/>
        </p:nvSpPr>
        <p:spPr>
          <a:xfrm>
            <a:off x="7981726" y="1588582"/>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20" name="Straight Connector 19">
            <a:extLst>
              <a:ext uri="{FF2B5EF4-FFF2-40B4-BE49-F238E27FC236}">
                <a16:creationId xmlns:a16="http://schemas.microsoft.com/office/drawing/2014/main" xmlns="" id="{8FDADA7E-BAB6-3442-A36C-DB0FA0E42546}"/>
              </a:ext>
            </a:extLst>
          </p:cNvPr>
          <p:cNvCxnSpPr>
            <a:cxnSpLocks/>
            <a:endCxn id="21" idx="6"/>
          </p:cNvCxnSpPr>
          <p:nvPr/>
        </p:nvCxnSpPr>
        <p:spPr>
          <a:xfrm flipH="1">
            <a:off x="7374499" y="3587712"/>
            <a:ext cx="4817502"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21" name="Oval 20">
            <a:extLst>
              <a:ext uri="{FF2B5EF4-FFF2-40B4-BE49-F238E27FC236}">
                <a16:creationId xmlns:a16="http://schemas.microsoft.com/office/drawing/2014/main" xmlns="" id="{B810537F-7A1A-DD41-AD29-7AD6943545B3}"/>
              </a:ext>
            </a:extLst>
          </p:cNvPr>
          <p:cNvSpPr/>
          <p:nvPr/>
        </p:nvSpPr>
        <p:spPr>
          <a:xfrm>
            <a:off x="6310197" y="3055561"/>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cxnSp>
        <p:nvCxnSpPr>
          <p:cNvPr id="24" name="Straight Connector 23">
            <a:extLst>
              <a:ext uri="{FF2B5EF4-FFF2-40B4-BE49-F238E27FC236}">
                <a16:creationId xmlns:a16="http://schemas.microsoft.com/office/drawing/2014/main" xmlns="" id="{51EAF50B-D746-C941-86D7-92DC99EB332B}"/>
              </a:ext>
            </a:extLst>
          </p:cNvPr>
          <p:cNvCxnSpPr>
            <a:cxnSpLocks/>
            <a:endCxn id="25" idx="6"/>
          </p:cNvCxnSpPr>
          <p:nvPr/>
        </p:nvCxnSpPr>
        <p:spPr>
          <a:xfrm flipH="1">
            <a:off x="9046028" y="5639093"/>
            <a:ext cx="3145974" cy="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25" name="Oval 24">
            <a:extLst>
              <a:ext uri="{FF2B5EF4-FFF2-40B4-BE49-F238E27FC236}">
                <a16:creationId xmlns:a16="http://schemas.microsoft.com/office/drawing/2014/main" xmlns="" id="{24307CFA-44D2-B044-B134-C4A3847EC490}"/>
              </a:ext>
            </a:extLst>
          </p:cNvPr>
          <p:cNvSpPr/>
          <p:nvPr/>
        </p:nvSpPr>
        <p:spPr>
          <a:xfrm>
            <a:off x="7981726" y="5106942"/>
            <a:ext cx="1064302" cy="1064302"/>
          </a:xfrm>
          <a:prstGeom prst="ellipse">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pic>
        <p:nvPicPr>
          <p:cNvPr id="4106" name="Picture 10" descr="Camera free icon">
            <a:extLst>
              <a:ext uri="{FF2B5EF4-FFF2-40B4-BE49-F238E27FC236}">
                <a16:creationId xmlns:a16="http://schemas.microsoft.com/office/drawing/2014/main" xmlns="" id="{1811FFA9-D325-C141-8A8B-F074E99AC5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2348" y="3227712"/>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raffic light free icon">
            <a:extLst>
              <a:ext uri="{FF2B5EF4-FFF2-40B4-BE49-F238E27FC236}">
                <a16:creationId xmlns:a16="http://schemas.microsoft.com/office/drawing/2014/main" xmlns="" id="{523DB739-6E4D-7145-8FF9-6CE39D607B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877" y="176073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Smartphone free icon">
            <a:extLst>
              <a:ext uri="{FF2B5EF4-FFF2-40B4-BE49-F238E27FC236}">
                <a16:creationId xmlns:a16="http://schemas.microsoft.com/office/drawing/2014/main" xmlns="" id="{52A6A96D-E2D2-8E42-AC4D-B03E9FD881B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3877" y="527909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E3101A11-337C-C649-88D6-A78D77D4D7EC}"/>
              </a:ext>
            </a:extLst>
          </p:cNvPr>
          <p:cNvSpPr txBox="1"/>
          <p:nvPr/>
        </p:nvSpPr>
        <p:spPr>
          <a:xfrm>
            <a:off x="311640" y="785169"/>
            <a:ext cx="4267892" cy="769441"/>
          </a:xfrm>
          <a:prstGeom prst="rect">
            <a:avLst/>
          </a:prstGeom>
          <a:noFill/>
        </p:spPr>
        <p:txBody>
          <a:bodyPr wrap="square" rtlCol="0">
            <a:spAutoFit/>
          </a:bodyPr>
          <a:lstStyle/>
          <a:p>
            <a:pPr algn="r"/>
            <a:r>
              <a:rPr lang="en-IN" sz="2200" dirty="0"/>
              <a:t>Posts, Photos Videos, Likes and Comments on Social Media</a:t>
            </a:r>
            <a:endParaRPr lang="en-US" sz="2200" dirty="0"/>
          </a:p>
        </p:txBody>
      </p:sp>
      <p:pic>
        <p:nvPicPr>
          <p:cNvPr id="4112" name="Picture 16" descr="Facebook Twitter Linkedin Icon #5491 - Free Icons Library">
            <a:extLst>
              <a:ext uri="{FF2B5EF4-FFF2-40B4-BE49-F238E27FC236}">
                <a16:creationId xmlns:a16="http://schemas.microsoft.com/office/drawing/2014/main" xmlns="" id="{CF7CC9A9-417B-3842-96A8-55548C3175F0}"/>
              </a:ext>
            </a:extLst>
          </p:cNvPr>
          <p:cNvPicPr>
            <a:picLocks noChangeAspect="1" noChangeArrowheads="1"/>
          </p:cNvPicPr>
          <p:nvPr/>
        </p:nvPicPr>
        <p:blipFill rotWithShape="1">
          <a:blip r:embed="rId6" cstate="print">
            <a:duotone>
              <a:schemeClr val="accent1">
                <a:shade val="45000"/>
                <a:satMod val="135000"/>
              </a:schemeClr>
              <a:prstClr val="white"/>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l="22802" r="23943"/>
          <a:stretch/>
        </p:blipFill>
        <p:spPr bwMode="auto">
          <a:xfrm>
            <a:off x="4859560" y="1142145"/>
            <a:ext cx="708192" cy="720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Microchip free icon">
            <a:extLst>
              <a:ext uri="{FF2B5EF4-FFF2-40B4-BE49-F238E27FC236}">
                <a16:creationId xmlns:a16="http://schemas.microsoft.com/office/drawing/2014/main" xmlns="" id="{6F1D75F0-52A3-5C4D-B907-77142DB5727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881863" y="4746942"/>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xmlns="" id="{E5D7E0D7-6A0B-5B43-B285-B57FD975C6B1}"/>
              </a:ext>
            </a:extLst>
          </p:cNvPr>
          <p:cNvSpPr txBox="1"/>
          <p:nvPr/>
        </p:nvSpPr>
        <p:spPr>
          <a:xfrm>
            <a:off x="9046027" y="1674150"/>
            <a:ext cx="3145973" cy="430887"/>
          </a:xfrm>
          <a:prstGeom prst="rect">
            <a:avLst/>
          </a:prstGeom>
          <a:noFill/>
        </p:spPr>
        <p:txBody>
          <a:bodyPr wrap="square" rtlCol="0">
            <a:spAutoFit/>
          </a:bodyPr>
          <a:lstStyle/>
          <a:p>
            <a:r>
              <a:rPr lang="en-IN" sz="2200" dirty="0"/>
              <a:t>Traffic data &amp; GPS Signals</a:t>
            </a:r>
            <a:endParaRPr lang="en-US" sz="2200" dirty="0"/>
          </a:p>
        </p:txBody>
      </p:sp>
      <p:sp>
        <p:nvSpPr>
          <p:cNvPr id="61" name="TextBox 60">
            <a:extLst>
              <a:ext uri="{FF2B5EF4-FFF2-40B4-BE49-F238E27FC236}">
                <a16:creationId xmlns:a16="http://schemas.microsoft.com/office/drawing/2014/main" xmlns="" id="{84B0AF53-33FE-2140-8FAB-FE93D8144402}"/>
              </a:ext>
            </a:extLst>
          </p:cNvPr>
          <p:cNvSpPr txBox="1"/>
          <p:nvPr/>
        </p:nvSpPr>
        <p:spPr>
          <a:xfrm>
            <a:off x="9002162" y="5251498"/>
            <a:ext cx="3145973" cy="430887"/>
          </a:xfrm>
          <a:prstGeom prst="rect">
            <a:avLst/>
          </a:prstGeom>
          <a:noFill/>
        </p:spPr>
        <p:txBody>
          <a:bodyPr wrap="square" rtlCol="0">
            <a:spAutoFit/>
          </a:bodyPr>
          <a:lstStyle/>
          <a:p>
            <a:r>
              <a:rPr lang="en-IN" sz="2200" dirty="0"/>
              <a:t>Digital Pictures &amp; Videos</a:t>
            </a:r>
            <a:endParaRPr lang="en-US" sz="2200" dirty="0"/>
          </a:p>
        </p:txBody>
      </p:sp>
      <p:sp>
        <p:nvSpPr>
          <p:cNvPr id="62" name="TextBox 61">
            <a:extLst>
              <a:ext uri="{FF2B5EF4-FFF2-40B4-BE49-F238E27FC236}">
                <a16:creationId xmlns:a16="http://schemas.microsoft.com/office/drawing/2014/main" xmlns="" id="{9BCCDB2D-99F0-A244-8460-59277DF50E71}"/>
              </a:ext>
            </a:extLst>
          </p:cNvPr>
          <p:cNvSpPr txBox="1"/>
          <p:nvPr/>
        </p:nvSpPr>
        <p:spPr>
          <a:xfrm>
            <a:off x="7374499" y="3156825"/>
            <a:ext cx="4773636" cy="430887"/>
          </a:xfrm>
          <a:prstGeom prst="rect">
            <a:avLst/>
          </a:prstGeom>
          <a:noFill/>
        </p:spPr>
        <p:txBody>
          <a:bodyPr wrap="square" rtlCol="0">
            <a:spAutoFit/>
          </a:bodyPr>
          <a:lstStyle/>
          <a:p>
            <a:r>
              <a:rPr lang="en-IN" sz="2200" dirty="0"/>
              <a:t>Software logs, camera and microphone</a:t>
            </a:r>
            <a:endParaRPr lang="en-US" sz="2200" dirty="0"/>
          </a:p>
        </p:txBody>
      </p:sp>
    </p:spTree>
    <p:extLst>
      <p:ext uri="{BB962C8B-B14F-4D97-AF65-F5344CB8AC3E}">
        <p14:creationId xmlns:p14="http://schemas.microsoft.com/office/powerpoint/2010/main" val="127700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4112"/>
                                        </p:tgtEl>
                                        <p:attrNameLst>
                                          <p:attrName>style.visibility</p:attrName>
                                        </p:attrNameLst>
                                      </p:cBhvr>
                                      <p:to>
                                        <p:strVal val="visible"/>
                                      </p:to>
                                    </p:set>
                                    <p:animEffect transition="in" filter="fade">
                                      <p:cBhvr>
                                        <p:cTn id="16" dur="500"/>
                                        <p:tgtEl>
                                          <p:spTgt spid="41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nodeType="withEffect">
                                  <p:stCondLst>
                                    <p:cond delay="0"/>
                                  </p:stCondLst>
                                  <p:childTnLst>
                                    <p:set>
                                      <p:cBhvr>
                                        <p:cTn id="29" dur="1" fill="hold">
                                          <p:stCondLst>
                                            <p:cond delay="0"/>
                                          </p:stCondLst>
                                        </p:cTn>
                                        <p:tgtEl>
                                          <p:spTgt spid="4116"/>
                                        </p:tgtEl>
                                        <p:attrNameLst>
                                          <p:attrName>style.visibility</p:attrName>
                                        </p:attrNameLst>
                                      </p:cBhvr>
                                      <p:to>
                                        <p:strVal val="visible"/>
                                      </p:to>
                                    </p:set>
                                    <p:animEffect transition="in" filter="fade">
                                      <p:cBhvr>
                                        <p:cTn id="30" dur="500"/>
                                        <p:tgtEl>
                                          <p:spTgt spid="41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4108"/>
                                        </p:tgtEl>
                                        <p:attrNameLst>
                                          <p:attrName>style.visibility</p:attrName>
                                        </p:attrNameLst>
                                      </p:cBhvr>
                                      <p:to>
                                        <p:strVal val="visible"/>
                                      </p:to>
                                    </p:set>
                                    <p:animEffect transition="in" filter="fade">
                                      <p:cBhvr>
                                        <p:cTn id="55" dur="500"/>
                                        <p:tgtEl>
                                          <p:spTgt spid="410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nodeType="withEffect">
                                  <p:stCondLst>
                                    <p:cond delay="0"/>
                                  </p:stCondLst>
                                  <p:childTnLst>
                                    <p:set>
                                      <p:cBhvr>
                                        <p:cTn id="68" dur="1" fill="hold">
                                          <p:stCondLst>
                                            <p:cond delay="0"/>
                                          </p:stCondLst>
                                        </p:cTn>
                                        <p:tgtEl>
                                          <p:spTgt spid="4106"/>
                                        </p:tgtEl>
                                        <p:attrNameLst>
                                          <p:attrName>style.visibility</p:attrName>
                                        </p:attrNameLst>
                                      </p:cBhvr>
                                      <p:to>
                                        <p:strVal val="visible"/>
                                      </p:to>
                                    </p:set>
                                    <p:animEffect transition="in" filter="fade">
                                      <p:cBhvr>
                                        <p:cTn id="69" dur="500"/>
                                        <p:tgtEl>
                                          <p:spTgt spid="410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nodeType="withEffect">
                                  <p:stCondLst>
                                    <p:cond delay="0"/>
                                  </p:stCondLst>
                                  <p:childTnLst>
                                    <p:set>
                                      <p:cBhvr>
                                        <p:cTn id="82" dur="1" fill="hold">
                                          <p:stCondLst>
                                            <p:cond delay="0"/>
                                          </p:stCondLst>
                                        </p:cTn>
                                        <p:tgtEl>
                                          <p:spTgt spid="4110"/>
                                        </p:tgtEl>
                                        <p:attrNameLst>
                                          <p:attrName>style.visibility</p:attrName>
                                        </p:attrNameLst>
                                      </p:cBhvr>
                                      <p:to>
                                        <p:strVal val="visible"/>
                                      </p:to>
                                    </p:set>
                                    <p:animEffect transition="in" filter="fade">
                                      <p:cBhvr>
                                        <p:cTn id="83" dur="500"/>
                                        <p:tgtEl>
                                          <p:spTgt spid="411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48" grpId="0"/>
      <p:bldP spid="49" grpId="0"/>
      <p:bldP spid="4" grpId="0" animBg="1"/>
      <p:bldP spid="18" grpId="0" animBg="1"/>
      <p:bldP spid="21" grpId="0" animBg="1"/>
      <p:bldP spid="25" grpId="0" animBg="1"/>
      <p:bldP spid="39" grpId="1"/>
      <p:bldP spid="60" grpId="0"/>
      <p:bldP spid="61" grpId="0"/>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Big Data Characteristics</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758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Big Data &amp;amp; Advanced Analytics - TCG DIGITAL">
            <a:extLst>
              <a:ext uri="{FF2B5EF4-FFF2-40B4-BE49-F238E27FC236}">
                <a16:creationId xmlns:a16="http://schemas.microsoft.com/office/drawing/2014/main" xmlns="" id="{17761FA0-25C2-824F-A2F1-A2FD5E0F1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1201"/>
            <a:ext cx="12192000" cy="43576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9FC0E66-BD3E-1242-ADDB-C750EFBC6CC3}"/>
              </a:ext>
            </a:extLst>
          </p:cNvPr>
          <p:cNvSpPr>
            <a:spLocks noGrp="1"/>
          </p:cNvSpPr>
          <p:nvPr>
            <p:ph type="title"/>
          </p:nvPr>
        </p:nvSpPr>
        <p:spPr/>
        <p:txBody>
          <a:bodyPr/>
          <a:lstStyle/>
          <a:p>
            <a:r>
              <a:rPr lang="en-US" dirty="0"/>
              <a:t>Big Data Characteristics</a:t>
            </a:r>
          </a:p>
        </p:txBody>
      </p:sp>
      <p:sp>
        <p:nvSpPr>
          <p:cNvPr id="12" name="Content Placeholder 11">
            <a:extLst>
              <a:ext uri="{FF2B5EF4-FFF2-40B4-BE49-F238E27FC236}">
                <a16:creationId xmlns:a16="http://schemas.microsoft.com/office/drawing/2014/main" xmlns="" id="{2ADC7550-F184-4240-BCBE-5392D7B23000}"/>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xmlns="" id="{02D6D000-E449-2B44-8DE1-1848BF8F54B4}"/>
              </a:ext>
            </a:extLst>
          </p:cNvPr>
          <p:cNvSpPr txBox="1"/>
          <p:nvPr/>
        </p:nvSpPr>
        <p:spPr>
          <a:xfrm>
            <a:off x="157303" y="5036464"/>
            <a:ext cx="11690709" cy="757130"/>
          </a:xfrm>
          <a:prstGeom prst="rect">
            <a:avLst/>
          </a:prstGeom>
          <a:noFill/>
        </p:spPr>
        <p:txBody>
          <a:bodyPr wrap="square" rtlCol="0">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Volume represents the volume i.e. amount of data that is growing at a high rate i.e. data volume in Petabytes.</a:t>
            </a:r>
          </a:p>
        </p:txBody>
      </p:sp>
      <p:cxnSp>
        <p:nvCxnSpPr>
          <p:cNvPr id="8" name="Straight Connector 7">
            <a:extLst>
              <a:ext uri="{FF2B5EF4-FFF2-40B4-BE49-F238E27FC236}">
                <a16:creationId xmlns:a16="http://schemas.microsoft.com/office/drawing/2014/main" xmlns="" id="{8E78473C-0C7A-9942-B650-CB319395EA80}"/>
              </a:ext>
            </a:extLst>
          </p:cNvPr>
          <p:cNvCxnSpPr>
            <a:cxnSpLocks/>
          </p:cNvCxnSpPr>
          <p:nvPr/>
        </p:nvCxnSpPr>
        <p:spPr>
          <a:xfrm>
            <a:off x="157304" y="4852295"/>
            <a:ext cx="11855618" cy="79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23630516-3CB9-A648-A67C-380C51E225F8}"/>
              </a:ext>
            </a:extLst>
          </p:cNvPr>
          <p:cNvSpPr/>
          <p:nvPr/>
        </p:nvSpPr>
        <p:spPr>
          <a:xfrm>
            <a:off x="157304" y="4442509"/>
            <a:ext cx="1031416" cy="40978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539350"/>
      </p:ext>
    </p:extLst>
  </p:cSld>
  <p:clrMapOvr>
    <a:masterClrMapping/>
  </p:clrMapOvr>
</p:sld>
</file>

<file path=ppt/theme/theme1.xml><?xml version="1.0" encoding="utf-8"?>
<a:theme xmlns:a="http://schemas.openxmlformats.org/drawingml/2006/main" name="VIdeo Lecture 16x9 Light Templat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Lecture 16x9 Light Template" id="{9B038876-6117-C44D-A8E1-0C9F5A6D484A}" vid="{1BA50858-3F7D-8A4C-807F-EF4253F7F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themeOverride>
</file>

<file path=docProps/app.xml><?xml version="1.0" encoding="utf-8"?>
<Properties xmlns="http://schemas.openxmlformats.org/officeDocument/2006/extended-properties" xmlns:vt="http://schemas.openxmlformats.org/officeDocument/2006/docPropsVTypes">
  <Template/>
  <TotalTime>3771</TotalTime>
  <Words>2979</Words>
  <Application>Microsoft Office PowerPoint</Application>
  <PresentationFormat>Widescreen</PresentationFormat>
  <Paragraphs>401</Paragraphs>
  <Slides>57</Slides>
  <Notes>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Roboto Condensed Light</vt:lpstr>
      <vt:lpstr>Calibri</vt:lpstr>
      <vt:lpstr>Wingdings</vt:lpstr>
      <vt:lpstr>Wingdings 3</vt:lpstr>
      <vt:lpstr>Arial</vt:lpstr>
      <vt:lpstr>Roboto Condensed</vt:lpstr>
      <vt:lpstr>Segoe UI Black</vt:lpstr>
      <vt:lpstr>Wingdings 2</vt:lpstr>
      <vt:lpstr>VIdeo Lecture 16x9 Light Template</vt:lpstr>
      <vt:lpstr>Unit-1  Introduction to Big Data</vt:lpstr>
      <vt:lpstr>PowerPoint Presentation</vt:lpstr>
      <vt:lpstr>Introduction to Big Data</vt:lpstr>
      <vt:lpstr>Introduction</vt:lpstr>
      <vt:lpstr>Computer Data as Information</vt:lpstr>
      <vt:lpstr>Definition – Big Data</vt:lpstr>
      <vt:lpstr>Sources of Big Data</vt:lpstr>
      <vt:lpstr>Big Data Characteristics</vt:lpstr>
      <vt:lpstr>Big Data Characteristics</vt:lpstr>
      <vt:lpstr>Big Data Characteristics</vt:lpstr>
      <vt:lpstr>Big Data Characteristics</vt:lpstr>
      <vt:lpstr>Big Data Characteristics</vt:lpstr>
      <vt:lpstr>Big Data Characteristics</vt:lpstr>
      <vt:lpstr>Big Data Characteristics</vt:lpstr>
      <vt:lpstr>Big Data Characteristics</vt:lpstr>
      <vt:lpstr>Volume</vt:lpstr>
      <vt:lpstr>Variety</vt:lpstr>
      <vt:lpstr>Veracity</vt:lpstr>
      <vt:lpstr>Velocity</vt:lpstr>
      <vt:lpstr>Value</vt:lpstr>
      <vt:lpstr>Visualization</vt:lpstr>
      <vt:lpstr>Virality</vt:lpstr>
      <vt:lpstr>Challenges of Conventional System</vt:lpstr>
      <vt:lpstr>Challenges of Conventional System</vt:lpstr>
      <vt:lpstr>Volume of Data</vt:lpstr>
      <vt:lpstr>Processing &amp; Analyzing</vt:lpstr>
      <vt:lpstr>Management of Data</vt:lpstr>
      <vt:lpstr>Types of Big Data</vt:lpstr>
      <vt:lpstr>Types of Big Data</vt:lpstr>
      <vt:lpstr>Unstructured</vt:lpstr>
      <vt:lpstr>Unstructured - Example</vt:lpstr>
      <vt:lpstr>Structured</vt:lpstr>
      <vt:lpstr>Structured - Example</vt:lpstr>
      <vt:lpstr>Semi-structured</vt:lpstr>
      <vt:lpstr>Semi-structured - Example</vt:lpstr>
      <vt:lpstr>Difference</vt:lpstr>
      <vt:lpstr>Intelligent Data Analysis</vt:lpstr>
      <vt:lpstr>Intelligent Data Analysis</vt:lpstr>
      <vt:lpstr>Intelligent Data Analysis – Cont.</vt:lpstr>
      <vt:lpstr>Traditional vs. Big Data Business Approach</vt:lpstr>
      <vt:lpstr>Importance of Big Data</vt:lpstr>
      <vt:lpstr>Traditional vs. Big Data </vt:lpstr>
      <vt:lpstr>Majors between Traditional Data &amp; Big Data</vt:lpstr>
      <vt:lpstr>Majors between Traditional Data &amp; Big Data</vt:lpstr>
      <vt:lpstr>Majors between Traditional Data &amp; Big Data</vt:lpstr>
      <vt:lpstr>Confidentiality &amp; Data Accuracy</vt:lpstr>
      <vt:lpstr>Flexibility</vt:lpstr>
      <vt:lpstr>Data Storage Size</vt:lpstr>
      <vt:lpstr>Different Types of Data</vt:lpstr>
      <vt:lpstr>Case Study of Big Data Solutions</vt:lpstr>
      <vt:lpstr>Case Study of Big Data Solution</vt:lpstr>
      <vt:lpstr>Where are businesses finding uses for Big Data ?</vt:lpstr>
      <vt:lpstr>Walmart</vt:lpstr>
      <vt:lpstr>Uber</vt:lpstr>
      <vt:lpstr>Netflix</vt:lpstr>
      <vt:lpstr>More Case Studies of Big Data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Big Data</dc:title>
  <dc:creator>maulik trivedi</dc:creator>
  <cp:lastModifiedBy>umesh patel</cp:lastModifiedBy>
  <cp:revision>261</cp:revision>
  <dcterms:created xsi:type="dcterms:W3CDTF">2021-06-25T10:21:07Z</dcterms:created>
  <dcterms:modified xsi:type="dcterms:W3CDTF">2021-08-09T04:53:43Z</dcterms:modified>
</cp:coreProperties>
</file>