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Paytone One" charset="1" panose="00000500000000000000"/>
      <p:regular r:id="rId45"/>
    </p:embeddedFont>
    <p:embeddedFont>
      <p:font typeface="DejaVu Serif Bold" charset="1" panose="02060803050605020204"/>
      <p:regular r:id="rId46"/>
    </p:embeddedFont>
    <p:embeddedFont>
      <p:font typeface="Passion One Bold" charset="1" panose="02000506050000020004"/>
      <p:regular r:id="rId47"/>
    </p:embeddedFont>
    <p:embeddedFont>
      <p:font typeface="Passion One" charset="1" panose="02000506080000020004"/>
      <p:regular r:id="rId48"/>
    </p:embeddedFont>
    <p:embeddedFont>
      <p:font typeface="Arimo Bold" charset="1" panose="020B0704020202020204"/>
      <p:regular r:id="rId49"/>
    </p:embeddedFont>
    <p:embeddedFont>
      <p:font typeface="Arimo" charset="1" panose="020B0604020202020204"/>
      <p:regular r:id="rId50"/>
    </p:embeddedFont>
    <p:embeddedFont>
      <p:font typeface="Barlow Condensed Semi-Bold" charset="1" panose="00000706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48.png" Type="http://schemas.openxmlformats.org/officeDocument/2006/relationships/image"/><Relationship Id="rId13" Target="../media/image49.svg" Type="http://schemas.openxmlformats.org/officeDocument/2006/relationships/image"/><Relationship Id="rId14" Target="../media/image50.png" Type="http://schemas.openxmlformats.org/officeDocument/2006/relationships/image"/><Relationship Id="rId15" Target="../media/image51.svg" Type="http://schemas.openxmlformats.org/officeDocument/2006/relationships/image"/><Relationship Id="rId16" Target="../media/image52.png" Type="http://schemas.openxmlformats.org/officeDocument/2006/relationships/image"/><Relationship Id="rId17" Target="../media/image53.svg" Type="http://schemas.openxmlformats.org/officeDocument/2006/relationships/image"/><Relationship Id="rId18" Target="../media/image54.png" Type="http://schemas.openxmlformats.org/officeDocument/2006/relationships/image"/><Relationship Id="rId19" Target="../media/image55.svg" Type="http://schemas.openxmlformats.org/officeDocument/2006/relationships/image"/><Relationship Id="rId2" Target="../media/image38.png" Type="http://schemas.openxmlformats.org/officeDocument/2006/relationships/image"/><Relationship Id="rId20" Target="../media/image56.png" Type="http://schemas.openxmlformats.org/officeDocument/2006/relationships/image"/><Relationship Id="rId21" Target="../media/image57.svg" Type="http://schemas.openxmlformats.org/officeDocument/2006/relationships/image"/><Relationship Id="rId22" Target="../media/image58.png" Type="http://schemas.openxmlformats.org/officeDocument/2006/relationships/image"/><Relationship Id="rId23" Target="../media/image59.svg" Type="http://schemas.openxmlformats.org/officeDocument/2006/relationships/image"/><Relationship Id="rId24" Target="../media/image60.png" Type="http://schemas.openxmlformats.org/officeDocument/2006/relationships/image"/><Relationship Id="rId25" Target="../media/image61.svg" Type="http://schemas.openxmlformats.org/officeDocument/2006/relationships/image"/><Relationship Id="rId26" Target="../media/image62.png" Type="http://schemas.openxmlformats.org/officeDocument/2006/relationships/image"/><Relationship Id="rId27" Target="../media/image63.sv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8.png" Type="http://schemas.openxmlformats.org/officeDocument/2006/relationships/image"/><Relationship Id="rId5" Target="../media/image6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2.png" Type="http://schemas.openxmlformats.org/officeDocument/2006/relationships/image"/><Relationship Id="rId5" Target="../media/image7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4.png" Type="http://schemas.openxmlformats.org/officeDocument/2006/relationships/image"/><Relationship Id="rId5" Target="../media/image7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6.png" Type="http://schemas.openxmlformats.org/officeDocument/2006/relationships/image"/><Relationship Id="rId5" Target="../media/image7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78.png" Type="http://schemas.openxmlformats.org/officeDocument/2006/relationships/image"/><Relationship Id="rId4" Target="../media/image7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png" Type="http://schemas.openxmlformats.org/officeDocument/2006/relationships/image"/><Relationship Id="rId8" Target="../media/image87.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8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8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6.png" Type="http://schemas.openxmlformats.org/officeDocument/2006/relationships/image"/><Relationship Id="rId3" Target="../media/image97.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6.png" Type="http://schemas.openxmlformats.org/officeDocument/2006/relationships/image"/><Relationship Id="rId3" Target="../media/image9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8.png" Type="http://schemas.openxmlformats.org/officeDocument/2006/relationships/image"/><Relationship Id="rId3" Target="../media/image99.svg" Type="http://schemas.openxmlformats.org/officeDocument/2006/relationships/image"/><Relationship Id="rId4" Target="../media/image100.png" Type="http://schemas.openxmlformats.org/officeDocument/2006/relationships/image"/><Relationship Id="rId5" Target="../media/image10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2.png" Type="http://schemas.openxmlformats.org/officeDocument/2006/relationships/image"/><Relationship Id="rId3" Target="../media/image103.svg" Type="http://schemas.openxmlformats.org/officeDocument/2006/relationships/image"/><Relationship Id="rId4" Target="../media/image104.png" Type="http://schemas.openxmlformats.org/officeDocument/2006/relationships/image"/><Relationship Id="rId5" Target="../media/image105.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6.png" Type="http://schemas.openxmlformats.org/officeDocument/2006/relationships/image"/><Relationship Id="rId3" Target="../media/image107.svg" Type="http://schemas.openxmlformats.org/officeDocument/2006/relationships/image"/><Relationship Id="rId4" Target="../media/image108.png" Type="http://schemas.openxmlformats.org/officeDocument/2006/relationships/image"/><Relationship Id="rId5" Target="../media/image10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0.png" Type="http://schemas.openxmlformats.org/officeDocument/2006/relationships/image"/><Relationship Id="rId3" Target="../media/image111.svg" Type="http://schemas.openxmlformats.org/officeDocument/2006/relationships/image"/><Relationship Id="rId4" Target="../media/image112.png" Type="http://schemas.openxmlformats.org/officeDocument/2006/relationships/image"/><Relationship Id="rId5" Target="../media/image11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1" Target="../media/image9.png" Type="http://schemas.openxmlformats.org/officeDocument/2006/relationships/image"/><Relationship Id="rId12"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17.png" Type="http://schemas.openxmlformats.org/officeDocument/2006/relationships/image"/><Relationship Id="rId13"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4" Target="https://docs.google.com/document/d/1a02Up-XKz_KaaBUmbD4REVe-Km0dQ8CK/edit?fbclid=IwZXh0bgNhZW0CMTAAAR2J32vwJwz0mRJKtyXTN23WC3gg32QbFGJiUODoqkxGEGWPE2C4LOEnLP4_aem_AZCclU2rBLdmfXNedhkAj5A9Ns1Qtv5BnxKea4ceLvmMIx4LGxw4o-JDS7bNQhVFo4WWp7jUA1c_4mdDpXn5c4_E#heading=h.3j2qqm3" TargetMode="External" Type="http://schemas.openxmlformats.org/officeDocument/2006/relationships/hyperlink"/><Relationship Id="rId15" Target="../media/image13.png" Type="http://schemas.openxmlformats.org/officeDocument/2006/relationships/image"/><Relationship Id="rId16" Target="../media/image14.svg" Type="http://schemas.openxmlformats.org/officeDocument/2006/relationships/image"/><Relationship Id="rId17" Target="../media/image11.png" Type="http://schemas.openxmlformats.org/officeDocument/2006/relationships/image"/><Relationship Id="rId18" Target="../media/image1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3100402" y="3983984"/>
            <a:ext cx="5796630" cy="5833087"/>
          </a:xfrm>
          <a:custGeom>
            <a:avLst/>
            <a:gdLst/>
            <a:ahLst/>
            <a:cxnLst/>
            <a:rect r="r" b="b" t="t" l="l"/>
            <a:pathLst>
              <a:path h="5833087" w="5796630">
                <a:moveTo>
                  <a:pt x="0" y="0"/>
                </a:moveTo>
                <a:lnTo>
                  <a:pt x="5796629" y="0"/>
                </a:lnTo>
                <a:lnTo>
                  <a:pt x="5796629" y="5833087"/>
                </a:lnTo>
                <a:lnTo>
                  <a:pt x="0" y="5833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031" y="6766269"/>
            <a:ext cx="19506063" cy="6101605"/>
            <a:chOff x="0" y="0"/>
            <a:chExt cx="5137399" cy="1607007"/>
          </a:xfrm>
        </p:grpSpPr>
        <p:sp>
          <p:nvSpPr>
            <p:cNvPr name="Freeform 4" id="4"/>
            <p:cNvSpPr/>
            <p:nvPr/>
          </p:nvSpPr>
          <p:spPr>
            <a:xfrm flipH="false" flipV="false" rot="0">
              <a:off x="0" y="0"/>
              <a:ext cx="5137399" cy="1607007"/>
            </a:xfrm>
            <a:custGeom>
              <a:avLst/>
              <a:gdLst/>
              <a:ahLst/>
              <a:cxnLst/>
              <a:rect r="r" b="b" t="t" l="l"/>
              <a:pathLst>
                <a:path h="1607007" w="5137399">
                  <a:moveTo>
                    <a:pt x="2568700" y="0"/>
                  </a:moveTo>
                  <a:cubicBezTo>
                    <a:pt x="1150046" y="0"/>
                    <a:pt x="0" y="359741"/>
                    <a:pt x="0" y="803503"/>
                  </a:cubicBezTo>
                  <a:cubicBezTo>
                    <a:pt x="0" y="1247266"/>
                    <a:pt x="1150046" y="1607007"/>
                    <a:pt x="2568700" y="1607007"/>
                  </a:cubicBezTo>
                  <a:cubicBezTo>
                    <a:pt x="3987353" y="1607007"/>
                    <a:pt x="5137399" y="1247266"/>
                    <a:pt x="5137399" y="803503"/>
                  </a:cubicBezTo>
                  <a:cubicBezTo>
                    <a:pt x="5137399" y="359741"/>
                    <a:pt x="3987353" y="0"/>
                    <a:pt x="2568700" y="0"/>
                  </a:cubicBezTo>
                  <a:close/>
                </a:path>
              </a:pathLst>
            </a:custGeom>
            <a:solidFill>
              <a:srgbClr val="373737"/>
            </a:solidFill>
          </p:spPr>
        </p:sp>
        <p:sp>
          <p:nvSpPr>
            <p:cNvPr name="TextBox 5" id="5"/>
            <p:cNvSpPr txBox="true"/>
            <p:nvPr/>
          </p:nvSpPr>
          <p:spPr>
            <a:xfrm>
              <a:off x="481631" y="103032"/>
              <a:ext cx="4174137" cy="1353318"/>
            </a:xfrm>
            <a:prstGeom prst="rect">
              <a:avLst/>
            </a:prstGeom>
          </p:spPr>
          <p:txBody>
            <a:bodyPr anchor="ctr" rtlCol="false" tIns="50800" lIns="50800" bIns="50800" rIns="50800"/>
            <a:lstStyle/>
            <a:p>
              <a:pPr algn="ctr">
                <a:lnSpc>
                  <a:spcPts val="2520"/>
                </a:lnSpc>
                <a:spcBef>
                  <a:spcPct val="0"/>
                </a:spcBef>
              </a:pPr>
            </a:p>
          </p:txBody>
        </p:sp>
      </p:grpSp>
      <p:sp>
        <p:nvSpPr>
          <p:cNvPr name="Freeform 6" id="6"/>
          <p:cNvSpPr/>
          <p:nvPr/>
        </p:nvSpPr>
        <p:spPr>
          <a:xfrm flipH="false" flipV="false" rot="600272">
            <a:off x="14353932" y="6177146"/>
            <a:ext cx="2435464" cy="3928168"/>
          </a:xfrm>
          <a:custGeom>
            <a:avLst/>
            <a:gdLst/>
            <a:ahLst/>
            <a:cxnLst/>
            <a:rect r="r" b="b" t="t" l="l"/>
            <a:pathLst>
              <a:path h="3928168" w="2435464">
                <a:moveTo>
                  <a:pt x="0" y="0"/>
                </a:moveTo>
                <a:lnTo>
                  <a:pt x="2435464" y="0"/>
                </a:lnTo>
                <a:lnTo>
                  <a:pt x="2435464" y="3928168"/>
                </a:lnTo>
                <a:lnTo>
                  <a:pt x="0" y="3928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5709" y="5702271"/>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67766" y="5702271"/>
            <a:ext cx="6695680" cy="4114800"/>
          </a:xfrm>
          <a:custGeom>
            <a:avLst/>
            <a:gdLst/>
            <a:ahLst/>
            <a:cxnLst/>
            <a:rect r="r" b="b" t="t" l="l"/>
            <a:pathLst>
              <a:path h="4114800" w="6695680">
                <a:moveTo>
                  <a:pt x="0" y="0"/>
                </a:moveTo>
                <a:lnTo>
                  <a:pt x="6695681" y="0"/>
                </a:lnTo>
                <a:lnTo>
                  <a:pt x="669568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60568" y="566333"/>
            <a:ext cx="17766863" cy="1517014"/>
          </a:xfrm>
          <a:prstGeom prst="rect">
            <a:avLst/>
          </a:prstGeom>
        </p:spPr>
        <p:txBody>
          <a:bodyPr anchor="t" rtlCol="false" tIns="0" lIns="0" bIns="0" rIns="0">
            <a:spAutoFit/>
          </a:bodyPr>
          <a:lstStyle/>
          <a:p>
            <a:pPr algn="ctr">
              <a:lnSpc>
                <a:spcPts val="12460"/>
              </a:lnSpc>
            </a:pPr>
            <a:r>
              <a:rPr lang="en-US" sz="8900">
                <a:solidFill>
                  <a:srgbClr val="000000"/>
                </a:solidFill>
                <a:latin typeface="Paytone One"/>
              </a:rPr>
              <a:t>Object-Oriented Programming</a:t>
            </a:r>
          </a:p>
        </p:txBody>
      </p:sp>
      <p:sp>
        <p:nvSpPr>
          <p:cNvPr name="TextBox 10" id="10"/>
          <p:cNvSpPr txBox="true"/>
          <p:nvPr/>
        </p:nvSpPr>
        <p:spPr>
          <a:xfrm rot="0">
            <a:off x="4522694" y="2890241"/>
            <a:ext cx="8656339" cy="1541728"/>
          </a:xfrm>
          <a:prstGeom prst="rect">
            <a:avLst/>
          </a:prstGeom>
        </p:spPr>
        <p:txBody>
          <a:bodyPr anchor="t" rtlCol="false" tIns="0" lIns="0" bIns="0" rIns="0">
            <a:spAutoFit/>
          </a:bodyPr>
          <a:lstStyle/>
          <a:p>
            <a:pPr algn="ctr">
              <a:lnSpc>
                <a:spcPts val="12477"/>
              </a:lnSpc>
            </a:pPr>
            <a:r>
              <a:rPr lang="en-US" sz="8912">
                <a:solidFill>
                  <a:srgbClr val="000000"/>
                </a:solidFill>
                <a:latin typeface="DejaVu Serif Bold"/>
              </a:rPr>
              <a:t>Chess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648089" y="2932180"/>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61713" y="2639051"/>
            <a:ext cx="10164450" cy="4701058"/>
          </a:xfrm>
          <a:custGeom>
            <a:avLst/>
            <a:gdLst/>
            <a:ahLst/>
            <a:cxnLst/>
            <a:rect r="r" b="b" t="t" l="l"/>
            <a:pathLst>
              <a:path h="4701058" w="10164450">
                <a:moveTo>
                  <a:pt x="0" y="0"/>
                </a:moveTo>
                <a:lnTo>
                  <a:pt x="10164450" y="0"/>
                </a:lnTo>
                <a:lnTo>
                  <a:pt x="10164450" y="4701057"/>
                </a:lnTo>
                <a:lnTo>
                  <a:pt x="0" y="4701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36596"/>
            <a:ext cx="9153754" cy="855605"/>
          </a:xfrm>
          <a:prstGeom prst="rect">
            <a:avLst/>
          </a:prstGeom>
        </p:spPr>
        <p:txBody>
          <a:bodyPr anchor="t" rtlCol="false" tIns="0" lIns="0" bIns="0" rIns="0">
            <a:spAutoFit/>
          </a:bodyPr>
          <a:lstStyle/>
          <a:p>
            <a:pPr algn="ctr" marL="1741155" indent="-870578" lvl="1">
              <a:lnSpc>
                <a:spcPts val="5645"/>
              </a:lnSpc>
              <a:buAutoNum type="arabicPeriod" startAt="1"/>
            </a:pPr>
            <a:r>
              <a:rPr lang="en-US" sz="8064" spc="161">
                <a:solidFill>
                  <a:srgbClr val="D18225"/>
                </a:solidFill>
                <a:latin typeface="Passion One Bold"/>
              </a:rPr>
              <a:t>INTRODUCTION</a:t>
            </a:r>
          </a:p>
        </p:txBody>
      </p:sp>
      <p:sp>
        <p:nvSpPr>
          <p:cNvPr name="TextBox 5" id="5"/>
          <p:cNvSpPr txBox="true"/>
          <p:nvPr/>
        </p:nvSpPr>
        <p:spPr>
          <a:xfrm rot="0">
            <a:off x="7825484" y="3866536"/>
            <a:ext cx="9433816" cy="2188937"/>
          </a:xfrm>
          <a:prstGeom prst="rect">
            <a:avLst/>
          </a:prstGeom>
        </p:spPr>
        <p:txBody>
          <a:bodyPr anchor="t" rtlCol="false" tIns="0" lIns="0" bIns="0" rIns="0">
            <a:spAutoFit/>
          </a:bodyPr>
          <a:lstStyle/>
          <a:p>
            <a:pPr algn="just">
              <a:lnSpc>
                <a:spcPts val="3482"/>
              </a:lnSpc>
            </a:pPr>
            <a:r>
              <a:rPr lang="en-US" sz="2487">
                <a:solidFill>
                  <a:srgbClr val="000000"/>
                </a:solidFill>
                <a:latin typeface="Arimo Bold"/>
              </a:rPr>
              <a:t>The Chess game follows the basic rules of chess, and all the chess pieces only moveaccording to valid moves for that piece. Our implementation of Chess is for two players (use of Artificial Intelligence). It is played on an 8x8 checked board, with a dark squarein each player's lower left corner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true" flipV="false" rot="12545">
            <a:off x="1144771" y="983545"/>
            <a:ext cx="15962416" cy="2157185"/>
          </a:xfrm>
          <a:custGeom>
            <a:avLst/>
            <a:gdLst/>
            <a:ahLst/>
            <a:cxnLst/>
            <a:rect r="r" b="b" t="t" l="l"/>
            <a:pathLst>
              <a:path h="2157185" w="15962416">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l="0" t="-42611" r="0" b="0"/>
            </a:stretch>
          </a:blipFill>
        </p:spPr>
      </p:sp>
      <p:sp>
        <p:nvSpPr>
          <p:cNvPr name="TextBox 3" id="3"/>
          <p:cNvSpPr txBox="true"/>
          <p:nvPr/>
        </p:nvSpPr>
        <p:spPr>
          <a:xfrm rot="8137">
            <a:off x="1859267" y="1662755"/>
            <a:ext cx="14460779" cy="962185"/>
          </a:xfrm>
          <a:prstGeom prst="rect">
            <a:avLst/>
          </a:prstGeom>
        </p:spPr>
        <p:txBody>
          <a:bodyPr anchor="t" rtlCol="false" tIns="0" lIns="0" bIns="0" rIns="0">
            <a:spAutoFit/>
          </a:bodyPr>
          <a:lstStyle/>
          <a:p>
            <a:pPr algn="ctr">
              <a:lnSpc>
                <a:spcPts val="6602"/>
              </a:lnSpc>
            </a:pPr>
            <a:r>
              <a:rPr lang="en-US" sz="8253" spc="247">
                <a:solidFill>
                  <a:srgbClr val="F59701"/>
                </a:solidFill>
                <a:latin typeface="Passion One Bold"/>
              </a:rPr>
              <a:t>PIECES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true" flipV="false" rot="12545">
            <a:off x="1144771" y="983545"/>
            <a:ext cx="15962416" cy="2157185"/>
          </a:xfrm>
          <a:custGeom>
            <a:avLst/>
            <a:gdLst/>
            <a:ahLst/>
            <a:cxnLst/>
            <a:rect r="r" b="b" t="t" l="l"/>
            <a:pathLst>
              <a:path h="2157185" w="15962416">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l="0" t="-42611" r="0" b="0"/>
            </a:stretch>
          </a:blipFill>
        </p:spPr>
      </p:sp>
      <p:sp>
        <p:nvSpPr>
          <p:cNvPr name="Freeform 3" id="3"/>
          <p:cNvSpPr/>
          <p:nvPr/>
        </p:nvSpPr>
        <p:spPr>
          <a:xfrm flipH="false" flipV="false" rot="0">
            <a:off x="6954531" y="4138860"/>
            <a:ext cx="1687841" cy="3401190"/>
          </a:xfrm>
          <a:custGeom>
            <a:avLst/>
            <a:gdLst/>
            <a:ahLst/>
            <a:cxnLst/>
            <a:rect r="r" b="b" t="t" l="l"/>
            <a:pathLst>
              <a:path h="3401190" w="1687841">
                <a:moveTo>
                  <a:pt x="0" y="0"/>
                </a:moveTo>
                <a:lnTo>
                  <a:pt x="1687841" y="0"/>
                </a:lnTo>
                <a:lnTo>
                  <a:pt x="1687841" y="3401191"/>
                </a:lnTo>
                <a:lnTo>
                  <a:pt x="0" y="3401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81207" y="4586393"/>
            <a:ext cx="1525603" cy="2506125"/>
          </a:xfrm>
          <a:custGeom>
            <a:avLst/>
            <a:gdLst/>
            <a:ahLst/>
            <a:cxnLst/>
            <a:rect r="r" b="b" t="t" l="l"/>
            <a:pathLst>
              <a:path h="2506125" w="1525603">
                <a:moveTo>
                  <a:pt x="0" y="0"/>
                </a:moveTo>
                <a:lnTo>
                  <a:pt x="1525604" y="0"/>
                </a:lnTo>
                <a:lnTo>
                  <a:pt x="1525604" y="2506125"/>
                </a:lnTo>
                <a:lnTo>
                  <a:pt x="0" y="25061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70388" y="4805215"/>
            <a:ext cx="1292800" cy="2068480"/>
          </a:xfrm>
          <a:custGeom>
            <a:avLst/>
            <a:gdLst/>
            <a:ahLst/>
            <a:cxnLst/>
            <a:rect r="r" b="b" t="t" l="l"/>
            <a:pathLst>
              <a:path h="2068480" w="1292800">
                <a:moveTo>
                  <a:pt x="0" y="0"/>
                </a:moveTo>
                <a:lnTo>
                  <a:pt x="1292800" y="0"/>
                </a:lnTo>
                <a:lnTo>
                  <a:pt x="1292800" y="2068481"/>
                </a:lnTo>
                <a:lnTo>
                  <a:pt x="0" y="20684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42196" y="3782056"/>
            <a:ext cx="2021395" cy="4114800"/>
          </a:xfrm>
          <a:custGeom>
            <a:avLst/>
            <a:gdLst/>
            <a:ahLst/>
            <a:cxnLst/>
            <a:rect r="r" b="b" t="t" l="l"/>
            <a:pathLst>
              <a:path h="4114800" w="2021395">
                <a:moveTo>
                  <a:pt x="0" y="0"/>
                </a:moveTo>
                <a:lnTo>
                  <a:pt x="2021396" y="0"/>
                </a:lnTo>
                <a:lnTo>
                  <a:pt x="202139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083968" y="4138860"/>
            <a:ext cx="1883409" cy="3401190"/>
          </a:xfrm>
          <a:custGeom>
            <a:avLst/>
            <a:gdLst/>
            <a:ahLst/>
            <a:cxnLst/>
            <a:rect r="r" b="b" t="t" l="l"/>
            <a:pathLst>
              <a:path h="3401190" w="1883409">
                <a:moveTo>
                  <a:pt x="0" y="0"/>
                </a:moveTo>
                <a:lnTo>
                  <a:pt x="1883409" y="0"/>
                </a:lnTo>
                <a:lnTo>
                  <a:pt x="1883409" y="3401191"/>
                </a:lnTo>
                <a:lnTo>
                  <a:pt x="0" y="34011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712852" y="4408825"/>
            <a:ext cx="1716757" cy="2861262"/>
          </a:xfrm>
          <a:custGeom>
            <a:avLst/>
            <a:gdLst/>
            <a:ahLst/>
            <a:cxnLst/>
            <a:rect r="r" b="b" t="t" l="l"/>
            <a:pathLst>
              <a:path h="2861262" w="1716757">
                <a:moveTo>
                  <a:pt x="0" y="0"/>
                </a:moveTo>
                <a:lnTo>
                  <a:pt x="1716757" y="0"/>
                </a:lnTo>
                <a:lnTo>
                  <a:pt x="1716757" y="2861261"/>
                </a:lnTo>
                <a:lnTo>
                  <a:pt x="0" y="28612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8137">
            <a:off x="1859267" y="1662755"/>
            <a:ext cx="14460779" cy="962185"/>
          </a:xfrm>
          <a:prstGeom prst="rect">
            <a:avLst/>
          </a:prstGeom>
        </p:spPr>
        <p:txBody>
          <a:bodyPr anchor="t" rtlCol="false" tIns="0" lIns="0" bIns="0" rIns="0">
            <a:spAutoFit/>
          </a:bodyPr>
          <a:lstStyle/>
          <a:p>
            <a:pPr algn="ctr">
              <a:lnSpc>
                <a:spcPts val="6602"/>
              </a:lnSpc>
            </a:pPr>
            <a:r>
              <a:rPr lang="en-US" sz="8253" spc="247">
                <a:solidFill>
                  <a:srgbClr val="F59701"/>
                </a:solidFill>
                <a:latin typeface="Passion One Bold"/>
              </a:rPr>
              <a:t>PIECES</a:t>
            </a:r>
          </a:p>
        </p:txBody>
      </p:sp>
      <p:sp>
        <p:nvSpPr>
          <p:cNvPr name="TextBox 10" id="10"/>
          <p:cNvSpPr txBox="true"/>
          <p:nvPr/>
        </p:nvSpPr>
        <p:spPr>
          <a:xfrm rot="0">
            <a:off x="3801479"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QUEEN</a:t>
            </a:r>
          </a:p>
        </p:txBody>
      </p:sp>
      <p:sp>
        <p:nvSpPr>
          <p:cNvPr name="TextBox 11" id="11"/>
          <p:cNvSpPr txBox="true"/>
          <p:nvPr/>
        </p:nvSpPr>
        <p:spPr>
          <a:xfrm rot="0">
            <a:off x="6574257"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BISHOP</a:t>
            </a:r>
          </a:p>
        </p:txBody>
      </p:sp>
      <p:sp>
        <p:nvSpPr>
          <p:cNvPr name="TextBox 12" id="12"/>
          <p:cNvSpPr txBox="true"/>
          <p:nvPr/>
        </p:nvSpPr>
        <p:spPr>
          <a:xfrm rot="0">
            <a:off x="9347036"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KNIGHT</a:t>
            </a:r>
          </a:p>
        </p:txBody>
      </p:sp>
      <p:sp>
        <p:nvSpPr>
          <p:cNvPr name="TextBox 13" id="13"/>
          <p:cNvSpPr txBox="true"/>
          <p:nvPr/>
        </p:nvSpPr>
        <p:spPr>
          <a:xfrm rot="0">
            <a:off x="12119815"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ROOK</a:t>
            </a:r>
          </a:p>
        </p:txBody>
      </p:sp>
      <p:sp>
        <p:nvSpPr>
          <p:cNvPr name="TextBox 14" id="14"/>
          <p:cNvSpPr txBox="true"/>
          <p:nvPr/>
        </p:nvSpPr>
        <p:spPr>
          <a:xfrm rot="0">
            <a:off x="14892594"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PAWN</a:t>
            </a:r>
          </a:p>
        </p:txBody>
      </p:sp>
      <p:sp>
        <p:nvSpPr>
          <p:cNvPr name="TextBox 15" id="15"/>
          <p:cNvSpPr txBox="true"/>
          <p:nvPr/>
        </p:nvSpPr>
        <p:spPr>
          <a:xfrm rot="0">
            <a:off x="1028700"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KING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9868981" y="1032493"/>
            <a:ext cx="7207549" cy="7207549"/>
          </a:xfrm>
          <a:custGeom>
            <a:avLst/>
            <a:gdLst/>
            <a:ahLst/>
            <a:cxnLst/>
            <a:rect r="r" b="b" t="t" l="l"/>
            <a:pathLst>
              <a:path h="7207549" w="7207549">
                <a:moveTo>
                  <a:pt x="0" y="0"/>
                </a:moveTo>
                <a:lnTo>
                  <a:pt x="7207549" y="0"/>
                </a:lnTo>
                <a:lnTo>
                  <a:pt x="7207549" y="7207549"/>
                </a:lnTo>
                <a:lnTo>
                  <a:pt x="0" y="7207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46557" y="7413423"/>
            <a:ext cx="749951" cy="700863"/>
          </a:xfrm>
          <a:custGeom>
            <a:avLst/>
            <a:gdLst/>
            <a:ahLst/>
            <a:cxnLst/>
            <a:rect r="r" b="b" t="t" l="l"/>
            <a:pathLst>
              <a:path h="700863" w="749951">
                <a:moveTo>
                  <a:pt x="0" y="0"/>
                </a:moveTo>
                <a:lnTo>
                  <a:pt x="749951" y="0"/>
                </a:lnTo>
                <a:lnTo>
                  <a:pt x="749951" y="700863"/>
                </a:lnTo>
                <a:lnTo>
                  <a:pt x="0" y="700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46557" y="1105944"/>
            <a:ext cx="749951" cy="700863"/>
          </a:xfrm>
          <a:custGeom>
            <a:avLst/>
            <a:gdLst/>
            <a:ahLst/>
            <a:cxnLst/>
            <a:rect r="r" b="b" t="t" l="l"/>
            <a:pathLst>
              <a:path h="700863" w="749951">
                <a:moveTo>
                  <a:pt x="0" y="0"/>
                </a:moveTo>
                <a:lnTo>
                  <a:pt x="749951" y="0"/>
                </a:lnTo>
                <a:lnTo>
                  <a:pt x="749951" y="700863"/>
                </a:lnTo>
                <a:lnTo>
                  <a:pt x="0" y="7008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39969" y="7413423"/>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339969" y="1105944"/>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865855" y="7413423"/>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865855" y="1105944"/>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787230" y="7413423"/>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1787230" y="1105944"/>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4478925" y="7413423"/>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4478925" y="1105944"/>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3583922" y="7413423"/>
            <a:ext cx="721863" cy="700863"/>
          </a:xfrm>
          <a:custGeom>
            <a:avLst/>
            <a:gdLst/>
            <a:ahLst/>
            <a:cxnLst/>
            <a:rect r="r" b="b" t="t" l="l"/>
            <a:pathLst>
              <a:path h="700863" w="721863">
                <a:moveTo>
                  <a:pt x="0" y="0"/>
                </a:moveTo>
                <a:lnTo>
                  <a:pt x="721863" y="0"/>
                </a:lnTo>
                <a:lnTo>
                  <a:pt x="721863" y="700863"/>
                </a:lnTo>
                <a:lnTo>
                  <a:pt x="0" y="70086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583922" y="1105944"/>
            <a:ext cx="721863" cy="700863"/>
          </a:xfrm>
          <a:custGeom>
            <a:avLst/>
            <a:gdLst/>
            <a:ahLst/>
            <a:cxnLst/>
            <a:rect r="r" b="b" t="t" l="l"/>
            <a:pathLst>
              <a:path h="700863" w="721863">
                <a:moveTo>
                  <a:pt x="0" y="0"/>
                </a:moveTo>
                <a:lnTo>
                  <a:pt x="721863" y="0"/>
                </a:lnTo>
                <a:lnTo>
                  <a:pt x="721863" y="700863"/>
                </a:lnTo>
                <a:lnTo>
                  <a:pt x="0" y="70086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0016478" y="7413423"/>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false" flipV="false" rot="0">
            <a:off x="10016478" y="1105944"/>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0">
            <a:off x="16311357" y="7413423"/>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8" id="18"/>
          <p:cNvSpPr/>
          <p:nvPr/>
        </p:nvSpPr>
        <p:spPr>
          <a:xfrm flipH="false" flipV="false" rot="0">
            <a:off x="16311357" y="1105944"/>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16343214"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6343214"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0">
            <a:off x="15454428"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2" id="22"/>
          <p:cNvSpPr/>
          <p:nvPr/>
        </p:nvSpPr>
        <p:spPr>
          <a:xfrm flipH="false" flipV="false" rot="0">
            <a:off x="15454428"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3" id="23"/>
          <p:cNvSpPr/>
          <p:nvPr/>
        </p:nvSpPr>
        <p:spPr>
          <a:xfrm flipH="false" flipV="false" rot="0">
            <a:off x="14553412"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4" id="24"/>
          <p:cNvSpPr/>
          <p:nvPr/>
        </p:nvSpPr>
        <p:spPr>
          <a:xfrm flipH="false" flipV="false" rot="0">
            <a:off x="14553412"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5" id="25"/>
          <p:cNvSpPr/>
          <p:nvPr/>
        </p:nvSpPr>
        <p:spPr>
          <a:xfrm flipH="false" flipV="false" rot="0">
            <a:off x="13674703"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6" id="26"/>
          <p:cNvSpPr/>
          <p:nvPr/>
        </p:nvSpPr>
        <p:spPr>
          <a:xfrm flipH="false" flipV="false" rot="0">
            <a:off x="13674703"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7" id="27"/>
          <p:cNvSpPr/>
          <p:nvPr/>
        </p:nvSpPr>
        <p:spPr>
          <a:xfrm flipH="false" flipV="false" rot="0">
            <a:off x="12751382"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8" id="28"/>
          <p:cNvSpPr/>
          <p:nvPr/>
        </p:nvSpPr>
        <p:spPr>
          <a:xfrm flipH="false" flipV="false" rot="0">
            <a:off x="12751382"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9" id="29"/>
          <p:cNvSpPr/>
          <p:nvPr/>
        </p:nvSpPr>
        <p:spPr>
          <a:xfrm flipH="false" flipV="false" rot="0">
            <a:off x="11850366"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0" id="30"/>
          <p:cNvSpPr/>
          <p:nvPr/>
        </p:nvSpPr>
        <p:spPr>
          <a:xfrm flipH="false" flipV="false" rot="0">
            <a:off x="11850366"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1" id="31"/>
          <p:cNvSpPr/>
          <p:nvPr/>
        </p:nvSpPr>
        <p:spPr>
          <a:xfrm flipH="false" flipV="false" rot="0">
            <a:off x="10949351"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2" id="32"/>
          <p:cNvSpPr/>
          <p:nvPr/>
        </p:nvSpPr>
        <p:spPr>
          <a:xfrm flipH="false" flipV="false" rot="0">
            <a:off x="10949351"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3" id="33"/>
          <p:cNvSpPr/>
          <p:nvPr/>
        </p:nvSpPr>
        <p:spPr>
          <a:xfrm flipH="false" flipV="false" rot="0">
            <a:off x="10048335"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4" id="34"/>
          <p:cNvSpPr/>
          <p:nvPr/>
        </p:nvSpPr>
        <p:spPr>
          <a:xfrm flipH="false" flipV="false" rot="0">
            <a:off x="10048335"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35" id="35"/>
          <p:cNvSpPr txBox="true"/>
          <p:nvPr/>
        </p:nvSpPr>
        <p:spPr>
          <a:xfrm rot="0">
            <a:off x="8996482" y="7611454"/>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1</a:t>
            </a:r>
          </a:p>
        </p:txBody>
      </p:sp>
      <p:sp>
        <p:nvSpPr>
          <p:cNvPr name="TextBox 36" id="36"/>
          <p:cNvSpPr txBox="true"/>
          <p:nvPr/>
        </p:nvSpPr>
        <p:spPr>
          <a:xfrm rot="0">
            <a:off x="9985199"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A</a:t>
            </a:r>
          </a:p>
        </p:txBody>
      </p:sp>
      <p:sp>
        <p:nvSpPr>
          <p:cNvPr name="TextBox 37" id="37"/>
          <p:cNvSpPr txBox="true"/>
          <p:nvPr/>
        </p:nvSpPr>
        <p:spPr>
          <a:xfrm rot="0">
            <a:off x="10886214"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B</a:t>
            </a:r>
          </a:p>
        </p:txBody>
      </p:sp>
      <p:sp>
        <p:nvSpPr>
          <p:cNvPr name="TextBox 38" id="38"/>
          <p:cNvSpPr txBox="true"/>
          <p:nvPr/>
        </p:nvSpPr>
        <p:spPr>
          <a:xfrm rot="0">
            <a:off x="11787230"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C</a:t>
            </a:r>
          </a:p>
        </p:txBody>
      </p:sp>
      <p:sp>
        <p:nvSpPr>
          <p:cNvPr name="TextBox 39" id="39"/>
          <p:cNvSpPr txBox="true"/>
          <p:nvPr/>
        </p:nvSpPr>
        <p:spPr>
          <a:xfrm rot="0">
            <a:off x="12688245"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D</a:t>
            </a:r>
          </a:p>
        </p:txBody>
      </p:sp>
      <p:sp>
        <p:nvSpPr>
          <p:cNvPr name="TextBox 40" id="40"/>
          <p:cNvSpPr txBox="true"/>
          <p:nvPr/>
        </p:nvSpPr>
        <p:spPr>
          <a:xfrm rot="0">
            <a:off x="13589261"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E</a:t>
            </a:r>
          </a:p>
        </p:txBody>
      </p:sp>
      <p:sp>
        <p:nvSpPr>
          <p:cNvPr name="TextBox 41" id="41"/>
          <p:cNvSpPr txBox="true"/>
          <p:nvPr/>
        </p:nvSpPr>
        <p:spPr>
          <a:xfrm rot="0">
            <a:off x="14490276"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F</a:t>
            </a:r>
          </a:p>
        </p:txBody>
      </p:sp>
      <p:sp>
        <p:nvSpPr>
          <p:cNvPr name="TextBox 42" id="42"/>
          <p:cNvSpPr txBox="true"/>
          <p:nvPr/>
        </p:nvSpPr>
        <p:spPr>
          <a:xfrm rot="0">
            <a:off x="15391291"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G</a:t>
            </a:r>
          </a:p>
        </p:txBody>
      </p:sp>
      <p:sp>
        <p:nvSpPr>
          <p:cNvPr name="TextBox 43" id="43"/>
          <p:cNvSpPr txBox="true"/>
          <p:nvPr/>
        </p:nvSpPr>
        <p:spPr>
          <a:xfrm rot="0">
            <a:off x="16292307"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H</a:t>
            </a:r>
          </a:p>
        </p:txBody>
      </p:sp>
      <p:sp>
        <p:nvSpPr>
          <p:cNvPr name="TextBox 44" id="44"/>
          <p:cNvSpPr txBox="true"/>
          <p:nvPr/>
        </p:nvSpPr>
        <p:spPr>
          <a:xfrm rot="0">
            <a:off x="8996482" y="6713107"/>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2</a:t>
            </a:r>
          </a:p>
        </p:txBody>
      </p:sp>
      <p:sp>
        <p:nvSpPr>
          <p:cNvPr name="TextBox 45" id="45"/>
          <p:cNvSpPr txBox="true"/>
          <p:nvPr/>
        </p:nvSpPr>
        <p:spPr>
          <a:xfrm rot="0">
            <a:off x="8996482" y="5814760"/>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3</a:t>
            </a:r>
          </a:p>
        </p:txBody>
      </p:sp>
      <p:sp>
        <p:nvSpPr>
          <p:cNvPr name="TextBox 46" id="46"/>
          <p:cNvSpPr txBox="true"/>
          <p:nvPr/>
        </p:nvSpPr>
        <p:spPr>
          <a:xfrm rot="0">
            <a:off x="8996482" y="4916413"/>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4</a:t>
            </a:r>
          </a:p>
        </p:txBody>
      </p:sp>
      <p:sp>
        <p:nvSpPr>
          <p:cNvPr name="TextBox 47" id="47"/>
          <p:cNvSpPr txBox="true"/>
          <p:nvPr/>
        </p:nvSpPr>
        <p:spPr>
          <a:xfrm rot="0">
            <a:off x="8996482" y="4018066"/>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5</a:t>
            </a:r>
          </a:p>
        </p:txBody>
      </p:sp>
      <p:sp>
        <p:nvSpPr>
          <p:cNvPr name="TextBox 48" id="48"/>
          <p:cNvSpPr txBox="true"/>
          <p:nvPr/>
        </p:nvSpPr>
        <p:spPr>
          <a:xfrm rot="0">
            <a:off x="8996482" y="3119719"/>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6</a:t>
            </a:r>
          </a:p>
        </p:txBody>
      </p:sp>
      <p:sp>
        <p:nvSpPr>
          <p:cNvPr name="TextBox 49" id="49"/>
          <p:cNvSpPr txBox="true"/>
          <p:nvPr/>
        </p:nvSpPr>
        <p:spPr>
          <a:xfrm rot="0">
            <a:off x="8996482" y="2221372"/>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7</a:t>
            </a:r>
          </a:p>
        </p:txBody>
      </p:sp>
      <p:sp>
        <p:nvSpPr>
          <p:cNvPr name="TextBox 50" id="50"/>
          <p:cNvSpPr txBox="true"/>
          <p:nvPr/>
        </p:nvSpPr>
        <p:spPr>
          <a:xfrm rot="0">
            <a:off x="8996482" y="132302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8</a:t>
            </a:r>
          </a:p>
        </p:txBody>
      </p:sp>
      <p:sp>
        <p:nvSpPr>
          <p:cNvPr name="TextBox 51" id="51"/>
          <p:cNvSpPr txBox="true"/>
          <p:nvPr/>
        </p:nvSpPr>
        <p:spPr>
          <a:xfrm rot="0">
            <a:off x="725514" y="1489007"/>
            <a:ext cx="7514686" cy="2462384"/>
          </a:xfrm>
          <a:prstGeom prst="rect">
            <a:avLst/>
          </a:prstGeom>
        </p:spPr>
        <p:txBody>
          <a:bodyPr anchor="t" rtlCol="false" tIns="0" lIns="0" bIns="0" rIns="0">
            <a:spAutoFit/>
          </a:bodyPr>
          <a:lstStyle/>
          <a:p>
            <a:pPr algn="ctr">
              <a:lnSpc>
                <a:spcPts val="8874"/>
              </a:lnSpc>
            </a:pPr>
            <a:r>
              <a:rPr lang="en-US" sz="12677" spc="253">
                <a:solidFill>
                  <a:srgbClr val="D18225"/>
                </a:solidFill>
                <a:latin typeface="Passion One Bold"/>
              </a:rPr>
              <a:t>GAME RULES</a:t>
            </a:r>
          </a:p>
        </p:txBody>
      </p:sp>
      <p:sp>
        <p:nvSpPr>
          <p:cNvPr name="TextBox 52" id="52"/>
          <p:cNvSpPr txBox="true"/>
          <p:nvPr/>
        </p:nvSpPr>
        <p:spPr>
          <a:xfrm rot="0">
            <a:off x="729999" y="3851793"/>
            <a:ext cx="7514686" cy="1338434"/>
          </a:xfrm>
          <a:prstGeom prst="rect">
            <a:avLst/>
          </a:prstGeom>
        </p:spPr>
        <p:txBody>
          <a:bodyPr anchor="t" rtlCol="false" tIns="0" lIns="0" bIns="0" rIns="0">
            <a:spAutoFit/>
          </a:bodyPr>
          <a:lstStyle/>
          <a:p>
            <a:pPr algn="ctr">
              <a:lnSpc>
                <a:spcPts val="8874"/>
              </a:lnSpc>
            </a:pPr>
            <a:r>
              <a:rPr lang="en-US" sz="12677" spc="253">
                <a:solidFill>
                  <a:srgbClr val="653A22"/>
                </a:solidFill>
                <a:latin typeface="Passion One Bold"/>
              </a:rPr>
              <a:t>CHESS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4E5"/>
        </a:solidFill>
      </p:bgPr>
    </p:bg>
    <p:spTree>
      <p:nvGrpSpPr>
        <p:cNvPr id="1" name=""/>
        <p:cNvGrpSpPr/>
        <p:nvPr/>
      </p:nvGrpSpPr>
      <p:grpSpPr>
        <a:xfrm>
          <a:off x="0" y="0"/>
          <a:ext cx="0" cy="0"/>
          <a:chOff x="0" y="0"/>
          <a:chExt cx="0" cy="0"/>
        </a:xfrm>
      </p:grpSpPr>
      <p:sp>
        <p:nvSpPr>
          <p:cNvPr name="TextBox 2" id="2"/>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2. GAME RULES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63711" y="2982821"/>
            <a:ext cx="1836230" cy="4114800"/>
          </a:xfrm>
          <a:custGeom>
            <a:avLst/>
            <a:gdLst/>
            <a:ahLst/>
            <a:cxnLst/>
            <a:rect r="r" b="b" t="t" l="l"/>
            <a:pathLst>
              <a:path h="4114800" w="1836230">
                <a:moveTo>
                  <a:pt x="0" y="0"/>
                </a:moveTo>
                <a:lnTo>
                  <a:pt x="1836230" y="0"/>
                </a:lnTo>
                <a:lnTo>
                  <a:pt x="18362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06713"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KING</a:t>
            </a:r>
          </a:p>
        </p:txBody>
      </p:sp>
      <p:sp>
        <p:nvSpPr>
          <p:cNvPr name="TextBox 5" id="5"/>
          <p:cNvSpPr txBox="true"/>
          <p:nvPr/>
        </p:nvSpPr>
        <p:spPr>
          <a:xfrm rot="0">
            <a:off x="2867833" y="1965022"/>
            <a:ext cx="8078246"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one square in any direction.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958658" y="901641"/>
            <a:ext cx="9088155" cy="9145314"/>
          </a:xfrm>
          <a:custGeom>
            <a:avLst/>
            <a:gdLst/>
            <a:ahLst/>
            <a:cxnLst/>
            <a:rect r="r" b="b" t="t" l="l"/>
            <a:pathLst>
              <a:path h="9145314" w="9088155">
                <a:moveTo>
                  <a:pt x="0" y="0"/>
                </a:moveTo>
                <a:lnTo>
                  <a:pt x="9088155" y="0"/>
                </a:lnTo>
                <a:lnTo>
                  <a:pt x="9088155"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97181" y="3086100"/>
            <a:ext cx="2011109" cy="4114800"/>
          </a:xfrm>
          <a:custGeom>
            <a:avLst/>
            <a:gdLst/>
            <a:ahLst/>
            <a:cxnLst/>
            <a:rect r="r" b="b" t="t" l="l"/>
            <a:pathLst>
              <a:path h="4114800" w="2011109">
                <a:moveTo>
                  <a:pt x="0" y="0"/>
                </a:moveTo>
                <a:lnTo>
                  <a:pt x="2011109" y="0"/>
                </a:lnTo>
                <a:lnTo>
                  <a:pt x="2011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09327"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QUEEN</a:t>
            </a:r>
          </a:p>
        </p:txBody>
      </p:sp>
      <p:sp>
        <p:nvSpPr>
          <p:cNvPr name="TextBox 5" id="5"/>
          <p:cNvSpPr txBox="true"/>
          <p:nvPr/>
        </p:nvSpPr>
        <p:spPr>
          <a:xfrm rot="0">
            <a:off x="1463248" y="2172469"/>
            <a:ext cx="10207479" cy="117348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horizontally, vertically, or diagonally any number of squares.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97144" y="2982821"/>
            <a:ext cx="1769364" cy="4114800"/>
          </a:xfrm>
          <a:custGeom>
            <a:avLst/>
            <a:gdLst/>
            <a:ahLst/>
            <a:cxnLst/>
            <a:rect r="r" b="b" t="t" l="l"/>
            <a:pathLst>
              <a:path h="4114800" w="1769364">
                <a:moveTo>
                  <a:pt x="0" y="0"/>
                </a:moveTo>
                <a:lnTo>
                  <a:pt x="1769364" y="0"/>
                </a:lnTo>
                <a:lnTo>
                  <a:pt x="1769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BISHOP</a:t>
            </a:r>
          </a:p>
        </p:txBody>
      </p:sp>
      <p:sp>
        <p:nvSpPr>
          <p:cNvPr name="TextBox 5" id="5"/>
          <p:cNvSpPr txBox="true"/>
          <p:nvPr/>
        </p:nvSpPr>
        <p:spPr>
          <a:xfrm rot="0">
            <a:off x="2483032" y="2237437"/>
            <a:ext cx="8078246"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diagonally any number of squares.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25917" y="2726952"/>
            <a:ext cx="3111818" cy="4114800"/>
          </a:xfrm>
          <a:custGeom>
            <a:avLst/>
            <a:gdLst/>
            <a:ahLst/>
            <a:cxnLst/>
            <a:rect r="r" b="b" t="t" l="l"/>
            <a:pathLst>
              <a:path h="4114800" w="3111818">
                <a:moveTo>
                  <a:pt x="0" y="0"/>
                </a:moveTo>
                <a:lnTo>
                  <a:pt x="3111818" y="0"/>
                </a:lnTo>
                <a:lnTo>
                  <a:pt x="31118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KNIGHT</a:t>
            </a:r>
          </a:p>
        </p:txBody>
      </p:sp>
      <p:sp>
        <p:nvSpPr>
          <p:cNvPr name="TextBox 5" id="5"/>
          <p:cNvSpPr txBox="true"/>
          <p:nvPr/>
        </p:nvSpPr>
        <p:spPr>
          <a:xfrm rot="0">
            <a:off x="2168839" y="2121162"/>
            <a:ext cx="9412223" cy="117348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in an "L" shape, can jump over pieces.</a:t>
            </a:r>
          </a:p>
          <a:p>
            <a:pPr algn="l">
              <a:lnSpc>
                <a:spcPts val="46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856044" y="467565"/>
            <a:ext cx="9088155" cy="9145314"/>
          </a:xfrm>
          <a:custGeom>
            <a:avLst/>
            <a:gdLst/>
            <a:ahLst/>
            <a:cxnLst/>
            <a:rect r="r" b="b" t="t" l="l"/>
            <a:pathLst>
              <a:path h="9145314" w="9088155">
                <a:moveTo>
                  <a:pt x="0" y="0"/>
                </a:moveTo>
                <a:lnTo>
                  <a:pt x="9088156" y="0"/>
                </a:lnTo>
                <a:lnTo>
                  <a:pt x="9088156" y="9145313"/>
                </a:lnTo>
                <a:lnTo>
                  <a:pt x="0" y="9145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9103" y="2982821"/>
            <a:ext cx="2582037" cy="4114800"/>
          </a:xfrm>
          <a:custGeom>
            <a:avLst/>
            <a:gdLst/>
            <a:ahLst/>
            <a:cxnLst/>
            <a:rect r="r" b="b" t="t" l="l"/>
            <a:pathLst>
              <a:path h="4114800" w="2582037">
                <a:moveTo>
                  <a:pt x="0" y="0"/>
                </a:moveTo>
                <a:lnTo>
                  <a:pt x="2582037" y="0"/>
                </a:lnTo>
                <a:lnTo>
                  <a:pt x="25820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1139481"/>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ROOK</a:t>
            </a:r>
          </a:p>
        </p:txBody>
      </p:sp>
      <p:sp>
        <p:nvSpPr>
          <p:cNvPr name="TextBox 5" id="5"/>
          <p:cNvSpPr txBox="true"/>
          <p:nvPr/>
        </p:nvSpPr>
        <p:spPr>
          <a:xfrm rot="0">
            <a:off x="1617168" y="2399892"/>
            <a:ext cx="10117815"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horizontally or vertically any number of squares.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3100402" y="3983984"/>
            <a:ext cx="5796630" cy="5833087"/>
          </a:xfrm>
          <a:custGeom>
            <a:avLst/>
            <a:gdLst/>
            <a:ahLst/>
            <a:cxnLst/>
            <a:rect r="r" b="b" t="t" l="l"/>
            <a:pathLst>
              <a:path h="5833087" w="5796630">
                <a:moveTo>
                  <a:pt x="0" y="0"/>
                </a:moveTo>
                <a:lnTo>
                  <a:pt x="5796629" y="0"/>
                </a:lnTo>
                <a:lnTo>
                  <a:pt x="5796629" y="5833087"/>
                </a:lnTo>
                <a:lnTo>
                  <a:pt x="0" y="5833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031" y="6900527"/>
            <a:ext cx="19506063" cy="6101605"/>
            <a:chOff x="0" y="0"/>
            <a:chExt cx="5137399" cy="1607007"/>
          </a:xfrm>
        </p:grpSpPr>
        <p:sp>
          <p:nvSpPr>
            <p:cNvPr name="Freeform 4" id="4"/>
            <p:cNvSpPr/>
            <p:nvPr/>
          </p:nvSpPr>
          <p:spPr>
            <a:xfrm flipH="false" flipV="false" rot="0">
              <a:off x="0" y="0"/>
              <a:ext cx="5137399" cy="1607007"/>
            </a:xfrm>
            <a:custGeom>
              <a:avLst/>
              <a:gdLst/>
              <a:ahLst/>
              <a:cxnLst/>
              <a:rect r="r" b="b" t="t" l="l"/>
              <a:pathLst>
                <a:path h="1607007" w="5137399">
                  <a:moveTo>
                    <a:pt x="2568700" y="0"/>
                  </a:moveTo>
                  <a:cubicBezTo>
                    <a:pt x="1150046" y="0"/>
                    <a:pt x="0" y="359741"/>
                    <a:pt x="0" y="803503"/>
                  </a:cubicBezTo>
                  <a:cubicBezTo>
                    <a:pt x="0" y="1247266"/>
                    <a:pt x="1150046" y="1607007"/>
                    <a:pt x="2568700" y="1607007"/>
                  </a:cubicBezTo>
                  <a:cubicBezTo>
                    <a:pt x="3987353" y="1607007"/>
                    <a:pt x="5137399" y="1247266"/>
                    <a:pt x="5137399" y="803503"/>
                  </a:cubicBezTo>
                  <a:cubicBezTo>
                    <a:pt x="5137399" y="359741"/>
                    <a:pt x="3987353" y="0"/>
                    <a:pt x="2568700" y="0"/>
                  </a:cubicBezTo>
                  <a:close/>
                </a:path>
              </a:pathLst>
            </a:custGeom>
            <a:solidFill>
              <a:srgbClr val="373737"/>
            </a:solidFill>
          </p:spPr>
        </p:sp>
        <p:sp>
          <p:nvSpPr>
            <p:cNvPr name="TextBox 5" id="5"/>
            <p:cNvSpPr txBox="true"/>
            <p:nvPr/>
          </p:nvSpPr>
          <p:spPr>
            <a:xfrm>
              <a:off x="481631" y="103032"/>
              <a:ext cx="4174137" cy="1353318"/>
            </a:xfrm>
            <a:prstGeom prst="rect">
              <a:avLst/>
            </a:prstGeom>
          </p:spPr>
          <p:txBody>
            <a:bodyPr anchor="ctr" rtlCol="false" tIns="50800" lIns="50800" bIns="50800" rIns="50800"/>
            <a:lstStyle/>
            <a:p>
              <a:pPr algn="ctr">
                <a:lnSpc>
                  <a:spcPts val="2520"/>
                </a:lnSpc>
                <a:spcBef>
                  <a:spcPct val="0"/>
                </a:spcBef>
              </a:pPr>
            </a:p>
          </p:txBody>
        </p:sp>
      </p:grpSp>
      <p:sp>
        <p:nvSpPr>
          <p:cNvPr name="Freeform 6" id="6"/>
          <p:cNvSpPr/>
          <p:nvPr/>
        </p:nvSpPr>
        <p:spPr>
          <a:xfrm flipH="false" flipV="false" rot="600272">
            <a:off x="14353932" y="6177146"/>
            <a:ext cx="2435464" cy="3928168"/>
          </a:xfrm>
          <a:custGeom>
            <a:avLst/>
            <a:gdLst/>
            <a:ahLst/>
            <a:cxnLst/>
            <a:rect r="r" b="b" t="t" l="l"/>
            <a:pathLst>
              <a:path h="3928168" w="2435464">
                <a:moveTo>
                  <a:pt x="0" y="0"/>
                </a:moveTo>
                <a:lnTo>
                  <a:pt x="2435464" y="0"/>
                </a:lnTo>
                <a:lnTo>
                  <a:pt x="2435464" y="3928168"/>
                </a:lnTo>
                <a:lnTo>
                  <a:pt x="0" y="3928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5709" y="5702271"/>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69506" y="5995460"/>
            <a:ext cx="6695680" cy="4114800"/>
          </a:xfrm>
          <a:custGeom>
            <a:avLst/>
            <a:gdLst/>
            <a:ahLst/>
            <a:cxnLst/>
            <a:rect r="r" b="b" t="t" l="l"/>
            <a:pathLst>
              <a:path h="4114800" w="6695680">
                <a:moveTo>
                  <a:pt x="0" y="0"/>
                </a:moveTo>
                <a:lnTo>
                  <a:pt x="6695681" y="0"/>
                </a:lnTo>
                <a:lnTo>
                  <a:pt x="669568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942975"/>
            <a:ext cx="16230600" cy="4489611"/>
          </a:xfrm>
          <a:prstGeom prst="rect">
            <a:avLst/>
          </a:prstGeom>
        </p:spPr>
        <p:txBody>
          <a:bodyPr anchor="t" rtlCol="false" tIns="0" lIns="0" bIns="0" rIns="0">
            <a:spAutoFit/>
          </a:bodyPr>
          <a:lstStyle/>
          <a:p>
            <a:pPr algn="l">
              <a:lnSpc>
                <a:spcPts val="6326"/>
              </a:lnSpc>
            </a:pPr>
            <a:r>
              <a:rPr lang="en-US" sz="4518" u="sng">
                <a:solidFill>
                  <a:srgbClr val="000000"/>
                </a:solidFill>
                <a:latin typeface="Paytone One"/>
              </a:rPr>
              <a:t>Group Members and Contributions: </a:t>
            </a:r>
          </a:p>
          <a:p>
            <a:pPr algn="l">
              <a:lnSpc>
                <a:spcPts val="5906"/>
              </a:lnSpc>
            </a:pPr>
            <a:r>
              <a:rPr lang="en-US" sz="4218">
                <a:solidFill>
                  <a:srgbClr val="000000"/>
                </a:solidFill>
                <a:latin typeface="Paytone One"/>
              </a:rPr>
              <a:t>1) Nguyễn Hoàng Phúc - ITITWE21082:20%</a:t>
            </a:r>
          </a:p>
          <a:p>
            <a:pPr algn="l">
              <a:lnSpc>
                <a:spcPts val="5906"/>
              </a:lnSpc>
            </a:pPr>
            <a:r>
              <a:rPr lang="en-US" sz="4218">
                <a:solidFill>
                  <a:srgbClr val="000000"/>
                </a:solidFill>
                <a:latin typeface="Paytone One"/>
              </a:rPr>
              <a:t>2) Nguyễn Ngọc Bảo Hân - ITITWE21069:20%</a:t>
            </a:r>
          </a:p>
          <a:p>
            <a:pPr algn="l">
              <a:lnSpc>
                <a:spcPts val="5906"/>
              </a:lnSpc>
            </a:pPr>
            <a:r>
              <a:rPr lang="en-US" sz="4218">
                <a:solidFill>
                  <a:srgbClr val="000000"/>
                </a:solidFill>
                <a:latin typeface="Paytone One"/>
              </a:rPr>
              <a:t>3) Ngô Trịnh Bảo Anh - ITITIU21154:20%</a:t>
            </a:r>
          </a:p>
          <a:p>
            <a:pPr algn="l">
              <a:lnSpc>
                <a:spcPts val="5906"/>
              </a:lnSpc>
            </a:pPr>
            <a:r>
              <a:rPr lang="en-US" sz="4218">
                <a:solidFill>
                  <a:srgbClr val="000000"/>
                </a:solidFill>
                <a:latin typeface="Paytone One"/>
              </a:rPr>
              <a:t>4) Võ Nguyên Thành Liêm - ITITIU21069:20%</a:t>
            </a:r>
          </a:p>
          <a:p>
            <a:pPr algn="l">
              <a:lnSpc>
                <a:spcPts val="5906"/>
              </a:lnSpc>
            </a:pPr>
            <a:r>
              <a:rPr lang="en-US" sz="4218">
                <a:solidFill>
                  <a:srgbClr val="000000"/>
                </a:solidFill>
                <a:latin typeface="Paytone One"/>
              </a:rPr>
              <a:t>5) Phạm Thái Quốc - ITITDK21050:20%</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89131" y="3100937"/>
            <a:ext cx="1985391" cy="4114800"/>
          </a:xfrm>
          <a:custGeom>
            <a:avLst/>
            <a:gdLst/>
            <a:ahLst/>
            <a:cxnLst/>
            <a:rect r="r" b="b" t="t" l="l"/>
            <a:pathLst>
              <a:path h="4114800" w="1985391">
                <a:moveTo>
                  <a:pt x="0" y="0"/>
                </a:moveTo>
                <a:lnTo>
                  <a:pt x="1985391" y="0"/>
                </a:lnTo>
                <a:lnTo>
                  <a:pt x="19853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44952" y="1216442"/>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PAWN</a:t>
            </a:r>
          </a:p>
        </p:txBody>
      </p:sp>
      <p:sp>
        <p:nvSpPr>
          <p:cNvPr name="TextBox 5" id="5"/>
          <p:cNvSpPr txBox="true"/>
          <p:nvPr/>
        </p:nvSpPr>
        <p:spPr>
          <a:xfrm rot="0">
            <a:off x="1764737" y="2641519"/>
            <a:ext cx="8873501"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forward one square, captures diagonally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9758455" y="153247"/>
            <a:ext cx="2075148" cy="1750906"/>
          </a:xfrm>
          <a:custGeom>
            <a:avLst/>
            <a:gdLst/>
            <a:ahLst/>
            <a:cxnLst/>
            <a:rect r="r" b="b" t="t" l="l"/>
            <a:pathLst>
              <a:path h="1750906" w="2075148">
                <a:moveTo>
                  <a:pt x="0" y="0"/>
                </a:moveTo>
                <a:lnTo>
                  <a:pt x="2075148" y="0"/>
                </a:lnTo>
                <a:lnTo>
                  <a:pt x="2075148" y="1750906"/>
                </a:lnTo>
                <a:lnTo>
                  <a:pt x="0" y="175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3. CLASS DIAGRAM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2563122" y="2157996"/>
            <a:ext cx="12828636" cy="7100304"/>
          </a:xfrm>
          <a:custGeom>
            <a:avLst/>
            <a:gdLst/>
            <a:ahLst/>
            <a:cxnLst/>
            <a:rect r="r" b="b" t="t" l="l"/>
            <a:pathLst>
              <a:path h="7100304" w="12828636">
                <a:moveTo>
                  <a:pt x="0" y="0"/>
                </a:moveTo>
                <a:lnTo>
                  <a:pt x="12828636" y="0"/>
                </a:lnTo>
                <a:lnTo>
                  <a:pt x="12828636" y="7100304"/>
                </a:lnTo>
                <a:lnTo>
                  <a:pt x="0" y="7100304"/>
                </a:lnTo>
                <a:lnTo>
                  <a:pt x="0" y="0"/>
                </a:lnTo>
                <a:close/>
              </a:path>
            </a:pathLst>
          </a:custGeom>
          <a:blipFill>
            <a:blip r:embed="rId2"/>
            <a:stretch>
              <a:fillRect l="0" t="0" r="0" b="0"/>
            </a:stretch>
          </a:blipFill>
        </p:spPr>
      </p:sp>
      <p:sp>
        <p:nvSpPr>
          <p:cNvPr name="Freeform 3" id="3"/>
          <p:cNvSpPr/>
          <p:nvPr/>
        </p:nvSpPr>
        <p:spPr>
          <a:xfrm flipH="false" flipV="false" rot="0">
            <a:off x="9758455" y="153247"/>
            <a:ext cx="2075148" cy="1750906"/>
          </a:xfrm>
          <a:custGeom>
            <a:avLst/>
            <a:gdLst/>
            <a:ahLst/>
            <a:cxnLst/>
            <a:rect r="r" b="b" t="t" l="l"/>
            <a:pathLst>
              <a:path h="1750906" w="2075148">
                <a:moveTo>
                  <a:pt x="0" y="0"/>
                </a:moveTo>
                <a:lnTo>
                  <a:pt x="2075148" y="0"/>
                </a:lnTo>
                <a:lnTo>
                  <a:pt x="2075148" y="1750906"/>
                </a:lnTo>
                <a:lnTo>
                  <a:pt x="0" y="17509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3. CLASS DIAGRAM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575134"/>
            <a:ext cx="18288000" cy="4377432"/>
          </a:xfrm>
          <a:custGeom>
            <a:avLst/>
            <a:gdLst/>
            <a:ahLst/>
            <a:cxnLst/>
            <a:rect r="r" b="b" t="t" l="l"/>
            <a:pathLst>
              <a:path h="4377432" w="18288000">
                <a:moveTo>
                  <a:pt x="0" y="0"/>
                </a:moveTo>
                <a:lnTo>
                  <a:pt x="18288000" y="0"/>
                </a:lnTo>
                <a:lnTo>
                  <a:pt x="18288000" y="4377433"/>
                </a:lnTo>
                <a:lnTo>
                  <a:pt x="0" y="4377433"/>
                </a:lnTo>
                <a:lnTo>
                  <a:pt x="0" y="0"/>
                </a:lnTo>
                <a:close/>
              </a:path>
            </a:pathLst>
          </a:custGeom>
          <a:blipFill>
            <a:blip r:embed="rId6"/>
            <a:stretch>
              <a:fillRect l="-5960" t="0" r="0" b="0"/>
            </a:stretch>
          </a:blipFill>
        </p:spPr>
      </p:sp>
      <p:sp>
        <p:nvSpPr>
          <p:cNvPr name="TextBox 5" id="5"/>
          <p:cNvSpPr txBox="true"/>
          <p:nvPr/>
        </p:nvSpPr>
        <p:spPr>
          <a:xfrm rot="0">
            <a:off x="1954743" y="671926"/>
            <a:ext cx="6668324" cy="1172392"/>
          </a:xfrm>
          <a:prstGeom prst="rect">
            <a:avLst/>
          </a:prstGeom>
        </p:spPr>
        <p:txBody>
          <a:bodyPr anchor="t" rtlCol="false" tIns="0" lIns="0" bIns="0" rIns="0">
            <a:spAutoFit/>
          </a:bodyPr>
          <a:lstStyle/>
          <a:p>
            <a:pPr algn="ctr">
              <a:lnSpc>
                <a:spcPts val="9557"/>
              </a:lnSpc>
              <a:spcBef>
                <a:spcPct val="0"/>
              </a:spcBef>
            </a:pPr>
            <a:r>
              <a:rPr lang="en-US" sz="6827" spc="136">
                <a:solidFill>
                  <a:srgbClr val="D18225"/>
                </a:solidFill>
                <a:latin typeface="Passion One Bold"/>
              </a:rPr>
              <a:t>4. PIECE DIAGRAM</a:t>
            </a:r>
          </a:p>
        </p:txBody>
      </p:sp>
      <p:sp>
        <p:nvSpPr>
          <p:cNvPr name="Freeform 6" id="6"/>
          <p:cNvSpPr/>
          <p:nvPr/>
        </p:nvSpPr>
        <p:spPr>
          <a:xfrm flipH="false" flipV="false" rot="0">
            <a:off x="8419627" y="495290"/>
            <a:ext cx="1715774" cy="1349028"/>
          </a:xfrm>
          <a:custGeom>
            <a:avLst/>
            <a:gdLst/>
            <a:ahLst/>
            <a:cxnLst/>
            <a:rect r="r" b="b" t="t" l="l"/>
            <a:pathLst>
              <a:path h="1349028" w="1715774">
                <a:moveTo>
                  <a:pt x="0" y="0"/>
                </a:moveTo>
                <a:lnTo>
                  <a:pt x="1715774" y="0"/>
                </a:lnTo>
                <a:lnTo>
                  <a:pt x="1715774" y="1349028"/>
                </a:lnTo>
                <a:lnTo>
                  <a:pt x="0" y="13490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59097" y="671926"/>
            <a:ext cx="7259616" cy="1172392"/>
          </a:xfrm>
          <a:prstGeom prst="rect">
            <a:avLst/>
          </a:prstGeom>
        </p:spPr>
        <p:txBody>
          <a:bodyPr anchor="t" rtlCol="false" tIns="0" lIns="0" bIns="0" rIns="0">
            <a:spAutoFit/>
          </a:bodyPr>
          <a:lstStyle/>
          <a:p>
            <a:pPr algn="ctr">
              <a:lnSpc>
                <a:spcPts val="9557"/>
              </a:lnSpc>
              <a:spcBef>
                <a:spcPct val="0"/>
              </a:spcBef>
            </a:pPr>
            <a:r>
              <a:rPr lang="en-US" sz="6827" spc="136">
                <a:solidFill>
                  <a:srgbClr val="D18225"/>
                </a:solidFill>
                <a:latin typeface="Passion One Bold"/>
              </a:rPr>
              <a:t>4. BOARD DIAGRAM</a:t>
            </a:r>
          </a:p>
        </p:txBody>
      </p:sp>
      <p:sp>
        <p:nvSpPr>
          <p:cNvPr name="Freeform 5" id="5"/>
          <p:cNvSpPr/>
          <p:nvPr/>
        </p:nvSpPr>
        <p:spPr>
          <a:xfrm flipH="false" flipV="false" rot="0">
            <a:off x="9144000" y="650283"/>
            <a:ext cx="1715774" cy="1349028"/>
          </a:xfrm>
          <a:custGeom>
            <a:avLst/>
            <a:gdLst/>
            <a:ahLst/>
            <a:cxnLst/>
            <a:rect r="r" b="b" t="t" l="l"/>
            <a:pathLst>
              <a:path h="1349028" w="1715774">
                <a:moveTo>
                  <a:pt x="0" y="0"/>
                </a:moveTo>
                <a:lnTo>
                  <a:pt x="1715774" y="0"/>
                </a:lnTo>
                <a:lnTo>
                  <a:pt x="1715774" y="1349028"/>
                </a:lnTo>
                <a:lnTo>
                  <a:pt x="0" y="13490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418849" y="2238385"/>
            <a:ext cx="13450302" cy="7598369"/>
          </a:xfrm>
          <a:custGeom>
            <a:avLst/>
            <a:gdLst/>
            <a:ahLst/>
            <a:cxnLst/>
            <a:rect r="r" b="b" t="t" l="l"/>
            <a:pathLst>
              <a:path h="7598369" w="13450302">
                <a:moveTo>
                  <a:pt x="0" y="0"/>
                </a:moveTo>
                <a:lnTo>
                  <a:pt x="13450302" y="0"/>
                </a:lnTo>
                <a:lnTo>
                  <a:pt x="13450302" y="7598369"/>
                </a:lnTo>
                <a:lnTo>
                  <a:pt x="0" y="7598369"/>
                </a:lnTo>
                <a:lnTo>
                  <a:pt x="0" y="0"/>
                </a:lnTo>
                <a:close/>
              </a:path>
            </a:pathLst>
          </a:custGeom>
          <a:blipFill>
            <a:blip r:embed="rId8"/>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29554" y="2055061"/>
            <a:ext cx="8001541" cy="5524873"/>
          </a:xfrm>
          <a:custGeom>
            <a:avLst/>
            <a:gdLst/>
            <a:ahLst/>
            <a:cxnLst/>
            <a:rect r="r" b="b" t="t" l="l"/>
            <a:pathLst>
              <a:path h="5524873" w="8001541">
                <a:moveTo>
                  <a:pt x="0" y="0"/>
                </a:moveTo>
                <a:lnTo>
                  <a:pt x="8001541" y="0"/>
                </a:lnTo>
                <a:lnTo>
                  <a:pt x="8001541" y="5524873"/>
                </a:lnTo>
                <a:lnTo>
                  <a:pt x="0" y="5524873"/>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MOVE CLASS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94140" y="3420468"/>
            <a:ext cx="10215117" cy="3446063"/>
          </a:xfrm>
          <a:custGeom>
            <a:avLst/>
            <a:gdLst/>
            <a:ahLst/>
            <a:cxnLst/>
            <a:rect r="r" b="b" t="t" l="l"/>
            <a:pathLst>
              <a:path h="3446063" w="10215117">
                <a:moveTo>
                  <a:pt x="0" y="0"/>
                </a:moveTo>
                <a:lnTo>
                  <a:pt x="10215117" y="0"/>
                </a:lnTo>
                <a:lnTo>
                  <a:pt x="10215117" y="3446064"/>
                </a:lnTo>
                <a:lnTo>
                  <a:pt x="0" y="3446064"/>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BISHOP CLASS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008286" y="3328915"/>
            <a:ext cx="10735231" cy="3629170"/>
          </a:xfrm>
          <a:custGeom>
            <a:avLst/>
            <a:gdLst/>
            <a:ahLst/>
            <a:cxnLst/>
            <a:rect r="r" b="b" t="t" l="l"/>
            <a:pathLst>
              <a:path h="3629170" w="10735231">
                <a:moveTo>
                  <a:pt x="0" y="0"/>
                </a:moveTo>
                <a:lnTo>
                  <a:pt x="10735231" y="0"/>
                </a:lnTo>
                <a:lnTo>
                  <a:pt x="10735231" y="3629170"/>
                </a:lnTo>
                <a:lnTo>
                  <a:pt x="0" y="3629170"/>
                </a:lnTo>
                <a:lnTo>
                  <a:pt x="0" y="0"/>
                </a:lnTo>
                <a:close/>
              </a:path>
            </a:pathLst>
          </a:custGeom>
          <a:blipFill>
            <a:blip r:embed="rId8"/>
            <a:stretch>
              <a:fillRect l="0" t="-605" r="0" b="-605"/>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KING CLASS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18397" y="3166860"/>
            <a:ext cx="10136609" cy="3301275"/>
          </a:xfrm>
          <a:custGeom>
            <a:avLst/>
            <a:gdLst/>
            <a:ahLst/>
            <a:cxnLst/>
            <a:rect r="r" b="b" t="t" l="l"/>
            <a:pathLst>
              <a:path h="3301275" w="10136609">
                <a:moveTo>
                  <a:pt x="0" y="0"/>
                </a:moveTo>
                <a:lnTo>
                  <a:pt x="10136609" y="0"/>
                </a:lnTo>
                <a:lnTo>
                  <a:pt x="10136609" y="3301275"/>
                </a:lnTo>
                <a:lnTo>
                  <a:pt x="0" y="3301275"/>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KNIGHT CLASS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12154" y="3490587"/>
            <a:ext cx="10149094" cy="3305825"/>
          </a:xfrm>
          <a:custGeom>
            <a:avLst/>
            <a:gdLst/>
            <a:ahLst/>
            <a:cxnLst/>
            <a:rect r="r" b="b" t="t" l="l"/>
            <a:pathLst>
              <a:path h="3305825" w="10149094">
                <a:moveTo>
                  <a:pt x="0" y="0"/>
                </a:moveTo>
                <a:lnTo>
                  <a:pt x="10149095" y="0"/>
                </a:lnTo>
                <a:lnTo>
                  <a:pt x="10149095" y="3305826"/>
                </a:lnTo>
                <a:lnTo>
                  <a:pt x="0" y="3305826"/>
                </a:lnTo>
                <a:lnTo>
                  <a:pt x="0" y="0"/>
                </a:lnTo>
                <a:close/>
              </a:path>
            </a:pathLst>
          </a:custGeom>
          <a:blipFill>
            <a:blip r:embed="rId8"/>
            <a:stretch>
              <a:fillRect l="0" t="0" r="0" b="0"/>
            </a:stretch>
          </a:blipFill>
        </p:spPr>
      </p:sp>
      <p:sp>
        <p:nvSpPr>
          <p:cNvPr name="Freeform 6" id="6"/>
          <p:cNvSpPr/>
          <p:nvPr/>
        </p:nvSpPr>
        <p:spPr>
          <a:xfrm flipH="false" flipV="false" rot="0">
            <a:off x="7660931" y="3490587"/>
            <a:ext cx="10149094" cy="3305825"/>
          </a:xfrm>
          <a:custGeom>
            <a:avLst/>
            <a:gdLst/>
            <a:ahLst/>
            <a:cxnLst/>
            <a:rect r="r" b="b" t="t" l="l"/>
            <a:pathLst>
              <a:path h="3305825" w="10149094">
                <a:moveTo>
                  <a:pt x="0" y="0"/>
                </a:moveTo>
                <a:lnTo>
                  <a:pt x="10149094" y="0"/>
                </a:lnTo>
                <a:lnTo>
                  <a:pt x="10149094" y="3305826"/>
                </a:lnTo>
                <a:lnTo>
                  <a:pt x="0" y="3305826"/>
                </a:lnTo>
                <a:lnTo>
                  <a:pt x="0" y="0"/>
                </a:lnTo>
                <a:close/>
              </a:path>
            </a:pathLst>
          </a:custGeom>
          <a:blipFill>
            <a:blip r:embed="rId8"/>
            <a:stretch>
              <a:fillRect l="0" t="0" r="0" b="0"/>
            </a:stretch>
          </a:blipFill>
        </p:spPr>
      </p:sp>
      <p:sp>
        <p:nvSpPr>
          <p:cNvPr name="TextBox 7" id="7"/>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PAWN CLASS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5" id="5"/>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Freeform 6" id="6"/>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45882" y="3180907"/>
            <a:ext cx="10173965" cy="3273181"/>
          </a:xfrm>
          <a:custGeom>
            <a:avLst/>
            <a:gdLst/>
            <a:ahLst/>
            <a:cxnLst/>
            <a:rect r="r" b="b" t="t" l="l"/>
            <a:pathLst>
              <a:path h="3273181" w="10173965">
                <a:moveTo>
                  <a:pt x="0" y="0"/>
                </a:moveTo>
                <a:lnTo>
                  <a:pt x="10173965" y="0"/>
                </a:lnTo>
                <a:lnTo>
                  <a:pt x="10173965" y="3273181"/>
                </a:lnTo>
                <a:lnTo>
                  <a:pt x="0" y="3273181"/>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QUEEN CLASS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735176" y="3167772"/>
            <a:ext cx="10169829" cy="3299452"/>
          </a:xfrm>
          <a:custGeom>
            <a:avLst/>
            <a:gdLst/>
            <a:ahLst/>
            <a:cxnLst/>
            <a:rect r="r" b="b" t="t" l="l"/>
            <a:pathLst>
              <a:path h="3299452" w="10169829">
                <a:moveTo>
                  <a:pt x="0" y="0"/>
                </a:moveTo>
                <a:lnTo>
                  <a:pt x="10169829" y="0"/>
                </a:lnTo>
                <a:lnTo>
                  <a:pt x="10169829" y="3299451"/>
                </a:lnTo>
                <a:lnTo>
                  <a:pt x="0" y="3299451"/>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ROOK CLASS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0276257" y="342993"/>
            <a:ext cx="1871335" cy="1871335"/>
          </a:xfrm>
          <a:custGeom>
            <a:avLst/>
            <a:gdLst/>
            <a:ahLst/>
            <a:cxnLst/>
            <a:rect r="r" b="b" t="t" l="l"/>
            <a:pathLst>
              <a:path h="1871335" w="1871335">
                <a:moveTo>
                  <a:pt x="0" y="0"/>
                </a:moveTo>
                <a:lnTo>
                  <a:pt x="1871335" y="0"/>
                </a:lnTo>
                <a:lnTo>
                  <a:pt x="1871335" y="1871335"/>
                </a:lnTo>
                <a:lnTo>
                  <a:pt x="0" y="1871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4. GIT EXPLANATION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0276257" y="342993"/>
            <a:ext cx="1871335" cy="1871335"/>
          </a:xfrm>
          <a:custGeom>
            <a:avLst/>
            <a:gdLst/>
            <a:ahLst/>
            <a:cxnLst/>
            <a:rect r="r" b="b" t="t" l="l"/>
            <a:pathLst>
              <a:path h="1871335" w="1871335">
                <a:moveTo>
                  <a:pt x="0" y="0"/>
                </a:moveTo>
                <a:lnTo>
                  <a:pt x="1871335" y="0"/>
                </a:lnTo>
                <a:lnTo>
                  <a:pt x="1871335" y="1871335"/>
                </a:lnTo>
                <a:lnTo>
                  <a:pt x="0" y="1871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11160"/>
            <a:ext cx="17259300" cy="4537684"/>
          </a:xfrm>
          <a:prstGeom prst="rect">
            <a:avLst/>
          </a:prstGeom>
        </p:spPr>
        <p:txBody>
          <a:bodyPr anchor="t" rtlCol="false" tIns="0" lIns="0" bIns="0" rIns="0">
            <a:spAutoFit/>
          </a:bodyPr>
          <a:lstStyle/>
          <a:p>
            <a:pPr algn="l">
              <a:lnSpc>
                <a:spcPts val="3991"/>
              </a:lnSpc>
            </a:pPr>
            <a:r>
              <a:rPr lang="en-US" sz="2851" u="sng">
                <a:solidFill>
                  <a:srgbClr val="000000"/>
                </a:solidFill>
                <a:latin typeface="Arimo Bold"/>
              </a:rPr>
              <a:t>Version Control</a:t>
            </a:r>
          </a:p>
          <a:p>
            <a:pPr algn="l">
              <a:lnSpc>
                <a:spcPts val="3991"/>
              </a:lnSpc>
            </a:pPr>
            <a:r>
              <a:rPr lang="en-US" sz="2851">
                <a:solidFill>
                  <a:srgbClr val="000000"/>
                </a:solidFill>
                <a:latin typeface="Arimo"/>
              </a:rPr>
              <a:t>GitHub was used for source code management. The repository includes:</a:t>
            </a:r>
          </a:p>
          <a:p>
            <a:pPr algn="l">
              <a:lnSpc>
                <a:spcPts val="3991"/>
              </a:lnSpc>
            </a:pPr>
            <a:r>
              <a:rPr lang="en-US" sz="2851">
                <a:solidFill>
                  <a:srgbClr val="000000"/>
                </a:solidFill>
                <a:latin typeface="Arimo"/>
                <a:ea typeface="Arimo"/>
              </a:rPr>
              <a:t>● Branches: Separate branches for different features and bug fixes.</a:t>
            </a:r>
          </a:p>
          <a:p>
            <a:pPr algn="l">
              <a:lnSpc>
                <a:spcPts val="3991"/>
              </a:lnSpc>
            </a:pPr>
            <a:r>
              <a:rPr lang="en-US" sz="2851">
                <a:solidFill>
                  <a:srgbClr val="000000"/>
                </a:solidFill>
                <a:latin typeface="Arimo"/>
                <a:ea typeface="Arimo"/>
              </a:rPr>
              <a:t>● Commits: Regular commits with descriptive messages.</a:t>
            </a:r>
          </a:p>
          <a:p>
            <a:pPr algn="l">
              <a:lnSpc>
                <a:spcPts val="3991"/>
              </a:lnSpc>
            </a:pPr>
            <a:r>
              <a:rPr lang="en-US" sz="2851">
                <a:solidFill>
                  <a:srgbClr val="000000"/>
                </a:solidFill>
                <a:latin typeface="Arimo"/>
                <a:ea typeface="Arimo"/>
              </a:rPr>
              <a:t>● Pull Requests: Used for code reviews and merging changes into the main branch.</a:t>
            </a:r>
          </a:p>
          <a:p>
            <a:pPr algn="l">
              <a:lnSpc>
                <a:spcPts val="3991"/>
              </a:lnSpc>
            </a:pPr>
            <a:r>
              <a:rPr lang="en-US" sz="2851" u="sng">
                <a:solidFill>
                  <a:srgbClr val="000000"/>
                </a:solidFill>
                <a:latin typeface="Arimo Bold"/>
              </a:rPr>
              <a:t>Collaboration</a:t>
            </a:r>
          </a:p>
          <a:p>
            <a:pPr algn="l">
              <a:lnSpc>
                <a:spcPts val="3991"/>
              </a:lnSpc>
            </a:pPr>
            <a:r>
              <a:rPr lang="en-US" sz="2851">
                <a:solidFill>
                  <a:srgbClr val="000000"/>
                </a:solidFill>
                <a:latin typeface="Arimo"/>
              </a:rPr>
              <a:t>Multiple contributors worked on different aspects of the project, using Git for version control to ensure seamless collaboration and integration of changes.</a:t>
            </a:r>
          </a:p>
          <a:p>
            <a:pPr algn="l">
              <a:lnSpc>
                <a:spcPts val="3991"/>
              </a:lnSpc>
            </a:pPr>
          </a:p>
        </p:txBody>
      </p:sp>
      <p:sp>
        <p:nvSpPr>
          <p:cNvPr name="Freeform 4" id="4"/>
          <p:cNvSpPr/>
          <p:nvPr/>
        </p:nvSpPr>
        <p:spPr>
          <a:xfrm flipH="false" flipV="false" rot="0">
            <a:off x="-2319140" y="7734644"/>
            <a:ext cx="6695680" cy="4114800"/>
          </a:xfrm>
          <a:custGeom>
            <a:avLst/>
            <a:gdLst/>
            <a:ahLst/>
            <a:cxnLst/>
            <a:rect r="r" b="b" t="t" l="l"/>
            <a:pathLst>
              <a:path h="4114800" w="6695680">
                <a:moveTo>
                  <a:pt x="0" y="0"/>
                </a:moveTo>
                <a:lnTo>
                  <a:pt x="6695680" y="0"/>
                </a:lnTo>
                <a:lnTo>
                  <a:pt x="6695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4. GIT EXPLANATION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673858">
            <a:off x="14044612" y="7208386"/>
            <a:ext cx="6429375" cy="4114800"/>
          </a:xfrm>
          <a:custGeom>
            <a:avLst/>
            <a:gdLst/>
            <a:ahLst/>
            <a:cxnLst/>
            <a:rect r="r" b="b" t="t" l="l"/>
            <a:pathLst>
              <a:path h="4114800" w="6429375">
                <a:moveTo>
                  <a:pt x="0" y="0"/>
                </a:moveTo>
                <a:lnTo>
                  <a:pt x="6429376" y="0"/>
                </a:lnTo>
                <a:lnTo>
                  <a:pt x="64293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81412" y="304568"/>
            <a:ext cx="2080093" cy="1448265"/>
          </a:xfrm>
          <a:custGeom>
            <a:avLst/>
            <a:gdLst/>
            <a:ahLst/>
            <a:cxnLst/>
            <a:rect r="r" b="b" t="t" l="l"/>
            <a:pathLst>
              <a:path h="1448265" w="2080093">
                <a:moveTo>
                  <a:pt x="0" y="0"/>
                </a:moveTo>
                <a:lnTo>
                  <a:pt x="2080093" y="0"/>
                </a:lnTo>
                <a:lnTo>
                  <a:pt x="2080093" y="1448264"/>
                </a:lnTo>
                <a:lnTo>
                  <a:pt x="0" y="14482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36596"/>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5. LECTURE APPLICATION</a:t>
            </a:r>
          </a:p>
        </p:txBody>
      </p:sp>
      <p:sp>
        <p:nvSpPr>
          <p:cNvPr name="TextBox 5" id="5"/>
          <p:cNvSpPr txBox="true"/>
          <p:nvPr/>
        </p:nvSpPr>
        <p:spPr>
          <a:xfrm rot="0">
            <a:off x="719577" y="2120291"/>
            <a:ext cx="17259300" cy="3023209"/>
          </a:xfrm>
          <a:prstGeom prst="rect">
            <a:avLst/>
          </a:prstGeom>
        </p:spPr>
        <p:txBody>
          <a:bodyPr anchor="t" rtlCol="false" tIns="0" lIns="0" bIns="0" rIns="0">
            <a:spAutoFit/>
          </a:bodyPr>
          <a:lstStyle/>
          <a:p>
            <a:pPr algn="l">
              <a:lnSpc>
                <a:spcPts val="3991"/>
              </a:lnSpc>
            </a:pPr>
            <a:r>
              <a:rPr lang="en-US" sz="2851">
                <a:solidFill>
                  <a:srgbClr val="000000"/>
                </a:solidFill>
                <a:latin typeface="Arimo"/>
              </a:rPr>
              <a:t>This project applies various concepts learned in lectures, including:</a:t>
            </a:r>
          </a:p>
          <a:p>
            <a:pPr algn="l">
              <a:lnSpc>
                <a:spcPts val="3991"/>
              </a:lnSpc>
            </a:pPr>
            <a:r>
              <a:rPr lang="en-US" sz="2851">
                <a:solidFill>
                  <a:srgbClr val="000000"/>
                </a:solidFill>
                <a:latin typeface="Arimo"/>
                <a:ea typeface="Arimo"/>
              </a:rPr>
              <a:t>● Data Structures: Arrays, linked lists, and hash maps to manage game state and piece positions.</a:t>
            </a:r>
          </a:p>
          <a:p>
            <a:pPr algn="l">
              <a:lnSpc>
                <a:spcPts val="3991"/>
              </a:lnSpc>
            </a:pPr>
            <a:r>
              <a:rPr lang="en-US" sz="2851">
                <a:solidFill>
                  <a:srgbClr val="000000"/>
                </a:solidFill>
                <a:latin typeface="Arimo"/>
                <a:ea typeface="Arimo"/>
              </a:rPr>
              <a:t>● Algorithms: Minimax and alpha-beta pruning for AI decision-making.</a:t>
            </a:r>
          </a:p>
          <a:p>
            <a:pPr algn="l">
              <a:lnSpc>
                <a:spcPts val="3991"/>
              </a:lnSpc>
            </a:pPr>
            <a:r>
              <a:rPr lang="en-US" sz="2851">
                <a:solidFill>
                  <a:srgbClr val="000000"/>
                </a:solidFill>
                <a:latin typeface="Arimo"/>
                <a:ea typeface="Arimo"/>
              </a:rPr>
              <a:t>● Object-Oriented Programming (OOP): Design patterns, encapsulation, inheritance, and polymorphism to create a modular and maintainable codebase.</a:t>
            </a:r>
          </a:p>
          <a:p>
            <a:pPr algn="l">
              <a:lnSpc>
                <a:spcPts val="3991"/>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7080447" y="3684"/>
            <a:ext cx="1905298" cy="1638556"/>
          </a:xfrm>
          <a:custGeom>
            <a:avLst/>
            <a:gdLst/>
            <a:ahLst/>
            <a:cxnLst/>
            <a:rect r="r" b="b" t="t" l="l"/>
            <a:pathLst>
              <a:path h="1638556" w="1905298">
                <a:moveTo>
                  <a:pt x="0" y="0"/>
                </a:moveTo>
                <a:lnTo>
                  <a:pt x="1905298" y="0"/>
                </a:lnTo>
                <a:lnTo>
                  <a:pt x="1905298" y="1638556"/>
                </a:lnTo>
                <a:lnTo>
                  <a:pt x="0" y="1638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2750" y="786635"/>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6. LIMITATION</a:t>
            </a:r>
          </a:p>
        </p:txBody>
      </p:sp>
      <p:sp>
        <p:nvSpPr>
          <p:cNvPr name="TextBox 4" id="4"/>
          <p:cNvSpPr txBox="true"/>
          <p:nvPr/>
        </p:nvSpPr>
        <p:spPr>
          <a:xfrm rot="0">
            <a:off x="615682" y="1566040"/>
            <a:ext cx="16152691" cy="9098795"/>
          </a:xfrm>
          <a:prstGeom prst="rect">
            <a:avLst/>
          </a:prstGeom>
        </p:spPr>
        <p:txBody>
          <a:bodyPr anchor="t" rtlCol="false" tIns="0" lIns="0" bIns="0" rIns="0">
            <a:spAutoFit/>
          </a:bodyPr>
          <a:lstStyle/>
          <a:p>
            <a:pPr algn="just">
              <a:lnSpc>
                <a:spcPts val="4245"/>
              </a:lnSpc>
            </a:pPr>
            <a:r>
              <a:rPr lang="en-US" sz="3032">
                <a:solidFill>
                  <a:srgbClr val="000000"/>
                </a:solidFill>
                <a:latin typeface="Arimo Bold"/>
              </a:rPr>
              <a:t>Complexity In Design</a:t>
            </a:r>
          </a:p>
          <a:p>
            <a:pPr algn="just">
              <a:lnSpc>
                <a:spcPts val="4245"/>
              </a:lnSpc>
            </a:pPr>
            <a:r>
              <a:rPr lang="en-US" sz="3032">
                <a:solidFill>
                  <a:srgbClr val="000000"/>
                </a:solidFill>
                <a:latin typeface="Arimo"/>
              </a:rPr>
              <a:t>Overhead of abstraction and managing dependencies can make the design more complex.</a:t>
            </a:r>
          </a:p>
          <a:p>
            <a:pPr algn="just">
              <a:lnSpc>
                <a:spcPts val="4245"/>
              </a:lnSpc>
            </a:pPr>
            <a:r>
              <a:rPr lang="en-US" sz="3032">
                <a:solidFill>
                  <a:srgbClr val="000000"/>
                </a:solidFill>
                <a:latin typeface="Arimo Bold"/>
              </a:rPr>
              <a:t>Performance Overheads</a:t>
            </a:r>
          </a:p>
          <a:p>
            <a:pPr algn="just">
              <a:lnSpc>
                <a:spcPts val="4245"/>
              </a:lnSpc>
            </a:pPr>
            <a:r>
              <a:rPr lang="en-US" sz="3032">
                <a:solidFill>
                  <a:srgbClr val="000000"/>
                </a:solidFill>
                <a:latin typeface="Arimo"/>
              </a:rPr>
              <a:t>Increased memory usage and potential slowdowns due to abstraction layers.</a:t>
            </a:r>
          </a:p>
          <a:p>
            <a:pPr algn="just">
              <a:lnSpc>
                <a:spcPts val="4245"/>
              </a:lnSpc>
            </a:pPr>
            <a:r>
              <a:rPr lang="en-US" sz="3032">
                <a:solidFill>
                  <a:srgbClr val="000000"/>
                </a:solidFill>
                <a:latin typeface="Arimo Bold"/>
              </a:rPr>
              <a:t>Implementation Challenges:</a:t>
            </a:r>
          </a:p>
          <a:p>
            <a:pPr algn="just">
              <a:lnSpc>
                <a:spcPts val="4245"/>
              </a:lnSpc>
            </a:pPr>
            <a:r>
              <a:rPr lang="en-US" sz="3032">
                <a:solidFill>
                  <a:srgbClr val="000000"/>
                </a:solidFill>
                <a:latin typeface="Arimo"/>
              </a:rPr>
              <a:t>Steep learning curve for developers and complexity in refactoring.</a:t>
            </a:r>
          </a:p>
          <a:p>
            <a:pPr algn="just">
              <a:lnSpc>
                <a:spcPts val="4245"/>
              </a:lnSpc>
            </a:pPr>
            <a:r>
              <a:rPr lang="en-US" sz="3032">
                <a:solidFill>
                  <a:srgbClr val="000000"/>
                </a:solidFill>
                <a:latin typeface="Arimo Bold"/>
              </a:rPr>
              <a:t>Scalability Issues:</a:t>
            </a:r>
          </a:p>
          <a:p>
            <a:pPr algn="just">
              <a:lnSpc>
                <a:spcPts val="4245"/>
              </a:lnSpc>
            </a:pPr>
            <a:r>
              <a:rPr lang="en-US" sz="3032">
                <a:solidFill>
                  <a:srgbClr val="000000"/>
                </a:solidFill>
                <a:latin typeface="Arimo"/>
              </a:rPr>
              <a:t>Object and code bloat can occur as the system grows.</a:t>
            </a:r>
          </a:p>
          <a:p>
            <a:pPr algn="just">
              <a:lnSpc>
                <a:spcPts val="4245"/>
              </a:lnSpc>
            </a:pPr>
            <a:r>
              <a:rPr lang="en-US" sz="3032">
                <a:solidFill>
                  <a:srgbClr val="000000"/>
                </a:solidFill>
                <a:latin typeface="Arimo Bold"/>
              </a:rPr>
              <a:t>Integration with DSA:</a:t>
            </a:r>
          </a:p>
          <a:p>
            <a:pPr algn="just">
              <a:lnSpc>
                <a:spcPts val="4245"/>
              </a:lnSpc>
            </a:pPr>
            <a:r>
              <a:rPr lang="en-US" sz="3032">
                <a:solidFill>
                  <a:srgbClr val="000000"/>
                </a:solidFill>
                <a:latin typeface="Arimo"/>
              </a:rPr>
              <a:t>Potential inefficiencies in integrating advanced algorithms and data structures with OOP.</a:t>
            </a:r>
          </a:p>
          <a:p>
            <a:pPr algn="just">
              <a:lnSpc>
                <a:spcPts val="4245"/>
              </a:lnSpc>
            </a:pPr>
            <a:r>
              <a:rPr lang="en-US" sz="3032">
                <a:solidFill>
                  <a:srgbClr val="000000"/>
                </a:solidFill>
                <a:latin typeface="Arimo Bold"/>
              </a:rPr>
              <a:t>Debugging and Testing:</a:t>
            </a:r>
          </a:p>
          <a:p>
            <a:pPr algn="just">
              <a:lnSpc>
                <a:spcPts val="4245"/>
              </a:lnSpc>
            </a:pPr>
            <a:r>
              <a:rPr lang="en-US" sz="3032">
                <a:solidFill>
                  <a:srgbClr val="000000"/>
                </a:solidFill>
                <a:latin typeface="Arimo"/>
              </a:rPr>
              <a:t>Complex object interactions can make debugging and comprehensive testing more challenging.</a:t>
            </a:r>
          </a:p>
          <a:p>
            <a:pPr algn="just">
              <a:lnSpc>
                <a:spcPts val="4245"/>
              </a:lnSpc>
            </a:pPr>
          </a:p>
          <a:p>
            <a:pPr algn="just">
              <a:lnSpc>
                <a:spcPts val="4245"/>
              </a:lnSpc>
            </a:pPr>
          </a:p>
          <a:p>
            <a:pPr algn="just">
              <a:lnSpc>
                <a:spcPts val="4245"/>
              </a:lnSpc>
            </a:pPr>
          </a:p>
          <a:p>
            <a:pPr algn="just">
              <a:lnSpc>
                <a:spcPts val="4245"/>
              </a:lnSpc>
            </a:pPr>
          </a:p>
          <a:p>
            <a:pPr algn="ctr">
              <a:lnSpc>
                <a:spcPts val="4245"/>
              </a:lnSpc>
            </a:pPr>
          </a:p>
        </p:txBody>
      </p:sp>
      <p:sp>
        <p:nvSpPr>
          <p:cNvPr name="Freeform 5" id="5"/>
          <p:cNvSpPr/>
          <p:nvPr/>
        </p:nvSpPr>
        <p:spPr>
          <a:xfrm flipH="false" flipV="false" rot="547815">
            <a:off x="15935408" y="3055076"/>
            <a:ext cx="2548240" cy="3530307"/>
          </a:xfrm>
          <a:custGeom>
            <a:avLst/>
            <a:gdLst/>
            <a:ahLst/>
            <a:cxnLst/>
            <a:rect r="r" b="b" t="t" l="l"/>
            <a:pathLst>
              <a:path h="3530307" w="2548240">
                <a:moveTo>
                  <a:pt x="0" y="0"/>
                </a:moveTo>
                <a:lnTo>
                  <a:pt x="2548240" y="0"/>
                </a:lnTo>
                <a:lnTo>
                  <a:pt x="2548240" y="3530308"/>
                </a:lnTo>
                <a:lnTo>
                  <a:pt x="0" y="3530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TextBox 2" id="2"/>
          <p:cNvSpPr txBox="true"/>
          <p:nvPr/>
        </p:nvSpPr>
        <p:spPr>
          <a:xfrm rot="0">
            <a:off x="-1972750" y="786635"/>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7. TASKING</a:t>
            </a:r>
          </a:p>
        </p:txBody>
      </p:sp>
      <p:sp>
        <p:nvSpPr>
          <p:cNvPr name="TextBox 3" id="3"/>
          <p:cNvSpPr txBox="true"/>
          <p:nvPr/>
        </p:nvSpPr>
        <p:spPr>
          <a:xfrm rot="0">
            <a:off x="615682" y="1566040"/>
            <a:ext cx="12181579" cy="5887161"/>
          </a:xfrm>
          <a:prstGeom prst="rect">
            <a:avLst/>
          </a:prstGeom>
        </p:spPr>
        <p:txBody>
          <a:bodyPr anchor="t" rtlCol="false" tIns="0" lIns="0" bIns="0" rIns="0">
            <a:spAutoFit/>
          </a:bodyPr>
          <a:lstStyle/>
          <a:p>
            <a:pPr algn="just">
              <a:lnSpc>
                <a:spcPts val="4245"/>
              </a:lnSpc>
            </a:pPr>
            <a:r>
              <a:rPr lang="en-US" sz="3032">
                <a:solidFill>
                  <a:srgbClr val="000000"/>
                </a:solidFill>
                <a:latin typeface="Arimo Bold"/>
              </a:rPr>
              <a:t>Ngô Trịnh Bảo Anh:</a:t>
            </a:r>
          </a:p>
          <a:p>
            <a:pPr algn="just" marL="654788" indent="-327394" lvl="1">
              <a:lnSpc>
                <a:spcPts val="4245"/>
              </a:lnSpc>
              <a:buFont typeface="Arial"/>
              <a:buChar char="•"/>
            </a:pPr>
            <a:r>
              <a:rPr lang="en-US" sz="3032">
                <a:solidFill>
                  <a:srgbClr val="000000"/>
                </a:solidFill>
                <a:latin typeface="Arimo"/>
              </a:rPr>
              <a:t>King, Rook Classes</a:t>
            </a:r>
          </a:p>
          <a:p>
            <a:pPr algn="just">
              <a:lnSpc>
                <a:spcPts val="4245"/>
              </a:lnSpc>
            </a:pPr>
            <a:r>
              <a:rPr lang="en-US" sz="3032">
                <a:solidFill>
                  <a:srgbClr val="000000"/>
                </a:solidFill>
                <a:latin typeface="Arimo Bold"/>
              </a:rPr>
              <a:t>Nguyễn Ngọc Bảo Hân:</a:t>
            </a:r>
          </a:p>
          <a:p>
            <a:pPr algn="just" marL="654788" indent="-327394" lvl="1">
              <a:lnSpc>
                <a:spcPts val="4245"/>
              </a:lnSpc>
              <a:buFont typeface="Arial"/>
              <a:buChar char="•"/>
            </a:pPr>
            <a:r>
              <a:rPr lang="en-US" sz="3032">
                <a:solidFill>
                  <a:srgbClr val="000000"/>
                </a:solidFill>
                <a:latin typeface="Arimo"/>
              </a:rPr>
              <a:t>Bishop Class</a:t>
            </a:r>
          </a:p>
          <a:p>
            <a:pPr algn="just">
              <a:lnSpc>
                <a:spcPts val="4245"/>
              </a:lnSpc>
            </a:pPr>
            <a:r>
              <a:rPr lang="en-US" sz="3032">
                <a:solidFill>
                  <a:srgbClr val="000000"/>
                </a:solidFill>
                <a:latin typeface="Arimo Bold"/>
              </a:rPr>
              <a:t>Võ Nguyễn Thanh Liêm:</a:t>
            </a:r>
          </a:p>
          <a:p>
            <a:pPr algn="just" marL="654788" indent="-327394" lvl="1">
              <a:lnSpc>
                <a:spcPts val="4245"/>
              </a:lnSpc>
              <a:buFont typeface="Arial"/>
              <a:buChar char="•"/>
            </a:pPr>
            <a:r>
              <a:rPr lang="en-US" sz="3032">
                <a:solidFill>
                  <a:srgbClr val="000000"/>
                </a:solidFill>
                <a:latin typeface="Arimo"/>
              </a:rPr>
              <a:t>Queen, Rook Classes</a:t>
            </a:r>
          </a:p>
          <a:p>
            <a:pPr algn="just">
              <a:lnSpc>
                <a:spcPts val="4245"/>
              </a:lnSpc>
            </a:pPr>
            <a:r>
              <a:rPr lang="en-US" sz="3032">
                <a:solidFill>
                  <a:srgbClr val="000000"/>
                </a:solidFill>
                <a:latin typeface="Arimo Bold"/>
              </a:rPr>
              <a:t>Phạm </a:t>
            </a:r>
            <a:r>
              <a:rPr lang="en-US" sz="3032">
                <a:solidFill>
                  <a:srgbClr val="000000"/>
                </a:solidFill>
                <a:latin typeface="Arimo Bold"/>
              </a:rPr>
              <a:t>Thái Quốc:</a:t>
            </a:r>
          </a:p>
          <a:p>
            <a:pPr algn="just" marL="654788" indent="-327394" lvl="1">
              <a:lnSpc>
                <a:spcPts val="4245"/>
              </a:lnSpc>
              <a:buFont typeface="Arial"/>
              <a:buChar char="•"/>
            </a:pPr>
            <a:r>
              <a:rPr lang="en-US" sz="3032">
                <a:solidFill>
                  <a:srgbClr val="000000"/>
                </a:solidFill>
                <a:latin typeface="Arimo"/>
              </a:rPr>
              <a:t>Pawn Class, Diagrams, Graphics</a:t>
            </a:r>
          </a:p>
          <a:p>
            <a:pPr algn="just">
              <a:lnSpc>
                <a:spcPts val="4245"/>
              </a:lnSpc>
            </a:pPr>
            <a:r>
              <a:rPr lang="en-US" sz="3032">
                <a:solidFill>
                  <a:srgbClr val="000000"/>
                </a:solidFill>
                <a:latin typeface="Arimo Bold"/>
              </a:rPr>
              <a:t>Nguyễn Hoàng Phúc:</a:t>
            </a:r>
          </a:p>
          <a:p>
            <a:pPr algn="just" marL="654788" indent="-327394" lvl="1">
              <a:lnSpc>
                <a:spcPts val="4245"/>
              </a:lnSpc>
              <a:buFont typeface="Arial"/>
              <a:buChar char="•"/>
            </a:pPr>
            <a:r>
              <a:rPr lang="en-US" sz="3032">
                <a:solidFill>
                  <a:srgbClr val="000000"/>
                </a:solidFill>
                <a:latin typeface="Arimo"/>
              </a:rPr>
              <a:t>Board,Player, Alliance, Gui, PGN, Network</a:t>
            </a:r>
          </a:p>
          <a:p>
            <a:pPr algn="ctr">
              <a:lnSpc>
                <a:spcPts val="4245"/>
              </a:lnSpc>
            </a:pPr>
          </a:p>
        </p:txBody>
      </p:sp>
      <p:sp>
        <p:nvSpPr>
          <p:cNvPr name="Freeform 4" id="4"/>
          <p:cNvSpPr/>
          <p:nvPr/>
        </p:nvSpPr>
        <p:spPr>
          <a:xfrm flipH="false" flipV="false" rot="0">
            <a:off x="6706471" y="359020"/>
            <a:ext cx="940251" cy="1283220"/>
          </a:xfrm>
          <a:custGeom>
            <a:avLst/>
            <a:gdLst/>
            <a:ahLst/>
            <a:cxnLst/>
            <a:rect r="r" b="b" t="t" l="l"/>
            <a:pathLst>
              <a:path h="1283220" w="940251">
                <a:moveTo>
                  <a:pt x="0" y="0"/>
                </a:moveTo>
                <a:lnTo>
                  <a:pt x="940251" y="0"/>
                </a:lnTo>
                <a:lnTo>
                  <a:pt x="940251" y="1283220"/>
                </a:lnTo>
                <a:lnTo>
                  <a:pt x="0" y="1283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585126" y="5862812"/>
            <a:ext cx="4246041" cy="4114800"/>
          </a:xfrm>
          <a:custGeom>
            <a:avLst/>
            <a:gdLst/>
            <a:ahLst/>
            <a:cxnLst/>
            <a:rect r="r" b="b" t="t" l="l"/>
            <a:pathLst>
              <a:path h="4114800" w="4246041">
                <a:moveTo>
                  <a:pt x="0" y="0"/>
                </a:moveTo>
                <a:lnTo>
                  <a:pt x="4246041" y="0"/>
                </a:lnTo>
                <a:lnTo>
                  <a:pt x="424604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grpSp>
        <p:nvGrpSpPr>
          <p:cNvPr name="Group 2" id="2"/>
          <p:cNvGrpSpPr/>
          <p:nvPr/>
        </p:nvGrpSpPr>
        <p:grpSpPr>
          <a:xfrm rot="0">
            <a:off x="-609031" y="7588982"/>
            <a:ext cx="19506063" cy="6772177"/>
            <a:chOff x="0" y="0"/>
            <a:chExt cx="5137399" cy="1783619"/>
          </a:xfrm>
        </p:grpSpPr>
        <p:sp>
          <p:nvSpPr>
            <p:cNvPr name="Freeform 3" id="3"/>
            <p:cNvSpPr/>
            <p:nvPr/>
          </p:nvSpPr>
          <p:spPr>
            <a:xfrm flipH="false" flipV="false" rot="0">
              <a:off x="0" y="0"/>
              <a:ext cx="5137399" cy="1783619"/>
            </a:xfrm>
            <a:custGeom>
              <a:avLst/>
              <a:gdLst/>
              <a:ahLst/>
              <a:cxnLst/>
              <a:rect r="r" b="b" t="t" l="l"/>
              <a:pathLst>
                <a:path h="1783619" w="5137399">
                  <a:moveTo>
                    <a:pt x="2568700" y="0"/>
                  </a:moveTo>
                  <a:cubicBezTo>
                    <a:pt x="1150046" y="0"/>
                    <a:pt x="0" y="399277"/>
                    <a:pt x="0" y="891809"/>
                  </a:cubicBezTo>
                  <a:cubicBezTo>
                    <a:pt x="0" y="1384342"/>
                    <a:pt x="1150046" y="1783619"/>
                    <a:pt x="2568700" y="1783619"/>
                  </a:cubicBezTo>
                  <a:cubicBezTo>
                    <a:pt x="3987353" y="1783619"/>
                    <a:pt x="5137399" y="1384342"/>
                    <a:pt x="5137399" y="891809"/>
                  </a:cubicBezTo>
                  <a:cubicBezTo>
                    <a:pt x="5137399" y="399277"/>
                    <a:pt x="3987353" y="0"/>
                    <a:pt x="2568700" y="0"/>
                  </a:cubicBezTo>
                  <a:close/>
                </a:path>
              </a:pathLst>
            </a:custGeom>
            <a:solidFill>
              <a:srgbClr val="D4D4D4"/>
            </a:solidFill>
          </p:spPr>
        </p:sp>
        <p:sp>
          <p:nvSpPr>
            <p:cNvPr name="TextBox 4" id="4"/>
            <p:cNvSpPr txBox="true"/>
            <p:nvPr/>
          </p:nvSpPr>
          <p:spPr>
            <a:xfrm>
              <a:off x="481631" y="138639"/>
              <a:ext cx="4174137" cy="1477765"/>
            </a:xfrm>
            <a:prstGeom prst="rect">
              <a:avLst/>
            </a:prstGeom>
          </p:spPr>
          <p:txBody>
            <a:bodyPr anchor="ctr" rtlCol="false" tIns="50800" lIns="50800" bIns="50800" rIns="50800"/>
            <a:lstStyle/>
            <a:p>
              <a:pPr algn="ctr">
                <a:lnSpc>
                  <a:spcPts val="2520"/>
                </a:lnSpc>
                <a:spcBef>
                  <a:spcPct val="0"/>
                </a:spcBef>
              </a:pPr>
            </a:p>
          </p:txBody>
        </p:sp>
      </p:grpSp>
      <p:sp>
        <p:nvSpPr>
          <p:cNvPr name="Freeform 5" id="5"/>
          <p:cNvSpPr/>
          <p:nvPr/>
        </p:nvSpPr>
        <p:spPr>
          <a:xfrm flipH="false" flipV="false" rot="-516049">
            <a:off x="4587676" y="6428833"/>
            <a:ext cx="1824021" cy="3675609"/>
          </a:xfrm>
          <a:custGeom>
            <a:avLst/>
            <a:gdLst/>
            <a:ahLst/>
            <a:cxnLst/>
            <a:rect r="r" b="b" t="t" l="l"/>
            <a:pathLst>
              <a:path h="3675609" w="1824021">
                <a:moveTo>
                  <a:pt x="0" y="0"/>
                </a:moveTo>
                <a:lnTo>
                  <a:pt x="1824020" y="0"/>
                </a:lnTo>
                <a:lnTo>
                  <a:pt x="1824020" y="3675608"/>
                </a:lnTo>
                <a:lnTo>
                  <a:pt x="0" y="3675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1422">
            <a:off x="2527371" y="7687116"/>
            <a:ext cx="1648694" cy="2708326"/>
          </a:xfrm>
          <a:custGeom>
            <a:avLst/>
            <a:gdLst/>
            <a:ahLst/>
            <a:cxnLst/>
            <a:rect r="r" b="b" t="t" l="l"/>
            <a:pathLst>
              <a:path h="2708326" w="1648694">
                <a:moveTo>
                  <a:pt x="0" y="0"/>
                </a:moveTo>
                <a:lnTo>
                  <a:pt x="1648693" y="0"/>
                </a:lnTo>
                <a:lnTo>
                  <a:pt x="1648693" y="2708326"/>
                </a:lnTo>
                <a:lnTo>
                  <a:pt x="0" y="2708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40922">
            <a:off x="14554027" y="8153720"/>
            <a:ext cx="1397107" cy="2235372"/>
          </a:xfrm>
          <a:custGeom>
            <a:avLst/>
            <a:gdLst/>
            <a:ahLst/>
            <a:cxnLst/>
            <a:rect r="r" b="b" t="t" l="l"/>
            <a:pathLst>
              <a:path h="2235372" w="1397107">
                <a:moveTo>
                  <a:pt x="0" y="0"/>
                </a:moveTo>
                <a:lnTo>
                  <a:pt x="1397108" y="0"/>
                </a:lnTo>
                <a:lnTo>
                  <a:pt x="1397108" y="2235372"/>
                </a:lnTo>
                <a:lnTo>
                  <a:pt x="0" y="22353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8675">
            <a:off x="9629020" y="5398778"/>
            <a:ext cx="2184488" cy="4446795"/>
          </a:xfrm>
          <a:custGeom>
            <a:avLst/>
            <a:gdLst/>
            <a:ahLst/>
            <a:cxnLst/>
            <a:rect r="r" b="b" t="t" l="l"/>
            <a:pathLst>
              <a:path h="4446795" w="2184488">
                <a:moveTo>
                  <a:pt x="0" y="0"/>
                </a:moveTo>
                <a:lnTo>
                  <a:pt x="2184488" y="0"/>
                </a:lnTo>
                <a:lnTo>
                  <a:pt x="2184488" y="4446795"/>
                </a:lnTo>
                <a:lnTo>
                  <a:pt x="0" y="4446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00037">
            <a:off x="6916010" y="6177408"/>
            <a:ext cx="2035368" cy="3675609"/>
          </a:xfrm>
          <a:custGeom>
            <a:avLst/>
            <a:gdLst/>
            <a:ahLst/>
            <a:cxnLst/>
            <a:rect r="r" b="b" t="t" l="l"/>
            <a:pathLst>
              <a:path h="3675609" w="2035368">
                <a:moveTo>
                  <a:pt x="0" y="0"/>
                </a:moveTo>
                <a:lnTo>
                  <a:pt x="2035369" y="0"/>
                </a:lnTo>
                <a:lnTo>
                  <a:pt x="2035369" y="3675609"/>
                </a:lnTo>
                <a:lnTo>
                  <a:pt x="0" y="3675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10097">
            <a:off x="12292464" y="6960544"/>
            <a:ext cx="1855270" cy="3092117"/>
          </a:xfrm>
          <a:custGeom>
            <a:avLst/>
            <a:gdLst/>
            <a:ahLst/>
            <a:cxnLst/>
            <a:rect r="r" b="b" t="t" l="l"/>
            <a:pathLst>
              <a:path h="3092117" w="1855270">
                <a:moveTo>
                  <a:pt x="0" y="0"/>
                </a:moveTo>
                <a:lnTo>
                  <a:pt x="1855270" y="0"/>
                </a:lnTo>
                <a:lnTo>
                  <a:pt x="1855270" y="3092117"/>
                </a:lnTo>
                <a:lnTo>
                  <a:pt x="0" y="30921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29474">
            <a:off x="4771080" y="877320"/>
            <a:ext cx="8992875" cy="1733172"/>
          </a:xfrm>
          <a:custGeom>
            <a:avLst/>
            <a:gdLst/>
            <a:ahLst/>
            <a:cxnLst/>
            <a:rect r="r" b="b" t="t" l="l"/>
            <a:pathLst>
              <a:path h="1733172" w="8992875">
                <a:moveTo>
                  <a:pt x="0" y="0"/>
                </a:moveTo>
                <a:lnTo>
                  <a:pt x="8992875" y="0"/>
                </a:lnTo>
                <a:lnTo>
                  <a:pt x="8992875" y="1733172"/>
                </a:lnTo>
                <a:lnTo>
                  <a:pt x="0" y="17331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07834" y="3627580"/>
            <a:ext cx="9023317" cy="1338434"/>
          </a:xfrm>
          <a:prstGeom prst="rect">
            <a:avLst/>
          </a:prstGeom>
        </p:spPr>
        <p:txBody>
          <a:bodyPr anchor="t" rtlCol="false" tIns="0" lIns="0" bIns="0" rIns="0">
            <a:spAutoFit/>
          </a:bodyPr>
          <a:lstStyle/>
          <a:p>
            <a:pPr algn="r">
              <a:lnSpc>
                <a:spcPts val="8874"/>
              </a:lnSpc>
            </a:pPr>
            <a:r>
              <a:rPr lang="en-US" sz="12677" spc="253">
                <a:solidFill>
                  <a:srgbClr val="D18225"/>
                </a:solidFill>
                <a:latin typeface="Passion One Bold"/>
              </a:rPr>
              <a:t>LET'S PLAY</a:t>
            </a:r>
          </a:p>
        </p:txBody>
      </p:sp>
      <p:sp>
        <p:nvSpPr>
          <p:cNvPr name="TextBox 13" id="13"/>
          <p:cNvSpPr txBox="true"/>
          <p:nvPr/>
        </p:nvSpPr>
        <p:spPr>
          <a:xfrm rot="0">
            <a:off x="10874112" y="3627580"/>
            <a:ext cx="6183540" cy="1338434"/>
          </a:xfrm>
          <a:prstGeom prst="rect">
            <a:avLst/>
          </a:prstGeom>
        </p:spPr>
        <p:txBody>
          <a:bodyPr anchor="t" rtlCol="false" tIns="0" lIns="0" bIns="0" rIns="0">
            <a:spAutoFit/>
          </a:bodyPr>
          <a:lstStyle/>
          <a:p>
            <a:pPr algn="l">
              <a:lnSpc>
                <a:spcPts val="8874"/>
              </a:lnSpc>
            </a:pPr>
            <a:r>
              <a:rPr lang="en-US" sz="12677" spc="253">
                <a:solidFill>
                  <a:srgbClr val="653A22"/>
                </a:solidFill>
                <a:latin typeface="Passion One Bold"/>
              </a:rPr>
              <a:t>CHESS!</a:t>
            </a:r>
          </a:p>
        </p:txBody>
      </p:sp>
      <p:sp>
        <p:nvSpPr>
          <p:cNvPr name="TextBox 14" id="14"/>
          <p:cNvSpPr txBox="true"/>
          <p:nvPr/>
        </p:nvSpPr>
        <p:spPr>
          <a:xfrm rot="-4413">
            <a:off x="5332353" y="1336841"/>
            <a:ext cx="7915565" cy="918209"/>
          </a:xfrm>
          <a:prstGeom prst="rect">
            <a:avLst/>
          </a:prstGeom>
        </p:spPr>
        <p:txBody>
          <a:bodyPr anchor="t" rtlCol="false" tIns="0" lIns="0" bIns="0" rIns="0">
            <a:spAutoFit/>
          </a:bodyPr>
          <a:lstStyle/>
          <a:p>
            <a:pPr algn="ctr">
              <a:lnSpc>
                <a:spcPts val="6899"/>
              </a:lnSpc>
            </a:pPr>
            <a:r>
              <a:rPr lang="en-US" sz="6899" spc="206">
                <a:solidFill>
                  <a:srgbClr val="FFF4E5"/>
                </a:solidFill>
                <a:latin typeface="Barlow Condensed Semi-Bold"/>
              </a:rPr>
              <a:t>FINAL APP GAME</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2272649" y="5553014"/>
            <a:ext cx="6952625" cy="6996352"/>
          </a:xfrm>
          <a:custGeom>
            <a:avLst/>
            <a:gdLst/>
            <a:ahLst/>
            <a:cxnLst/>
            <a:rect r="r" b="b" t="t" l="l"/>
            <a:pathLst>
              <a:path h="6996352" w="6952625">
                <a:moveTo>
                  <a:pt x="0" y="0"/>
                </a:moveTo>
                <a:lnTo>
                  <a:pt x="6952624" y="0"/>
                </a:lnTo>
                <a:lnTo>
                  <a:pt x="6952624" y="6996351"/>
                </a:lnTo>
                <a:lnTo>
                  <a:pt x="0" y="699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3732">
            <a:off x="14392404" y="1010592"/>
            <a:ext cx="8936018" cy="8265817"/>
          </a:xfrm>
          <a:custGeom>
            <a:avLst/>
            <a:gdLst/>
            <a:ahLst/>
            <a:cxnLst/>
            <a:rect r="r" b="b" t="t" l="l"/>
            <a:pathLst>
              <a:path h="8265817" w="8936018">
                <a:moveTo>
                  <a:pt x="0" y="0"/>
                </a:moveTo>
                <a:lnTo>
                  <a:pt x="8936017" y="0"/>
                </a:lnTo>
                <a:lnTo>
                  <a:pt x="8936017" y="8265816"/>
                </a:lnTo>
                <a:lnTo>
                  <a:pt x="0" y="8265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37">
            <a:off x="4517153" y="3758885"/>
            <a:ext cx="9253695" cy="962185"/>
          </a:xfrm>
          <a:prstGeom prst="rect">
            <a:avLst/>
          </a:prstGeom>
        </p:spPr>
        <p:txBody>
          <a:bodyPr anchor="t" rtlCol="false" tIns="0" lIns="0" bIns="0" rIns="0">
            <a:spAutoFit/>
          </a:bodyPr>
          <a:lstStyle/>
          <a:p>
            <a:pPr algn="l">
              <a:lnSpc>
                <a:spcPts val="6602"/>
              </a:lnSpc>
            </a:pPr>
            <a:r>
              <a:rPr lang="en-US" sz="8253" spc="247">
                <a:solidFill>
                  <a:srgbClr val="222222"/>
                </a:solidFill>
                <a:latin typeface="Passion One Bold"/>
              </a:rPr>
              <a:t>SOURCE CODE </a:t>
            </a:r>
          </a:p>
        </p:txBody>
      </p:sp>
      <p:sp>
        <p:nvSpPr>
          <p:cNvPr name="TextBox 5" id="5"/>
          <p:cNvSpPr txBox="true"/>
          <p:nvPr/>
        </p:nvSpPr>
        <p:spPr>
          <a:xfrm rot="0">
            <a:off x="1345364" y="4789170"/>
            <a:ext cx="13142525" cy="670560"/>
          </a:xfrm>
          <a:prstGeom prst="rect">
            <a:avLst/>
          </a:prstGeom>
        </p:spPr>
        <p:txBody>
          <a:bodyPr anchor="t" rtlCol="false" tIns="0" lIns="0" bIns="0" rIns="0">
            <a:spAutoFit/>
          </a:bodyPr>
          <a:lstStyle/>
          <a:p>
            <a:pPr algn="l">
              <a:lnSpc>
                <a:spcPts val="5460"/>
              </a:lnSpc>
            </a:pPr>
            <a:r>
              <a:rPr lang="en-US" sz="4200" spc="84">
                <a:solidFill>
                  <a:srgbClr val="222222"/>
                </a:solidFill>
                <a:latin typeface="Passion One"/>
              </a:rPr>
              <a:t>https://github.com/gojous/OOP-DSAsemester2-2023-2024-</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grpSp>
        <p:nvGrpSpPr>
          <p:cNvPr name="Group 2" id="2"/>
          <p:cNvGrpSpPr/>
          <p:nvPr/>
        </p:nvGrpSpPr>
        <p:grpSpPr>
          <a:xfrm rot="0">
            <a:off x="-609031" y="7588982"/>
            <a:ext cx="19506063" cy="6772177"/>
            <a:chOff x="0" y="0"/>
            <a:chExt cx="5137399" cy="1783619"/>
          </a:xfrm>
        </p:grpSpPr>
        <p:sp>
          <p:nvSpPr>
            <p:cNvPr name="Freeform 3" id="3"/>
            <p:cNvSpPr/>
            <p:nvPr/>
          </p:nvSpPr>
          <p:spPr>
            <a:xfrm flipH="false" flipV="false" rot="0">
              <a:off x="0" y="0"/>
              <a:ext cx="5137399" cy="1783619"/>
            </a:xfrm>
            <a:custGeom>
              <a:avLst/>
              <a:gdLst/>
              <a:ahLst/>
              <a:cxnLst/>
              <a:rect r="r" b="b" t="t" l="l"/>
              <a:pathLst>
                <a:path h="1783619" w="5137399">
                  <a:moveTo>
                    <a:pt x="2568700" y="0"/>
                  </a:moveTo>
                  <a:cubicBezTo>
                    <a:pt x="1150046" y="0"/>
                    <a:pt x="0" y="399277"/>
                    <a:pt x="0" y="891809"/>
                  </a:cubicBezTo>
                  <a:cubicBezTo>
                    <a:pt x="0" y="1384342"/>
                    <a:pt x="1150046" y="1783619"/>
                    <a:pt x="2568700" y="1783619"/>
                  </a:cubicBezTo>
                  <a:cubicBezTo>
                    <a:pt x="3987353" y="1783619"/>
                    <a:pt x="5137399" y="1384342"/>
                    <a:pt x="5137399" y="891809"/>
                  </a:cubicBezTo>
                  <a:cubicBezTo>
                    <a:pt x="5137399" y="399277"/>
                    <a:pt x="3987353" y="0"/>
                    <a:pt x="2568700" y="0"/>
                  </a:cubicBezTo>
                  <a:close/>
                </a:path>
              </a:pathLst>
            </a:custGeom>
            <a:solidFill>
              <a:srgbClr val="D4D4D4"/>
            </a:solidFill>
          </p:spPr>
        </p:sp>
        <p:sp>
          <p:nvSpPr>
            <p:cNvPr name="TextBox 4" id="4"/>
            <p:cNvSpPr txBox="true"/>
            <p:nvPr/>
          </p:nvSpPr>
          <p:spPr>
            <a:xfrm>
              <a:off x="481631" y="138639"/>
              <a:ext cx="4174137" cy="1477765"/>
            </a:xfrm>
            <a:prstGeom prst="rect">
              <a:avLst/>
            </a:prstGeom>
          </p:spPr>
          <p:txBody>
            <a:bodyPr anchor="ctr" rtlCol="false" tIns="50800" lIns="50800" bIns="50800" rIns="50800"/>
            <a:lstStyle/>
            <a:p>
              <a:pPr algn="ctr">
                <a:lnSpc>
                  <a:spcPts val="2520"/>
                </a:lnSpc>
                <a:spcBef>
                  <a:spcPct val="0"/>
                </a:spcBef>
              </a:pPr>
            </a:p>
          </p:txBody>
        </p:sp>
      </p:grpSp>
      <p:sp>
        <p:nvSpPr>
          <p:cNvPr name="Freeform 5" id="5"/>
          <p:cNvSpPr/>
          <p:nvPr/>
        </p:nvSpPr>
        <p:spPr>
          <a:xfrm flipH="false" flipV="false" rot="-516049">
            <a:off x="4587676" y="6428833"/>
            <a:ext cx="1824021" cy="3675609"/>
          </a:xfrm>
          <a:custGeom>
            <a:avLst/>
            <a:gdLst/>
            <a:ahLst/>
            <a:cxnLst/>
            <a:rect r="r" b="b" t="t" l="l"/>
            <a:pathLst>
              <a:path h="3675609" w="1824021">
                <a:moveTo>
                  <a:pt x="0" y="0"/>
                </a:moveTo>
                <a:lnTo>
                  <a:pt x="1824020" y="0"/>
                </a:lnTo>
                <a:lnTo>
                  <a:pt x="1824020" y="3675608"/>
                </a:lnTo>
                <a:lnTo>
                  <a:pt x="0" y="3675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1422">
            <a:off x="2527371" y="7687116"/>
            <a:ext cx="1648694" cy="2708326"/>
          </a:xfrm>
          <a:custGeom>
            <a:avLst/>
            <a:gdLst/>
            <a:ahLst/>
            <a:cxnLst/>
            <a:rect r="r" b="b" t="t" l="l"/>
            <a:pathLst>
              <a:path h="2708326" w="1648694">
                <a:moveTo>
                  <a:pt x="0" y="0"/>
                </a:moveTo>
                <a:lnTo>
                  <a:pt x="1648693" y="0"/>
                </a:lnTo>
                <a:lnTo>
                  <a:pt x="1648693" y="2708326"/>
                </a:lnTo>
                <a:lnTo>
                  <a:pt x="0" y="2708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40922">
            <a:off x="14554027" y="8153720"/>
            <a:ext cx="1397107" cy="2235372"/>
          </a:xfrm>
          <a:custGeom>
            <a:avLst/>
            <a:gdLst/>
            <a:ahLst/>
            <a:cxnLst/>
            <a:rect r="r" b="b" t="t" l="l"/>
            <a:pathLst>
              <a:path h="2235372" w="1397107">
                <a:moveTo>
                  <a:pt x="0" y="0"/>
                </a:moveTo>
                <a:lnTo>
                  <a:pt x="1397108" y="0"/>
                </a:lnTo>
                <a:lnTo>
                  <a:pt x="1397108" y="2235372"/>
                </a:lnTo>
                <a:lnTo>
                  <a:pt x="0" y="22353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8675">
            <a:off x="9629020" y="5398778"/>
            <a:ext cx="2184488" cy="4446795"/>
          </a:xfrm>
          <a:custGeom>
            <a:avLst/>
            <a:gdLst/>
            <a:ahLst/>
            <a:cxnLst/>
            <a:rect r="r" b="b" t="t" l="l"/>
            <a:pathLst>
              <a:path h="4446795" w="2184488">
                <a:moveTo>
                  <a:pt x="0" y="0"/>
                </a:moveTo>
                <a:lnTo>
                  <a:pt x="2184488" y="0"/>
                </a:lnTo>
                <a:lnTo>
                  <a:pt x="2184488" y="4446795"/>
                </a:lnTo>
                <a:lnTo>
                  <a:pt x="0" y="4446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00037">
            <a:off x="6916010" y="6177408"/>
            <a:ext cx="2035368" cy="3675609"/>
          </a:xfrm>
          <a:custGeom>
            <a:avLst/>
            <a:gdLst/>
            <a:ahLst/>
            <a:cxnLst/>
            <a:rect r="r" b="b" t="t" l="l"/>
            <a:pathLst>
              <a:path h="3675609" w="2035368">
                <a:moveTo>
                  <a:pt x="0" y="0"/>
                </a:moveTo>
                <a:lnTo>
                  <a:pt x="2035369" y="0"/>
                </a:lnTo>
                <a:lnTo>
                  <a:pt x="2035369" y="3675609"/>
                </a:lnTo>
                <a:lnTo>
                  <a:pt x="0" y="3675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10097">
            <a:off x="12292464" y="6960544"/>
            <a:ext cx="1855270" cy="3092117"/>
          </a:xfrm>
          <a:custGeom>
            <a:avLst/>
            <a:gdLst/>
            <a:ahLst/>
            <a:cxnLst/>
            <a:rect r="r" b="b" t="t" l="l"/>
            <a:pathLst>
              <a:path h="3092117" w="1855270">
                <a:moveTo>
                  <a:pt x="0" y="0"/>
                </a:moveTo>
                <a:lnTo>
                  <a:pt x="1855270" y="0"/>
                </a:lnTo>
                <a:lnTo>
                  <a:pt x="1855270" y="3092117"/>
                </a:lnTo>
                <a:lnTo>
                  <a:pt x="0" y="30921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29474">
            <a:off x="4771080" y="877320"/>
            <a:ext cx="8992875" cy="1733172"/>
          </a:xfrm>
          <a:custGeom>
            <a:avLst/>
            <a:gdLst/>
            <a:ahLst/>
            <a:cxnLst/>
            <a:rect r="r" b="b" t="t" l="l"/>
            <a:pathLst>
              <a:path h="1733172" w="8992875">
                <a:moveTo>
                  <a:pt x="0" y="0"/>
                </a:moveTo>
                <a:lnTo>
                  <a:pt x="8992875" y="0"/>
                </a:lnTo>
                <a:lnTo>
                  <a:pt x="8992875" y="1733172"/>
                </a:lnTo>
                <a:lnTo>
                  <a:pt x="0" y="17331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07834" y="3627580"/>
            <a:ext cx="9023317" cy="1338434"/>
          </a:xfrm>
          <a:prstGeom prst="rect">
            <a:avLst/>
          </a:prstGeom>
        </p:spPr>
        <p:txBody>
          <a:bodyPr anchor="t" rtlCol="false" tIns="0" lIns="0" bIns="0" rIns="0">
            <a:spAutoFit/>
          </a:bodyPr>
          <a:lstStyle/>
          <a:p>
            <a:pPr algn="r">
              <a:lnSpc>
                <a:spcPts val="8874"/>
              </a:lnSpc>
            </a:pPr>
            <a:r>
              <a:rPr lang="en-US" sz="12677" spc="253">
                <a:solidFill>
                  <a:srgbClr val="D18225"/>
                </a:solidFill>
                <a:latin typeface="Passion One Bold"/>
              </a:rPr>
              <a:t>LET'S PLAY</a:t>
            </a:r>
          </a:p>
        </p:txBody>
      </p:sp>
      <p:sp>
        <p:nvSpPr>
          <p:cNvPr name="TextBox 13" id="13"/>
          <p:cNvSpPr txBox="true"/>
          <p:nvPr/>
        </p:nvSpPr>
        <p:spPr>
          <a:xfrm rot="0">
            <a:off x="10874112" y="3627580"/>
            <a:ext cx="6183540" cy="1338434"/>
          </a:xfrm>
          <a:prstGeom prst="rect">
            <a:avLst/>
          </a:prstGeom>
        </p:spPr>
        <p:txBody>
          <a:bodyPr anchor="t" rtlCol="false" tIns="0" lIns="0" bIns="0" rIns="0">
            <a:spAutoFit/>
          </a:bodyPr>
          <a:lstStyle/>
          <a:p>
            <a:pPr algn="l">
              <a:lnSpc>
                <a:spcPts val="8874"/>
              </a:lnSpc>
            </a:pPr>
            <a:r>
              <a:rPr lang="en-US" sz="12677" spc="253">
                <a:solidFill>
                  <a:srgbClr val="653A22"/>
                </a:solidFill>
                <a:latin typeface="Passion One Bold"/>
              </a:rPr>
              <a:t>CHESS!</a:t>
            </a:r>
          </a:p>
        </p:txBody>
      </p:sp>
      <p:sp>
        <p:nvSpPr>
          <p:cNvPr name="TextBox 14" id="14"/>
          <p:cNvSpPr txBox="true"/>
          <p:nvPr/>
        </p:nvSpPr>
        <p:spPr>
          <a:xfrm rot="-4413">
            <a:off x="5332353" y="1434630"/>
            <a:ext cx="7915565" cy="694055"/>
          </a:xfrm>
          <a:prstGeom prst="rect">
            <a:avLst/>
          </a:prstGeom>
        </p:spPr>
        <p:txBody>
          <a:bodyPr anchor="t" rtlCol="false" tIns="0" lIns="0" bIns="0" rIns="0">
            <a:spAutoFit/>
          </a:bodyPr>
          <a:lstStyle/>
          <a:p>
            <a:pPr algn="ctr">
              <a:lnSpc>
                <a:spcPts val="5199"/>
              </a:lnSpc>
            </a:pPr>
            <a:r>
              <a:rPr lang="en-US" sz="5199" spc="155">
                <a:solidFill>
                  <a:srgbClr val="FFF4E5"/>
                </a:solidFill>
                <a:latin typeface="Barlow Condensed Semi-Bold"/>
              </a:rPr>
              <a:t>THANK YOU FOR LISTENING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6" id="6"/>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7" id="7"/>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Freeform 8" id="8"/>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7" id="7"/>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8" id="8"/>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9" id="9"/>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0"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Freeform 10" id="10"/>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7" id="7"/>
          <p:cNvSpPr txBox="true"/>
          <p:nvPr/>
        </p:nvSpPr>
        <p:spPr>
          <a:xfrm rot="0">
            <a:off x="2418618" y="2062706"/>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8" id="8"/>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9" id="9"/>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0"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0" id="10"/>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Freeform 11" id="11"/>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073795" y="3363875"/>
            <a:ext cx="1488535" cy="1488443"/>
          </a:xfrm>
          <a:custGeom>
            <a:avLst/>
            <a:gdLst/>
            <a:ahLst/>
            <a:cxnLst/>
            <a:rect r="r" b="b" t="t" l="l"/>
            <a:pathLst>
              <a:path h="1488443" w="1488535">
                <a:moveTo>
                  <a:pt x="0" y="0"/>
                </a:moveTo>
                <a:lnTo>
                  <a:pt x="1488535" y="0"/>
                </a:lnTo>
                <a:lnTo>
                  <a:pt x="1488535" y="1488443"/>
                </a:lnTo>
                <a:lnTo>
                  <a:pt x="0" y="1488443"/>
                </a:lnTo>
                <a:lnTo>
                  <a:pt x="0" y="0"/>
                </a:lnTo>
                <a:close/>
              </a:path>
            </a:pathLst>
          </a:custGeom>
          <a:blipFill>
            <a:blip r:embed="rId10"/>
            <a:stretch>
              <a:fillRect l="-4235" t="-5219" r="-5760" b="-4783"/>
            </a:stretch>
          </a:blipFill>
          <a:ln cap="rnd">
            <a:noFill/>
            <a:prstDash val="solid"/>
            <a:round/>
          </a:ln>
        </p:spPr>
      </p:sp>
      <p:sp>
        <p:nvSpPr>
          <p:cNvPr name="TextBox 7" id="7"/>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8" id="8"/>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9" id="9"/>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10" id="10"/>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1"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1" id="11"/>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TextBox 12" id="12"/>
          <p:cNvSpPr txBox="true"/>
          <p:nvPr/>
        </p:nvSpPr>
        <p:spPr>
          <a:xfrm rot="0">
            <a:off x="11873302" y="3904579"/>
            <a:ext cx="6105227"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LECTURE APPLICATIONS </a:t>
            </a:r>
          </a:p>
        </p:txBody>
      </p:sp>
      <p:sp>
        <p:nvSpPr>
          <p:cNvPr name="Freeform 13" id="13"/>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136446" y="5347618"/>
            <a:ext cx="1363233" cy="1363233"/>
          </a:xfrm>
          <a:custGeom>
            <a:avLst/>
            <a:gdLst/>
            <a:ahLst/>
            <a:cxnLst/>
            <a:rect r="r" b="b" t="t" l="l"/>
            <a:pathLst>
              <a:path h="1363233" w="1363233">
                <a:moveTo>
                  <a:pt x="0" y="0"/>
                </a:moveTo>
                <a:lnTo>
                  <a:pt x="1363233" y="0"/>
                </a:lnTo>
                <a:lnTo>
                  <a:pt x="1363233" y="1363234"/>
                </a:lnTo>
                <a:lnTo>
                  <a:pt x="0" y="1363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073795" y="3363875"/>
            <a:ext cx="1488535" cy="1488443"/>
          </a:xfrm>
          <a:custGeom>
            <a:avLst/>
            <a:gdLst/>
            <a:ahLst/>
            <a:cxnLst/>
            <a:rect r="r" b="b" t="t" l="l"/>
            <a:pathLst>
              <a:path h="1488443" w="1488535">
                <a:moveTo>
                  <a:pt x="0" y="0"/>
                </a:moveTo>
                <a:lnTo>
                  <a:pt x="1488535" y="0"/>
                </a:lnTo>
                <a:lnTo>
                  <a:pt x="1488535" y="1488443"/>
                </a:lnTo>
                <a:lnTo>
                  <a:pt x="0" y="1488443"/>
                </a:lnTo>
                <a:lnTo>
                  <a:pt x="0" y="0"/>
                </a:lnTo>
                <a:close/>
              </a:path>
            </a:pathLst>
          </a:custGeom>
          <a:blipFill>
            <a:blip r:embed="rId12"/>
            <a:stretch>
              <a:fillRect l="-4235" t="-5219" r="-5760" b="-4783"/>
            </a:stretch>
          </a:blipFill>
          <a:ln cap="rnd">
            <a:noFill/>
            <a:prstDash val="solid"/>
            <a:round/>
          </a:ln>
        </p:spPr>
      </p:sp>
      <p:sp>
        <p:nvSpPr>
          <p:cNvPr name="TextBox 8" id="8"/>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9" id="9"/>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10" id="10"/>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11" id="11"/>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3"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2" id="12"/>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TextBox 13" id="13"/>
          <p:cNvSpPr txBox="true"/>
          <p:nvPr/>
        </p:nvSpPr>
        <p:spPr>
          <a:xfrm rot="0">
            <a:off x="11873302" y="3904579"/>
            <a:ext cx="6105227"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LECTURE APPLICATIONS </a:t>
            </a:r>
          </a:p>
        </p:txBody>
      </p:sp>
      <p:sp>
        <p:nvSpPr>
          <p:cNvPr name="TextBox 14" id="14"/>
          <p:cNvSpPr txBox="true"/>
          <p:nvPr/>
        </p:nvSpPr>
        <p:spPr>
          <a:xfrm rot="0">
            <a:off x="11873302" y="5825718"/>
            <a:ext cx="3021955"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4" tooltip="https://docs.google.com/document/d/1a02Up-XKz_KaaBUmbD4REVe-Km0dQ8CK/edit?fbclid=IwZXh0bgNhZW0CMTAAAR2J32vwJwz0mRJKtyXTN23WC3gg32QbFGJiUODoqkxGEGWPE2C4LOEnLP4_aem_AZCclU2rBLdmfXNedhkAj5A9Ns1Qtv5BnxKea4ceLvmMIx4LGxw4o-JDS7bNQhVFo4WWp7jUA1c_4mdDpXn5c4_E#heading=h.3j2qqm3"/>
              </a:rPr>
              <a:t>LIMITATION</a:t>
            </a:r>
          </a:p>
        </p:txBody>
      </p:sp>
      <p:sp>
        <p:nvSpPr>
          <p:cNvPr name="Freeform 15" id="15"/>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648089" y="2932180"/>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marL="1741155" indent="-870578" lvl="1">
              <a:lnSpc>
                <a:spcPts val="5645"/>
              </a:lnSpc>
              <a:buAutoNum type="arabicPeriod" startAt="1"/>
            </a:pPr>
            <a:r>
              <a:rPr lang="en-US" sz="8064" spc="161">
                <a:solidFill>
                  <a:srgbClr val="D18225"/>
                </a:solidFill>
                <a:latin typeface="Passion One Bold"/>
              </a:rPr>
              <a:t>INTRODUCTION</a:t>
            </a:r>
          </a:p>
        </p:txBody>
      </p:sp>
      <p:sp>
        <p:nvSpPr>
          <p:cNvPr name="TextBox 4" id="4"/>
          <p:cNvSpPr txBox="true"/>
          <p:nvPr/>
        </p:nvSpPr>
        <p:spPr>
          <a:xfrm rot="0">
            <a:off x="7825484" y="3866536"/>
            <a:ext cx="9433816" cy="432965"/>
          </a:xfrm>
          <a:prstGeom prst="rect">
            <a:avLst/>
          </a:prstGeom>
        </p:spPr>
        <p:txBody>
          <a:bodyPr anchor="t" rtlCol="false" tIns="0" lIns="0" bIns="0" rIns="0">
            <a:spAutoFit/>
          </a:bodyPr>
          <a:lstStyle/>
          <a:p>
            <a:pPr algn="just">
              <a:lnSpc>
                <a:spcPts val="348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DAGG2mxQKlo</dc:identifier>
  <dcterms:modified xsi:type="dcterms:W3CDTF">2011-08-01T06:04:30Z</dcterms:modified>
  <cp:revision>1</cp:revision>
  <dc:title>OOP Presentation</dc:title>
</cp:coreProperties>
</file>