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6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7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8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9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0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11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12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13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14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15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16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7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18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19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603" r:id="rId2"/>
    <p:sldId id="256" r:id="rId3"/>
    <p:sldId id="595" r:id="rId4"/>
    <p:sldId id="623" r:id="rId5"/>
    <p:sldId id="604" r:id="rId6"/>
    <p:sldId id="605" r:id="rId7"/>
    <p:sldId id="606" r:id="rId8"/>
    <p:sldId id="607" r:id="rId9"/>
    <p:sldId id="608" r:id="rId10"/>
    <p:sldId id="609" r:id="rId11"/>
    <p:sldId id="610" r:id="rId12"/>
    <p:sldId id="611" r:id="rId13"/>
    <p:sldId id="612" r:id="rId14"/>
    <p:sldId id="613" r:id="rId15"/>
    <p:sldId id="614" r:id="rId16"/>
    <p:sldId id="615" r:id="rId17"/>
    <p:sldId id="616" r:id="rId18"/>
    <p:sldId id="617" r:id="rId19"/>
    <p:sldId id="618" r:id="rId20"/>
    <p:sldId id="619" r:id="rId21"/>
    <p:sldId id="620" r:id="rId22"/>
    <p:sldId id="621" r:id="rId23"/>
    <p:sldId id="622" r:id="rId24"/>
  </p:sldIdLst>
  <p:sldSz cx="9144000" cy="7021513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422">
          <p15:clr>
            <a:srgbClr val="A4A3A4"/>
          </p15:clr>
        </p15:guide>
        <p15:guide id="2" pos="907">
          <p15:clr>
            <a:srgbClr val="A4A3A4"/>
          </p15:clr>
        </p15:guide>
        <p15:guide id="3" pos="539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A1929"/>
    <a:srgbClr val="FE501A"/>
    <a:srgbClr val="FFF419"/>
    <a:srgbClr val="0069A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6824" autoAdjust="0"/>
  </p:normalViewPr>
  <p:slideViewPr>
    <p:cSldViewPr>
      <p:cViewPr varScale="1">
        <p:scale>
          <a:sx n="162" d="100"/>
          <a:sy n="162" d="100"/>
        </p:scale>
        <p:origin x="-2064" y="-90"/>
      </p:cViewPr>
      <p:guideLst>
        <p:guide orient="horz" pos="4422"/>
        <p:guide pos="907"/>
        <p:guide pos="53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390" y="9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62FD514D-724A-4C90-B261-46705927CC81}" type="datetimeFigureOut">
              <a:rPr lang="ko-KR" altLang="en-US"/>
              <a:pPr>
                <a:defRPr/>
              </a:pPr>
              <a:t>2015-05-28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A957C8BA-9E7A-4346-8D4E-3E703115EA1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825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652B1BD2-5622-494D-B658-F57461E3B981}" type="datetimeFigureOut">
              <a:rPr lang="ko-KR" altLang="en-US"/>
              <a:pPr>
                <a:defRPr/>
              </a:pPr>
              <a:t>2015-05-28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7900" y="746125"/>
            <a:ext cx="48514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29FC1514-EA62-4288-B93C-B8D34BDD396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031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77900" y="746125"/>
            <a:ext cx="48514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3320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77900" y="746125"/>
            <a:ext cx="48514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4419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77900" y="746125"/>
            <a:ext cx="48514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2848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77900" y="746125"/>
            <a:ext cx="48514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1748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77900" y="746125"/>
            <a:ext cx="48514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8688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77900" y="746125"/>
            <a:ext cx="48514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8472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77900" y="746125"/>
            <a:ext cx="48514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5026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77900" y="746125"/>
            <a:ext cx="48514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6000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77900" y="746125"/>
            <a:ext cx="48514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32691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77900" y="746125"/>
            <a:ext cx="48514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9011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77900" y="746125"/>
            <a:ext cx="48514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1801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77900" y="746125"/>
            <a:ext cx="48514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4413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77900" y="746125"/>
            <a:ext cx="48514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1839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77900" y="746125"/>
            <a:ext cx="48514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301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77900" y="746125"/>
            <a:ext cx="48514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6405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77900" y="746125"/>
            <a:ext cx="48514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111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77900" y="746125"/>
            <a:ext cx="48514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5574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77900" y="746125"/>
            <a:ext cx="48514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3736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77900" y="746125"/>
            <a:ext cx="48514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8562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77900" y="746125"/>
            <a:ext cx="48514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8577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77900" y="746125"/>
            <a:ext cx="48514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018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1" y="-1"/>
            <a:ext cx="1431882" cy="73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1431883" y="-1"/>
            <a:ext cx="7712118" cy="737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 userDrawn="1"/>
        </p:nvSpPr>
        <p:spPr bwMode="auto">
          <a:xfrm>
            <a:off x="143981" y="6788988"/>
            <a:ext cx="1485984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  <a:ea typeface="나눔고딕" pitchFamily="50" charset="-127"/>
              </a:rPr>
              <a:t>© 2015 SYWORKS. </a:t>
            </a:r>
            <a:r>
              <a:rPr kumimoji="0" lang="en-US" altLang="ko-KR" sz="60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  <a:ea typeface="나눔고딕" pitchFamily="50" charset="-127"/>
              </a:rPr>
              <a:t>All rights </a:t>
            </a:r>
            <a:r>
              <a:rPr kumimoji="0" lang="en-US" altLang="ko-KR" sz="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  <a:ea typeface="나눔고딕" pitchFamily="50" charset="-127"/>
              </a:rPr>
              <a:t>reserved</a:t>
            </a:r>
            <a:endParaRPr kumimoji="0" lang="en-US" altLang="ko-KR" sz="600" i="1" dirty="0">
              <a:solidFill>
                <a:srgbClr val="FF0000"/>
              </a:solidFill>
              <a:latin typeface="Verdana" pitchFamily="34" charset="0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17415" y="151560"/>
            <a:ext cx="6937470" cy="6499416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117414" y="151560"/>
            <a:ext cx="1022364" cy="1825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Location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3491880" y="151560"/>
            <a:ext cx="1022364" cy="1855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Note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139778" y="151560"/>
            <a:ext cx="2352101" cy="18256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4514242" y="151560"/>
            <a:ext cx="2540643" cy="183600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17415" y="151560"/>
            <a:ext cx="6937470" cy="6499416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117414" y="151560"/>
            <a:ext cx="6937470" cy="25559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+mn-ea"/>
                <a:cs typeface="+mn-cs"/>
              </a:rPr>
              <a:t>이전화면에서</a:t>
            </a:r>
            <a:r>
              <a:rPr kumimoji="1" lang="en-US" altLang="ko-KR" sz="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+mn-ea"/>
                <a:cs typeface="+mn-cs"/>
              </a:rPr>
              <a:t> </a:t>
            </a:r>
            <a:r>
              <a:rPr kumimoji="1" lang="ko-KR" altLang="en-US" sz="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+mn-ea"/>
                <a:cs typeface="+mn-cs"/>
              </a:rPr>
              <a:t>계속</a:t>
            </a:r>
            <a:endParaRPr kumimoji="1" lang="ko-KR" altLang="en-US" sz="600" b="0" kern="12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9" name="Text Box 44"/>
          <p:cNvSpPr txBox="1">
            <a:spLocks noChangeArrowheads="1"/>
          </p:cNvSpPr>
          <p:nvPr userDrawn="1"/>
        </p:nvSpPr>
        <p:spPr bwMode="auto">
          <a:xfrm>
            <a:off x="143981" y="6788988"/>
            <a:ext cx="1485984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  <a:ea typeface="나눔고딕" pitchFamily="50" charset="-127"/>
              </a:rPr>
              <a:t>© 2015 SYWORKS. </a:t>
            </a:r>
            <a:r>
              <a:rPr kumimoji="0" lang="en-US" altLang="ko-KR" sz="60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  <a:ea typeface="나눔고딕" pitchFamily="50" charset="-127"/>
              </a:rPr>
              <a:t>All rights </a:t>
            </a:r>
            <a:r>
              <a:rPr kumimoji="0" lang="en-US" altLang="ko-KR" sz="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  <a:ea typeface="나눔고딕" pitchFamily="50" charset="-127"/>
              </a:rPr>
              <a:t>reserved</a:t>
            </a:r>
            <a:endParaRPr kumimoji="0" lang="en-US" altLang="ko-KR" sz="600" i="1" dirty="0">
              <a:solidFill>
                <a:srgbClr val="FF0000"/>
              </a:solidFill>
              <a:latin typeface="Verdana" pitchFamily="34" charset="0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17415" y="151560"/>
            <a:ext cx="6937470" cy="6499416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117414" y="151560"/>
            <a:ext cx="6937470" cy="25559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+mn-ea"/>
                <a:cs typeface="+mn-cs"/>
              </a:rPr>
              <a:t>이전화면에서</a:t>
            </a:r>
            <a:r>
              <a:rPr kumimoji="1" lang="en-US" altLang="ko-KR" sz="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+mn-ea"/>
                <a:cs typeface="+mn-cs"/>
              </a:rPr>
              <a:t> </a:t>
            </a:r>
            <a:r>
              <a:rPr kumimoji="1" lang="ko-KR" altLang="en-US" sz="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+mn-ea"/>
                <a:cs typeface="+mn-cs"/>
              </a:rPr>
              <a:t>계속</a:t>
            </a:r>
            <a:endParaRPr kumimoji="1" lang="ko-KR" altLang="en-US" sz="600" b="0" kern="12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17414" y="6395283"/>
            <a:ext cx="6937470" cy="25559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다음화면에서</a:t>
            </a:r>
            <a:r>
              <a:rPr lang="en-US" altLang="ko-KR" sz="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 </a:t>
            </a:r>
            <a:r>
              <a:rPr lang="ko-KR" altLang="en-US" sz="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계속</a:t>
            </a:r>
            <a:endParaRPr lang="ko-KR" altLang="en-US" sz="600" b="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16" name="Text Box 44"/>
          <p:cNvSpPr txBox="1">
            <a:spLocks noChangeArrowheads="1"/>
          </p:cNvSpPr>
          <p:nvPr userDrawn="1"/>
        </p:nvSpPr>
        <p:spPr bwMode="auto">
          <a:xfrm>
            <a:off x="143981" y="6788988"/>
            <a:ext cx="1485984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  <a:ea typeface="나눔고딕" pitchFamily="50" charset="-127"/>
              </a:rPr>
              <a:t>© 2015 SYWORKS. </a:t>
            </a:r>
            <a:r>
              <a:rPr kumimoji="0" lang="en-US" altLang="ko-KR" sz="60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  <a:ea typeface="나눔고딕" pitchFamily="50" charset="-127"/>
              </a:rPr>
              <a:t>All rights </a:t>
            </a:r>
            <a:r>
              <a:rPr kumimoji="0" lang="en-US" altLang="ko-KR" sz="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  <a:ea typeface="나눔고딕" pitchFamily="50" charset="-127"/>
              </a:rPr>
              <a:t>reserved</a:t>
            </a:r>
            <a:endParaRPr kumimoji="0" lang="en-US" altLang="ko-KR" sz="600" i="1" dirty="0">
              <a:solidFill>
                <a:srgbClr val="FF0000"/>
              </a:solidFill>
              <a:latin typeface="Verdana" pitchFamily="34" charset="0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1" y="6507904"/>
            <a:ext cx="2133600" cy="373830"/>
          </a:xfrm>
          <a:prstGeom prst="rect">
            <a:avLst/>
          </a:prstGeom>
        </p:spPr>
        <p:txBody>
          <a:bodyPr lIns="98188" tIns="49094" rIns="98188" bIns="49094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FDA72904-C69C-4DCF-AD01-DAE1471F21FD}" type="datetimeFigureOut">
              <a:rPr lang="ko-KR" altLang="en-US" smtClean="0"/>
              <a:pPr>
                <a:defRPr/>
              </a:pPr>
              <a:t>2015-05-28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507904"/>
            <a:ext cx="2895600" cy="373830"/>
          </a:xfrm>
          <a:prstGeom prst="rect">
            <a:avLst/>
          </a:prstGeom>
        </p:spPr>
        <p:txBody>
          <a:bodyPr lIns="98188" tIns="49094" rIns="98188" bIns="49094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1" y="6507904"/>
            <a:ext cx="2133600" cy="373830"/>
          </a:xfrm>
          <a:prstGeom prst="rect">
            <a:avLst/>
          </a:prstGeom>
        </p:spPr>
        <p:txBody>
          <a:bodyPr lIns="98188" tIns="49094" rIns="98188" bIns="49094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1A3D260-DCC1-42A3-A769-310871C16D1A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13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81186"/>
            <a:ext cx="8229600" cy="1170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38354"/>
            <a:ext cx="8229600" cy="463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07903"/>
            <a:ext cx="2133600" cy="373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6D6B939A-576F-4893-95DE-2CF581C816C6}" type="datetimeFigureOut">
              <a:rPr lang="ko-KR" altLang="en-US"/>
              <a:pPr>
                <a:defRPr/>
              </a:pPr>
              <a:t>2015-05-28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07903"/>
            <a:ext cx="2895600" cy="373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07903"/>
            <a:ext cx="2133600" cy="373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BD5F0492-42A4-44B4-B897-7483E695254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5" r:id="rId3"/>
    <p:sldLayoutId id="2147483946" r:id="rId4"/>
    <p:sldLayoutId id="2147483947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7" Type="http://schemas.openxmlformats.org/officeDocument/2006/relationships/image" Target="../media/image6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7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10" Type="http://schemas.openxmlformats.org/officeDocument/2006/relationships/image" Target="../media/image4.png"/><Relationship Id="rId4" Type="http://schemas.openxmlformats.org/officeDocument/2006/relationships/tags" Target="../tags/tag74.xml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tags" Target="../tags/tag89.xml"/><Relationship Id="rId18" Type="http://schemas.openxmlformats.org/officeDocument/2006/relationships/tags" Target="../tags/tag94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1" Type="http://schemas.openxmlformats.org/officeDocument/2006/relationships/tags" Target="../tags/tag97.xml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17" Type="http://schemas.openxmlformats.org/officeDocument/2006/relationships/tags" Target="../tags/tag93.xml"/><Relationship Id="rId25" Type="http://schemas.openxmlformats.org/officeDocument/2006/relationships/tags" Target="../tags/tag101.xml"/><Relationship Id="rId2" Type="http://schemas.openxmlformats.org/officeDocument/2006/relationships/tags" Target="../tags/tag78.xml"/><Relationship Id="rId16" Type="http://schemas.openxmlformats.org/officeDocument/2006/relationships/tags" Target="../tags/tag92.xml"/><Relationship Id="rId20" Type="http://schemas.openxmlformats.org/officeDocument/2006/relationships/tags" Target="../tags/tag96.xml"/><Relationship Id="rId29" Type="http://schemas.openxmlformats.org/officeDocument/2006/relationships/image" Target="../media/image4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24" Type="http://schemas.openxmlformats.org/officeDocument/2006/relationships/tags" Target="../tags/tag100.xml"/><Relationship Id="rId5" Type="http://schemas.openxmlformats.org/officeDocument/2006/relationships/tags" Target="../tags/tag81.xml"/><Relationship Id="rId15" Type="http://schemas.openxmlformats.org/officeDocument/2006/relationships/tags" Target="../tags/tag91.xml"/><Relationship Id="rId23" Type="http://schemas.openxmlformats.org/officeDocument/2006/relationships/tags" Target="../tags/tag99.xml"/><Relationship Id="rId28" Type="http://schemas.openxmlformats.org/officeDocument/2006/relationships/image" Target="../media/image3.png"/><Relationship Id="rId10" Type="http://schemas.openxmlformats.org/officeDocument/2006/relationships/tags" Target="../tags/tag86.xml"/><Relationship Id="rId19" Type="http://schemas.openxmlformats.org/officeDocument/2006/relationships/tags" Target="../tags/tag95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tags" Target="../tags/tag90.xml"/><Relationship Id="rId22" Type="http://schemas.openxmlformats.org/officeDocument/2006/relationships/tags" Target="../tags/tag98.xml"/><Relationship Id="rId27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10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10" Type="http://schemas.openxmlformats.org/officeDocument/2006/relationships/image" Target="../media/image5.png"/><Relationship Id="rId4" Type="http://schemas.openxmlformats.org/officeDocument/2006/relationships/tags" Target="../tags/tag105.xml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2" Type="http://schemas.openxmlformats.org/officeDocument/2006/relationships/tags" Target="../tags/tag109.xml"/><Relationship Id="rId16" Type="http://schemas.openxmlformats.org/officeDocument/2006/relationships/image" Target="../media/image6.png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5" Type="http://schemas.openxmlformats.org/officeDocument/2006/relationships/image" Target="../media/image3.png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12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10" Type="http://schemas.openxmlformats.org/officeDocument/2006/relationships/image" Target="../media/image5.png"/><Relationship Id="rId4" Type="http://schemas.openxmlformats.org/officeDocument/2006/relationships/tags" Target="../tags/tag123.xml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7" Type="http://schemas.openxmlformats.org/officeDocument/2006/relationships/image" Target="../media/image6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13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13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10" Type="http://schemas.openxmlformats.org/officeDocument/2006/relationships/image" Target="../media/image5.png"/><Relationship Id="rId4" Type="http://schemas.openxmlformats.org/officeDocument/2006/relationships/tags" Target="../tags/tag140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7" Type="http://schemas.openxmlformats.org/officeDocument/2006/relationships/image" Target="../media/image6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.wmf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12" Type="http://schemas.openxmlformats.org/officeDocument/2006/relationships/oleObject" Target="../embeddings/oleObject1.bin"/><Relationship Id="rId2" Type="http://schemas.openxmlformats.org/officeDocument/2006/relationships/tags" Target="../tags/tag146.xml"/><Relationship Id="rId1" Type="http://schemas.openxmlformats.org/officeDocument/2006/relationships/vmlDrawing" Target="../drawings/vmlDrawing1.vml"/><Relationship Id="rId6" Type="http://schemas.openxmlformats.org/officeDocument/2006/relationships/tags" Target="../tags/tag150.xml"/><Relationship Id="rId11" Type="http://schemas.openxmlformats.org/officeDocument/2006/relationships/image" Target="../media/image5.png"/><Relationship Id="rId5" Type="http://schemas.openxmlformats.org/officeDocument/2006/relationships/tags" Target="../tags/tag149.xml"/><Relationship Id="rId10" Type="http://schemas.openxmlformats.org/officeDocument/2006/relationships/image" Target="../media/image3.png"/><Relationship Id="rId4" Type="http://schemas.openxmlformats.org/officeDocument/2006/relationships/tags" Target="../tags/tag148.xml"/><Relationship Id="rId9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7" Type="http://schemas.openxmlformats.org/officeDocument/2006/relationships/image" Target="../media/image6.png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image" Target="../media/image4.png"/><Relationship Id="rId4" Type="http://schemas.openxmlformats.org/officeDocument/2006/relationships/tags" Target="../tags/tag10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notesSlide" Target="../notesSlides/notesSlide4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image" Target="../media/image4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10" Type="http://schemas.openxmlformats.org/officeDocument/2006/relationships/tags" Target="../tags/tag22.xml"/><Relationship Id="rId19" Type="http://schemas.openxmlformats.org/officeDocument/2006/relationships/image" Target="../media/image3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3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10" Type="http://schemas.openxmlformats.org/officeDocument/2006/relationships/image" Target="../media/image4.png"/><Relationship Id="rId4" Type="http://schemas.openxmlformats.org/officeDocument/2006/relationships/tags" Target="../tags/tag32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26" Type="http://schemas.openxmlformats.org/officeDocument/2006/relationships/tags" Target="../tags/tag60.xml"/><Relationship Id="rId3" Type="http://schemas.openxmlformats.org/officeDocument/2006/relationships/tags" Target="../tags/tag37.xml"/><Relationship Id="rId21" Type="http://schemas.openxmlformats.org/officeDocument/2006/relationships/tags" Target="../tags/tag55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tags" Target="../tags/tag59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29" Type="http://schemas.openxmlformats.org/officeDocument/2006/relationships/notesSlide" Target="../notesSlides/notesSlide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tags" Target="../tags/tag58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tags" Target="../tags/tag57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31" Type="http://schemas.openxmlformats.org/officeDocument/2006/relationships/image" Target="../media/image4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56.xml"/><Relationship Id="rId27" Type="http://schemas.openxmlformats.org/officeDocument/2006/relationships/tags" Target="../tags/tag61.xml"/><Relationship Id="rId30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10" Type="http://schemas.openxmlformats.org/officeDocument/2006/relationships/image" Target="../media/image5.png"/><Relationship Id="rId4" Type="http://schemas.openxmlformats.org/officeDocument/2006/relationships/tags" Target="../tags/tag65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80448"/>
              </p:ext>
            </p:extLst>
          </p:nvPr>
        </p:nvGraphicFramePr>
        <p:xfrm>
          <a:off x="2013438" y="4470312"/>
          <a:ext cx="5106868" cy="892960"/>
        </p:xfrm>
        <a:graphic>
          <a:graphicData uri="http://schemas.openxmlformats.org/drawingml/2006/table">
            <a:tbl>
              <a:tblPr/>
              <a:tblGrid>
                <a:gridCol w="1276717"/>
                <a:gridCol w="1276717"/>
                <a:gridCol w="1276717"/>
                <a:gridCol w="1276717"/>
              </a:tblGrid>
              <a:tr h="223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명</a:t>
                      </a:r>
                    </a:p>
                  </a:txBody>
                  <a:tcPr marL="84396" marR="84396" marT="40661" marB="40661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한양대학교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기계공학부 관리자</a:t>
                      </a: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스토리보드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0661" marB="40661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84396" marR="84396" marT="40661" marB="40661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V0.1</a:t>
                      </a:r>
                    </a:p>
                  </a:txBody>
                  <a:tcPr marL="84396" marR="84396" marT="40661" marB="40661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4396" marR="84396" marT="40661" marB="40661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변효석</a:t>
                      </a:r>
                    </a:p>
                  </a:txBody>
                  <a:tcPr marL="84396" marR="84396" marT="40661" marB="40661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84396" marR="84396" marT="40661" marB="40661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2015-05-22</a:t>
                      </a:r>
                    </a:p>
                  </a:txBody>
                  <a:tcPr marL="84396" marR="84396" marT="40661" marB="40661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marL="84396" marR="84396" marT="40661" marB="40661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0661" marB="40661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승인일</a:t>
                      </a:r>
                    </a:p>
                  </a:txBody>
                  <a:tcPr marL="84396" marR="84396" marT="40661" marB="40661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0661" marB="40661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747244" y="6219875"/>
            <a:ext cx="1646285" cy="9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593">
                <a:latin typeface="Verdana" pitchFamily="34" charset="0"/>
              </a:rPr>
              <a:t>® All Rights Reserved by SYWORKS CORP.</a:t>
            </a:r>
            <a:endParaRPr lang="ko-KR" altLang="en-US" sz="593">
              <a:latin typeface="Verdana" pitchFamily="34" charset="0"/>
              <a:ea typeface="돋움" pitchFamily="50" charset="-127"/>
              <a:cs typeface="Verdana" pitchFamily="34" charset="0"/>
            </a:endParaRPr>
          </a:p>
        </p:txBody>
      </p:sp>
      <p:pic>
        <p:nvPicPr>
          <p:cNvPr id="4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926" y="5701123"/>
            <a:ext cx="1213556" cy="4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4036164"/>
          </a:xfrm>
          <a:prstGeom prst="rect">
            <a:avLst/>
          </a:prstGeom>
          <a:solidFill>
            <a:srgbClr val="00469E"/>
          </a:solidFill>
          <a:ln>
            <a:noFill/>
          </a:ln>
        </p:spPr>
        <p:txBody>
          <a:bodyPr wrap="none" anchor="ctr"/>
          <a:lstStyle/>
          <a:p>
            <a:endParaRPr lang="ko-KR" altLang="en-US" sz="2032" dirty="0"/>
          </a:p>
        </p:txBody>
      </p: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534794" y="884178"/>
            <a:ext cx="2194530" cy="2194530"/>
            <a:chOff x="487710" y="1700808"/>
            <a:chExt cx="3456384" cy="3456384"/>
          </a:xfrm>
        </p:grpSpPr>
        <p:sp>
          <p:nvSpPr>
            <p:cNvPr id="7" name="타원 6"/>
            <p:cNvSpPr/>
            <p:nvPr/>
          </p:nvSpPr>
          <p:spPr>
            <a:xfrm>
              <a:off x="1063774" y="2277000"/>
              <a:ext cx="2304256" cy="230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3" descr="C:\Users\Syworks\Documents\네이트온 받은 파일\한양대 로고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10" y="1700808"/>
              <a:ext cx="3456384" cy="345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4438351" y="1518468"/>
            <a:ext cx="4095994" cy="561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048" b="1" dirty="0">
                <a:solidFill>
                  <a:schemeClr val="bg1"/>
                </a:solidFill>
                <a:latin typeface="+mn-ea"/>
                <a:ea typeface="+mn-ea"/>
              </a:rPr>
              <a:t>한양대학교기계공학부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2759" y="2119479"/>
            <a:ext cx="3451586" cy="56137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ko-KR" altLang="en-US" sz="3048" b="1" dirty="0" smtClean="0">
                <a:solidFill>
                  <a:schemeClr val="bg1"/>
                </a:solidFill>
                <a:latin typeface="+mn-ea"/>
                <a:ea typeface="+mn-ea"/>
              </a:rPr>
              <a:t>관리자 스토리보드</a:t>
            </a:r>
            <a:endParaRPr lang="en-US" altLang="ko-KR" sz="3048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68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712200" y="6722394"/>
            <a:ext cx="431800" cy="258431"/>
          </a:xfrm>
        </p:spPr>
        <p:txBody>
          <a:bodyPr/>
          <a:lstStyle>
            <a:lvl1pPr>
              <a:defRPr sz="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graphicFrame>
        <p:nvGraphicFramePr>
          <p:cNvPr id="39" name="Group 184"/>
          <p:cNvGraphicFramePr>
            <a:graphicFrameLocks noGrp="1"/>
          </p:cNvGraphicFramePr>
          <p:nvPr>
            <p:extLst/>
          </p:nvPr>
        </p:nvGraphicFramePr>
        <p:xfrm>
          <a:off x="7127911" y="171271"/>
          <a:ext cx="1898676" cy="3116241"/>
        </p:xfrm>
        <a:graphic>
          <a:graphicData uri="http://schemas.openxmlformats.org/drawingml/2006/table">
            <a:tbl>
              <a:tblPr/>
              <a:tblGrid>
                <a:gridCol w="237334"/>
                <a:gridCol w="1661342"/>
              </a:tblGrid>
              <a:tr h="2563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itchFamily="34" charset="0"/>
                          <a:ea typeface="나눔고딕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erdana" pitchFamily="34" charset="0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3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516924" y="156193"/>
            <a:ext cx="2543786" cy="1763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교육과정 관리 등록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/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수정 화면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43995" y="155703"/>
            <a:ext cx="2347885" cy="1768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교육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&gt;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교육과정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54700" y="864146"/>
            <a:ext cx="6906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160" y="472447"/>
            <a:ext cx="925760" cy="3008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3223" y="47454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기계공학부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9512" y="99047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  <a:ea typeface="+mn-ea"/>
              </a:rPr>
              <a:t>교육과정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4845" y="1221882"/>
            <a:ext cx="1356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Total : </a:t>
            </a:r>
            <a:r>
              <a:rPr lang="en-US" altLang="ko-KR" sz="800" b="1" dirty="0" smtClean="0">
                <a:latin typeface="+mn-ea"/>
                <a:ea typeface="+mn-ea"/>
              </a:rPr>
              <a:t>30</a:t>
            </a:r>
            <a:r>
              <a:rPr lang="ko-KR" altLang="en-US" sz="800" dirty="0" smtClean="0">
                <a:latin typeface="+mn-ea"/>
                <a:ea typeface="+mn-ea"/>
              </a:rPr>
              <a:t>건 </a:t>
            </a:r>
            <a:r>
              <a:rPr lang="en-US" altLang="ko-KR" sz="800" dirty="0">
                <a:latin typeface="+mn-ea"/>
                <a:ea typeface="+mn-ea"/>
              </a:rPr>
              <a:t>| [</a:t>
            </a:r>
            <a:r>
              <a:rPr lang="en-US" altLang="ko-KR" sz="800" b="1" dirty="0" smtClean="0">
                <a:latin typeface="+mn-ea"/>
                <a:ea typeface="+mn-ea"/>
              </a:rPr>
              <a:t>1</a:t>
            </a:r>
            <a:r>
              <a:rPr lang="en-US" altLang="ko-KR" sz="800" dirty="0" smtClean="0">
                <a:latin typeface="+mn-ea"/>
                <a:ea typeface="+mn-ea"/>
              </a:rPr>
              <a:t>/3]</a:t>
            </a:r>
            <a:r>
              <a:rPr lang="ko-KR" altLang="en-US" sz="800" dirty="0">
                <a:latin typeface="+mn-ea"/>
                <a:ea typeface="+mn-ea"/>
              </a:rPr>
              <a:t>페이지</a:t>
            </a:r>
            <a:endParaRPr lang="ko-KR" altLang="en-US" sz="800" dirty="0" smtClean="0">
              <a:latin typeface="+mn-ea"/>
              <a:ea typeface="+mn-ea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01954"/>
              </p:ext>
            </p:extLst>
          </p:nvPr>
        </p:nvGraphicFramePr>
        <p:xfrm>
          <a:off x="245543" y="1494532"/>
          <a:ext cx="6705098" cy="32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545"/>
                <a:gridCol w="5570553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제목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작성자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첨부파일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467634" y="1558519"/>
            <a:ext cx="5408621" cy="2360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en-US" altLang="ko-KR" sz="800" dirty="0">
                <a:solidFill>
                  <a:schemeClr val="tx1"/>
                </a:solidFill>
              </a:rPr>
              <a:t>2013-2016</a:t>
            </a:r>
            <a:r>
              <a:rPr lang="ko-KR" altLang="en-US" sz="800" dirty="0">
                <a:solidFill>
                  <a:schemeClr val="tx1"/>
                </a:solidFill>
              </a:rPr>
              <a:t>년 교육과정</a:t>
            </a:r>
          </a:p>
        </p:txBody>
      </p:sp>
      <p:sp>
        <p:nvSpPr>
          <p:cNvPr id="30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467633" y="1915811"/>
            <a:ext cx="5408621" cy="2360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과사무실</a:t>
            </a:r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1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467633" y="2266545"/>
            <a:ext cx="5408621" cy="20362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5265" y="2298490"/>
            <a:ext cx="5334948" cy="161910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3586598" y="4837836"/>
            <a:ext cx="789627" cy="3285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62607" y="4838410"/>
            <a:ext cx="789627" cy="3285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06496" y="5485908"/>
            <a:ext cx="789627" cy="3285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36018" y="5486482"/>
            <a:ext cx="789627" cy="3285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70405" y="5485908"/>
            <a:ext cx="789627" cy="3285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67633" y="4441542"/>
            <a:ext cx="1512168" cy="216024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2976802" y="4441542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찾아보기</a:t>
            </a:r>
            <a:endParaRPr lang="ko-KR" altLang="en-US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4596063" y="8446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smtClean="0">
                <a:latin typeface="+mn-ea"/>
                <a:ea typeface="+mn-ea"/>
              </a:rPr>
              <a:t>교육과정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38344" y="617925"/>
            <a:ext cx="4859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회원관리       학부소개         사람들          </a:t>
            </a:r>
            <a:r>
              <a:rPr lang="ko-KR" altLang="en-US" sz="1000" b="1" u="sng" dirty="0" smtClean="0">
                <a:latin typeface="+mn-ea"/>
                <a:ea typeface="+mn-ea"/>
              </a:rPr>
              <a:t>교육</a:t>
            </a:r>
            <a:r>
              <a:rPr lang="ko-KR" altLang="en-US" sz="1000" dirty="0" smtClean="0">
                <a:latin typeface="+mn-ea"/>
                <a:ea typeface="+mn-ea"/>
              </a:rPr>
              <a:t>          대학원          커뮤니티</a:t>
            </a:r>
          </a:p>
        </p:txBody>
      </p:sp>
    </p:spTree>
    <p:extLst>
      <p:ext uri="{BB962C8B-B14F-4D97-AF65-F5344CB8AC3E}">
        <p14:creationId xmlns:p14="http://schemas.microsoft.com/office/powerpoint/2010/main" val="18747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712200" y="6722394"/>
            <a:ext cx="431800" cy="258431"/>
          </a:xfrm>
        </p:spPr>
        <p:txBody>
          <a:bodyPr/>
          <a:lstStyle>
            <a:lvl1pPr>
              <a:defRPr sz="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graphicFrame>
        <p:nvGraphicFramePr>
          <p:cNvPr id="39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683333"/>
              </p:ext>
            </p:extLst>
          </p:nvPr>
        </p:nvGraphicFramePr>
        <p:xfrm>
          <a:off x="7127911" y="171271"/>
          <a:ext cx="1898676" cy="3683149"/>
        </p:xfrm>
        <a:graphic>
          <a:graphicData uri="http://schemas.openxmlformats.org/drawingml/2006/table">
            <a:tbl>
              <a:tblPr/>
              <a:tblGrid>
                <a:gridCol w="237334"/>
                <a:gridCol w="1661342"/>
              </a:tblGrid>
              <a:tr h="2563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itchFamily="34" charset="0"/>
                          <a:ea typeface="나눔고딕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erdana" pitchFamily="34" charset="0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3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사람들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차메뉴의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하위 카테고리를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탭메뉴로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값은 전체이며 각각 선택하여 해당 분류의 목록확인이 가능합니다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516924" y="156193"/>
            <a:ext cx="2543786" cy="1763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대학원 관리 목록 화면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43995" y="155703"/>
            <a:ext cx="2347885" cy="1768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대학원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54700" y="864146"/>
            <a:ext cx="6906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160" y="472447"/>
            <a:ext cx="925760" cy="3008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3223" y="47454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기계공학부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9512" y="99047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  <a:ea typeface="+mn-ea"/>
              </a:rPr>
              <a:t>대학원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11760" y="5800204"/>
            <a:ext cx="22124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  <a:ea typeface="+mn-ea"/>
              </a:rPr>
              <a:t>&lt;&lt;   &lt;   1 2 3 4 5 6 7 8 9 10   &gt;   &gt;&gt;</a:t>
            </a:r>
            <a:endParaRPr lang="ko-KR" altLang="en-US" sz="900" dirty="0" err="1" smtClean="0">
              <a:latin typeface="+mn-ea"/>
              <a:ea typeface="+mn-ea"/>
            </a:endParaRPr>
          </a:p>
        </p:txBody>
      </p:sp>
      <p:grpSp>
        <p:nvGrpSpPr>
          <p:cNvPr id="31" name="Drop-Down Box"/>
          <p:cNvGrpSpPr/>
          <p:nvPr>
            <p:custDataLst>
              <p:tags r:id="rId1"/>
            </p:custDataLst>
          </p:nvPr>
        </p:nvGrpSpPr>
        <p:grpSpPr>
          <a:xfrm>
            <a:off x="2090172" y="6132101"/>
            <a:ext cx="843250" cy="216024"/>
            <a:chOff x="2724498" y="1428999"/>
            <a:chExt cx="1246791" cy="205203"/>
          </a:xfrm>
        </p:grpSpPr>
        <p:sp>
          <p:nvSpPr>
            <p:cNvPr id="32" name="Text Box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724498" y="1428999"/>
              <a:ext cx="968817" cy="20520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+mn-ea"/>
                  <a:cs typeface="Calibri" pitchFamily="34" charset="0"/>
                </a:rPr>
                <a:t>전체</a:t>
              </a:r>
              <a:endParaRPr lang="en-US" sz="8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33" name="Drop-Down Arrow Box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695110" y="1429002"/>
              <a:ext cx="276179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34" name="Drop-Down Arrow"/>
            <p:cNvSpPr/>
            <p:nvPr>
              <p:custDataLst>
                <p:tags r:id="rId6"/>
              </p:custDataLst>
            </p:nvPr>
          </p:nvSpPr>
          <p:spPr>
            <a:xfrm rot="10800000">
              <a:off x="3771275" y="1495862"/>
              <a:ext cx="123839" cy="71467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3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045667" y="6127900"/>
            <a:ext cx="1196355" cy="21602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34374" y="6103044"/>
            <a:ext cx="597666" cy="256522"/>
          </a:xfrm>
          <a:prstGeom prst="rect">
            <a:avLst/>
          </a:prstGeom>
          <a:solidFill>
            <a:schemeClr val="lt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089820" y="6343451"/>
            <a:ext cx="655246" cy="67806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이름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구분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84168" y="5846522"/>
            <a:ext cx="789627" cy="3285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4845" y="1639128"/>
            <a:ext cx="1356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Total : </a:t>
            </a:r>
            <a:r>
              <a:rPr lang="en-US" altLang="ko-KR" sz="800" b="1" dirty="0" smtClean="0">
                <a:latin typeface="+mn-ea"/>
                <a:ea typeface="+mn-ea"/>
              </a:rPr>
              <a:t>30</a:t>
            </a:r>
            <a:r>
              <a:rPr lang="ko-KR" altLang="en-US" sz="800" dirty="0" smtClean="0">
                <a:latin typeface="+mn-ea"/>
                <a:ea typeface="+mn-ea"/>
              </a:rPr>
              <a:t>건 </a:t>
            </a:r>
            <a:r>
              <a:rPr lang="en-US" altLang="ko-KR" sz="800" dirty="0">
                <a:latin typeface="+mn-ea"/>
                <a:ea typeface="+mn-ea"/>
              </a:rPr>
              <a:t>| [</a:t>
            </a:r>
            <a:r>
              <a:rPr lang="en-US" altLang="ko-KR" sz="800" b="1" dirty="0" smtClean="0">
                <a:latin typeface="+mn-ea"/>
                <a:ea typeface="+mn-ea"/>
              </a:rPr>
              <a:t>1</a:t>
            </a:r>
            <a:r>
              <a:rPr lang="en-US" altLang="ko-KR" sz="800" dirty="0" smtClean="0">
                <a:latin typeface="+mn-ea"/>
                <a:ea typeface="+mn-ea"/>
              </a:rPr>
              <a:t>/3]</a:t>
            </a:r>
            <a:r>
              <a:rPr lang="ko-KR" altLang="en-US" sz="800" dirty="0">
                <a:latin typeface="+mn-ea"/>
                <a:ea typeface="+mn-ea"/>
              </a:rPr>
              <a:t>페이지</a:t>
            </a:r>
            <a:endParaRPr lang="ko-KR" altLang="en-US" sz="800" dirty="0" smtClean="0"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51520" y="1278508"/>
            <a:ext cx="1224136" cy="308377"/>
          </a:xfrm>
          <a:prstGeom prst="rect">
            <a:avLst/>
          </a:prstGeom>
          <a:solidFill>
            <a:srgbClr val="0070C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전체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83677" y="1278508"/>
            <a:ext cx="1224136" cy="3083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융합기계공학과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07813" y="1278508"/>
            <a:ext cx="1224136" cy="3083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기계공학과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923928" y="1278508"/>
            <a:ext cx="1287714" cy="3083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자동차공학과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302599"/>
              </p:ext>
            </p:extLst>
          </p:nvPr>
        </p:nvGraphicFramePr>
        <p:xfrm>
          <a:off x="251520" y="1854572"/>
          <a:ext cx="6696744" cy="387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11"/>
                <a:gridCol w="895441"/>
                <a:gridCol w="728551"/>
                <a:gridCol w="670945"/>
                <a:gridCol w="587077"/>
                <a:gridCol w="742106"/>
                <a:gridCol w="1575705"/>
                <a:gridCol w="1024208"/>
              </a:tblGrid>
              <a:tr h="273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No.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분류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대표이미지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이름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전화번호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이메일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등록일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융합기계공학과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기계공학과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자동차공학과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융합기계공학과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기계공학과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자동차공학과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융합기계공학과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융합기계공학과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기계공학과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자동차공학과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7" name="그림 5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5717" y="2154778"/>
            <a:ext cx="248011" cy="297613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5717" y="2520123"/>
            <a:ext cx="248011" cy="297613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5717" y="2888397"/>
            <a:ext cx="248011" cy="297613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7780" y="3231507"/>
            <a:ext cx="248011" cy="297613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7780" y="3596852"/>
            <a:ext cx="248011" cy="297613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7780" y="3965126"/>
            <a:ext cx="248011" cy="297613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7780" y="4319648"/>
            <a:ext cx="248011" cy="297613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7780" y="4684993"/>
            <a:ext cx="248011" cy="297613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7780" y="5053267"/>
            <a:ext cx="248011" cy="297613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7780" y="5407027"/>
            <a:ext cx="248011" cy="297613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138344" y="617925"/>
            <a:ext cx="4859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회원관리       학부소개         사람들          교육          </a:t>
            </a:r>
            <a:r>
              <a:rPr lang="ko-KR" altLang="en-US" sz="1000" b="1" u="sng" dirty="0" smtClean="0">
                <a:latin typeface="+mn-ea"/>
                <a:ea typeface="+mn-ea"/>
              </a:rPr>
              <a:t>대학원</a:t>
            </a:r>
            <a:r>
              <a:rPr lang="ko-KR" altLang="en-US" sz="1000" dirty="0" smtClean="0">
                <a:latin typeface="+mn-ea"/>
                <a:ea typeface="+mn-ea"/>
              </a:rPr>
              <a:t>          커뮤니티</a:t>
            </a:r>
          </a:p>
        </p:txBody>
      </p:sp>
      <p:sp>
        <p:nvSpPr>
          <p:cNvPr id="41" name="타원 40"/>
          <p:cNvSpPr/>
          <p:nvPr/>
        </p:nvSpPr>
        <p:spPr>
          <a:xfrm>
            <a:off x="159610" y="1311866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7619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712200" y="6722394"/>
            <a:ext cx="431800" cy="258431"/>
          </a:xfrm>
        </p:spPr>
        <p:txBody>
          <a:bodyPr/>
          <a:lstStyle>
            <a:lvl1pPr>
              <a:defRPr sz="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graphicFrame>
        <p:nvGraphicFramePr>
          <p:cNvPr id="39" name="Group 184"/>
          <p:cNvGraphicFramePr>
            <a:graphicFrameLocks noGrp="1"/>
          </p:cNvGraphicFramePr>
          <p:nvPr>
            <p:extLst/>
          </p:nvPr>
        </p:nvGraphicFramePr>
        <p:xfrm>
          <a:off x="7127911" y="171271"/>
          <a:ext cx="1898676" cy="3116241"/>
        </p:xfrm>
        <a:graphic>
          <a:graphicData uri="http://schemas.openxmlformats.org/drawingml/2006/table">
            <a:tbl>
              <a:tblPr/>
              <a:tblGrid>
                <a:gridCol w="237334"/>
                <a:gridCol w="1661342"/>
              </a:tblGrid>
              <a:tr h="2563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itchFamily="34" charset="0"/>
                          <a:ea typeface="나눔고딕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erdana" pitchFamily="34" charset="0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3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154700" y="864146"/>
            <a:ext cx="6906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5160" y="472447"/>
            <a:ext cx="925760" cy="3008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3223" y="47454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기계공학부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586598" y="4949768"/>
            <a:ext cx="789627" cy="3285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245543" y="1350516"/>
          <a:ext cx="6705098" cy="345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8105"/>
                <a:gridCol w="1152128"/>
                <a:gridCol w="4394865"/>
              </a:tblGrid>
              <a:tr h="39600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분류</a:t>
                      </a:r>
                      <a:endParaRPr lang="ko-KR" altLang="en-US" sz="8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구분</a:t>
                      </a:r>
                      <a:endParaRPr lang="ko-KR" altLang="en-US" sz="8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전화번호</a:t>
                      </a:r>
                      <a:endParaRPr lang="ko-KR" altLang="en-US" sz="8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연구실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E-mail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Homepage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위치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99792" y="1834497"/>
            <a:ext cx="4176464" cy="2360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장건희</a:t>
            </a:r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9512" y="99047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  <a:ea typeface="+mn-ea"/>
              </a:rPr>
              <a:t>대학원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35402" y="1446422"/>
            <a:ext cx="735518" cy="882621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435400" y="2417189"/>
            <a:ext cx="789627" cy="2375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찾아보기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99792" y="2218827"/>
            <a:ext cx="4176464" cy="2360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학부장</a:t>
            </a:r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8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581829" y="2621207"/>
            <a:ext cx="629877" cy="21602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grpSp>
        <p:nvGrpSpPr>
          <p:cNvPr id="59" name="Drop-Down Box"/>
          <p:cNvGrpSpPr/>
          <p:nvPr>
            <p:custDataLst>
              <p:tags r:id="rId4"/>
            </p:custDataLst>
          </p:nvPr>
        </p:nvGrpSpPr>
        <p:grpSpPr>
          <a:xfrm>
            <a:off x="2696489" y="2621377"/>
            <a:ext cx="740654" cy="216024"/>
            <a:chOff x="2724498" y="1428999"/>
            <a:chExt cx="1095100" cy="205203"/>
          </a:xfrm>
        </p:grpSpPr>
        <p:sp>
          <p:nvSpPr>
            <p:cNvPr id="60" name="Text Box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2724498" y="1428999"/>
              <a:ext cx="836060" cy="20520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>
                  <a:solidFill>
                    <a:srgbClr val="262626"/>
                  </a:solidFill>
                  <a:latin typeface="+mn-ea"/>
                  <a:cs typeface="Calibri" pitchFamily="34" charset="0"/>
                </a:rPr>
                <a:t>010</a:t>
              </a:r>
              <a:endParaRPr lang="en-US" sz="8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61" name="Drop-Down Arrow Box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3543418" y="1429002"/>
              <a:ext cx="276180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62" name="Drop-Down Arrow"/>
            <p:cNvSpPr/>
            <p:nvPr>
              <p:custDataLst>
                <p:tags r:id="rId25"/>
              </p:custDataLst>
            </p:nvPr>
          </p:nvSpPr>
          <p:spPr>
            <a:xfrm rot="10800000">
              <a:off x="3619583" y="1495862"/>
              <a:ext cx="123840" cy="71467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63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368931" y="2622778"/>
            <a:ext cx="629877" cy="21602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4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519472" y="3059873"/>
            <a:ext cx="5356784" cy="2360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5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1513316" y="3528836"/>
            <a:ext cx="1910516" cy="21602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11198" y="3521828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ea typeface="+mn-ea"/>
              </a:rPr>
              <a:t>@</a:t>
            </a:r>
            <a:endParaRPr lang="ko-KR" altLang="en-US" sz="900" dirty="0" err="1" smtClean="0">
              <a:latin typeface="+mn-ea"/>
              <a:ea typeface="+mn-ea"/>
            </a:endParaRPr>
          </a:p>
        </p:txBody>
      </p:sp>
      <p:grpSp>
        <p:nvGrpSpPr>
          <p:cNvPr id="67" name="Drop-Down Box"/>
          <p:cNvGrpSpPr/>
          <p:nvPr>
            <p:custDataLst>
              <p:tags r:id="rId8"/>
            </p:custDataLst>
          </p:nvPr>
        </p:nvGrpSpPr>
        <p:grpSpPr>
          <a:xfrm>
            <a:off x="3685409" y="3536636"/>
            <a:ext cx="1424239" cy="216024"/>
            <a:chOff x="1865474" y="1428999"/>
            <a:chExt cx="2105815" cy="205203"/>
          </a:xfrm>
        </p:grpSpPr>
        <p:sp>
          <p:nvSpPr>
            <p:cNvPr id="68" name="Text Box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1865474" y="1428999"/>
              <a:ext cx="1827841" cy="20520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+mn-ea"/>
                  <a:cs typeface="Calibri" pitchFamily="34" charset="0"/>
                </a:rPr>
                <a:t>직접등록</a:t>
              </a:r>
              <a:endParaRPr lang="en-US" sz="8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69" name="Drop-Down Arrow Box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3695110" y="1429002"/>
              <a:ext cx="276179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70" name="Drop-Down Arrow"/>
            <p:cNvSpPr/>
            <p:nvPr>
              <p:custDataLst>
                <p:tags r:id="rId22"/>
              </p:custDataLst>
            </p:nvPr>
          </p:nvSpPr>
          <p:spPr>
            <a:xfrm rot="10800000">
              <a:off x="3771275" y="1495862"/>
              <a:ext cx="123839" cy="71467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71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1519472" y="3999773"/>
            <a:ext cx="5356784" cy="2360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2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1519472" y="4456461"/>
            <a:ext cx="5356784" cy="2360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662607" y="4950342"/>
            <a:ext cx="789627" cy="3285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206496" y="5597840"/>
            <a:ext cx="789627" cy="3285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136018" y="5598414"/>
            <a:ext cx="789627" cy="3285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70405" y="5597840"/>
            <a:ext cx="789627" cy="3285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7" name="Drop-Down Box"/>
          <p:cNvGrpSpPr/>
          <p:nvPr>
            <p:custDataLst>
              <p:tags r:id="rId11"/>
            </p:custDataLst>
          </p:nvPr>
        </p:nvGrpSpPr>
        <p:grpSpPr>
          <a:xfrm>
            <a:off x="2696489" y="1450621"/>
            <a:ext cx="1299447" cy="216024"/>
            <a:chOff x="2724498" y="1428999"/>
            <a:chExt cx="1921308" cy="205203"/>
          </a:xfrm>
        </p:grpSpPr>
        <p:sp>
          <p:nvSpPr>
            <p:cNvPr id="40" name="Text Box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2724498" y="1428999"/>
              <a:ext cx="1645118" cy="20520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effectLst/>
                  <a:latin typeface="+mn-ea"/>
                  <a:cs typeface="Calibri" pitchFamily="34" charset="0"/>
                </a:rPr>
                <a:t>선택</a:t>
              </a:r>
              <a:endParaRPr lang="en-US" sz="8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41" name="Drop-Down Arrow Box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4369626" y="1429002"/>
              <a:ext cx="276180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42" name="Drop-Down Arrow"/>
            <p:cNvSpPr/>
            <p:nvPr>
              <p:custDataLst>
                <p:tags r:id="rId19"/>
              </p:custDataLst>
            </p:nvPr>
          </p:nvSpPr>
          <p:spPr>
            <a:xfrm rot="10800000">
              <a:off x="4445791" y="1495862"/>
              <a:ext cx="123840" cy="71467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45" name="Drop-Down Box"/>
          <p:cNvGrpSpPr/>
          <p:nvPr>
            <p:custDataLst>
              <p:tags r:id="rId12"/>
            </p:custDataLst>
          </p:nvPr>
        </p:nvGrpSpPr>
        <p:grpSpPr>
          <a:xfrm>
            <a:off x="7412753" y="3607025"/>
            <a:ext cx="1299447" cy="216024"/>
            <a:chOff x="2724498" y="1428999"/>
            <a:chExt cx="1921308" cy="205203"/>
          </a:xfrm>
        </p:grpSpPr>
        <p:sp>
          <p:nvSpPr>
            <p:cNvPr id="46" name="Text Box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2724498" y="1428999"/>
              <a:ext cx="1645118" cy="20520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effectLst/>
                  <a:latin typeface="+mn-ea"/>
                  <a:cs typeface="Calibri" pitchFamily="34" charset="0"/>
                </a:rPr>
                <a:t>선택</a:t>
              </a:r>
              <a:endParaRPr lang="en-US" sz="8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47" name="Drop-Down Arrow Box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4369626" y="1429002"/>
              <a:ext cx="276180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48" name="Drop-Down Arrow"/>
            <p:cNvSpPr/>
            <p:nvPr>
              <p:custDataLst>
                <p:tags r:id="rId16"/>
              </p:custDataLst>
            </p:nvPr>
          </p:nvSpPr>
          <p:spPr>
            <a:xfrm rot="10800000">
              <a:off x="4445791" y="1495862"/>
              <a:ext cx="123840" cy="71467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49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7412753" y="3823049"/>
            <a:ext cx="1112650" cy="69581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effectLst/>
                <a:latin typeface="+mn-ea"/>
                <a:cs typeface="Calibri" pitchFamily="34" charset="0"/>
              </a:rPr>
              <a:t>융합기계공학과</a:t>
            </a:r>
            <a:endParaRPr lang="en-US" altLang="ko-KR" sz="800" dirty="0" smtClean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기계공학과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effectLst/>
                <a:latin typeface="+mn-ea"/>
                <a:cs typeface="Calibri" pitchFamily="34" charset="0"/>
              </a:rPr>
              <a:t>자동차공학과</a:t>
            </a:r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16924" y="156193"/>
            <a:ext cx="2543786" cy="1763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대학원 관리 등록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/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수정 화면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143995" y="155703"/>
            <a:ext cx="2347885" cy="1768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대학원</a:t>
            </a:r>
          </a:p>
        </p:txBody>
      </p:sp>
    </p:spTree>
    <p:extLst>
      <p:ext uri="{BB962C8B-B14F-4D97-AF65-F5344CB8AC3E}">
        <p14:creationId xmlns:p14="http://schemas.microsoft.com/office/powerpoint/2010/main" val="269565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712200" y="6722394"/>
            <a:ext cx="431800" cy="258431"/>
          </a:xfrm>
        </p:spPr>
        <p:txBody>
          <a:bodyPr/>
          <a:lstStyle>
            <a:lvl1pPr>
              <a:defRPr sz="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graphicFrame>
        <p:nvGraphicFramePr>
          <p:cNvPr id="39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158144"/>
              </p:ext>
            </p:extLst>
          </p:nvPr>
        </p:nvGraphicFramePr>
        <p:xfrm>
          <a:off x="7127911" y="171271"/>
          <a:ext cx="1898676" cy="3475845"/>
        </p:xfrm>
        <a:graphic>
          <a:graphicData uri="http://schemas.openxmlformats.org/drawingml/2006/table">
            <a:tbl>
              <a:tblPr/>
              <a:tblGrid>
                <a:gridCol w="237334"/>
                <a:gridCol w="1661342"/>
              </a:tblGrid>
              <a:tr h="2563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itchFamily="34" charset="0"/>
                          <a:ea typeface="나눔고딕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erdana" pitchFamily="34" charset="0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3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탭별로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게시판 내용을 열람 및 관리합니다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공지글로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등록한 경우 등록한 순서로 게시판 목록 상단에 표시됩니다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첨부파일이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있는경우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파일 아이콘 표시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내용의 검색조건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페이지 이동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516924" y="156193"/>
            <a:ext cx="2543786" cy="1763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학부공지 목록 화면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43995" y="155703"/>
            <a:ext cx="2347885" cy="1768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커뮤니티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&gt;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학부공지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54700" y="864146"/>
            <a:ext cx="6906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160" y="472447"/>
            <a:ext cx="925760" cy="3008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3223" y="47454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기계공학부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8344" y="617925"/>
            <a:ext cx="4859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회원관리       학부소개         사람들          교육          대학원          </a:t>
            </a:r>
            <a:r>
              <a:rPr lang="ko-KR" altLang="en-US" sz="1000" b="1" u="sng" dirty="0" smtClean="0">
                <a:latin typeface="+mn-ea"/>
                <a:ea typeface="+mn-ea"/>
              </a:rPr>
              <a:t>커뮤니티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9512" y="99047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  <a:ea typeface="+mn-ea"/>
              </a:rPr>
              <a:t>학부공지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11760" y="5817839"/>
            <a:ext cx="22124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  <a:ea typeface="+mn-ea"/>
              </a:rPr>
              <a:t>&lt;&lt;   &lt;   1 2 3 4 5 6 7 8 9 10   &gt;   &gt;&gt;</a:t>
            </a:r>
            <a:endParaRPr lang="ko-KR" altLang="en-US" sz="900" dirty="0" err="1" smtClean="0">
              <a:latin typeface="+mn-ea"/>
              <a:ea typeface="+mn-ea"/>
            </a:endParaRPr>
          </a:p>
        </p:txBody>
      </p:sp>
      <p:grpSp>
        <p:nvGrpSpPr>
          <p:cNvPr id="31" name="Drop-Down Box"/>
          <p:cNvGrpSpPr/>
          <p:nvPr>
            <p:custDataLst>
              <p:tags r:id="rId1"/>
            </p:custDataLst>
          </p:nvPr>
        </p:nvGrpSpPr>
        <p:grpSpPr>
          <a:xfrm>
            <a:off x="2090172" y="6149736"/>
            <a:ext cx="843250" cy="216024"/>
            <a:chOff x="2724498" y="1428999"/>
            <a:chExt cx="1246791" cy="205203"/>
          </a:xfrm>
        </p:grpSpPr>
        <p:sp>
          <p:nvSpPr>
            <p:cNvPr id="32" name="Text Box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724498" y="1428999"/>
              <a:ext cx="968817" cy="20520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+mn-ea"/>
                  <a:cs typeface="Calibri" pitchFamily="34" charset="0"/>
                </a:rPr>
                <a:t>전체</a:t>
              </a:r>
              <a:endParaRPr lang="en-US" sz="8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33" name="Drop-Down Arrow Box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695110" y="1429002"/>
              <a:ext cx="276179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34" name="Drop-Down Arrow"/>
            <p:cNvSpPr/>
            <p:nvPr>
              <p:custDataLst>
                <p:tags r:id="rId6"/>
              </p:custDataLst>
            </p:nvPr>
          </p:nvSpPr>
          <p:spPr>
            <a:xfrm rot="10800000">
              <a:off x="3771275" y="1495862"/>
              <a:ext cx="123839" cy="71467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3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045667" y="6145535"/>
            <a:ext cx="1196355" cy="21602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34374" y="6120679"/>
            <a:ext cx="597666" cy="256522"/>
          </a:xfrm>
          <a:prstGeom prst="rect">
            <a:avLst/>
          </a:prstGeom>
          <a:solidFill>
            <a:schemeClr val="lt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089820" y="6361086"/>
            <a:ext cx="655246" cy="61973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262626"/>
                </a:solidFill>
                <a:latin typeface="+mn-ea"/>
                <a:cs typeface="Calibri" pitchFamily="34" charset="0"/>
              </a:rPr>
              <a:t>분류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제목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내용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84168" y="5864157"/>
            <a:ext cx="789627" cy="3285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999203"/>
              </p:ext>
            </p:extLst>
          </p:nvPr>
        </p:nvGraphicFramePr>
        <p:xfrm>
          <a:off x="251520" y="1872207"/>
          <a:ext cx="6696744" cy="387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"/>
                <a:gridCol w="1080120"/>
                <a:gridCol w="3456384"/>
                <a:gridCol w="792088"/>
                <a:gridCol w="936104"/>
              </a:tblGrid>
              <a:tr h="273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No.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분류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제목 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조회수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날짜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공지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일반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2015-1</a:t>
                      </a:r>
                      <a:r>
                        <a:rPr lang="ko-KR" altLang="en-US" sz="800" b="1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학기 공통기초과학과목 중간시험 일정 안내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공지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수업관련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2015-1</a:t>
                      </a:r>
                      <a:r>
                        <a:rPr lang="ko-KR" altLang="en-US" sz="800" b="1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학기 공통기초과학과목 중간시험 일정 안내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졸업논문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2015-1</a:t>
                      </a:r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학기 공통기초과학과목 중간시험 일정 안내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장학금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2015-1</a:t>
                      </a:r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학기 공통기초과학과목 중간시험 일정 안내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취업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2015-1</a:t>
                      </a:r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학기 공통기초과학과목 중간시험 일정 안내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ABEEK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2015-1</a:t>
                      </a:r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학기 공통기초과학과목 중간시험 일정 안내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일반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2015-1</a:t>
                      </a:r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학기 공통기초과학과목 중간시험 일정 안내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수업관련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2015-1</a:t>
                      </a:r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학기 공통기초과학과목 중간시험 일정 안내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졸업논문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2015-1</a:t>
                      </a:r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학기 공통기초과학과목 중간시험 일정 안내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장학금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2015-1</a:t>
                      </a:r>
                      <a:r>
                        <a:rPr lang="ko-KR" altLang="en-US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학기 공통기초과학과목 중간시험 일정 안내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619672" y="876745"/>
            <a:ext cx="52982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u="sng" dirty="0" smtClean="0">
                <a:latin typeface="+mn-ea"/>
                <a:ea typeface="+mn-ea"/>
              </a:rPr>
              <a:t>학부공지</a:t>
            </a:r>
            <a:r>
              <a:rPr lang="ko-KR" altLang="en-US" sz="900" dirty="0" smtClean="0">
                <a:latin typeface="+mn-ea"/>
                <a:ea typeface="+mn-ea"/>
              </a:rPr>
              <a:t>   대학원공지   학생회공지   기계공학</a:t>
            </a:r>
            <a:r>
              <a:rPr lang="en-US" altLang="ko-KR" sz="900" dirty="0">
                <a:latin typeface="+mn-ea"/>
                <a:ea typeface="+mn-ea"/>
              </a:rPr>
              <a:t> </a:t>
            </a:r>
            <a:r>
              <a:rPr lang="en-US" altLang="ko-KR" sz="900" dirty="0" smtClean="0">
                <a:latin typeface="+mn-ea"/>
                <a:ea typeface="+mn-ea"/>
              </a:rPr>
              <a:t>FAQ   </a:t>
            </a:r>
            <a:r>
              <a:rPr lang="ko-KR" altLang="en-US" sz="900" dirty="0" smtClean="0">
                <a:latin typeface="+mn-ea"/>
                <a:ea typeface="+mn-ea"/>
              </a:rPr>
              <a:t>자료실   </a:t>
            </a:r>
            <a:r>
              <a:rPr lang="ko-KR" altLang="en-US" sz="900" dirty="0" err="1" smtClean="0">
                <a:latin typeface="+mn-ea"/>
                <a:ea typeface="+mn-ea"/>
              </a:rPr>
              <a:t>멘토링</a:t>
            </a:r>
            <a:r>
              <a:rPr lang="ko-KR" altLang="en-US" sz="900" dirty="0" smtClean="0">
                <a:latin typeface="+mn-ea"/>
                <a:ea typeface="+mn-ea"/>
              </a:rPr>
              <a:t> 및 취업게시판   자유게시판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51520" y="1278508"/>
            <a:ext cx="850457" cy="308377"/>
          </a:xfrm>
          <a:prstGeom prst="rect">
            <a:avLst/>
          </a:prstGeom>
          <a:solidFill>
            <a:srgbClr val="0070C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전체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10000" y="1278508"/>
            <a:ext cx="811844" cy="3083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일반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21844" y="1278508"/>
            <a:ext cx="811844" cy="3083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수업관련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733688" y="1278508"/>
            <a:ext cx="854009" cy="3083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졸업논문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4845" y="1639128"/>
            <a:ext cx="1356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Total : </a:t>
            </a:r>
            <a:r>
              <a:rPr lang="en-US" altLang="ko-KR" sz="800" b="1" dirty="0" smtClean="0">
                <a:latin typeface="+mn-ea"/>
                <a:ea typeface="+mn-ea"/>
              </a:rPr>
              <a:t>30</a:t>
            </a:r>
            <a:r>
              <a:rPr lang="ko-KR" altLang="en-US" sz="800" dirty="0" smtClean="0">
                <a:latin typeface="+mn-ea"/>
                <a:ea typeface="+mn-ea"/>
              </a:rPr>
              <a:t>건 </a:t>
            </a:r>
            <a:r>
              <a:rPr lang="en-US" altLang="ko-KR" sz="800" dirty="0">
                <a:latin typeface="+mn-ea"/>
                <a:ea typeface="+mn-ea"/>
              </a:rPr>
              <a:t>| [</a:t>
            </a:r>
            <a:r>
              <a:rPr lang="en-US" altLang="ko-KR" sz="800" b="1" dirty="0" smtClean="0">
                <a:latin typeface="+mn-ea"/>
                <a:ea typeface="+mn-ea"/>
              </a:rPr>
              <a:t>1</a:t>
            </a:r>
            <a:r>
              <a:rPr lang="en-US" altLang="ko-KR" sz="800" dirty="0" smtClean="0">
                <a:latin typeface="+mn-ea"/>
                <a:ea typeface="+mn-ea"/>
              </a:rPr>
              <a:t>/3]</a:t>
            </a:r>
            <a:r>
              <a:rPr lang="ko-KR" altLang="en-US" sz="800" dirty="0">
                <a:latin typeface="+mn-ea"/>
                <a:ea typeface="+mn-ea"/>
              </a:rPr>
              <a:t>페이지</a:t>
            </a:r>
            <a:endParaRPr lang="ko-KR" altLang="en-US" sz="800" dirty="0" smtClean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87697" y="1278508"/>
            <a:ext cx="854009" cy="3104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장학금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441706" y="1278508"/>
            <a:ext cx="854009" cy="3083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취업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00185" y="1278508"/>
            <a:ext cx="854009" cy="3083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ABEEK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9503" y="2286620"/>
            <a:ext cx="114871" cy="114871"/>
          </a:xfrm>
          <a:prstGeom prst="rect">
            <a:avLst/>
          </a:prstGeom>
        </p:spPr>
      </p:pic>
      <p:sp>
        <p:nvSpPr>
          <p:cNvPr id="43" name="타원 42"/>
          <p:cNvSpPr/>
          <p:nvPr/>
        </p:nvSpPr>
        <p:spPr>
          <a:xfrm>
            <a:off x="159610" y="1311866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167631" y="2202731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46" name="타원 45"/>
          <p:cNvSpPr/>
          <p:nvPr/>
        </p:nvSpPr>
        <p:spPr>
          <a:xfrm>
            <a:off x="4400077" y="2260166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47" name="타원 46"/>
          <p:cNvSpPr/>
          <p:nvPr/>
        </p:nvSpPr>
        <p:spPr>
          <a:xfrm>
            <a:off x="1837898" y="6108798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48" name="타원 47"/>
          <p:cNvSpPr/>
          <p:nvPr/>
        </p:nvSpPr>
        <p:spPr>
          <a:xfrm>
            <a:off x="5789770" y="5941020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9981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712200" y="6722394"/>
            <a:ext cx="431800" cy="258431"/>
          </a:xfrm>
        </p:spPr>
        <p:txBody>
          <a:bodyPr/>
          <a:lstStyle>
            <a:lvl1pPr>
              <a:defRPr sz="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graphicFrame>
        <p:nvGraphicFramePr>
          <p:cNvPr id="39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971121"/>
              </p:ext>
            </p:extLst>
          </p:nvPr>
        </p:nvGraphicFramePr>
        <p:xfrm>
          <a:off x="7127911" y="171271"/>
          <a:ext cx="1898676" cy="3396617"/>
        </p:xfrm>
        <a:graphic>
          <a:graphicData uri="http://schemas.openxmlformats.org/drawingml/2006/table">
            <a:tbl>
              <a:tblPr/>
              <a:tblGrid>
                <a:gridCol w="237334"/>
                <a:gridCol w="1661342"/>
              </a:tblGrid>
              <a:tr h="2563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itchFamily="34" charset="0"/>
                          <a:ea typeface="나눔고딕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erdana" pitchFamily="34" charset="0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3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기본값은 일반이며 수업관련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졸업논문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장학금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ABEEK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항목중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공지글의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체크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체크하면 게시판 목록 상단에 표시됩니다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516924" y="156193"/>
            <a:ext cx="2543786" cy="1763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학부공지 등록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/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수정 화면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43995" y="155703"/>
            <a:ext cx="2347885" cy="1768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커뮤니티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&gt;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학부공지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54700" y="864146"/>
            <a:ext cx="6906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5160" y="472447"/>
            <a:ext cx="925760" cy="3008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3223" y="47454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기계공학부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623107"/>
              </p:ext>
            </p:extLst>
          </p:nvPr>
        </p:nvGraphicFramePr>
        <p:xfrm>
          <a:off x="245543" y="1278508"/>
          <a:ext cx="6705098" cy="43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545"/>
                <a:gridCol w="2399824"/>
                <a:gridCol w="1152128"/>
                <a:gridCol w="2018601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분류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제목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작성자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공지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첨부파일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등록일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2015.05.11 15:41:12</a:t>
                      </a:r>
                      <a:endParaRPr lang="ko-KR" altLang="en-US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조회수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467634" y="1702535"/>
            <a:ext cx="5408621" cy="2360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en-US" altLang="ko-KR" sz="800" dirty="0">
                <a:solidFill>
                  <a:schemeClr val="tx1"/>
                </a:solidFill>
              </a:rPr>
              <a:t>2013-2016</a:t>
            </a:r>
            <a:r>
              <a:rPr lang="ko-KR" altLang="en-US" sz="800" dirty="0">
                <a:solidFill>
                  <a:schemeClr val="tx1"/>
                </a:solidFill>
              </a:rPr>
              <a:t>년 교육과정</a:t>
            </a:r>
          </a:p>
        </p:txBody>
      </p:sp>
      <p:sp>
        <p:nvSpPr>
          <p:cNvPr id="30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467633" y="2059827"/>
            <a:ext cx="5408621" cy="2360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과사무실</a:t>
            </a:r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1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467633" y="2775919"/>
            <a:ext cx="5408621" cy="20362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25265" y="2807864"/>
            <a:ext cx="5334948" cy="161910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3586598" y="5701932"/>
            <a:ext cx="789627" cy="3285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62607" y="5702506"/>
            <a:ext cx="789627" cy="3285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06496" y="6247060"/>
            <a:ext cx="789627" cy="3285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36018" y="6247634"/>
            <a:ext cx="789627" cy="3285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70405" y="6247060"/>
            <a:ext cx="789627" cy="3285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67633" y="4950916"/>
            <a:ext cx="1512168" cy="216024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2976802" y="4950916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찾아보기</a:t>
            </a:r>
            <a:endParaRPr lang="ko-KR" altLang="en-US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179512" y="99047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  <a:ea typeface="+mn-ea"/>
              </a:rPr>
              <a:t>학부공지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8344" y="617925"/>
            <a:ext cx="4859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회원관리       학부소개         사람들          교육          대학원          </a:t>
            </a:r>
            <a:r>
              <a:rPr lang="ko-KR" altLang="en-US" sz="1000" b="1" u="sng" dirty="0" smtClean="0">
                <a:latin typeface="+mn-ea"/>
                <a:ea typeface="+mn-ea"/>
              </a:rPr>
              <a:t>커뮤니티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19672" y="876745"/>
            <a:ext cx="52982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u="sng" dirty="0" smtClean="0">
                <a:latin typeface="+mn-ea"/>
                <a:ea typeface="+mn-ea"/>
              </a:rPr>
              <a:t>학부공지</a:t>
            </a:r>
            <a:r>
              <a:rPr lang="ko-KR" altLang="en-US" sz="900" dirty="0" smtClean="0">
                <a:latin typeface="+mn-ea"/>
                <a:ea typeface="+mn-ea"/>
              </a:rPr>
              <a:t>   대학원공지   학생회공지   기계공학</a:t>
            </a:r>
            <a:r>
              <a:rPr lang="en-US" altLang="ko-KR" sz="900" dirty="0">
                <a:latin typeface="+mn-ea"/>
                <a:ea typeface="+mn-ea"/>
              </a:rPr>
              <a:t> </a:t>
            </a:r>
            <a:r>
              <a:rPr lang="en-US" altLang="ko-KR" sz="900" dirty="0" smtClean="0">
                <a:latin typeface="+mn-ea"/>
                <a:ea typeface="+mn-ea"/>
              </a:rPr>
              <a:t>FAQ   </a:t>
            </a:r>
            <a:r>
              <a:rPr lang="ko-KR" altLang="en-US" sz="900" dirty="0" smtClean="0">
                <a:latin typeface="+mn-ea"/>
                <a:ea typeface="+mn-ea"/>
              </a:rPr>
              <a:t>자료실   </a:t>
            </a:r>
            <a:r>
              <a:rPr lang="ko-KR" altLang="en-US" sz="900" dirty="0" err="1" smtClean="0">
                <a:latin typeface="+mn-ea"/>
                <a:ea typeface="+mn-ea"/>
              </a:rPr>
              <a:t>멘토링</a:t>
            </a:r>
            <a:r>
              <a:rPr lang="ko-KR" altLang="en-US" sz="900" dirty="0" smtClean="0">
                <a:latin typeface="+mn-ea"/>
                <a:ea typeface="+mn-ea"/>
              </a:rPr>
              <a:t> 및 취업게시판   자유게시판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75656" y="2454952"/>
            <a:ext cx="144016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1596178" y="240028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latin typeface="+mn-ea"/>
                <a:ea typeface="+mn-ea"/>
              </a:rPr>
              <a:t>공지글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pSp>
        <p:nvGrpSpPr>
          <p:cNvPr id="32" name="Drop-Down Box"/>
          <p:cNvGrpSpPr/>
          <p:nvPr>
            <p:custDataLst>
              <p:tags r:id="rId4"/>
            </p:custDataLst>
          </p:nvPr>
        </p:nvGrpSpPr>
        <p:grpSpPr>
          <a:xfrm>
            <a:off x="1475656" y="1350516"/>
            <a:ext cx="1299447" cy="216024"/>
            <a:chOff x="2724498" y="1428999"/>
            <a:chExt cx="1921308" cy="205203"/>
          </a:xfrm>
        </p:grpSpPr>
        <p:sp>
          <p:nvSpPr>
            <p:cNvPr id="33" name="Text Box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2724498" y="1428999"/>
              <a:ext cx="1645118" cy="20520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effectLst/>
                  <a:latin typeface="+mn-ea"/>
                  <a:cs typeface="Calibri" pitchFamily="34" charset="0"/>
                </a:rPr>
                <a:t>일반</a:t>
              </a:r>
              <a:endParaRPr lang="en-US" sz="8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34" name="Drop-Down Arrow Box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4369626" y="1429002"/>
              <a:ext cx="276180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35" name="Drop-Down Arrow"/>
            <p:cNvSpPr/>
            <p:nvPr>
              <p:custDataLst>
                <p:tags r:id="rId12"/>
              </p:custDataLst>
            </p:nvPr>
          </p:nvSpPr>
          <p:spPr>
            <a:xfrm rot="10800000">
              <a:off x="4445791" y="1495862"/>
              <a:ext cx="123840" cy="71467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36" name="Drop-Down Box"/>
          <p:cNvGrpSpPr/>
          <p:nvPr>
            <p:custDataLst>
              <p:tags r:id="rId5"/>
            </p:custDataLst>
          </p:nvPr>
        </p:nvGrpSpPr>
        <p:grpSpPr>
          <a:xfrm>
            <a:off x="7412753" y="3607025"/>
            <a:ext cx="1299447" cy="216024"/>
            <a:chOff x="2724498" y="1428999"/>
            <a:chExt cx="1921308" cy="205203"/>
          </a:xfrm>
        </p:grpSpPr>
        <p:sp>
          <p:nvSpPr>
            <p:cNvPr id="37" name="Text Box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724498" y="1428999"/>
              <a:ext cx="1645118" cy="20520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effectLst/>
                  <a:latin typeface="+mn-ea"/>
                  <a:cs typeface="Calibri" pitchFamily="34" charset="0"/>
                </a:rPr>
                <a:t>일반</a:t>
              </a:r>
              <a:endParaRPr lang="en-US" sz="8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40" name="Drop-Down Arrow Box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4369626" y="1429002"/>
              <a:ext cx="276180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44" name="Drop-Down Arrow"/>
            <p:cNvSpPr/>
            <p:nvPr>
              <p:custDataLst>
                <p:tags r:id="rId9"/>
              </p:custDataLst>
            </p:nvPr>
          </p:nvSpPr>
          <p:spPr>
            <a:xfrm rot="10800000">
              <a:off x="4445791" y="1495862"/>
              <a:ext cx="123840" cy="71467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51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7412753" y="3823049"/>
            <a:ext cx="1112650" cy="105585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effectLst/>
                <a:latin typeface="+mn-ea"/>
                <a:cs typeface="Calibri" pitchFamily="34" charset="0"/>
              </a:rPr>
              <a:t>수업관련</a:t>
            </a:r>
            <a:endParaRPr lang="en-US" altLang="ko-KR" sz="800" dirty="0" smtClean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졸업논문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effectLst/>
                <a:latin typeface="+mn-ea"/>
                <a:cs typeface="Calibri" pitchFamily="34" charset="0"/>
              </a:rPr>
              <a:t>장학금</a:t>
            </a:r>
            <a:endParaRPr lang="en-US" altLang="ko-KR" sz="800" dirty="0" smtClean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취업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800" dirty="0" smtClean="0">
                <a:solidFill>
                  <a:srgbClr val="262626"/>
                </a:solidFill>
                <a:effectLst/>
                <a:latin typeface="+mn-ea"/>
                <a:cs typeface="Calibri" pitchFamily="34" charset="0"/>
              </a:rPr>
              <a:t>ABEEK</a:t>
            </a:r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270712" y="1328364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61" name="타원 60"/>
          <p:cNvSpPr/>
          <p:nvPr/>
        </p:nvSpPr>
        <p:spPr>
          <a:xfrm>
            <a:off x="1270712" y="2358200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62" name="타원 61"/>
          <p:cNvSpPr/>
          <p:nvPr/>
        </p:nvSpPr>
        <p:spPr>
          <a:xfrm>
            <a:off x="7219430" y="3668761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8597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712200" y="6722394"/>
            <a:ext cx="431800" cy="258431"/>
          </a:xfrm>
        </p:spPr>
        <p:txBody>
          <a:bodyPr/>
          <a:lstStyle>
            <a:lvl1pPr>
              <a:defRPr sz="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graphicFrame>
        <p:nvGraphicFramePr>
          <p:cNvPr id="39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794288"/>
              </p:ext>
            </p:extLst>
          </p:nvPr>
        </p:nvGraphicFramePr>
        <p:xfrm>
          <a:off x="7127911" y="171271"/>
          <a:ext cx="1898676" cy="3195469"/>
        </p:xfrm>
        <a:graphic>
          <a:graphicData uri="http://schemas.openxmlformats.org/drawingml/2006/table">
            <a:tbl>
              <a:tblPr/>
              <a:tblGrid>
                <a:gridCol w="237334"/>
                <a:gridCol w="1661342"/>
              </a:tblGrid>
              <a:tr h="2563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itchFamily="34" charset="0"/>
                          <a:ea typeface="나눔고딕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erdana" pitchFamily="34" charset="0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3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학생회 공지는 같은 기능이기에 화면설명 생략합니다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 항목 표시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154700" y="864146"/>
            <a:ext cx="6906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160" y="472447"/>
            <a:ext cx="925760" cy="3008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3223" y="47454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기계공학부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8344" y="617925"/>
            <a:ext cx="4859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회원관리       학부소개         사람들          교육          대학원          </a:t>
            </a:r>
            <a:r>
              <a:rPr lang="ko-KR" altLang="en-US" sz="1000" b="1" u="sng" dirty="0" smtClean="0">
                <a:latin typeface="+mn-ea"/>
                <a:ea typeface="+mn-ea"/>
              </a:rPr>
              <a:t>커뮤니티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9512" y="99047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  <a:ea typeface="+mn-ea"/>
              </a:rPr>
              <a:t>대학원공지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11760" y="5385211"/>
            <a:ext cx="22124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  <a:ea typeface="+mn-ea"/>
              </a:rPr>
              <a:t>&lt;&lt;   &lt;   1 2 3 4 5 6 7 8 9 10   &gt;   &gt;&gt;</a:t>
            </a:r>
            <a:endParaRPr lang="ko-KR" altLang="en-US" sz="900" dirty="0" err="1" smtClean="0">
              <a:latin typeface="+mn-ea"/>
              <a:ea typeface="+mn-ea"/>
            </a:endParaRPr>
          </a:p>
        </p:txBody>
      </p:sp>
      <p:grpSp>
        <p:nvGrpSpPr>
          <p:cNvPr id="31" name="Drop-Down Box"/>
          <p:cNvGrpSpPr/>
          <p:nvPr>
            <p:custDataLst>
              <p:tags r:id="rId1"/>
            </p:custDataLst>
          </p:nvPr>
        </p:nvGrpSpPr>
        <p:grpSpPr>
          <a:xfrm>
            <a:off x="2090172" y="5717108"/>
            <a:ext cx="843250" cy="216024"/>
            <a:chOff x="2724498" y="1428999"/>
            <a:chExt cx="1246791" cy="205203"/>
          </a:xfrm>
        </p:grpSpPr>
        <p:sp>
          <p:nvSpPr>
            <p:cNvPr id="32" name="Text Box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724498" y="1428999"/>
              <a:ext cx="968817" cy="20520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+mn-ea"/>
                  <a:cs typeface="Calibri" pitchFamily="34" charset="0"/>
                </a:rPr>
                <a:t>전체</a:t>
              </a:r>
              <a:endParaRPr lang="en-US" sz="8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33" name="Drop-Down Arrow Box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695110" y="1429002"/>
              <a:ext cx="276179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34" name="Drop-Down Arrow"/>
            <p:cNvSpPr/>
            <p:nvPr>
              <p:custDataLst>
                <p:tags r:id="rId6"/>
              </p:custDataLst>
            </p:nvPr>
          </p:nvSpPr>
          <p:spPr>
            <a:xfrm rot="10800000">
              <a:off x="3771275" y="1495862"/>
              <a:ext cx="123839" cy="71467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3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045667" y="5712907"/>
            <a:ext cx="1196355" cy="21602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34374" y="5688051"/>
            <a:ext cx="597666" cy="256522"/>
          </a:xfrm>
          <a:prstGeom prst="rect">
            <a:avLst/>
          </a:prstGeom>
          <a:solidFill>
            <a:schemeClr val="lt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089820" y="5928458"/>
            <a:ext cx="655246" cy="61973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262626"/>
                </a:solidFill>
                <a:latin typeface="+mn-ea"/>
                <a:cs typeface="Calibri" pitchFamily="34" charset="0"/>
              </a:rPr>
              <a:t>분류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제목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내용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84168" y="5431529"/>
            <a:ext cx="789627" cy="3285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89402"/>
              </p:ext>
            </p:extLst>
          </p:nvPr>
        </p:nvGraphicFramePr>
        <p:xfrm>
          <a:off x="251520" y="1439579"/>
          <a:ext cx="6666398" cy="387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2800"/>
                <a:gridCol w="4102399"/>
                <a:gridCol w="940133"/>
                <a:gridCol w="1111066"/>
              </a:tblGrid>
              <a:tr h="273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No.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제목 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조회수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등록일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공지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2015-1</a:t>
                      </a:r>
                      <a:r>
                        <a:rPr lang="ko-KR" altLang="en-US" sz="800" b="1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학기 공통기초과학과목 중간시험 일정 안내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공지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2015-1</a:t>
                      </a:r>
                      <a:r>
                        <a:rPr lang="ko-KR" altLang="en-US" sz="800" b="1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학기 공통기초과학과목 중간시험 일정 안내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2015-1</a:t>
                      </a:r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학기 공통기초과학과목 중간시험 일정 안내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2015-1</a:t>
                      </a:r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학기 공통기초과학과목 중간시험 일정 안내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2015-1</a:t>
                      </a:r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학기 공통기초과학과목 중간시험 일정 안내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2015-1</a:t>
                      </a:r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학기 공통기초과학과목 중간시험 일정 안내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2015-1</a:t>
                      </a:r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학기 공통기초과학과목 중간시험 일정 안내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2015-1</a:t>
                      </a:r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학기 공통기초과학과목 중간시험 일정 안내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2015-1</a:t>
                      </a:r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학기 공통기초과학과목 중간시험 일정 안내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2015-1</a:t>
                      </a:r>
                      <a:r>
                        <a:rPr lang="ko-KR" altLang="en-US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학기 공통기초과학과목 중간시험 일정 안내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619672" y="876745"/>
            <a:ext cx="52982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>
                <a:latin typeface="+mn-ea"/>
                <a:ea typeface="+mn-ea"/>
              </a:rPr>
              <a:t>학부공지   </a:t>
            </a:r>
            <a:r>
              <a:rPr lang="ko-KR" altLang="en-US" sz="900" b="1" u="sng" dirty="0" smtClean="0">
                <a:latin typeface="+mn-ea"/>
                <a:ea typeface="+mn-ea"/>
              </a:rPr>
              <a:t>대학원공지</a:t>
            </a:r>
            <a:r>
              <a:rPr lang="ko-KR" altLang="en-US" sz="900" dirty="0" smtClean="0">
                <a:latin typeface="+mn-ea"/>
                <a:ea typeface="+mn-ea"/>
              </a:rPr>
              <a:t>   학생회공지   기계공학</a:t>
            </a:r>
            <a:r>
              <a:rPr lang="en-US" altLang="ko-KR" sz="900" dirty="0">
                <a:latin typeface="+mn-ea"/>
                <a:ea typeface="+mn-ea"/>
              </a:rPr>
              <a:t> </a:t>
            </a:r>
            <a:r>
              <a:rPr lang="en-US" altLang="ko-KR" sz="900" dirty="0" smtClean="0">
                <a:latin typeface="+mn-ea"/>
                <a:ea typeface="+mn-ea"/>
              </a:rPr>
              <a:t>FAQ   </a:t>
            </a:r>
            <a:r>
              <a:rPr lang="ko-KR" altLang="en-US" sz="900" dirty="0" smtClean="0">
                <a:latin typeface="+mn-ea"/>
                <a:ea typeface="+mn-ea"/>
              </a:rPr>
              <a:t>자료실   </a:t>
            </a:r>
            <a:r>
              <a:rPr lang="ko-KR" altLang="en-US" sz="900" dirty="0" err="1" smtClean="0">
                <a:latin typeface="+mn-ea"/>
                <a:ea typeface="+mn-ea"/>
              </a:rPr>
              <a:t>멘토링</a:t>
            </a:r>
            <a:r>
              <a:rPr lang="ko-KR" altLang="en-US" sz="900" dirty="0" smtClean="0">
                <a:latin typeface="+mn-ea"/>
                <a:ea typeface="+mn-ea"/>
              </a:rPr>
              <a:t> 및 취업게시판   자유게시판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84845" y="1206500"/>
            <a:ext cx="1356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Total : </a:t>
            </a:r>
            <a:r>
              <a:rPr lang="en-US" altLang="ko-KR" sz="800" b="1" dirty="0" smtClean="0">
                <a:latin typeface="+mn-ea"/>
                <a:ea typeface="+mn-ea"/>
              </a:rPr>
              <a:t>30</a:t>
            </a:r>
            <a:r>
              <a:rPr lang="ko-KR" altLang="en-US" sz="800" dirty="0" smtClean="0">
                <a:latin typeface="+mn-ea"/>
                <a:ea typeface="+mn-ea"/>
              </a:rPr>
              <a:t>건 </a:t>
            </a:r>
            <a:r>
              <a:rPr lang="en-US" altLang="ko-KR" sz="800" dirty="0">
                <a:latin typeface="+mn-ea"/>
                <a:ea typeface="+mn-ea"/>
              </a:rPr>
              <a:t>| [</a:t>
            </a:r>
            <a:r>
              <a:rPr lang="en-US" altLang="ko-KR" sz="800" b="1" dirty="0" smtClean="0">
                <a:latin typeface="+mn-ea"/>
                <a:ea typeface="+mn-ea"/>
              </a:rPr>
              <a:t>1</a:t>
            </a:r>
            <a:r>
              <a:rPr lang="en-US" altLang="ko-KR" sz="800" dirty="0" smtClean="0">
                <a:latin typeface="+mn-ea"/>
                <a:ea typeface="+mn-ea"/>
              </a:rPr>
              <a:t>/3]</a:t>
            </a:r>
            <a:r>
              <a:rPr lang="ko-KR" altLang="en-US" sz="800" dirty="0">
                <a:latin typeface="+mn-ea"/>
                <a:ea typeface="+mn-ea"/>
              </a:rPr>
              <a:t>페이지</a:t>
            </a:r>
            <a:endParaRPr lang="ko-KR" altLang="en-US" sz="800" dirty="0" smtClean="0">
              <a:latin typeface="+mn-ea"/>
              <a:ea typeface="+mn-ea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3848" y="1838530"/>
            <a:ext cx="114871" cy="11487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4516924" y="156193"/>
            <a:ext cx="2543786" cy="1763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대학원공지 목록 화면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43995" y="155703"/>
            <a:ext cx="2347885" cy="1768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커뮤니티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&gt;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대학원공지</a:t>
            </a:r>
          </a:p>
        </p:txBody>
      </p:sp>
      <p:sp>
        <p:nvSpPr>
          <p:cNvPr id="46" name="타원 45"/>
          <p:cNvSpPr/>
          <p:nvPr/>
        </p:nvSpPr>
        <p:spPr>
          <a:xfrm>
            <a:off x="159610" y="1311866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8796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712200" y="6722394"/>
            <a:ext cx="431800" cy="258431"/>
          </a:xfrm>
        </p:spPr>
        <p:txBody>
          <a:bodyPr/>
          <a:lstStyle>
            <a:lvl1pPr>
              <a:defRPr sz="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graphicFrame>
        <p:nvGraphicFramePr>
          <p:cNvPr id="39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31440"/>
              </p:ext>
            </p:extLst>
          </p:nvPr>
        </p:nvGraphicFramePr>
        <p:xfrm>
          <a:off x="7127911" y="171271"/>
          <a:ext cx="1898676" cy="3195469"/>
        </p:xfrm>
        <a:graphic>
          <a:graphicData uri="http://schemas.openxmlformats.org/drawingml/2006/table">
            <a:tbl>
              <a:tblPr/>
              <a:tblGrid>
                <a:gridCol w="237334"/>
                <a:gridCol w="1661342"/>
              </a:tblGrid>
              <a:tr h="2563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itchFamily="34" charset="0"/>
                          <a:ea typeface="나눔고딕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erdana" pitchFamily="34" charset="0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3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학생회 공지는 같은 기능이기에 화면설명 생략합니다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154700" y="864146"/>
            <a:ext cx="6906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160" y="472447"/>
            <a:ext cx="925760" cy="3008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3223" y="47454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기계공학부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387133"/>
              </p:ext>
            </p:extLst>
          </p:nvPr>
        </p:nvGraphicFramePr>
        <p:xfrm>
          <a:off x="245543" y="1278508"/>
          <a:ext cx="6705098" cy="39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545"/>
                <a:gridCol w="2399824"/>
                <a:gridCol w="1152128"/>
                <a:gridCol w="2018601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제목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작성자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공지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첨부파일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등록일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2015.05.11 15:41:12</a:t>
                      </a:r>
                      <a:endParaRPr lang="ko-KR" altLang="en-US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조회수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467634" y="1342495"/>
            <a:ext cx="5408621" cy="2360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en-US" altLang="ko-KR" sz="800" dirty="0">
                <a:solidFill>
                  <a:schemeClr val="tx1"/>
                </a:solidFill>
              </a:rPr>
              <a:t>2013-2016</a:t>
            </a:r>
            <a:r>
              <a:rPr lang="ko-KR" altLang="en-US" sz="800" dirty="0">
                <a:solidFill>
                  <a:schemeClr val="tx1"/>
                </a:solidFill>
              </a:rPr>
              <a:t>년 교육과정</a:t>
            </a:r>
          </a:p>
        </p:txBody>
      </p:sp>
      <p:sp>
        <p:nvSpPr>
          <p:cNvPr id="30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467633" y="1699787"/>
            <a:ext cx="5408621" cy="2360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과사무실</a:t>
            </a:r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1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467633" y="2415879"/>
            <a:ext cx="5408621" cy="20362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5265" y="2447824"/>
            <a:ext cx="5334948" cy="161910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3586598" y="5701932"/>
            <a:ext cx="789627" cy="3285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62607" y="5702506"/>
            <a:ext cx="789627" cy="3285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06496" y="6247060"/>
            <a:ext cx="789627" cy="3285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36018" y="6247634"/>
            <a:ext cx="789627" cy="3285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70405" y="6247060"/>
            <a:ext cx="789627" cy="3285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67633" y="4590876"/>
            <a:ext cx="1512168" cy="216024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2976802" y="4590876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찾아보기</a:t>
            </a:r>
            <a:endParaRPr lang="ko-KR" altLang="en-US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179512" y="99047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  <a:ea typeface="+mn-ea"/>
              </a:rPr>
              <a:t>대학원공지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8344" y="617925"/>
            <a:ext cx="4859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회원관리       학부소개         사람들          교육          대학원          </a:t>
            </a:r>
            <a:r>
              <a:rPr lang="ko-KR" altLang="en-US" sz="1000" b="1" u="sng" dirty="0" smtClean="0">
                <a:latin typeface="+mn-ea"/>
                <a:ea typeface="+mn-ea"/>
              </a:rPr>
              <a:t>커뮤니티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19672" y="876745"/>
            <a:ext cx="52982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>
                <a:latin typeface="+mn-ea"/>
                <a:ea typeface="+mn-ea"/>
              </a:rPr>
              <a:t>학부공지   </a:t>
            </a:r>
            <a:r>
              <a:rPr lang="ko-KR" altLang="en-US" sz="900" b="1" u="sng" dirty="0" smtClean="0">
                <a:latin typeface="+mn-ea"/>
                <a:ea typeface="+mn-ea"/>
              </a:rPr>
              <a:t>대학원공지</a:t>
            </a:r>
            <a:r>
              <a:rPr lang="ko-KR" altLang="en-US" sz="900" dirty="0" smtClean="0">
                <a:latin typeface="+mn-ea"/>
                <a:ea typeface="+mn-ea"/>
              </a:rPr>
              <a:t>   학생회공지   기계공학</a:t>
            </a:r>
            <a:r>
              <a:rPr lang="en-US" altLang="ko-KR" sz="900" dirty="0">
                <a:latin typeface="+mn-ea"/>
                <a:ea typeface="+mn-ea"/>
              </a:rPr>
              <a:t> </a:t>
            </a:r>
            <a:r>
              <a:rPr lang="en-US" altLang="ko-KR" sz="900" dirty="0" smtClean="0">
                <a:latin typeface="+mn-ea"/>
                <a:ea typeface="+mn-ea"/>
              </a:rPr>
              <a:t>FAQ   </a:t>
            </a:r>
            <a:r>
              <a:rPr lang="ko-KR" altLang="en-US" sz="900" dirty="0" smtClean="0">
                <a:latin typeface="+mn-ea"/>
                <a:ea typeface="+mn-ea"/>
              </a:rPr>
              <a:t>자료실   </a:t>
            </a:r>
            <a:r>
              <a:rPr lang="ko-KR" altLang="en-US" sz="900" dirty="0" err="1" smtClean="0">
                <a:latin typeface="+mn-ea"/>
                <a:ea typeface="+mn-ea"/>
              </a:rPr>
              <a:t>멘토링</a:t>
            </a:r>
            <a:r>
              <a:rPr lang="ko-KR" altLang="en-US" sz="900" dirty="0" smtClean="0">
                <a:latin typeface="+mn-ea"/>
                <a:ea typeface="+mn-ea"/>
              </a:rPr>
              <a:t> 및 취업게시판   자유게시판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75656" y="2094912"/>
            <a:ext cx="144016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1596178" y="204024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latin typeface="+mn-ea"/>
                <a:ea typeface="+mn-ea"/>
              </a:rPr>
              <a:t>공지글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516924" y="156193"/>
            <a:ext cx="2543786" cy="1763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대학원공지 등록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/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수정 화면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143995" y="155703"/>
            <a:ext cx="2347885" cy="1768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커뮤니티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&gt;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대학원공지</a:t>
            </a:r>
          </a:p>
        </p:txBody>
      </p:sp>
    </p:spTree>
    <p:extLst>
      <p:ext uri="{BB962C8B-B14F-4D97-AF65-F5344CB8AC3E}">
        <p14:creationId xmlns:p14="http://schemas.microsoft.com/office/powerpoint/2010/main" val="182531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712200" y="6722394"/>
            <a:ext cx="431800" cy="258431"/>
          </a:xfrm>
        </p:spPr>
        <p:txBody>
          <a:bodyPr/>
          <a:lstStyle>
            <a:lvl1pPr>
              <a:defRPr sz="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graphicFrame>
        <p:nvGraphicFramePr>
          <p:cNvPr id="39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08178"/>
              </p:ext>
            </p:extLst>
          </p:nvPr>
        </p:nvGraphicFramePr>
        <p:xfrm>
          <a:off x="7127911" y="171271"/>
          <a:ext cx="1898676" cy="3116241"/>
        </p:xfrm>
        <a:graphic>
          <a:graphicData uri="http://schemas.openxmlformats.org/drawingml/2006/table">
            <a:tbl>
              <a:tblPr/>
              <a:tblGrid>
                <a:gridCol w="237334"/>
                <a:gridCol w="1661342"/>
              </a:tblGrid>
              <a:tr h="2563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itchFamily="34" charset="0"/>
                          <a:ea typeface="나눔고딕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erdana" pitchFamily="34" charset="0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3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 항목이 표시됩니다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 검색조건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154700" y="864146"/>
            <a:ext cx="6906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160" y="472447"/>
            <a:ext cx="925760" cy="3008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3223" y="47454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기계공학부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8344" y="617925"/>
            <a:ext cx="4859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회원관리       학부소개         사람들          교육          대학원          </a:t>
            </a:r>
            <a:r>
              <a:rPr lang="ko-KR" altLang="en-US" sz="1000" b="1" u="sng" dirty="0" smtClean="0">
                <a:latin typeface="+mn-ea"/>
                <a:ea typeface="+mn-ea"/>
              </a:rPr>
              <a:t>커뮤니티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9512" y="99047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  <a:ea typeface="+mn-ea"/>
              </a:rPr>
              <a:t>기계공학 </a:t>
            </a:r>
            <a:r>
              <a:rPr lang="en-US" altLang="ko-KR" sz="1100" b="1" dirty="0" smtClean="0">
                <a:latin typeface="+mn-ea"/>
                <a:ea typeface="+mn-ea"/>
              </a:rPr>
              <a:t>FAQ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11760" y="5385211"/>
            <a:ext cx="22124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  <a:ea typeface="+mn-ea"/>
              </a:rPr>
              <a:t>&lt;&lt;   &lt;   1 2 3 4 5 6 7 8 9 10   &gt;   &gt;&gt;</a:t>
            </a:r>
            <a:endParaRPr lang="ko-KR" altLang="en-US" sz="900" dirty="0" err="1" smtClean="0">
              <a:latin typeface="+mn-ea"/>
              <a:ea typeface="+mn-ea"/>
            </a:endParaRPr>
          </a:p>
        </p:txBody>
      </p:sp>
      <p:grpSp>
        <p:nvGrpSpPr>
          <p:cNvPr id="31" name="Drop-Down Box"/>
          <p:cNvGrpSpPr/>
          <p:nvPr>
            <p:custDataLst>
              <p:tags r:id="rId1"/>
            </p:custDataLst>
          </p:nvPr>
        </p:nvGrpSpPr>
        <p:grpSpPr>
          <a:xfrm>
            <a:off x="2090172" y="5717108"/>
            <a:ext cx="843250" cy="216024"/>
            <a:chOff x="2724498" y="1428999"/>
            <a:chExt cx="1246791" cy="205203"/>
          </a:xfrm>
        </p:grpSpPr>
        <p:sp>
          <p:nvSpPr>
            <p:cNvPr id="32" name="Text Box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724498" y="1428999"/>
              <a:ext cx="968817" cy="20520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+mn-ea"/>
                  <a:cs typeface="Calibri" pitchFamily="34" charset="0"/>
                </a:rPr>
                <a:t>전체</a:t>
              </a:r>
              <a:endParaRPr lang="en-US" sz="8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33" name="Drop-Down Arrow Box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695110" y="1429002"/>
              <a:ext cx="276179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34" name="Drop-Down Arrow"/>
            <p:cNvSpPr/>
            <p:nvPr>
              <p:custDataLst>
                <p:tags r:id="rId6"/>
              </p:custDataLst>
            </p:nvPr>
          </p:nvSpPr>
          <p:spPr>
            <a:xfrm rot="10800000">
              <a:off x="3771275" y="1495862"/>
              <a:ext cx="123839" cy="71467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3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045667" y="5712907"/>
            <a:ext cx="1196355" cy="21602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34374" y="5688051"/>
            <a:ext cx="597666" cy="256522"/>
          </a:xfrm>
          <a:prstGeom prst="rect">
            <a:avLst/>
          </a:prstGeom>
          <a:solidFill>
            <a:schemeClr val="lt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089820" y="5928459"/>
            <a:ext cx="655246" cy="46261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질문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답변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84168" y="5431529"/>
            <a:ext cx="789627" cy="3285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09076"/>
              </p:ext>
            </p:extLst>
          </p:nvPr>
        </p:nvGraphicFramePr>
        <p:xfrm>
          <a:off x="251520" y="1439579"/>
          <a:ext cx="6666398" cy="387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991"/>
                <a:gridCol w="4775927"/>
                <a:gridCol w="1293480"/>
              </a:tblGrid>
              <a:tr h="273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No.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질문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날짜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한양대 기계공학부 졸업생의 진로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한양대 기계공학부 졸업생의 진로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한양대 기계공학부 졸업생의 진로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한양대 기계공학부 졸업생의 진로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한양대 기계공학부 졸업생의 진로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한양대 기계공학부 졸업생의 진로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한양대 기계공학부 졸업생의 진로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한양대 기계공학부 졸업생의 진로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한양대 기계공학부 졸업생의 진로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한양대 기계공학부 졸업생의 진로 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619672" y="876745"/>
            <a:ext cx="52982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>
                <a:latin typeface="+mn-ea"/>
                <a:ea typeface="+mn-ea"/>
              </a:rPr>
              <a:t>학부공지   대학원공지   학생회공지   </a:t>
            </a:r>
            <a:r>
              <a:rPr lang="ko-KR" altLang="en-US" sz="900" b="1" u="sng" dirty="0" smtClean="0">
                <a:latin typeface="+mn-ea"/>
                <a:ea typeface="+mn-ea"/>
              </a:rPr>
              <a:t>기계공학</a:t>
            </a:r>
            <a:r>
              <a:rPr lang="en-US" altLang="ko-KR" sz="900" b="1" u="sng" dirty="0">
                <a:latin typeface="+mn-ea"/>
                <a:ea typeface="+mn-ea"/>
              </a:rPr>
              <a:t> </a:t>
            </a:r>
            <a:r>
              <a:rPr lang="en-US" altLang="ko-KR" sz="900" b="1" u="sng" dirty="0" smtClean="0">
                <a:latin typeface="+mn-ea"/>
                <a:ea typeface="+mn-ea"/>
              </a:rPr>
              <a:t>FAQ</a:t>
            </a:r>
            <a:r>
              <a:rPr lang="en-US" altLang="ko-KR" sz="900" b="1" dirty="0" smtClean="0">
                <a:latin typeface="+mn-ea"/>
                <a:ea typeface="+mn-ea"/>
              </a:rPr>
              <a:t>   </a:t>
            </a:r>
            <a:r>
              <a:rPr lang="ko-KR" altLang="en-US" sz="900" dirty="0" smtClean="0">
                <a:latin typeface="+mn-ea"/>
                <a:ea typeface="+mn-ea"/>
              </a:rPr>
              <a:t>자료실   </a:t>
            </a:r>
            <a:r>
              <a:rPr lang="ko-KR" altLang="en-US" sz="900" dirty="0" err="1" smtClean="0">
                <a:latin typeface="+mn-ea"/>
                <a:ea typeface="+mn-ea"/>
              </a:rPr>
              <a:t>멘토링</a:t>
            </a:r>
            <a:r>
              <a:rPr lang="ko-KR" altLang="en-US" sz="900" dirty="0" smtClean="0">
                <a:latin typeface="+mn-ea"/>
                <a:ea typeface="+mn-ea"/>
              </a:rPr>
              <a:t> 및 취업게시판   자유게시판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84845" y="1206500"/>
            <a:ext cx="1356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Total : </a:t>
            </a:r>
            <a:r>
              <a:rPr lang="en-US" altLang="ko-KR" sz="800" b="1" dirty="0" smtClean="0">
                <a:latin typeface="+mn-ea"/>
                <a:ea typeface="+mn-ea"/>
              </a:rPr>
              <a:t>30</a:t>
            </a:r>
            <a:r>
              <a:rPr lang="ko-KR" altLang="en-US" sz="800" dirty="0" smtClean="0">
                <a:latin typeface="+mn-ea"/>
                <a:ea typeface="+mn-ea"/>
              </a:rPr>
              <a:t>건 </a:t>
            </a:r>
            <a:r>
              <a:rPr lang="en-US" altLang="ko-KR" sz="800" dirty="0">
                <a:latin typeface="+mn-ea"/>
                <a:ea typeface="+mn-ea"/>
              </a:rPr>
              <a:t>| [</a:t>
            </a:r>
            <a:r>
              <a:rPr lang="en-US" altLang="ko-KR" sz="800" b="1" dirty="0" smtClean="0">
                <a:latin typeface="+mn-ea"/>
                <a:ea typeface="+mn-ea"/>
              </a:rPr>
              <a:t>1</a:t>
            </a:r>
            <a:r>
              <a:rPr lang="en-US" altLang="ko-KR" sz="800" dirty="0" smtClean="0">
                <a:latin typeface="+mn-ea"/>
                <a:ea typeface="+mn-ea"/>
              </a:rPr>
              <a:t>/3]</a:t>
            </a:r>
            <a:r>
              <a:rPr lang="ko-KR" altLang="en-US" sz="800" dirty="0">
                <a:latin typeface="+mn-ea"/>
                <a:ea typeface="+mn-ea"/>
              </a:rPr>
              <a:t>페이지</a:t>
            </a:r>
            <a:endParaRPr lang="ko-KR" altLang="en-US" sz="800" dirty="0" smtClean="0"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16924" y="156193"/>
            <a:ext cx="2543786" cy="1763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기계공학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FAQ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등록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/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수정 화면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143995" y="155703"/>
            <a:ext cx="2347885" cy="1768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커뮤니티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&gt;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기계공학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FAQ</a:t>
            </a:r>
            <a:endParaRPr lang="ko-KR" altLang="en-US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59610" y="1311866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40" name="타원 39"/>
          <p:cNvSpPr/>
          <p:nvPr/>
        </p:nvSpPr>
        <p:spPr>
          <a:xfrm>
            <a:off x="1848883" y="5703608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9823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712200" y="6722394"/>
            <a:ext cx="431800" cy="258431"/>
          </a:xfrm>
        </p:spPr>
        <p:txBody>
          <a:bodyPr/>
          <a:lstStyle>
            <a:lvl1pPr>
              <a:defRPr sz="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graphicFrame>
        <p:nvGraphicFramePr>
          <p:cNvPr id="39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0604"/>
              </p:ext>
            </p:extLst>
          </p:nvPr>
        </p:nvGraphicFramePr>
        <p:xfrm>
          <a:off x="7127911" y="171271"/>
          <a:ext cx="1898676" cy="3116241"/>
        </p:xfrm>
        <a:graphic>
          <a:graphicData uri="http://schemas.openxmlformats.org/drawingml/2006/table">
            <a:tbl>
              <a:tblPr/>
              <a:tblGrid>
                <a:gridCol w="237334"/>
                <a:gridCol w="1661342"/>
              </a:tblGrid>
              <a:tr h="2563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itchFamily="34" charset="0"/>
                          <a:ea typeface="나눔고딕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erdana" pitchFamily="34" charset="0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3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 내용 입력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154700" y="864146"/>
            <a:ext cx="6906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60" y="472447"/>
            <a:ext cx="925760" cy="3008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3223" y="47454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기계공학부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53081"/>
              </p:ext>
            </p:extLst>
          </p:nvPr>
        </p:nvGraphicFramePr>
        <p:xfrm>
          <a:off x="245543" y="1278508"/>
          <a:ext cx="6705098" cy="28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545"/>
                <a:gridCol w="5570553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질문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답변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등록일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2015.05.11 15:41:12</a:t>
                      </a:r>
                      <a:endParaRPr lang="ko-KR" altLang="en-US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467634" y="1342495"/>
            <a:ext cx="5408621" cy="2360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ko-KR" altLang="en-US" sz="800" dirty="0">
                <a:solidFill>
                  <a:schemeClr val="tx1"/>
                </a:solidFill>
              </a:rPr>
              <a:t>한양대 기계공학부 졸업생의 진로 </a:t>
            </a:r>
          </a:p>
        </p:txBody>
      </p:sp>
      <p:sp>
        <p:nvSpPr>
          <p:cNvPr id="41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467633" y="1709361"/>
            <a:ext cx="5408621" cy="20362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265" y="1741306"/>
            <a:ext cx="5334948" cy="161910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3586598" y="4292708"/>
            <a:ext cx="789627" cy="3285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62607" y="4293282"/>
            <a:ext cx="789627" cy="3285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06496" y="4837836"/>
            <a:ext cx="789627" cy="3285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36018" y="4838410"/>
            <a:ext cx="789627" cy="3285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70405" y="4837836"/>
            <a:ext cx="789627" cy="3285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38344" y="617925"/>
            <a:ext cx="4859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회원관리       학부소개         사람들          교육          대학원          </a:t>
            </a:r>
            <a:r>
              <a:rPr lang="ko-KR" altLang="en-US" sz="1000" b="1" u="sng" dirty="0" smtClean="0">
                <a:latin typeface="+mn-ea"/>
                <a:ea typeface="+mn-ea"/>
              </a:rPr>
              <a:t>커뮤니티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516924" y="156193"/>
            <a:ext cx="2543786" cy="1763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기계공학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FAQ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등록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/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수정 화면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143995" y="155703"/>
            <a:ext cx="2347885" cy="1768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커뮤니티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&gt;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기계공학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FAQ</a:t>
            </a:r>
            <a:endParaRPr lang="ko-KR" altLang="en-US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9512" y="99047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  <a:ea typeface="+mn-ea"/>
              </a:rPr>
              <a:t>기계공학 </a:t>
            </a:r>
            <a:r>
              <a:rPr lang="en-US" altLang="ko-KR" sz="1100" b="1" dirty="0" smtClean="0">
                <a:latin typeface="+mn-ea"/>
                <a:ea typeface="+mn-ea"/>
              </a:rPr>
              <a:t>FAQ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19672" y="876745"/>
            <a:ext cx="52982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>
                <a:latin typeface="+mn-ea"/>
                <a:ea typeface="+mn-ea"/>
              </a:rPr>
              <a:t>학부공지   대학원공지   학생회공지   </a:t>
            </a:r>
            <a:r>
              <a:rPr lang="ko-KR" altLang="en-US" sz="900" b="1" u="sng" dirty="0" smtClean="0">
                <a:latin typeface="+mn-ea"/>
                <a:ea typeface="+mn-ea"/>
              </a:rPr>
              <a:t>기계공학</a:t>
            </a:r>
            <a:r>
              <a:rPr lang="en-US" altLang="ko-KR" sz="900" b="1" u="sng" dirty="0">
                <a:latin typeface="+mn-ea"/>
                <a:ea typeface="+mn-ea"/>
              </a:rPr>
              <a:t> </a:t>
            </a:r>
            <a:r>
              <a:rPr lang="en-US" altLang="ko-KR" sz="900" b="1" u="sng" dirty="0" smtClean="0">
                <a:latin typeface="+mn-ea"/>
                <a:ea typeface="+mn-ea"/>
              </a:rPr>
              <a:t>FAQ</a:t>
            </a:r>
            <a:r>
              <a:rPr lang="en-US" altLang="ko-KR" sz="900" b="1" dirty="0" smtClean="0">
                <a:latin typeface="+mn-ea"/>
                <a:ea typeface="+mn-ea"/>
              </a:rPr>
              <a:t>   </a:t>
            </a:r>
            <a:r>
              <a:rPr lang="ko-KR" altLang="en-US" sz="900" dirty="0" smtClean="0">
                <a:latin typeface="+mn-ea"/>
                <a:ea typeface="+mn-ea"/>
              </a:rPr>
              <a:t>자료실   </a:t>
            </a:r>
            <a:r>
              <a:rPr lang="ko-KR" altLang="en-US" sz="900" dirty="0" err="1" smtClean="0">
                <a:latin typeface="+mn-ea"/>
                <a:ea typeface="+mn-ea"/>
              </a:rPr>
              <a:t>멘토링</a:t>
            </a:r>
            <a:r>
              <a:rPr lang="ko-KR" altLang="en-US" sz="900" dirty="0" smtClean="0">
                <a:latin typeface="+mn-ea"/>
                <a:ea typeface="+mn-ea"/>
              </a:rPr>
              <a:t> 및 취업게시판   자유게시판</a:t>
            </a:r>
          </a:p>
        </p:txBody>
      </p:sp>
      <p:sp>
        <p:nvSpPr>
          <p:cNvPr id="33" name="타원 32"/>
          <p:cNvSpPr/>
          <p:nvPr/>
        </p:nvSpPr>
        <p:spPr>
          <a:xfrm>
            <a:off x="159610" y="1311866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4622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712200" y="6722394"/>
            <a:ext cx="431800" cy="258431"/>
          </a:xfrm>
        </p:spPr>
        <p:txBody>
          <a:bodyPr/>
          <a:lstStyle>
            <a:lvl1pPr>
              <a:defRPr sz="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graphicFrame>
        <p:nvGraphicFramePr>
          <p:cNvPr id="39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118399"/>
              </p:ext>
            </p:extLst>
          </p:nvPr>
        </p:nvGraphicFramePr>
        <p:xfrm>
          <a:off x="7127911" y="171271"/>
          <a:ext cx="1898676" cy="3195469"/>
        </p:xfrm>
        <a:graphic>
          <a:graphicData uri="http://schemas.openxmlformats.org/drawingml/2006/table">
            <a:tbl>
              <a:tblPr/>
              <a:tblGrid>
                <a:gridCol w="237334"/>
                <a:gridCol w="1661342"/>
              </a:tblGrid>
              <a:tr h="2563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itchFamily="34" charset="0"/>
                          <a:ea typeface="나눔고딕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erdana" pitchFamily="34" charset="0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3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날자 항목 표시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516924" y="156193"/>
            <a:ext cx="2543786" cy="1763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자료실 목록 화면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43995" y="155703"/>
            <a:ext cx="2347885" cy="1768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커뮤니티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&gt;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자료실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54700" y="864146"/>
            <a:ext cx="6906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160" y="472447"/>
            <a:ext cx="925760" cy="3008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3223" y="47454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기계공학부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8344" y="617925"/>
            <a:ext cx="4859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회원관리       학부소개         사람들          교육          대학원          </a:t>
            </a:r>
            <a:r>
              <a:rPr lang="ko-KR" altLang="en-US" sz="1000" b="1" u="sng" dirty="0" smtClean="0">
                <a:latin typeface="+mn-ea"/>
                <a:ea typeface="+mn-ea"/>
              </a:rPr>
              <a:t>커뮤니티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9512" y="99047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  <a:ea typeface="+mn-ea"/>
              </a:rPr>
              <a:t>자료실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11760" y="5385211"/>
            <a:ext cx="22124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  <a:ea typeface="+mn-ea"/>
              </a:rPr>
              <a:t>&lt;&lt;   &lt;   1 2 3 4 5 6 7 8 9 10   &gt;   &gt;&gt;</a:t>
            </a:r>
            <a:endParaRPr lang="ko-KR" altLang="en-US" sz="900" dirty="0" err="1" smtClean="0">
              <a:latin typeface="+mn-ea"/>
              <a:ea typeface="+mn-ea"/>
            </a:endParaRPr>
          </a:p>
        </p:txBody>
      </p:sp>
      <p:grpSp>
        <p:nvGrpSpPr>
          <p:cNvPr id="31" name="Drop-Down Box"/>
          <p:cNvGrpSpPr/>
          <p:nvPr>
            <p:custDataLst>
              <p:tags r:id="rId1"/>
            </p:custDataLst>
          </p:nvPr>
        </p:nvGrpSpPr>
        <p:grpSpPr>
          <a:xfrm>
            <a:off x="2090172" y="5717108"/>
            <a:ext cx="843250" cy="216024"/>
            <a:chOff x="2724498" y="1428999"/>
            <a:chExt cx="1246791" cy="205203"/>
          </a:xfrm>
        </p:grpSpPr>
        <p:sp>
          <p:nvSpPr>
            <p:cNvPr id="32" name="Text Box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724498" y="1428999"/>
              <a:ext cx="968817" cy="20520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+mn-ea"/>
                  <a:cs typeface="Calibri" pitchFamily="34" charset="0"/>
                </a:rPr>
                <a:t>전체</a:t>
              </a:r>
              <a:endParaRPr lang="en-US" sz="8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33" name="Drop-Down Arrow Box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695110" y="1429002"/>
              <a:ext cx="276179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34" name="Drop-Down Arrow"/>
            <p:cNvSpPr/>
            <p:nvPr>
              <p:custDataLst>
                <p:tags r:id="rId6"/>
              </p:custDataLst>
            </p:nvPr>
          </p:nvSpPr>
          <p:spPr>
            <a:xfrm rot="10800000">
              <a:off x="3771275" y="1495862"/>
              <a:ext cx="123839" cy="71467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3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045667" y="5712907"/>
            <a:ext cx="1196355" cy="21602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34374" y="5688051"/>
            <a:ext cx="597666" cy="256522"/>
          </a:xfrm>
          <a:prstGeom prst="rect">
            <a:avLst/>
          </a:prstGeom>
          <a:solidFill>
            <a:schemeClr val="lt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089820" y="5928459"/>
            <a:ext cx="655246" cy="46261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제목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내용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84168" y="5431529"/>
            <a:ext cx="789627" cy="3285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92430"/>
              </p:ext>
            </p:extLst>
          </p:nvPr>
        </p:nvGraphicFramePr>
        <p:xfrm>
          <a:off x="251520" y="1439579"/>
          <a:ext cx="6666398" cy="387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"/>
                <a:gridCol w="3888432"/>
                <a:gridCol w="1076128"/>
                <a:gridCol w="581987"/>
                <a:gridCol w="687803"/>
              </a:tblGrid>
              <a:tr h="273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No.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제목 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작성자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조회수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날짜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임장근교수님댁에서</a:t>
                      </a:r>
                      <a:r>
                        <a:rPr lang="ko-KR" altLang="en-US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단체사진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기계공학부 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임장근교수님댁에서 단체사진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기계공학부 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임장근교수님댁에서 단체사진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기계공학부 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임장근교수님댁에서 단체사진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기계공학부 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임장근교수님댁에서 단체사진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기계공학부 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임장근교수님댁에서 단체사진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기계공학부 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임장근교수님댁에서 단체사진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기계공학부 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임장근교수님댁에서 단체사진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기계공학부 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임장근교수님댁에서</a:t>
                      </a:r>
                      <a:r>
                        <a:rPr lang="ko-KR" altLang="en-US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단체사진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기계공학부 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임장근교수님댁에서</a:t>
                      </a:r>
                      <a:r>
                        <a:rPr lang="ko-KR" altLang="en-US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단체사진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기계공학부 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619672" y="876745"/>
            <a:ext cx="52982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>
                <a:latin typeface="+mn-ea"/>
                <a:ea typeface="+mn-ea"/>
              </a:rPr>
              <a:t>학부공지   대학원공지   학생회공지   기계공학</a:t>
            </a:r>
            <a:r>
              <a:rPr lang="en-US" altLang="ko-KR" sz="900" dirty="0">
                <a:latin typeface="+mn-ea"/>
                <a:ea typeface="+mn-ea"/>
              </a:rPr>
              <a:t> </a:t>
            </a:r>
            <a:r>
              <a:rPr lang="en-US" altLang="ko-KR" sz="900" dirty="0" smtClean="0">
                <a:latin typeface="+mn-ea"/>
                <a:ea typeface="+mn-ea"/>
              </a:rPr>
              <a:t>FAQ   </a:t>
            </a:r>
            <a:r>
              <a:rPr lang="ko-KR" altLang="en-US" sz="900" b="1" u="sng" dirty="0" smtClean="0">
                <a:latin typeface="+mn-ea"/>
                <a:ea typeface="+mn-ea"/>
              </a:rPr>
              <a:t>자료실</a:t>
            </a:r>
            <a:r>
              <a:rPr lang="ko-KR" altLang="en-US" sz="900" dirty="0" smtClean="0">
                <a:latin typeface="+mn-ea"/>
                <a:ea typeface="+mn-ea"/>
              </a:rPr>
              <a:t>   </a:t>
            </a:r>
            <a:r>
              <a:rPr lang="ko-KR" altLang="en-US" sz="900" dirty="0" err="1" smtClean="0">
                <a:latin typeface="+mn-ea"/>
                <a:ea typeface="+mn-ea"/>
              </a:rPr>
              <a:t>멘토링</a:t>
            </a:r>
            <a:r>
              <a:rPr lang="ko-KR" altLang="en-US" sz="900" dirty="0" smtClean="0">
                <a:latin typeface="+mn-ea"/>
                <a:ea typeface="+mn-ea"/>
              </a:rPr>
              <a:t> 및 취업게시판   자유게시판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84845" y="1206500"/>
            <a:ext cx="1356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Total : </a:t>
            </a:r>
            <a:r>
              <a:rPr lang="en-US" altLang="ko-KR" sz="800" b="1" dirty="0" smtClean="0">
                <a:latin typeface="+mn-ea"/>
                <a:ea typeface="+mn-ea"/>
              </a:rPr>
              <a:t>30</a:t>
            </a:r>
            <a:r>
              <a:rPr lang="ko-KR" altLang="en-US" sz="800" dirty="0" smtClean="0">
                <a:latin typeface="+mn-ea"/>
                <a:ea typeface="+mn-ea"/>
              </a:rPr>
              <a:t>건 </a:t>
            </a:r>
            <a:r>
              <a:rPr lang="en-US" altLang="ko-KR" sz="800" dirty="0">
                <a:latin typeface="+mn-ea"/>
                <a:ea typeface="+mn-ea"/>
              </a:rPr>
              <a:t>| [</a:t>
            </a:r>
            <a:r>
              <a:rPr lang="en-US" altLang="ko-KR" sz="800" b="1" dirty="0" smtClean="0">
                <a:latin typeface="+mn-ea"/>
                <a:ea typeface="+mn-ea"/>
              </a:rPr>
              <a:t>1</a:t>
            </a:r>
            <a:r>
              <a:rPr lang="en-US" altLang="ko-KR" sz="800" dirty="0" smtClean="0">
                <a:latin typeface="+mn-ea"/>
                <a:ea typeface="+mn-ea"/>
              </a:rPr>
              <a:t>/3]</a:t>
            </a:r>
            <a:r>
              <a:rPr lang="ko-KR" altLang="en-US" sz="800" dirty="0">
                <a:latin typeface="+mn-ea"/>
                <a:ea typeface="+mn-ea"/>
              </a:rPr>
              <a:t>페이지</a:t>
            </a:r>
            <a:endParaRPr lang="ko-KR" altLang="en-US" sz="800" dirty="0" smtClean="0">
              <a:latin typeface="+mn-ea"/>
              <a:ea typeface="+mn-ea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1387" y="1838530"/>
            <a:ext cx="114871" cy="114871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159610" y="1470770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9981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03"/>
          <p:cNvSpPr/>
          <p:nvPr/>
        </p:nvSpPr>
        <p:spPr bwMode="auto">
          <a:xfrm>
            <a:off x="1618069" y="2159115"/>
            <a:ext cx="1366098" cy="30968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학부소개</a:t>
            </a:r>
            <a:endParaRPr kumimoji="0"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03"/>
          <p:cNvSpPr/>
          <p:nvPr/>
        </p:nvSpPr>
        <p:spPr bwMode="auto">
          <a:xfrm>
            <a:off x="3130237" y="2164488"/>
            <a:ext cx="1366098" cy="30968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kumimoji="0" lang="ko-KR" altLang="en-US" sz="9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사람들</a:t>
            </a:r>
            <a:endParaRPr kumimoji="0"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03"/>
          <p:cNvSpPr/>
          <p:nvPr/>
        </p:nvSpPr>
        <p:spPr bwMode="auto">
          <a:xfrm>
            <a:off x="4642405" y="2159115"/>
            <a:ext cx="1366098" cy="30968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교육</a:t>
            </a:r>
            <a:endParaRPr kumimoji="0"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03"/>
          <p:cNvSpPr/>
          <p:nvPr/>
        </p:nvSpPr>
        <p:spPr bwMode="auto">
          <a:xfrm>
            <a:off x="6152519" y="2159115"/>
            <a:ext cx="1366098" cy="30968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kumimoji="0" lang="ko-KR" altLang="en-US" sz="9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대학원</a:t>
            </a:r>
            <a:endParaRPr kumimoji="0"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03"/>
          <p:cNvSpPr/>
          <p:nvPr/>
        </p:nvSpPr>
        <p:spPr bwMode="auto">
          <a:xfrm>
            <a:off x="7666741" y="2167144"/>
            <a:ext cx="1366098" cy="30968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kumimoji="0" lang="ko-KR" altLang="en-US" sz="9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알리미</a:t>
            </a:r>
            <a:endParaRPr kumimoji="0"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07"/>
          <p:cNvSpPr>
            <a:spLocks noChangeArrowheads="1"/>
          </p:cNvSpPr>
          <p:nvPr/>
        </p:nvSpPr>
        <p:spPr bwMode="auto">
          <a:xfrm>
            <a:off x="1618069" y="2563897"/>
            <a:ext cx="1366098" cy="3096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학부조직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07"/>
          <p:cNvSpPr>
            <a:spLocks noChangeArrowheads="1"/>
          </p:cNvSpPr>
          <p:nvPr/>
        </p:nvSpPr>
        <p:spPr bwMode="auto">
          <a:xfrm>
            <a:off x="7666741" y="3846124"/>
            <a:ext cx="1366098" cy="3096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기계공학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FAQ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107"/>
          <p:cNvSpPr>
            <a:spLocks noChangeArrowheads="1"/>
          </p:cNvSpPr>
          <p:nvPr/>
        </p:nvSpPr>
        <p:spPr bwMode="auto">
          <a:xfrm>
            <a:off x="3130237" y="2575159"/>
            <a:ext cx="1366098" cy="3096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사람들 관리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107"/>
          <p:cNvSpPr>
            <a:spLocks noChangeArrowheads="1"/>
          </p:cNvSpPr>
          <p:nvPr/>
        </p:nvSpPr>
        <p:spPr bwMode="auto">
          <a:xfrm>
            <a:off x="3130237" y="2991976"/>
            <a:ext cx="1366098" cy="3096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직원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모서리가 둥근 직사각형 107"/>
          <p:cNvSpPr>
            <a:spLocks noChangeArrowheads="1"/>
          </p:cNvSpPr>
          <p:nvPr/>
        </p:nvSpPr>
        <p:spPr bwMode="auto">
          <a:xfrm>
            <a:off x="3130237" y="3424024"/>
            <a:ext cx="1366098" cy="3096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명예 및 퇴직교수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모서리가 둥근 직사각형 107"/>
          <p:cNvSpPr>
            <a:spLocks noChangeArrowheads="1"/>
          </p:cNvSpPr>
          <p:nvPr/>
        </p:nvSpPr>
        <p:spPr bwMode="auto">
          <a:xfrm>
            <a:off x="3130237" y="3856072"/>
            <a:ext cx="1366098" cy="3096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r>
              <a:rPr kumimoji="0" lang="ko-KR" altLang="en-US" sz="900" b="1" smtClean="0">
                <a:latin typeface="맑은 고딕" pitchFamily="50" charset="-127"/>
                <a:ea typeface="맑은 고딕" pitchFamily="50" charset="-127"/>
              </a:rPr>
              <a:t>기계공학부 동문회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107"/>
          <p:cNvSpPr>
            <a:spLocks noChangeArrowheads="1"/>
          </p:cNvSpPr>
          <p:nvPr/>
        </p:nvSpPr>
        <p:spPr bwMode="auto">
          <a:xfrm>
            <a:off x="4642405" y="2571369"/>
            <a:ext cx="1366098" cy="3096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교과과정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(ABEEK)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107"/>
          <p:cNvSpPr>
            <a:spLocks noChangeArrowheads="1"/>
          </p:cNvSpPr>
          <p:nvPr/>
        </p:nvSpPr>
        <p:spPr bwMode="auto">
          <a:xfrm>
            <a:off x="6152519" y="2577899"/>
            <a:ext cx="1366098" cy="3096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융합기계공학과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107"/>
          <p:cNvSpPr>
            <a:spLocks noChangeArrowheads="1"/>
          </p:cNvSpPr>
          <p:nvPr/>
        </p:nvSpPr>
        <p:spPr bwMode="auto">
          <a:xfrm>
            <a:off x="6152519" y="2994716"/>
            <a:ext cx="1366098" cy="3096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기계공학과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107"/>
          <p:cNvSpPr>
            <a:spLocks noChangeArrowheads="1"/>
          </p:cNvSpPr>
          <p:nvPr/>
        </p:nvSpPr>
        <p:spPr bwMode="auto">
          <a:xfrm>
            <a:off x="6152519" y="3426764"/>
            <a:ext cx="1366098" cy="3096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자동차공학과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직사각형 103"/>
          <p:cNvSpPr/>
          <p:nvPr/>
        </p:nvSpPr>
        <p:spPr bwMode="auto">
          <a:xfrm>
            <a:off x="3785623" y="1350516"/>
            <a:ext cx="1605914" cy="595352"/>
          </a:xfrm>
          <a:prstGeom prst="roundRect">
            <a:avLst/>
          </a:prstGeom>
          <a:solidFill>
            <a:srgbClr val="00469E"/>
          </a:solidFill>
          <a:ln w="317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kumimoji="0"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기계공학부 관리자</a:t>
            </a:r>
            <a:endParaRPr kumimoji="0"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107"/>
          <p:cNvSpPr>
            <a:spLocks noChangeArrowheads="1"/>
          </p:cNvSpPr>
          <p:nvPr/>
        </p:nvSpPr>
        <p:spPr bwMode="auto">
          <a:xfrm>
            <a:off x="7670398" y="2577899"/>
            <a:ext cx="1366098" cy="3096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학부공지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107"/>
          <p:cNvSpPr>
            <a:spLocks noChangeArrowheads="1"/>
          </p:cNvSpPr>
          <p:nvPr/>
        </p:nvSpPr>
        <p:spPr bwMode="auto">
          <a:xfrm>
            <a:off x="7670398" y="2994716"/>
            <a:ext cx="1366098" cy="3096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대학원공지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107"/>
          <p:cNvSpPr>
            <a:spLocks noChangeArrowheads="1"/>
          </p:cNvSpPr>
          <p:nvPr/>
        </p:nvSpPr>
        <p:spPr bwMode="auto">
          <a:xfrm>
            <a:off x="7670398" y="3426764"/>
            <a:ext cx="1366098" cy="3096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학생회공지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107"/>
          <p:cNvSpPr>
            <a:spLocks noChangeArrowheads="1"/>
          </p:cNvSpPr>
          <p:nvPr/>
        </p:nvSpPr>
        <p:spPr bwMode="auto">
          <a:xfrm>
            <a:off x="7670398" y="4279767"/>
            <a:ext cx="1366098" cy="3096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자료실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107"/>
          <p:cNvSpPr>
            <a:spLocks noChangeArrowheads="1"/>
          </p:cNvSpPr>
          <p:nvPr/>
        </p:nvSpPr>
        <p:spPr bwMode="auto">
          <a:xfrm>
            <a:off x="7666741" y="4711114"/>
            <a:ext cx="1366098" cy="3096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멘토링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및 취업게시판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107"/>
          <p:cNvSpPr>
            <a:spLocks noChangeArrowheads="1"/>
          </p:cNvSpPr>
          <p:nvPr/>
        </p:nvSpPr>
        <p:spPr bwMode="auto">
          <a:xfrm>
            <a:off x="7666741" y="5118488"/>
            <a:ext cx="1366098" cy="3096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자유게시판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직사각형 103"/>
          <p:cNvSpPr/>
          <p:nvPr/>
        </p:nvSpPr>
        <p:spPr bwMode="auto">
          <a:xfrm>
            <a:off x="100190" y="2142604"/>
            <a:ext cx="1366098" cy="30968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  <a:endParaRPr kumimoji="0"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712200" y="6722394"/>
            <a:ext cx="431800" cy="258431"/>
          </a:xfrm>
        </p:spPr>
        <p:txBody>
          <a:bodyPr/>
          <a:lstStyle>
            <a:lvl1pPr>
              <a:defRPr sz="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graphicFrame>
        <p:nvGraphicFramePr>
          <p:cNvPr id="39" name="Group 184"/>
          <p:cNvGraphicFramePr>
            <a:graphicFrameLocks noGrp="1"/>
          </p:cNvGraphicFramePr>
          <p:nvPr>
            <p:extLst/>
          </p:nvPr>
        </p:nvGraphicFramePr>
        <p:xfrm>
          <a:off x="7127911" y="171271"/>
          <a:ext cx="1898676" cy="3116241"/>
        </p:xfrm>
        <a:graphic>
          <a:graphicData uri="http://schemas.openxmlformats.org/drawingml/2006/table">
            <a:tbl>
              <a:tblPr/>
              <a:tblGrid>
                <a:gridCol w="237334"/>
                <a:gridCol w="1661342"/>
              </a:tblGrid>
              <a:tr h="2563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itchFamily="34" charset="0"/>
                          <a:ea typeface="나눔고딕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erdana" pitchFamily="34" charset="0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3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154700" y="864146"/>
            <a:ext cx="6906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160" y="472447"/>
            <a:ext cx="925760" cy="3008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3223" y="47454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기계공학부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643219"/>
              </p:ext>
            </p:extLst>
          </p:nvPr>
        </p:nvGraphicFramePr>
        <p:xfrm>
          <a:off x="245543" y="1278508"/>
          <a:ext cx="6705098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545"/>
                <a:gridCol w="2399824"/>
                <a:gridCol w="1152128"/>
                <a:gridCol w="2018601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제목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작성자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첨부파일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등록일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2015.05.11 15:41:12</a:t>
                      </a:r>
                      <a:endParaRPr lang="ko-KR" altLang="en-US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조회수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467634" y="1342495"/>
            <a:ext cx="5408621" cy="2360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en-US" altLang="ko-KR" sz="800" dirty="0">
                <a:solidFill>
                  <a:schemeClr val="tx1"/>
                </a:solidFill>
              </a:rPr>
              <a:t>2013-2016</a:t>
            </a:r>
            <a:r>
              <a:rPr lang="ko-KR" altLang="en-US" sz="800" dirty="0">
                <a:solidFill>
                  <a:schemeClr val="tx1"/>
                </a:solidFill>
              </a:rPr>
              <a:t>년 교육과정</a:t>
            </a:r>
          </a:p>
        </p:txBody>
      </p:sp>
      <p:sp>
        <p:nvSpPr>
          <p:cNvPr id="30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467633" y="1699787"/>
            <a:ext cx="5408621" cy="2360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과사무실</a:t>
            </a:r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1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467633" y="2055839"/>
            <a:ext cx="5408621" cy="20362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5265" y="2087784"/>
            <a:ext cx="5334948" cy="161910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3586598" y="5012788"/>
            <a:ext cx="789627" cy="3285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62607" y="5013362"/>
            <a:ext cx="789627" cy="3285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06496" y="5557916"/>
            <a:ext cx="789627" cy="3285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36018" y="5558490"/>
            <a:ext cx="789627" cy="3285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70405" y="5557916"/>
            <a:ext cx="789627" cy="3285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67633" y="4230836"/>
            <a:ext cx="1512168" cy="216024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2976802" y="4230836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찾아보기</a:t>
            </a:r>
            <a:endParaRPr lang="ko-KR" altLang="en-US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179512" y="99047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  <a:ea typeface="+mn-ea"/>
              </a:rPr>
              <a:t>자료실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8344" y="617925"/>
            <a:ext cx="4859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회원관리       학부소개         사람들          교육          대학원          </a:t>
            </a:r>
            <a:r>
              <a:rPr lang="ko-KR" altLang="en-US" sz="1000" b="1" u="sng" dirty="0" smtClean="0">
                <a:latin typeface="+mn-ea"/>
                <a:ea typeface="+mn-ea"/>
              </a:rPr>
              <a:t>커뮤니티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19672" y="876745"/>
            <a:ext cx="52982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>
                <a:latin typeface="+mn-ea"/>
                <a:ea typeface="+mn-ea"/>
              </a:rPr>
              <a:t>학부공지   대학원공지   학생회공지   기계공학</a:t>
            </a:r>
            <a:r>
              <a:rPr lang="en-US" altLang="ko-KR" sz="900" dirty="0">
                <a:latin typeface="+mn-ea"/>
                <a:ea typeface="+mn-ea"/>
              </a:rPr>
              <a:t> </a:t>
            </a:r>
            <a:r>
              <a:rPr lang="en-US" altLang="ko-KR" sz="900" dirty="0" smtClean="0">
                <a:latin typeface="+mn-ea"/>
                <a:ea typeface="+mn-ea"/>
              </a:rPr>
              <a:t>FAQ   </a:t>
            </a:r>
            <a:r>
              <a:rPr lang="ko-KR" altLang="en-US" sz="900" b="1" u="sng" dirty="0" smtClean="0">
                <a:latin typeface="+mn-ea"/>
                <a:ea typeface="+mn-ea"/>
              </a:rPr>
              <a:t>자료실</a:t>
            </a:r>
            <a:r>
              <a:rPr lang="ko-KR" altLang="en-US" sz="900" dirty="0" smtClean="0">
                <a:latin typeface="+mn-ea"/>
                <a:ea typeface="+mn-ea"/>
              </a:rPr>
              <a:t>   </a:t>
            </a:r>
            <a:r>
              <a:rPr lang="ko-KR" altLang="en-US" sz="900" dirty="0" err="1" smtClean="0">
                <a:latin typeface="+mn-ea"/>
                <a:ea typeface="+mn-ea"/>
              </a:rPr>
              <a:t>멘토링</a:t>
            </a:r>
            <a:r>
              <a:rPr lang="ko-KR" altLang="en-US" sz="900" dirty="0" smtClean="0">
                <a:latin typeface="+mn-ea"/>
                <a:ea typeface="+mn-ea"/>
              </a:rPr>
              <a:t> 및 취업게시판   자유게시판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516924" y="156193"/>
            <a:ext cx="2543786" cy="1763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자료실 등록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/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수정 화면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143995" y="155703"/>
            <a:ext cx="2347885" cy="1768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커뮤니티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&gt;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자료실</a:t>
            </a:r>
          </a:p>
        </p:txBody>
      </p:sp>
    </p:spTree>
    <p:extLst>
      <p:ext uri="{BB962C8B-B14F-4D97-AF65-F5344CB8AC3E}">
        <p14:creationId xmlns:p14="http://schemas.microsoft.com/office/powerpoint/2010/main" val="111120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712200" y="6722394"/>
            <a:ext cx="431800" cy="258431"/>
          </a:xfrm>
        </p:spPr>
        <p:txBody>
          <a:bodyPr/>
          <a:lstStyle>
            <a:lvl1pPr>
              <a:defRPr sz="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graphicFrame>
        <p:nvGraphicFramePr>
          <p:cNvPr id="39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99263"/>
              </p:ext>
            </p:extLst>
          </p:nvPr>
        </p:nvGraphicFramePr>
        <p:xfrm>
          <a:off x="7127911" y="171271"/>
          <a:ext cx="1898676" cy="3317389"/>
        </p:xfrm>
        <a:graphic>
          <a:graphicData uri="http://schemas.openxmlformats.org/drawingml/2006/table">
            <a:tbl>
              <a:tblPr/>
              <a:tblGrid>
                <a:gridCol w="237334"/>
                <a:gridCol w="1661342"/>
              </a:tblGrid>
              <a:tr h="2563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itchFamily="34" charset="0"/>
                          <a:ea typeface="나눔고딕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erdana" pitchFamily="34" charset="0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3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글에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댓글이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포함되어 있을 경우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아이콘과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수가 표시됩니다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154700" y="864146"/>
            <a:ext cx="6906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5160" y="472447"/>
            <a:ext cx="925760" cy="3008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3223" y="47454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기계공학부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8344" y="617925"/>
            <a:ext cx="4859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회원관리       학부소개         사람들          교육          대학원          </a:t>
            </a:r>
            <a:r>
              <a:rPr lang="ko-KR" altLang="en-US" sz="1000" b="1" u="sng" dirty="0" smtClean="0">
                <a:latin typeface="+mn-ea"/>
                <a:ea typeface="+mn-ea"/>
              </a:rPr>
              <a:t>커뮤니티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9512" y="990476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+mn-ea"/>
                <a:ea typeface="+mn-ea"/>
              </a:rPr>
              <a:t>멘토링</a:t>
            </a:r>
            <a:r>
              <a:rPr lang="ko-KR" altLang="en-US" sz="1100" b="1" dirty="0" smtClean="0">
                <a:latin typeface="+mn-ea"/>
                <a:ea typeface="+mn-ea"/>
              </a:rPr>
              <a:t> 및 취업게시판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11760" y="5385211"/>
            <a:ext cx="22124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  <a:ea typeface="+mn-ea"/>
              </a:rPr>
              <a:t>&lt;&lt;   &lt;   1 2 3 4 5 6 7 8 9 10   &gt;   &gt;&gt;</a:t>
            </a:r>
            <a:endParaRPr lang="ko-KR" altLang="en-US" sz="900" dirty="0" err="1" smtClean="0">
              <a:latin typeface="+mn-ea"/>
              <a:ea typeface="+mn-ea"/>
            </a:endParaRPr>
          </a:p>
        </p:txBody>
      </p:sp>
      <p:grpSp>
        <p:nvGrpSpPr>
          <p:cNvPr id="31" name="Drop-Down Box"/>
          <p:cNvGrpSpPr/>
          <p:nvPr>
            <p:custDataLst>
              <p:tags r:id="rId2"/>
            </p:custDataLst>
          </p:nvPr>
        </p:nvGrpSpPr>
        <p:grpSpPr>
          <a:xfrm>
            <a:off x="2090172" y="5717108"/>
            <a:ext cx="843250" cy="216024"/>
            <a:chOff x="2724498" y="1428999"/>
            <a:chExt cx="1246791" cy="205203"/>
          </a:xfrm>
        </p:grpSpPr>
        <p:sp>
          <p:nvSpPr>
            <p:cNvPr id="32" name="Text Box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724498" y="1428999"/>
              <a:ext cx="968817" cy="20520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+mn-ea"/>
                  <a:cs typeface="Calibri" pitchFamily="34" charset="0"/>
                </a:rPr>
                <a:t>전체</a:t>
              </a:r>
              <a:endParaRPr lang="en-US" sz="8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33" name="Drop-Down Arrow Box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3695110" y="1429002"/>
              <a:ext cx="276179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34" name="Drop-Down Arrow"/>
            <p:cNvSpPr/>
            <p:nvPr>
              <p:custDataLst>
                <p:tags r:id="rId7"/>
              </p:custDataLst>
            </p:nvPr>
          </p:nvSpPr>
          <p:spPr>
            <a:xfrm rot="10800000">
              <a:off x="3771275" y="1495862"/>
              <a:ext cx="123839" cy="71467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35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045667" y="5712907"/>
            <a:ext cx="1196355" cy="21602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34374" y="5688051"/>
            <a:ext cx="597666" cy="256522"/>
          </a:xfrm>
          <a:prstGeom prst="rect">
            <a:avLst/>
          </a:prstGeom>
          <a:solidFill>
            <a:schemeClr val="lt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2089820" y="5928459"/>
            <a:ext cx="655246" cy="46261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제목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내용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84168" y="5431529"/>
            <a:ext cx="789627" cy="3285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251520" y="1439579"/>
          <a:ext cx="6666398" cy="387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"/>
                <a:gridCol w="3888432"/>
                <a:gridCol w="1076128"/>
                <a:gridCol w="581987"/>
                <a:gridCol w="687803"/>
              </a:tblGrid>
              <a:tr h="273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No.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제목 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작성자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조회수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날짜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임장근교수님댁에서</a:t>
                      </a:r>
                      <a:r>
                        <a:rPr lang="ko-KR" altLang="en-US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단체사진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기계공학부 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임장근교수님댁에서 단체사진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기계공학부 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임장근교수님댁에서 단체사진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기계공학부 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임장근교수님댁에서 단체사진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기계공학부 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임장근교수님댁에서 단체사진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기계공학부 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임장근교수님댁에서 단체사진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기계공학부 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임장근교수님댁에서 단체사진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기계공학부 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임장근교수님댁에서 단체사진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기계공학부 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임장근교수님댁에서</a:t>
                      </a:r>
                      <a:r>
                        <a:rPr lang="ko-KR" altLang="en-US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단체사진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기계공학부 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임장근교수님댁에서</a:t>
                      </a:r>
                      <a:r>
                        <a:rPr lang="ko-KR" altLang="en-US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단체사진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기계공학부 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619672" y="876745"/>
            <a:ext cx="52982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>
                <a:latin typeface="+mn-ea"/>
                <a:ea typeface="+mn-ea"/>
              </a:rPr>
              <a:t>학부공지   대학원공지   학생회공지   기계공학</a:t>
            </a:r>
            <a:r>
              <a:rPr lang="en-US" altLang="ko-KR" sz="900" dirty="0">
                <a:latin typeface="+mn-ea"/>
                <a:ea typeface="+mn-ea"/>
              </a:rPr>
              <a:t> </a:t>
            </a:r>
            <a:r>
              <a:rPr lang="en-US" altLang="ko-KR" sz="900" dirty="0" smtClean="0">
                <a:latin typeface="+mn-ea"/>
                <a:ea typeface="+mn-ea"/>
              </a:rPr>
              <a:t>FAQ   </a:t>
            </a:r>
            <a:r>
              <a:rPr lang="ko-KR" altLang="en-US" sz="900" dirty="0" smtClean="0">
                <a:latin typeface="+mn-ea"/>
                <a:ea typeface="+mn-ea"/>
              </a:rPr>
              <a:t>자료실   </a:t>
            </a:r>
            <a:r>
              <a:rPr lang="ko-KR" altLang="en-US" sz="900" b="1" u="sng" dirty="0" err="1" smtClean="0">
                <a:latin typeface="+mn-ea"/>
                <a:ea typeface="+mn-ea"/>
              </a:rPr>
              <a:t>멘토링</a:t>
            </a:r>
            <a:r>
              <a:rPr lang="ko-KR" altLang="en-US" sz="900" b="1" u="sng" dirty="0" smtClean="0">
                <a:latin typeface="+mn-ea"/>
                <a:ea typeface="+mn-ea"/>
              </a:rPr>
              <a:t> 및 취업게시판</a:t>
            </a:r>
            <a:r>
              <a:rPr lang="ko-KR" altLang="en-US" sz="900" dirty="0" smtClean="0">
                <a:latin typeface="+mn-ea"/>
                <a:ea typeface="+mn-ea"/>
              </a:rPr>
              <a:t>   자유게시판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84845" y="1206500"/>
            <a:ext cx="1356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Total : </a:t>
            </a:r>
            <a:r>
              <a:rPr lang="en-US" altLang="ko-KR" sz="800" b="1" dirty="0" smtClean="0">
                <a:latin typeface="+mn-ea"/>
                <a:ea typeface="+mn-ea"/>
              </a:rPr>
              <a:t>30</a:t>
            </a:r>
            <a:r>
              <a:rPr lang="ko-KR" altLang="en-US" sz="800" dirty="0" smtClean="0">
                <a:latin typeface="+mn-ea"/>
                <a:ea typeface="+mn-ea"/>
              </a:rPr>
              <a:t>건 </a:t>
            </a:r>
            <a:r>
              <a:rPr lang="en-US" altLang="ko-KR" sz="800" dirty="0">
                <a:latin typeface="+mn-ea"/>
                <a:ea typeface="+mn-ea"/>
              </a:rPr>
              <a:t>| [</a:t>
            </a:r>
            <a:r>
              <a:rPr lang="en-US" altLang="ko-KR" sz="800" b="1" dirty="0" smtClean="0">
                <a:latin typeface="+mn-ea"/>
                <a:ea typeface="+mn-ea"/>
              </a:rPr>
              <a:t>1</a:t>
            </a:r>
            <a:r>
              <a:rPr lang="en-US" altLang="ko-KR" sz="800" dirty="0" smtClean="0">
                <a:latin typeface="+mn-ea"/>
                <a:ea typeface="+mn-ea"/>
              </a:rPr>
              <a:t>/3]</a:t>
            </a:r>
            <a:r>
              <a:rPr lang="ko-KR" altLang="en-US" sz="800" dirty="0">
                <a:latin typeface="+mn-ea"/>
                <a:ea typeface="+mn-ea"/>
              </a:rPr>
              <a:t>페이지</a:t>
            </a:r>
            <a:endParaRPr lang="ko-KR" altLang="en-US" sz="800" dirty="0" smtClean="0">
              <a:latin typeface="+mn-ea"/>
              <a:ea typeface="+mn-ea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21387" y="1838530"/>
            <a:ext cx="114871" cy="114871"/>
          </a:xfrm>
          <a:prstGeom prst="rect">
            <a:avLst/>
          </a:prstGeom>
        </p:spPr>
      </p:pic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923639"/>
              </p:ext>
            </p:extLst>
          </p:nvPr>
        </p:nvGraphicFramePr>
        <p:xfrm>
          <a:off x="2395429" y="1830509"/>
          <a:ext cx="146336" cy="146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Image" r:id="rId12" imgW="177480" imgH="177480" progId="Photoshop.Image.13">
                  <p:embed/>
                </p:oleObj>
              </mc:Choice>
              <mc:Fallback>
                <p:oleObj name="Image" r:id="rId12" imgW="177480" imgH="177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95429" y="1830509"/>
                        <a:ext cx="146336" cy="146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473150" y="177082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6"/>
                </a:solidFill>
                <a:latin typeface="+mn-ea"/>
                <a:ea typeface="+mn-ea"/>
              </a:rPr>
              <a:t>30</a:t>
            </a:r>
            <a:endParaRPr lang="ko-KR" altLang="en-US" sz="900" b="1" dirty="0" err="1" smtClean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16924" y="166059"/>
            <a:ext cx="2543786" cy="1763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멘토링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및 취업게시판 목록 화면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143995" y="165569"/>
            <a:ext cx="2347885" cy="1768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커뮤니티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&gt;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멘토링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및 취업게시판</a:t>
            </a:r>
          </a:p>
        </p:txBody>
      </p:sp>
      <p:sp>
        <p:nvSpPr>
          <p:cNvPr id="41" name="타원 40"/>
          <p:cNvSpPr/>
          <p:nvPr/>
        </p:nvSpPr>
        <p:spPr>
          <a:xfrm>
            <a:off x="2745066" y="1798421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88869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712200" y="6722394"/>
            <a:ext cx="431800" cy="258431"/>
          </a:xfrm>
        </p:spPr>
        <p:txBody>
          <a:bodyPr/>
          <a:lstStyle>
            <a:lvl1pPr>
              <a:defRPr sz="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graphicFrame>
        <p:nvGraphicFramePr>
          <p:cNvPr id="39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51559"/>
              </p:ext>
            </p:extLst>
          </p:nvPr>
        </p:nvGraphicFramePr>
        <p:xfrm>
          <a:off x="7127911" y="171271"/>
          <a:ext cx="1898676" cy="3396617"/>
        </p:xfrm>
        <a:graphic>
          <a:graphicData uri="http://schemas.openxmlformats.org/drawingml/2006/table">
            <a:tbl>
              <a:tblPr/>
              <a:tblGrid>
                <a:gridCol w="237334"/>
                <a:gridCol w="1661342"/>
              </a:tblGrid>
              <a:tr h="2563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itchFamily="34" charset="0"/>
                          <a:ea typeface="나눔고딕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erdana" pitchFamily="34" charset="0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3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 smtClean="0">
                          <a:latin typeface="+mn-ea"/>
                          <a:ea typeface="+mn-ea"/>
                        </a:rPr>
                        <a:t>멘토링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및 취업게시판과 자유게시판은 동일한 기능이기에 자유게시판 화면설명은 생략합니다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게시글이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표시되며 내용을 수정할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154700" y="864146"/>
            <a:ext cx="6906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160" y="472447"/>
            <a:ext cx="925760" cy="3008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3223" y="47454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기계공학부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586598" y="5372828"/>
            <a:ext cx="789627" cy="3285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62607" y="5373402"/>
            <a:ext cx="789627" cy="3285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06496" y="5917956"/>
            <a:ext cx="789627" cy="3285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36018" y="5918530"/>
            <a:ext cx="789627" cy="3285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70405" y="5917956"/>
            <a:ext cx="789627" cy="3285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12" y="990476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+mn-ea"/>
                <a:ea typeface="+mn-ea"/>
              </a:rPr>
              <a:t>멘토링</a:t>
            </a:r>
            <a:r>
              <a:rPr lang="ko-KR" altLang="en-US" sz="1100" b="1" dirty="0" smtClean="0">
                <a:latin typeface="+mn-ea"/>
                <a:ea typeface="+mn-ea"/>
              </a:rPr>
              <a:t> 및 취업게시판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8344" y="617925"/>
            <a:ext cx="4859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회원관리       학부소개         사람들          교육          대학원          </a:t>
            </a:r>
            <a:r>
              <a:rPr lang="ko-KR" altLang="en-US" sz="1000" b="1" u="sng" dirty="0" smtClean="0">
                <a:latin typeface="+mn-ea"/>
                <a:ea typeface="+mn-ea"/>
              </a:rPr>
              <a:t>커뮤니티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19672" y="876745"/>
            <a:ext cx="52982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>
                <a:latin typeface="+mn-ea"/>
                <a:ea typeface="+mn-ea"/>
              </a:rPr>
              <a:t>학부공지   대학원공지   학생회공지   기계공학</a:t>
            </a:r>
            <a:r>
              <a:rPr lang="en-US" altLang="ko-KR" sz="900" dirty="0">
                <a:latin typeface="+mn-ea"/>
                <a:ea typeface="+mn-ea"/>
              </a:rPr>
              <a:t> </a:t>
            </a:r>
            <a:r>
              <a:rPr lang="en-US" altLang="ko-KR" sz="900" dirty="0" smtClean="0">
                <a:latin typeface="+mn-ea"/>
                <a:ea typeface="+mn-ea"/>
              </a:rPr>
              <a:t>FAQ   </a:t>
            </a:r>
            <a:r>
              <a:rPr lang="ko-KR" altLang="en-US" sz="900" dirty="0" smtClean="0">
                <a:latin typeface="+mn-ea"/>
                <a:ea typeface="+mn-ea"/>
              </a:rPr>
              <a:t>자료실   </a:t>
            </a:r>
            <a:r>
              <a:rPr lang="ko-KR" altLang="en-US" sz="900" b="1" u="sng" dirty="0" err="1" smtClean="0">
                <a:latin typeface="+mn-ea"/>
                <a:ea typeface="+mn-ea"/>
              </a:rPr>
              <a:t>멘토링</a:t>
            </a:r>
            <a:r>
              <a:rPr lang="ko-KR" altLang="en-US" sz="900" b="1" u="sng" dirty="0" smtClean="0">
                <a:latin typeface="+mn-ea"/>
                <a:ea typeface="+mn-ea"/>
              </a:rPr>
              <a:t> 및 취업게시판</a:t>
            </a:r>
            <a:r>
              <a:rPr lang="ko-KR" altLang="en-US" sz="900" dirty="0" smtClean="0">
                <a:latin typeface="+mn-ea"/>
                <a:ea typeface="+mn-ea"/>
              </a:rPr>
              <a:t>   자유게시판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516924" y="156193"/>
            <a:ext cx="2543786" cy="1763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멘토링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및 취업게시판 등록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/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수정 화면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143995" y="155703"/>
            <a:ext cx="2347885" cy="1768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커뮤니티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&gt;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멘토링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및 취업게시판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66851"/>
              </p:ext>
            </p:extLst>
          </p:nvPr>
        </p:nvGraphicFramePr>
        <p:xfrm>
          <a:off x="245543" y="1278508"/>
          <a:ext cx="6705098" cy="39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545"/>
                <a:gridCol w="2399824"/>
                <a:gridCol w="1152128"/>
                <a:gridCol w="2018601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제목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작성자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공지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첨부파일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등록일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2015.05.11 15:41:12</a:t>
                      </a:r>
                      <a:endParaRPr lang="ko-KR" altLang="en-US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조회수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1234</a:t>
                      </a:r>
                      <a:endParaRPr lang="ko-KR" altLang="en-US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467634" y="1342495"/>
            <a:ext cx="5408621" cy="2360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en-US" altLang="ko-KR" sz="800" dirty="0">
                <a:solidFill>
                  <a:schemeClr val="tx1"/>
                </a:solidFill>
              </a:rPr>
              <a:t>2013-2016</a:t>
            </a:r>
            <a:r>
              <a:rPr lang="ko-KR" altLang="en-US" sz="800" dirty="0">
                <a:solidFill>
                  <a:schemeClr val="tx1"/>
                </a:solidFill>
              </a:rPr>
              <a:t>년 교육과정</a:t>
            </a:r>
          </a:p>
        </p:txBody>
      </p:sp>
      <p:sp>
        <p:nvSpPr>
          <p:cNvPr id="32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467633" y="1699787"/>
            <a:ext cx="5408621" cy="2360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과사무실</a:t>
            </a:r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3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467633" y="2415879"/>
            <a:ext cx="5408621" cy="20362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5265" y="2447824"/>
            <a:ext cx="5334948" cy="16191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1467633" y="4590876"/>
            <a:ext cx="1512168" cy="216024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976802" y="4590876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찾아보기</a:t>
            </a:r>
            <a:endParaRPr lang="ko-KR" altLang="en-US" sz="700" dirty="0"/>
          </a:p>
        </p:txBody>
      </p:sp>
      <p:sp>
        <p:nvSpPr>
          <p:cNvPr id="37" name="직사각형 36"/>
          <p:cNvSpPr/>
          <p:nvPr/>
        </p:nvSpPr>
        <p:spPr>
          <a:xfrm>
            <a:off x="1475656" y="2094912"/>
            <a:ext cx="144016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1596178" y="204024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latin typeface="+mn-ea"/>
                <a:ea typeface="+mn-ea"/>
              </a:rPr>
              <a:t>공지글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7118158" y="5869385"/>
            <a:ext cx="2016224" cy="1152128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다음페이지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계속</a:t>
            </a:r>
            <a:endParaRPr lang="ko-KR" altLang="en-US" sz="900" dirty="0"/>
          </a:p>
        </p:txBody>
      </p:sp>
      <p:sp>
        <p:nvSpPr>
          <p:cNvPr id="44" name="타원 43"/>
          <p:cNvSpPr/>
          <p:nvPr/>
        </p:nvSpPr>
        <p:spPr>
          <a:xfrm>
            <a:off x="154700" y="1238856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85531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712200" y="6723063"/>
            <a:ext cx="431800" cy="257175"/>
          </a:xfrm>
        </p:spPr>
        <p:txBody>
          <a:bodyPr/>
          <a:lstStyle>
            <a:lvl1pPr>
              <a:defRPr sz="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graphicFrame>
        <p:nvGraphicFramePr>
          <p:cNvPr id="39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44302"/>
              </p:ext>
            </p:extLst>
          </p:nvPr>
        </p:nvGraphicFramePr>
        <p:xfrm>
          <a:off x="7127911" y="171271"/>
          <a:ext cx="1898676" cy="3597765"/>
        </p:xfrm>
        <a:graphic>
          <a:graphicData uri="http://schemas.openxmlformats.org/drawingml/2006/table">
            <a:tbl>
              <a:tblPr/>
              <a:tblGrid>
                <a:gridCol w="237334"/>
                <a:gridCol w="1661342"/>
              </a:tblGrid>
              <a:tr h="2563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itchFamily="34" charset="0"/>
                          <a:ea typeface="나눔고딕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erdana" pitchFamily="34" charset="0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3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 smtClean="0">
                          <a:latin typeface="+mn-ea"/>
                          <a:ea typeface="+mn-ea"/>
                        </a:rPr>
                        <a:t>멘토링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및 취업게시판과 자유게시판은 동일한 기능이기에 자유게시판 화면설명은 생략합니다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목록이 표시되며 삭제 버튼을 선택하여 삭제가 가능합니다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댓글은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 페이지 처리합니다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251520" y="3294985"/>
            <a:ext cx="6768752" cy="11292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251520" y="2430889"/>
            <a:ext cx="6768752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308539" y="774452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rgbClr val="0070C0"/>
                </a:solidFill>
                <a:latin typeface="+mn-ea"/>
                <a:ea typeface="+mn-ea"/>
              </a:rPr>
              <a:t>태양처럼살자</a:t>
            </a:r>
            <a:endParaRPr lang="ko-KR" altLang="en-US" sz="900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47005" y="774452"/>
            <a:ext cx="418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  <a:ea typeface="+mn-ea"/>
              </a:rPr>
              <a:t>취업게시판 </a:t>
            </a:r>
            <a:r>
              <a:rPr lang="en-US" altLang="ko-KR" sz="700" dirty="0">
                <a:latin typeface="+mn-ea"/>
                <a:ea typeface="+mn-ea"/>
              </a:rPr>
              <a:t>DB</a:t>
            </a:r>
            <a:r>
              <a:rPr lang="ko-KR" altLang="en-US" sz="700" dirty="0">
                <a:latin typeface="+mn-ea"/>
                <a:ea typeface="+mn-ea"/>
              </a:rPr>
              <a:t>만 다른 계정으로 따로 관리하기라도 하나요</a:t>
            </a:r>
            <a:r>
              <a:rPr lang="en-US" altLang="ko-KR" sz="700" dirty="0" smtClean="0">
                <a:latin typeface="+mn-ea"/>
                <a:ea typeface="+mn-ea"/>
              </a:rPr>
              <a:t>?</a:t>
            </a:r>
            <a:endParaRPr lang="en-US" altLang="ko-KR" sz="700" dirty="0">
              <a:latin typeface="+mn-ea"/>
              <a:ea typeface="+mn-ea"/>
            </a:endParaRPr>
          </a:p>
          <a:p>
            <a:r>
              <a:rPr lang="ko-KR" altLang="en-US" sz="700" dirty="0">
                <a:latin typeface="+mn-ea"/>
                <a:ea typeface="+mn-ea"/>
              </a:rPr>
              <a:t>자유게시판 등은 문제없었는데 유독 </a:t>
            </a:r>
            <a:r>
              <a:rPr lang="ko-KR" altLang="en-US" sz="700" dirty="0" err="1">
                <a:latin typeface="+mn-ea"/>
                <a:ea typeface="+mn-ea"/>
              </a:rPr>
              <a:t>취게만</a:t>
            </a:r>
            <a:r>
              <a:rPr lang="ko-KR" altLang="en-US" sz="700" dirty="0">
                <a:latin typeface="+mn-ea"/>
                <a:ea typeface="+mn-ea"/>
              </a:rPr>
              <a:t> </a:t>
            </a:r>
            <a:r>
              <a:rPr lang="ko-KR" altLang="en-US" sz="700" dirty="0" err="1">
                <a:latin typeface="+mn-ea"/>
                <a:ea typeface="+mn-ea"/>
              </a:rPr>
              <a:t>문제있었다는게</a:t>
            </a:r>
            <a:r>
              <a:rPr lang="ko-KR" altLang="en-US" sz="700" dirty="0">
                <a:latin typeface="+mn-ea"/>
                <a:ea typeface="+mn-ea"/>
              </a:rPr>
              <a:t> 이상하네요</a:t>
            </a:r>
            <a:r>
              <a:rPr lang="en-US" altLang="ko-KR" sz="700" dirty="0" smtClean="0">
                <a:latin typeface="+mn-ea"/>
                <a:ea typeface="+mn-ea"/>
              </a:rPr>
              <a:t>..</a:t>
            </a:r>
            <a:endParaRPr lang="en-US" altLang="ko-KR" sz="700" dirty="0">
              <a:latin typeface="+mn-ea"/>
              <a:ea typeface="+mn-ea"/>
            </a:endParaRPr>
          </a:p>
          <a:p>
            <a:r>
              <a:rPr lang="ko-KR" altLang="en-US" sz="700" dirty="0">
                <a:latin typeface="+mn-ea"/>
                <a:ea typeface="+mn-ea"/>
              </a:rPr>
              <a:t>여러 사람들의 반발 때문에 슬며시 원상복구 시켜놓고 </a:t>
            </a:r>
            <a:r>
              <a:rPr lang="ko-KR" altLang="en-US" sz="700" dirty="0" err="1">
                <a:latin typeface="+mn-ea"/>
                <a:ea typeface="+mn-ea"/>
              </a:rPr>
              <a:t>핑계대는</a:t>
            </a:r>
            <a:r>
              <a:rPr lang="ko-KR" altLang="en-US" sz="700" dirty="0">
                <a:latin typeface="+mn-ea"/>
                <a:ea typeface="+mn-ea"/>
              </a:rPr>
              <a:t> 것처럼 </a:t>
            </a:r>
            <a:r>
              <a:rPr lang="ko-KR" altLang="en-US" sz="700" dirty="0" err="1">
                <a:latin typeface="+mn-ea"/>
                <a:ea typeface="+mn-ea"/>
              </a:rPr>
              <a:t>보이는건</a:t>
            </a:r>
            <a:r>
              <a:rPr lang="ko-KR" altLang="en-US" sz="700" dirty="0">
                <a:latin typeface="+mn-ea"/>
                <a:ea typeface="+mn-ea"/>
              </a:rPr>
              <a:t> 저뿐인가요</a:t>
            </a:r>
            <a:r>
              <a:rPr lang="en-US" altLang="ko-KR" sz="700" dirty="0" smtClean="0">
                <a:latin typeface="+mn-ea"/>
                <a:ea typeface="+mn-ea"/>
              </a:rPr>
              <a:t>?</a:t>
            </a:r>
            <a:endParaRPr lang="en-US" altLang="ko-KR" sz="700" dirty="0">
              <a:latin typeface="+mn-ea"/>
              <a:ea typeface="+mn-ea"/>
            </a:endParaRPr>
          </a:p>
          <a:p>
            <a:r>
              <a:rPr lang="ko-KR" altLang="en-US" sz="700" dirty="0">
                <a:latin typeface="+mn-ea"/>
                <a:ea typeface="+mn-ea"/>
              </a:rPr>
              <a:t>이 글 </a:t>
            </a:r>
            <a:r>
              <a:rPr lang="ko-KR" altLang="en-US" sz="700" dirty="0" err="1">
                <a:latin typeface="+mn-ea"/>
                <a:ea typeface="+mn-ea"/>
              </a:rPr>
              <a:t>올리신지</a:t>
            </a:r>
            <a:r>
              <a:rPr lang="ko-KR" altLang="en-US" sz="700" dirty="0">
                <a:latin typeface="+mn-ea"/>
                <a:ea typeface="+mn-ea"/>
              </a:rPr>
              <a:t> </a:t>
            </a:r>
            <a:r>
              <a:rPr lang="en-US" altLang="ko-KR" sz="700" dirty="0">
                <a:latin typeface="+mn-ea"/>
                <a:ea typeface="+mn-ea"/>
              </a:rPr>
              <a:t>3</a:t>
            </a:r>
            <a:r>
              <a:rPr lang="ko-KR" altLang="en-US" sz="700" dirty="0">
                <a:latin typeface="+mn-ea"/>
                <a:ea typeface="+mn-ea"/>
              </a:rPr>
              <a:t>주가 넘었는데 </a:t>
            </a:r>
            <a:r>
              <a:rPr lang="ko-KR" altLang="en-US" sz="700" dirty="0" err="1">
                <a:latin typeface="+mn-ea"/>
                <a:ea typeface="+mn-ea"/>
              </a:rPr>
              <a:t>관련공지글은</a:t>
            </a:r>
            <a:r>
              <a:rPr lang="ko-KR" altLang="en-US" sz="700" dirty="0">
                <a:latin typeface="+mn-ea"/>
                <a:ea typeface="+mn-ea"/>
              </a:rPr>
              <a:t> 언제 </a:t>
            </a:r>
            <a:r>
              <a:rPr lang="ko-KR" altLang="en-US" sz="700" dirty="0" err="1">
                <a:latin typeface="+mn-ea"/>
                <a:ea typeface="+mn-ea"/>
              </a:rPr>
              <a:t>올리실건지</a:t>
            </a:r>
            <a:r>
              <a:rPr lang="en-US" altLang="ko-KR" sz="700" dirty="0">
                <a:latin typeface="+mn-ea"/>
                <a:ea typeface="+mn-ea"/>
              </a:rPr>
              <a:t>..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9400" y="156717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rgbClr val="0070C0"/>
                </a:solidFill>
                <a:latin typeface="+mn-ea"/>
                <a:ea typeface="+mn-ea"/>
              </a:rPr>
              <a:t>태양처럼살자</a:t>
            </a:r>
            <a:endParaRPr lang="ko-KR" altLang="en-US" sz="900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57865" y="1567176"/>
            <a:ext cx="3958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+mn-ea"/>
                <a:ea typeface="+mn-ea"/>
              </a:rPr>
              <a:t>취업게시판 </a:t>
            </a:r>
            <a:r>
              <a:rPr lang="en-US" altLang="ko-KR" sz="700" dirty="0">
                <a:latin typeface="+mn-ea"/>
                <a:ea typeface="+mn-ea"/>
              </a:rPr>
              <a:t>DB</a:t>
            </a:r>
            <a:r>
              <a:rPr lang="ko-KR" altLang="en-US" sz="700" dirty="0">
                <a:latin typeface="+mn-ea"/>
                <a:ea typeface="+mn-ea"/>
              </a:rPr>
              <a:t>만 다른 계정으로 따로 관리하기라도 하나요</a:t>
            </a:r>
            <a:r>
              <a:rPr lang="en-US" altLang="ko-KR" sz="700" dirty="0" smtClean="0">
                <a:latin typeface="+mn-ea"/>
                <a:ea typeface="+mn-ea"/>
              </a:rPr>
              <a:t>?</a:t>
            </a:r>
            <a:endParaRPr lang="en-US" altLang="ko-KR" sz="700" dirty="0">
              <a:latin typeface="+mn-ea"/>
              <a:ea typeface="+mn-ea"/>
            </a:endParaRPr>
          </a:p>
          <a:p>
            <a:r>
              <a:rPr lang="ko-KR" altLang="en-US" sz="700" dirty="0">
                <a:latin typeface="+mn-ea"/>
                <a:ea typeface="+mn-ea"/>
              </a:rPr>
              <a:t>자유게시판 등은 문제없었는데 유독 </a:t>
            </a:r>
            <a:r>
              <a:rPr lang="ko-KR" altLang="en-US" sz="700" dirty="0" err="1">
                <a:latin typeface="+mn-ea"/>
                <a:ea typeface="+mn-ea"/>
              </a:rPr>
              <a:t>취게만</a:t>
            </a:r>
            <a:r>
              <a:rPr lang="ko-KR" altLang="en-US" sz="700" dirty="0">
                <a:latin typeface="+mn-ea"/>
                <a:ea typeface="+mn-ea"/>
              </a:rPr>
              <a:t> </a:t>
            </a:r>
            <a:r>
              <a:rPr lang="ko-KR" altLang="en-US" sz="700" dirty="0" err="1">
                <a:latin typeface="+mn-ea"/>
                <a:ea typeface="+mn-ea"/>
              </a:rPr>
              <a:t>문제있었다는게</a:t>
            </a:r>
            <a:r>
              <a:rPr lang="ko-KR" altLang="en-US" sz="700" dirty="0">
                <a:latin typeface="+mn-ea"/>
                <a:ea typeface="+mn-ea"/>
              </a:rPr>
              <a:t> 이상하네요</a:t>
            </a:r>
            <a:r>
              <a:rPr lang="en-US" altLang="ko-KR" sz="700" dirty="0" smtClean="0">
                <a:latin typeface="+mn-ea"/>
                <a:ea typeface="+mn-ea"/>
              </a:rPr>
              <a:t>..</a:t>
            </a:r>
            <a:endParaRPr lang="en-US" altLang="ko-KR" sz="700" dirty="0">
              <a:latin typeface="+mn-ea"/>
              <a:ea typeface="+mn-ea"/>
            </a:endParaRPr>
          </a:p>
          <a:p>
            <a:r>
              <a:rPr lang="ko-KR" altLang="en-US" sz="700" dirty="0">
                <a:latin typeface="+mn-ea"/>
                <a:ea typeface="+mn-ea"/>
              </a:rPr>
              <a:t>여러 사람들의 반발 때문에 슬며시 원상복구 시켜놓고 </a:t>
            </a:r>
            <a:r>
              <a:rPr lang="ko-KR" altLang="en-US" sz="700" dirty="0" err="1">
                <a:latin typeface="+mn-ea"/>
                <a:ea typeface="+mn-ea"/>
              </a:rPr>
              <a:t>핑계대는</a:t>
            </a:r>
            <a:r>
              <a:rPr lang="ko-KR" altLang="en-US" sz="700" dirty="0">
                <a:latin typeface="+mn-ea"/>
                <a:ea typeface="+mn-ea"/>
              </a:rPr>
              <a:t> 것처럼 </a:t>
            </a:r>
            <a:r>
              <a:rPr lang="ko-KR" altLang="en-US" sz="700" dirty="0" err="1">
                <a:latin typeface="+mn-ea"/>
                <a:ea typeface="+mn-ea"/>
              </a:rPr>
              <a:t>보이는건</a:t>
            </a:r>
            <a:r>
              <a:rPr lang="ko-KR" altLang="en-US" sz="700" dirty="0">
                <a:latin typeface="+mn-ea"/>
                <a:ea typeface="+mn-ea"/>
              </a:rPr>
              <a:t> 저뿐인가요</a:t>
            </a:r>
            <a:r>
              <a:rPr lang="en-US" altLang="ko-KR" sz="700" dirty="0" smtClean="0">
                <a:latin typeface="+mn-ea"/>
                <a:ea typeface="+mn-ea"/>
              </a:rPr>
              <a:t>?</a:t>
            </a:r>
            <a:endParaRPr lang="en-US" altLang="ko-KR" sz="700" dirty="0">
              <a:latin typeface="+mn-ea"/>
              <a:ea typeface="+mn-ea"/>
            </a:endParaRPr>
          </a:p>
          <a:p>
            <a:r>
              <a:rPr lang="ko-KR" altLang="en-US" sz="700" dirty="0">
                <a:latin typeface="+mn-ea"/>
                <a:ea typeface="+mn-ea"/>
              </a:rPr>
              <a:t>이 글 </a:t>
            </a:r>
            <a:r>
              <a:rPr lang="ko-KR" altLang="en-US" sz="700" dirty="0" err="1">
                <a:latin typeface="+mn-ea"/>
                <a:ea typeface="+mn-ea"/>
              </a:rPr>
              <a:t>올리신지</a:t>
            </a:r>
            <a:r>
              <a:rPr lang="ko-KR" altLang="en-US" sz="700" dirty="0">
                <a:latin typeface="+mn-ea"/>
                <a:ea typeface="+mn-ea"/>
              </a:rPr>
              <a:t> </a:t>
            </a:r>
            <a:r>
              <a:rPr lang="en-US" altLang="ko-KR" sz="700" dirty="0">
                <a:latin typeface="+mn-ea"/>
                <a:ea typeface="+mn-ea"/>
              </a:rPr>
              <a:t>3</a:t>
            </a:r>
            <a:r>
              <a:rPr lang="ko-KR" altLang="en-US" sz="700" dirty="0">
                <a:latin typeface="+mn-ea"/>
                <a:ea typeface="+mn-ea"/>
              </a:rPr>
              <a:t>주가 넘었는데 </a:t>
            </a:r>
            <a:r>
              <a:rPr lang="ko-KR" altLang="en-US" sz="700" dirty="0" err="1">
                <a:latin typeface="+mn-ea"/>
                <a:ea typeface="+mn-ea"/>
              </a:rPr>
              <a:t>관련공지글은</a:t>
            </a:r>
            <a:r>
              <a:rPr lang="ko-KR" altLang="en-US" sz="700" dirty="0">
                <a:latin typeface="+mn-ea"/>
                <a:ea typeface="+mn-ea"/>
              </a:rPr>
              <a:t> 언제 </a:t>
            </a:r>
            <a:r>
              <a:rPr lang="ko-KR" altLang="en-US" sz="700" dirty="0" err="1">
                <a:latin typeface="+mn-ea"/>
                <a:ea typeface="+mn-ea"/>
              </a:rPr>
              <a:t>올리실건지</a:t>
            </a:r>
            <a:r>
              <a:rPr lang="en-US" altLang="ko-KR" sz="700" dirty="0">
                <a:latin typeface="+mn-ea"/>
                <a:ea typeface="+mn-ea"/>
              </a:rPr>
              <a:t>..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97231" y="2584252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rgbClr val="0070C0"/>
                </a:solidFill>
                <a:latin typeface="+mn-ea"/>
                <a:ea typeface="+mn-ea"/>
              </a:rPr>
              <a:t>태양처럼살자</a:t>
            </a:r>
            <a:endParaRPr lang="ko-KR" altLang="en-US" sz="900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35697" y="2584252"/>
            <a:ext cx="33123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  <a:ea typeface="+mn-ea"/>
              </a:rPr>
              <a:t>취업게시판 </a:t>
            </a:r>
            <a:r>
              <a:rPr lang="en-US" altLang="ko-KR" sz="700" dirty="0">
                <a:latin typeface="+mn-ea"/>
                <a:ea typeface="+mn-ea"/>
              </a:rPr>
              <a:t>DB</a:t>
            </a:r>
            <a:r>
              <a:rPr lang="ko-KR" altLang="en-US" sz="700" dirty="0">
                <a:latin typeface="+mn-ea"/>
                <a:ea typeface="+mn-ea"/>
              </a:rPr>
              <a:t>만 다른 계정으로 따로 관리하기라도 하나요</a:t>
            </a:r>
            <a:r>
              <a:rPr lang="en-US" altLang="ko-KR" sz="700" dirty="0" smtClean="0">
                <a:latin typeface="+mn-ea"/>
                <a:ea typeface="+mn-ea"/>
              </a:rPr>
              <a:t>?</a:t>
            </a:r>
            <a:endParaRPr lang="en-US" altLang="ko-KR" sz="700" dirty="0">
              <a:latin typeface="+mn-ea"/>
              <a:ea typeface="+mn-ea"/>
            </a:endParaRPr>
          </a:p>
          <a:p>
            <a:r>
              <a:rPr lang="ko-KR" altLang="en-US" sz="700" dirty="0">
                <a:latin typeface="+mn-ea"/>
                <a:ea typeface="+mn-ea"/>
              </a:rPr>
              <a:t>자유게시판 등은 문제없었는데 유독 </a:t>
            </a:r>
            <a:r>
              <a:rPr lang="ko-KR" altLang="en-US" sz="700" dirty="0" err="1">
                <a:latin typeface="+mn-ea"/>
                <a:ea typeface="+mn-ea"/>
              </a:rPr>
              <a:t>취게만</a:t>
            </a:r>
            <a:r>
              <a:rPr lang="ko-KR" altLang="en-US" sz="700" dirty="0">
                <a:latin typeface="+mn-ea"/>
                <a:ea typeface="+mn-ea"/>
              </a:rPr>
              <a:t> </a:t>
            </a:r>
            <a:r>
              <a:rPr lang="ko-KR" altLang="en-US" sz="700" dirty="0" err="1">
                <a:latin typeface="+mn-ea"/>
                <a:ea typeface="+mn-ea"/>
              </a:rPr>
              <a:t>문제있었다는게</a:t>
            </a:r>
            <a:r>
              <a:rPr lang="ko-KR" altLang="en-US" sz="700" dirty="0">
                <a:latin typeface="+mn-ea"/>
                <a:ea typeface="+mn-ea"/>
              </a:rPr>
              <a:t> 이상하네요</a:t>
            </a:r>
            <a:r>
              <a:rPr lang="en-US" altLang="ko-KR" sz="700" dirty="0" smtClean="0">
                <a:latin typeface="+mn-ea"/>
                <a:ea typeface="+mn-ea"/>
              </a:rPr>
              <a:t>..</a:t>
            </a:r>
            <a:endParaRPr lang="en-US" altLang="ko-KR" sz="700" dirty="0">
              <a:latin typeface="+mn-ea"/>
              <a:ea typeface="+mn-ea"/>
            </a:endParaRPr>
          </a:p>
          <a:p>
            <a:r>
              <a:rPr lang="ko-KR" altLang="en-US" sz="700" dirty="0">
                <a:latin typeface="+mn-ea"/>
                <a:ea typeface="+mn-ea"/>
              </a:rPr>
              <a:t>여러 사람들의 반발 때문에 슬며시 원상복구 시켜놓고 </a:t>
            </a:r>
            <a:r>
              <a:rPr lang="ko-KR" altLang="en-US" sz="700" dirty="0" err="1">
                <a:latin typeface="+mn-ea"/>
                <a:ea typeface="+mn-ea"/>
              </a:rPr>
              <a:t>핑계대는</a:t>
            </a:r>
            <a:r>
              <a:rPr lang="ko-KR" altLang="en-US" sz="700" dirty="0">
                <a:latin typeface="+mn-ea"/>
                <a:ea typeface="+mn-ea"/>
              </a:rPr>
              <a:t> 것처럼 </a:t>
            </a:r>
            <a:r>
              <a:rPr lang="ko-KR" altLang="en-US" sz="700" dirty="0" err="1">
                <a:latin typeface="+mn-ea"/>
                <a:ea typeface="+mn-ea"/>
              </a:rPr>
              <a:t>보이는건</a:t>
            </a:r>
            <a:r>
              <a:rPr lang="ko-KR" altLang="en-US" sz="700" dirty="0">
                <a:latin typeface="+mn-ea"/>
                <a:ea typeface="+mn-ea"/>
              </a:rPr>
              <a:t> 저뿐인가요</a:t>
            </a:r>
            <a:r>
              <a:rPr lang="en-US" altLang="ko-KR" sz="700" dirty="0" smtClean="0">
                <a:latin typeface="+mn-ea"/>
                <a:ea typeface="+mn-ea"/>
              </a:rPr>
              <a:t>?</a:t>
            </a:r>
            <a:endParaRPr lang="en-US" altLang="ko-KR" sz="700" dirty="0">
              <a:latin typeface="+mn-ea"/>
              <a:ea typeface="+mn-ea"/>
            </a:endParaRPr>
          </a:p>
          <a:p>
            <a:r>
              <a:rPr lang="ko-KR" altLang="en-US" sz="700" dirty="0">
                <a:latin typeface="+mn-ea"/>
                <a:ea typeface="+mn-ea"/>
              </a:rPr>
              <a:t>이 글 </a:t>
            </a:r>
            <a:r>
              <a:rPr lang="ko-KR" altLang="en-US" sz="700" dirty="0" err="1">
                <a:latin typeface="+mn-ea"/>
                <a:ea typeface="+mn-ea"/>
              </a:rPr>
              <a:t>올리신지</a:t>
            </a:r>
            <a:r>
              <a:rPr lang="ko-KR" altLang="en-US" sz="700" dirty="0">
                <a:latin typeface="+mn-ea"/>
                <a:ea typeface="+mn-ea"/>
              </a:rPr>
              <a:t> </a:t>
            </a:r>
            <a:r>
              <a:rPr lang="en-US" altLang="ko-KR" sz="700" dirty="0">
                <a:latin typeface="+mn-ea"/>
                <a:ea typeface="+mn-ea"/>
              </a:rPr>
              <a:t>3</a:t>
            </a:r>
            <a:r>
              <a:rPr lang="ko-KR" altLang="en-US" sz="700" dirty="0">
                <a:latin typeface="+mn-ea"/>
                <a:ea typeface="+mn-ea"/>
              </a:rPr>
              <a:t>주가 넘었는데 </a:t>
            </a:r>
            <a:r>
              <a:rPr lang="ko-KR" altLang="en-US" sz="700" dirty="0" err="1">
                <a:latin typeface="+mn-ea"/>
                <a:ea typeface="+mn-ea"/>
              </a:rPr>
              <a:t>관련공지글은</a:t>
            </a:r>
            <a:r>
              <a:rPr lang="ko-KR" altLang="en-US" sz="700" dirty="0">
                <a:latin typeface="+mn-ea"/>
                <a:ea typeface="+mn-ea"/>
              </a:rPr>
              <a:t> 언제 </a:t>
            </a:r>
            <a:r>
              <a:rPr lang="ko-KR" altLang="en-US" sz="700" dirty="0" err="1">
                <a:latin typeface="+mn-ea"/>
                <a:ea typeface="+mn-ea"/>
              </a:rPr>
              <a:t>올리실건지</a:t>
            </a:r>
            <a:r>
              <a:rPr lang="en-US" altLang="ko-KR" sz="700" dirty="0">
                <a:latin typeface="+mn-ea"/>
                <a:ea typeface="+mn-ea"/>
              </a:rPr>
              <a:t>..</a:t>
            </a:r>
          </a:p>
        </p:txBody>
      </p:sp>
      <p:cxnSp>
        <p:nvCxnSpPr>
          <p:cNvPr id="55" name="꺾인 연결선 54"/>
          <p:cNvCxnSpPr/>
          <p:nvPr/>
        </p:nvCxnSpPr>
        <p:spPr>
          <a:xfrm>
            <a:off x="452555" y="2699668"/>
            <a:ext cx="414025" cy="18742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547664" y="3398401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rgbClr val="0070C0"/>
                </a:solidFill>
                <a:latin typeface="+mn-ea"/>
                <a:ea typeface="+mn-ea"/>
              </a:rPr>
              <a:t>태양처럼살자</a:t>
            </a:r>
            <a:endParaRPr lang="ko-KR" altLang="en-US" sz="900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86129" y="3398401"/>
            <a:ext cx="2517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  <a:ea typeface="+mn-ea"/>
              </a:rPr>
              <a:t>취업게시판 </a:t>
            </a:r>
            <a:r>
              <a:rPr lang="en-US" altLang="ko-KR" sz="700" dirty="0">
                <a:latin typeface="+mn-ea"/>
                <a:ea typeface="+mn-ea"/>
              </a:rPr>
              <a:t>DB</a:t>
            </a:r>
            <a:r>
              <a:rPr lang="ko-KR" altLang="en-US" sz="700" dirty="0">
                <a:latin typeface="+mn-ea"/>
                <a:ea typeface="+mn-ea"/>
              </a:rPr>
              <a:t>만 다른 계정으로 따로 관리하기라도 하나요</a:t>
            </a:r>
            <a:r>
              <a:rPr lang="en-US" altLang="ko-KR" sz="700" dirty="0" smtClean="0">
                <a:latin typeface="+mn-ea"/>
                <a:ea typeface="+mn-ea"/>
              </a:rPr>
              <a:t>?</a:t>
            </a:r>
            <a:endParaRPr lang="en-US" altLang="ko-KR" sz="700" dirty="0">
              <a:latin typeface="+mn-ea"/>
              <a:ea typeface="+mn-ea"/>
            </a:endParaRPr>
          </a:p>
          <a:p>
            <a:r>
              <a:rPr lang="ko-KR" altLang="en-US" sz="700" dirty="0">
                <a:latin typeface="+mn-ea"/>
                <a:ea typeface="+mn-ea"/>
              </a:rPr>
              <a:t>자유게시판 등은 문제없었는데 유독 </a:t>
            </a:r>
            <a:r>
              <a:rPr lang="ko-KR" altLang="en-US" sz="700" dirty="0" err="1">
                <a:latin typeface="+mn-ea"/>
                <a:ea typeface="+mn-ea"/>
              </a:rPr>
              <a:t>취게만</a:t>
            </a:r>
            <a:r>
              <a:rPr lang="ko-KR" altLang="en-US" sz="700" dirty="0">
                <a:latin typeface="+mn-ea"/>
                <a:ea typeface="+mn-ea"/>
              </a:rPr>
              <a:t> </a:t>
            </a:r>
            <a:r>
              <a:rPr lang="ko-KR" altLang="en-US" sz="700" dirty="0" err="1">
                <a:latin typeface="+mn-ea"/>
                <a:ea typeface="+mn-ea"/>
              </a:rPr>
              <a:t>문제있었다는게</a:t>
            </a:r>
            <a:r>
              <a:rPr lang="ko-KR" altLang="en-US" sz="700" dirty="0">
                <a:latin typeface="+mn-ea"/>
                <a:ea typeface="+mn-ea"/>
              </a:rPr>
              <a:t> 이상하네요</a:t>
            </a:r>
            <a:r>
              <a:rPr lang="en-US" altLang="ko-KR" sz="700" dirty="0" smtClean="0">
                <a:latin typeface="+mn-ea"/>
                <a:ea typeface="+mn-ea"/>
              </a:rPr>
              <a:t>..</a:t>
            </a:r>
            <a:endParaRPr lang="en-US" altLang="ko-KR" sz="700" dirty="0">
              <a:latin typeface="+mn-ea"/>
              <a:ea typeface="+mn-ea"/>
            </a:endParaRPr>
          </a:p>
          <a:p>
            <a:r>
              <a:rPr lang="ko-KR" altLang="en-US" sz="700" dirty="0">
                <a:latin typeface="+mn-ea"/>
                <a:ea typeface="+mn-ea"/>
              </a:rPr>
              <a:t>여러 사람들의 반발 때문에 슬며시 원상복구 시켜놓고 </a:t>
            </a:r>
            <a:r>
              <a:rPr lang="ko-KR" altLang="en-US" sz="700" dirty="0" err="1">
                <a:latin typeface="+mn-ea"/>
                <a:ea typeface="+mn-ea"/>
              </a:rPr>
              <a:t>핑계대는</a:t>
            </a:r>
            <a:r>
              <a:rPr lang="ko-KR" altLang="en-US" sz="700" dirty="0">
                <a:latin typeface="+mn-ea"/>
                <a:ea typeface="+mn-ea"/>
              </a:rPr>
              <a:t> 것처럼 </a:t>
            </a:r>
            <a:r>
              <a:rPr lang="ko-KR" altLang="en-US" sz="700" dirty="0" err="1">
                <a:latin typeface="+mn-ea"/>
                <a:ea typeface="+mn-ea"/>
              </a:rPr>
              <a:t>보이는건</a:t>
            </a:r>
            <a:r>
              <a:rPr lang="ko-KR" altLang="en-US" sz="700" dirty="0">
                <a:latin typeface="+mn-ea"/>
                <a:ea typeface="+mn-ea"/>
              </a:rPr>
              <a:t> 저뿐인가요</a:t>
            </a:r>
            <a:r>
              <a:rPr lang="en-US" altLang="ko-KR" sz="700" dirty="0" smtClean="0">
                <a:latin typeface="+mn-ea"/>
                <a:ea typeface="+mn-ea"/>
              </a:rPr>
              <a:t>?</a:t>
            </a:r>
            <a:endParaRPr lang="en-US" altLang="ko-KR" sz="700" dirty="0">
              <a:latin typeface="+mn-ea"/>
              <a:ea typeface="+mn-ea"/>
            </a:endParaRPr>
          </a:p>
          <a:p>
            <a:r>
              <a:rPr lang="ko-KR" altLang="en-US" sz="700" dirty="0">
                <a:latin typeface="+mn-ea"/>
                <a:ea typeface="+mn-ea"/>
              </a:rPr>
              <a:t>이 글 </a:t>
            </a:r>
            <a:r>
              <a:rPr lang="ko-KR" altLang="en-US" sz="700" dirty="0" err="1">
                <a:latin typeface="+mn-ea"/>
                <a:ea typeface="+mn-ea"/>
              </a:rPr>
              <a:t>올리신지</a:t>
            </a:r>
            <a:r>
              <a:rPr lang="ko-KR" altLang="en-US" sz="700" dirty="0">
                <a:latin typeface="+mn-ea"/>
                <a:ea typeface="+mn-ea"/>
              </a:rPr>
              <a:t> </a:t>
            </a:r>
            <a:r>
              <a:rPr lang="en-US" altLang="ko-KR" sz="700" dirty="0">
                <a:latin typeface="+mn-ea"/>
                <a:ea typeface="+mn-ea"/>
              </a:rPr>
              <a:t>3</a:t>
            </a:r>
            <a:r>
              <a:rPr lang="ko-KR" altLang="en-US" sz="700" dirty="0">
                <a:latin typeface="+mn-ea"/>
                <a:ea typeface="+mn-ea"/>
              </a:rPr>
              <a:t>주가 넘었는데 </a:t>
            </a:r>
            <a:r>
              <a:rPr lang="ko-KR" altLang="en-US" sz="700" dirty="0" err="1">
                <a:latin typeface="+mn-ea"/>
                <a:ea typeface="+mn-ea"/>
              </a:rPr>
              <a:t>관련공지글은</a:t>
            </a:r>
            <a:r>
              <a:rPr lang="ko-KR" altLang="en-US" sz="700" dirty="0">
                <a:latin typeface="+mn-ea"/>
                <a:ea typeface="+mn-ea"/>
              </a:rPr>
              <a:t> 언제 </a:t>
            </a:r>
            <a:r>
              <a:rPr lang="ko-KR" altLang="en-US" sz="700" dirty="0" err="1">
                <a:latin typeface="+mn-ea"/>
                <a:ea typeface="+mn-ea"/>
              </a:rPr>
              <a:t>올리실건지</a:t>
            </a:r>
            <a:r>
              <a:rPr lang="en-US" altLang="ko-KR" sz="700" dirty="0">
                <a:latin typeface="+mn-ea"/>
                <a:ea typeface="+mn-ea"/>
              </a:rPr>
              <a:t>..</a:t>
            </a:r>
          </a:p>
        </p:txBody>
      </p:sp>
      <p:cxnSp>
        <p:nvCxnSpPr>
          <p:cNvPr id="58" name="꺾인 연결선 57"/>
          <p:cNvCxnSpPr/>
          <p:nvPr/>
        </p:nvCxnSpPr>
        <p:spPr>
          <a:xfrm>
            <a:off x="1102988" y="3513817"/>
            <a:ext cx="414025" cy="18742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18720" y="988153"/>
            <a:ext cx="415498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ea typeface="+mn-ea"/>
              </a:rPr>
              <a:t>삭제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57849" y="746641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2015.05.19 17:27:40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65847" y="4504060"/>
            <a:ext cx="22124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ea typeface="+mn-ea"/>
              </a:rPr>
              <a:t>&lt;&lt;   &lt;   1 2 3 4 5 6 7 8 9 10   &gt;   &gt;&gt;</a:t>
            </a:r>
            <a:endParaRPr lang="ko-KR" altLang="en-US" sz="900" dirty="0" err="1" smtClean="0"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18720" y="1848865"/>
            <a:ext cx="415498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ea typeface="+mn-ea"/>
              </a:rPr>
              <a:t>삭제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57849" y="1607353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2015.05.19 17:27:40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018720" y="2828377"/>
            <a:ext cx="415498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ea typeface="+mn-ea"/>
              </a:rPr>
              <a:t>삭제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657849" y="2586865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2015.05.19 17:27:40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12160" y="3787661"/>
            <a:ext cx="415498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ea typeface="+mn-ea"/>
              </a:rPr>
              <a:t>삭제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651289" y="3546149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2015.05.19 17:27:40</a:t>
            </a:r>
          </a:p>
        </p:txBody>
      </p:sp>
      <p:sp>
        <p:nvSpPr>
          <p:cNvPr id="92" name="타원 91"/>
          <p:cNvSpPr/>
          <p:nvPr/>
        </p:nvSpPr>
        <p:spPr>
          <a:xfrm>
            <a:off x="154700" y="789325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79512" y="48642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>
                <a:latin typeface="+mn-ea"/>
                <a:ea typeface="+mn-ea"/>
              </a:rPr>
              <a:t>댓글</a:t>
            </a:r>
            <a:r>
              <a:rPr lang="ko-KR" altLang="en-US" sz="900" b="1" dirty="0" smtClean="0">
                <a:latin typeface="+mn-ea"/>
                <a:ea typeface="+mn-ea"/>
              </a:rPr>
              <a:t> 목록</a:t>
            </a:r>
          </a:p>
        </p:txBody>
      </p:sp>
      <p:sp>
        <p:nvSpPr>
          <p:cNvPr id="95" name="타원 94"/>
          <p:cNvSpPr/>
          <p:nvPr/>
        </p:nvSpPr>
        <p:spPr>
          <a:xfrm>
            <a:off x="2257049" y="4552812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2679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712200" y="6722394"/>
            <a:ext cx="431800" cy="258431"/>
          </a:xfrm>
        </p:spPr>
        <p:txBody>
          <a:bodyPr/>
          <a:lstStyle>
            <a:lvl1pPr>
              <a:defRPr sz="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graphicFrame>
        <p:nvGraphicFramePr>
          <p:cNvPr id="39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833596"/>
              </p:ext>
            </p:extLst>
          </p:nvPr>
        </p:nvGraphicFramePr>
        <p:xfrm>
          <a:off x="7127911" y="171271"/>
          <a:ext cx="1898676" cy="3274697"/>
        </p:xfrm>
        <a:graphic>
          <a:graphicData uri="http://schemas.openxmlformats.org/drawingml/2006/table">
            <a:tbl>
              <a:tblPr/>
              <a:tblGrid>
                <a:gridCol w="237334"/>
                <a:gridCol w="1661342"/>
              </a:tblGrid>
              <a:tr h="2563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itchFamily="34" charset="0"/>
                          <a:ea typeface="나눔고딕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erdana" pitchFamily="34" charset="0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3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아이디 비밀번호 입력 후 로그인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정보가 틀릴 경우 해당 메시지 노출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516924" y="156193"/>
            <a:ext cx="2543786" cy="1763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로그인 설명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43995" y="155703"/>
            <a:ext cx="2347885" cy="1768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로그인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54700" y="864146"/>
            <a:ext cx="6906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60" y="472447"/>
            <a:ext cx="925760" cy="3008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3223" y="47454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기계공학부</a:t>
            </a:r>
          </a:p>
        </p:txBody>
      </p:sp>
      <p:sp>
        <p:nvSpPr>
          <p:cNvPr id="11" name="타원 10"/>
          <p:cNvSpPr/>
          <p:nvPr/>
        </p:nvSpPr>
        <p:spPr>
          <a:xfrm>
            <a:off x="2446193" y="3006700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23692" y="2430636"/>
            <a:ext cx="22669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latin typeface="+mn-ea"/>
                <a:ea typeface="+mn-ea"/>
              </a:rPr>
              <a:t>한양대학교 기계공학부 </a:t>
            </a:r>
            <a:r>
              <a:rPr lang="ko-KR" altLang="en-US" sz="900" dirty="0" smtClean="0">
                <a:latin typeface="+mn-ea"/>
                <a:ea typeface="+mn-ea"/>
              </a:rPr>
              <a:t>웹사이트 관리자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90209" y="3150716"/>
            <a:ext cx="1440160" cy="288032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90209" y="3510756"/>
            <a:ext cx="1440160" cy="288032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비밀번호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30951" y="3150716"/>
            <a:ext cx="729081" cy="64807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로그인</a:t>
            </a:r>
            <a:endParaRPr lang="ko-KR" altLang="en-US" sz="900" dirty="0"/>
          </a:p>
        </p:txBody>
      </p:sp>
      <p:sp>
        <p:nvSpPr>
          <p:cNvPr id="20" name="타원 19"/>
          <p:cNvSpPr/>
          <p:nvPr/>
        </p:nvSpPr>
        <p:spPr>
          <a:xfrm>
            <a:off x="2619349" y="4072012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763365" y="4144020"/>
            <a:ext cx="18806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  <a:latin typeface="+mn-ea"/>
                <a:ea typeface="+mn-ea"/>
              </a:rPr>
              <a:t>시스템 관리자에게 문의하십시오</a:t>
            </a:r>
            <a:endParaRPr lang="ko-KR" altLang="en-US" sz="900" dirty="0" err="1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339" y="1454732"/>
            <a:ext cx="1528732" cy="4968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76443" y="194777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기계공학부</a:t>
            </a:r>
          </a:p>
        </p:txBody>
      </p:sp>
    </p:spTree>
    <p:extLst>
      <p:ext uri="{BB962C8B-B14F-4D97-AF65-F5344CB8AC3E}">
        <p14:creationId xmlns:p14="http://schemas.microsoft.com/office/powerpoint/2010/main" val="291931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712200" y="6722394"/>
            <a:ext cx="431800" cy="258431"/>
          </a:xfrm>
        </p:spPr>
        <p:txBody>
          <a:bodyPr/>
          <a:lstStyle>
            <a:lvl1pPr>
              <a:defRPr sz="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graphicFrame>
        <p:nvGraphicFramePr>
          <p:cNvPr id="39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347095"/>
              </p:ext>
            </p:extLst>
          </p:nvPr>
        </p:nvGraphicFramePr>
        <p:xfrm>
          <a:off x="7127911" y="171271"/>
          <a:ext cx="1898676" cy="3274697"/>
        </p:xfrm>
        <a:graphic>
          <a:graphicData uri="http://schemas.openxmlformats.org/drawingml/2006/table">
            <a:tbl>
              <a:tblPr/>
              <a:tblGrid>
                <a:gridCol w="237334"/>
                <a:gridCol w="1661342"/>
              </a:tblGrid>
              <a:tr h="2563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itchFamily="34" charset="0"/>
                          <a:ea typeface="나눔고딕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erdana" pitchFamily="34" charset="0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3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등록된 회원 리스트가 표시되며 별도 상세페이지는 없습니다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닉네임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최근로그인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회원가입일 항목 표시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리스트에서 바로 삭제 가능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516924" y="156193"/>
            <a:ext cx="2543786" cy="1763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회원관리 목록 화면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43995" y="155703"/>
            <a:ext cx="2347885" cy="1768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회원관리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54700" y="864146"/>
            <a:ext cx="6906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160" y="472447"/>
            <a:ext cx="925760" cy="3008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3223" y="47454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기계공학부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8344" y="617925"/>
            <a:ext cx="4859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dirty="0" smtClean="0">
                <a:latin typeface="+mn-ea"/>
                <a:ea typeface="+mn-ea"/>
              </a:rPr>
              <a:t>회원관리</a:t>
            </a:r>
            <a:r>
              <a:rPr lang="ko-KR" altLang="en-US" sz="1000" dirty="0" smtClean="0">
                <a:latin typeface="+mn-ea"/>
                <a:ea typeface="+mn-ea"/>
              </a:rPr>
              <a:t>       학부소개         사람들          교육          대학원          커뮤니티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9512" y="99047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  <a:ea typeface="+mn-ea"/>
              </a:rPr>
              <a:t>회원관리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11760" y="5385211"/>
            <a:ext cx="22124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  <a:ea typeface="+mn-ea"/>
              </a:rPr>
              <a:t>&lt;&lt;   &lt;   1 2 3 4 5 6 7 8 9 10   &gt;   &gt;&gt;</a:t>
            </a:r>
            <a:endParaRPr lang="ko-KR" altLang="en-US" sz="900" dirty="0" err="1" smtClean="0">
              <a:latin typeface="+mn-ea"/>
              <a:ea typeface="+mn-ea"/>
            </a:endParaRPr>
          </a:p>
        </p:txBody>
      </p:sp>
      <p:grpSp>
        <p:nvGrpSpPr>
          <p:cNvPr id="31" name="Drop-Down Box"/>
          <p:cNvGrpSpPr/>
          <p:nvPr>
            <p:custDataLst>
              <p:tags r:id="rId1"/>
            </p:custDataLst>
          </p:nvPr>
        </p:nvGrpSpPr>
        <p:grpSpPr>
          <a:xfrm>
            <a:off x="2090172" y="5717108"/>
            <a:ext cx="843250" cy="216024"/>
            <a:chOff x="2724498" y="1428999"/>
            <a:chExt cx="1246791" cy="205203"/>
          </a:xfrm>
        </p:grpSpPr>
        <p:sp>
          <p:nvSpPr>
            <p:cNvPr id="32" name="Text Box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724498" y="1428999"/>
              <a:ext cx="968817" cy="20520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+mn-ea"/>
                  <a:cs typeface="Calibri" pitchFamily="34" charset="0"/>
                </a:rPr>
                <a:t>전체</a:t>
              </a:r>
              <a:endParaRPr lang="en-US" sz="8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33" name="Drop-Down Arrow Box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695110" y="1429002"/>
              <a:ext cx="276179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34" name="Drop-Down Arrow"/>
            <p:cNvSpPr/>
            <p:nvPr>
              <p:custDataLst>
                <p:tags r:id="rId6"/>
              </p:custDataLst>
            </p:nvPr>
          </p:nvSpPr>
          <p:spPr>
            <a:xfrm rot="10800000">
              <a:off x="3771275" y="1495862"/>
              <a:ext cx="123839" cy="71467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3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045667" y="5712907"/>
            <a:ext cx="1196355" cy="21602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34374" y="5688051"/>
            <a:ext cx="597666" cy="256522"/>
          </a:xfrm>
          <a:prstGeom prst="rect">
            <a:avLst/>
          </a:prstGeom>
          <a:solidFill>
            <a:schemeClr val="lt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089820" y="5928459"/>
            <a:ext cx="655246" cy="46261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학번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닉네임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03387"/>
              </p:ext>
            </p:extLst>
          </p:nvPr>
        </p:nvGraphicFramePr>
        <p:xfrm>
          <a:off x="251520" y="1439579"/>
          <a:ext cx="6696744" cy="387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089"/>
                <a:gridCol w="1071127"/>
                <a:gridCol w="1152128"/>
                <a:gridCol w="1584176"/>
                <a:gridCol w="994561"/>
                <a:gridCol w="1021663"/>
              </a:tblGrid>
              <a:tr h="273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No.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학번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닉네임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최근로그인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회원가입일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2021631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honghong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2015-05-28 11:04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2015-05-28 11:04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2021631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honghong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2015-05-28 11:04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2015-05-28 11:04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2021631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honghong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2015-05-28 11:04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2015-05-28 11:04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2021631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honghong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2015-05-28 11:04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2015-05-28 11:04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2021631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honghong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2015-05-28 11:04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2015-05-28 11:04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2021631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honghong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2015-05-28 11:04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2015-05-28 11:04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2021631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honghong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2015-05-28 11:04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2015-05-28 11:04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2021631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honghong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2015-05-28 11:04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2015-05-28 11:04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2021631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honghong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2015-05-28 11:04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2015-05-28 11:04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2021631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honghong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2015-05-28 11:04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2015-05-28 11:04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184845" y="1206500"/>
            <a:ext cx="1356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Total : </a:t>
            </a:r>
            <a:r>
              <a:rPr lang="en-US" altLang="ko-KR" sz="800" b="1" dirty="0" smtClean="0">
                <a:latin typeface="+mn-ea"/>
                <a:ea typeface="+mn-ea"/>
              </a:rPr>
              <a:t>30</a:t>
            </a:r>
            <a:r>
              <a:rPr lang="ko-KR" altLang="en-US" sz="800" dirty="0" smtClean="0">
                <a:latin typeface="+mn-ea"/>
                <a:ea typeface="+mn-ea"/>
              </a:rPr>
              <a:t>건 </a:t>
            </a:r>
            <a:r>
              <a:rPr lang="en-US" altLang="ko-KR" sz="800" dirty="0">
                <a:latin typeface="+mn-ea"/>
                <a:ea typeface="+mn-ea"/>
              </a:rPr>
              <a:t>| [</a:t>
            </a:r>
            <a:r>
              <a:rPr lang="en-US" altLang="ko-KR" sz="800" b="1" dirty="0" smtClean="0">
                <a:latin typeface="+mn-ea"/>
                <a:ea typeface="+mn-ea"/>
              </a:rPr>
              <a:t>1</a:t>
            </a:r>
            <a:r>
              <a:rPr lang="en-US" altLang="ko-KR" sz="800" dirty="0" smtClean="0">
                <a:latin typeface="+mn-ea"/>
                <a:ea typeface="+mn-ea"/>
              </a:rPr>
              <a:t>/3]</a:t>
            </a:r>
            <a:r>
              <a:rPr lang="ko-KR" altLang="en-US" sz="800" dirty="0">
                <a:latin typeface="+mn-ea"/>
                <a:ea typeface="+mn-ea"/>
              </a:rPr>
              <a:t>페이지</a:t>
            </a:r>
            <a:endParaRPr lang="ko-KR" altLang="en-US" sz="800" dirty="0" smtClean="0">
              <a:latin typeface="+mn-ea"/>
              <a:ea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61271" y="1510550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8" name="타원 27"/>
          <p:cNvSpPr/>
          <p:nvPr/>
        </p:nvSpPr>
        <p:spPr>
          <a:xfrm>
            <a:off x="1857336" y="5648534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2" name="직사각형 1"/>
          <p:cNvSpPr/>
          <p:nvPr/>
        </p:nvSpPr>
        <p:spPr>
          <a:xfrm>
            <a:off x="6372200" y="1782564"/>
            <a:ext cx="432048" cy="21602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sp>
        <p:nvSpPr>
          <p:cNvPr id="25" name="직사각형 24"/>
          <p:cNvSpPr/>
          <p:nvPr/>
        </p:nvSpPr>
        <p:spPr>
          <a:xfrm>
            <a:off x="6372200" y="2150791"/>
            <a:ext cx="432048" cy="21602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6359479" y="2519215"/>
            <a:ext cx="432048" cy="21602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sp>
        <p:nvSpPr>
          <p:cNvPr id="40" name="직사각형 39"/>
          <p:cNvSpPr/>
          <p:nvPr/>
        </p:nvSpPr>
        <p:spPr>
          <a:xfrm>
            <a:off x="6347756" y="2895569"/>
            <a:ext cx="432048" cy="21602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3226675"/>
            <a:ext cx="432048" cy="21602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6372200" y="3594902"/>
            <a:ext cx="432048" cy="21602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sp>
        <p:nvSpPr>
          <p:cNvPr id="43" name="직사각형 42"/>
          <p:cNvSpPr/>
          <p:nvPr/>
        </p:nvSpPr>
        <p:spPr>
          <a:xfrm>
            <a:off x="6359479" y="3963326"/>
            <a:ext cx="432048" cy="21602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sp>
        <p:nvSpPr>
          <p:cNvPr id="44" name="직사각형 43"/>
          <p:cNvSpPr/>
          <p:nvPr/>
        </p:nvSpPr>
        <p:spPr>
          <a:xfrm>
            <a:off x="6347756" y="4339680"/>
            <a:ext cx="432048" cy="21602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6372200" y="4665171"/>
            <a:ext cx="432048" cy="21602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6372200" y="5033398"/>
            <a:ext cx="432048" cy="21602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sp>
        <p:nvSpPr>
          <p:cNvPr id="49" name="타원 48"/>
          <p:cNvSpPr/>
          <p:nvPr/>
        </p:nvSpPr>
        <p:spPr>
          <a:xfrm>
            <a:off x="6214123" y="1664878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998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712200" y="6722394"/>
            <a:ext cx="431800" cy="258431"/>
          </a:xfrm>
        </p:spPr>
        <p:txBody>
          <a:bodyPr/>
          <a:lstStyle>
            <a:lvl1pPr>
              <a:defRPr sz="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graphicFrame>
        <p:nvGraphicFramePr>
          <p:cNvPr id="39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39622"/>
              </p:ext>
            </p:extLst>
          </p:nvPr>
        </p:nvGraphicFramePr>
        <p:xfrm>
          <a:off x="7127911" y="171271"/>
          <a:ext cx="1898676" cy="3274697"/>
        </p:xfrm>
        <a:graphic>
          <a:graphicData uri="http://schemas.openxmlformats.org/drawingml/2006/table">
            <a:tbl>
              <a:tblPr/>
              <a:tblGrid>
                <a:gridCol w="237334"/>
                <a:gridCol w="1661342"/>
              </a:tblGrid>
              <a:tr h="2563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itchFamily="34" charset="0"/>
                          <a:ea typeface="나눔고딕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erdana" pitchFamily="34" charset="0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3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대표이미지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전화번호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 항목 표시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검색조건으로 검색 가능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페이지로 이동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516924" y="156193"/>
            <a:ext cx="2543786" cy="1763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학부조직 관리 목록 화면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43995" y="155703"/>
            <a:ext cx="2347885" cy="1768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학부소개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&gt;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학부조직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54700" y="864146"/>
            <a:ext cx="6906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160" y="472447"/>
            <a:ext cx="925760" cy="3008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3223" y="47454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기계공학부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72247" y="8446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smtClean="0">
                <a:latin typeface="+mn-ea"/>
                <a:ea typeface="+mn-ea"/>
              </a:rPr>
              <a:t>학부조직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9512" y="99047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  <a:ea typeface="+mn-ea"/>
              </a:rPr>
              <a:t>학부조직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459891"/>
              </p:ext>
            </p:extLst>
          </p:nvPr>
        </p:nvGraphicFramePr>
        <p:xfrm>
          <a:off x="251520" y="1494532"/>
          <a:ext cx="6696745" cy="387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955"/>
                <a:gridCol w="916229"/>
                <a:gridCol w="1008112"/>
                <a:gridCol w="953262"/>
                <a:gridCol w="867238"/>
                <a:gridCol w="1275844"/>
                <a:gridCol w="936105"/>
              </a:tblGrid>
              <a:tr h="273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No.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대표이미지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이름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전화번호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이메일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등록일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411760" y="5440164"/>
            <a:ext cx="22124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  <a:ea typeface="+mn-ea"/>
              </a:rPr>
              <a:t>&lt;&lt;   &lt;   1 2 3 4 5 6 7 8 9 10   &gt;   &gt;&gt;</a:t>
            </a:r>
            <a:endParaRPr lang="ko-KR" altLang="en-US" sz="900" dirty="0" err="1" smtClean="0">
              <a:latin typeface="+mn-ea"/>
              <a:ea typeface="+mn-ea"/>
            </a:endParaRPr>
          </a:p>
        </p:txBody>
      </p:sp>
      <p:grpSp>
        <p:nvGrpSpPr>
          <p:cNvPr id="31" name="Drop-Down Box"/>
          <p:cNvGrpSpPr/>
          <p:nvPr>
            <p:custDataLst>
              <p:tags r:id="rId1"/>
            </p:custDataLst>
          </p:nvPr>
        </p:nvGrpSpPr>
        <p:grpSpPr>
          <a:xfrm>
            <a:off x="2090172" y="5978560"/>
            <a:ext cx="843250" cy="216024"/>
            <a:chOff x="2724498" y="1428999"/>
            <a:chExt cx="1246791" cy="205203"/>
          </a:xfrm>
        </p:grpSpPr>
        <p:sp>
          <p:nvSpPr>
            <p:cNvPr id="32" name="Text Box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724498" y="1428999"/>
              <a:ext cx="968817" cy="20520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+mn-ea"/>
                  <a:cs typeface="Calibri" pitchFamily="34" charset="0"/>
                </a:rPr>
                <a:t>전체</a:t>
              </a:r>
              <a:endParaRPr lang="en-US" sz="8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33" name="Drop-Down Arrow Box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695110" y="1429002"/>
              <a:ext cx="276179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34" name="Drop-Down Arrow"/>
            <p:cNvSpPr/>
            <p:nvPr>
              <p:custDataLst>
                <p:tags r:id="rId6"/>
              </p:custDataLst>
            </p:nvPr>
          </p:nvSpPr>
          <p:spPr>
            <a:xfrm rot="10800000">
              <a:off x="3771275" y="1495862"/>
              <a:ext cx="123839" cy="71467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3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045667" y="5974359"/>
            <a:ext cx="1196355" cy="21602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34374" y="5949503"/>
            <a:ext cx="597666" cy="256522"/>
          </a:xfrm>
          <a:prstGeom prst="rect">
            <a:avLst/>
          </a:prstGeom>
          <a:solidFill>
            <a:schemeClr val="lt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089820" y="6189910"/>
            <a:ext cx="655246" cy="6332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이름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구분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err="1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이메일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9577" y="1794738"/>
            <a:ext cx="248011" cy="29761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9577" y="2160083"/>
            <a:ext cx="248011" cy="297613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9577" y="2528357"/>
            <a:ext cx="248011" cy="297613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6084168" y="5486482"/>
            <a:ext cx="789627" cy="3285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1640" y="2871467"/>
            <a:ext cx="248011" cy="297613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1640" y="3236812"/>
            <a:ext cx="248011" cy="29761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1640" y="3605086"/>
            <a:ext cx="248011" cy="297613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1640" y="3959608"/>
            <a:ext cx="248011" cy="297613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1640" y="4324953"/>
            <a:ext cx="248011" cy="297613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1640" y="4693227"/>
            <a:ext cx="248011" cy="29761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1640" y="5046987"/>
            <a:ext cx="248011" cy="29761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84845" y="1279088"/>
            <a:ext cx="1356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Total : </a:t>
            </a:r>
            <a:r>
              <a:rPr lang="en-US" altLang="ko-KR" sz="800" b="1" dirty="0" smtClean="0">
                <a:latin typeface="+mn-ea"/>
                <a:ea typeface="+mn-ea"/>
              </a:rPr>
              <a:t>30</a:t>
            </a:r>
            <a:r>
              <a:rPr lang="ko-KR" altLang="en-US" sz="800" dirty="0" smtClean="0">
                <a:latin typeface="+mn-ea"/>
                <a:ea typeface="+mn-ea"/>
              </a:rPr>
              <a:t>건 </a:t>
            </a:r>
            <a:r>
              <a:rPr lang="en-US" altLang="ko-KR" sz="800" dirty="0">
                <a:latin typeface="+mn-ea"/>
                <a:ea typeface="+mn-ea"/>
              </a:rPr>
              <a:t>| [</a:t>
            </a:r>
            <a:r>
              <a:rPr lang="en-US" altLang="ko-KR" sz="800" b="1" dirty="0" smtClean="0">
                <a:latin typeface="+mn-ea"/>
                <a:ea typeface="+mn-ea"/>
              </a:rPr>
              <a:t>1</a:t>
            </a:r>
            <a:r>
              <a:rPr lang="en-US" altLang="ko-KR" sz="800" dirty="0" smtClean="0">
                <a:latin typeface="+mn-ea"/>
                <a:ea typeface="+mn-ea"/>
              </a:rPr>
              <a:t>/3]</a:t>
            </a:r>
            <a:r>
              <a:rPr lang="ko-KR" altLang="en-US" sz="800" dirty="0">
                <a:latin typeface="+mn-ea"/>
                <a:ea typeface="+mn-ea"/>
              </a:rPr>
              <a:t>페이지</a:t>
            </a:r>
            <a:endParaRPr lang="ko-KR" altLang="en-US" sz="800" dirty="0" smtClean="0"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8344" y="617925"/>
            <a:ext cx="4859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회원관리       </a:t>
            </a:r>
            <a:r>
              <a:rPr lang="ko-KR" altLang="en-US" sz="1000" b="1" u="sng" dirty="0" smtClean="0">
                <a:latin typeface="+mn-ea"/>
                <a:ea typeface="+mn-ea"/>
              </a:rPr>
              <a:t>학부소개</a:t>
            </a:r>
            <a:r>
              <a:rPr lang="ko-KR" altLang="en-US" sz="1000" dirty="0" smtClean="0">
                <a:latin typeface="+mn-ea"/>
                <a:ea typeface="+mn-ea"/>
              </a:rPr>
              <a:t>         사람들          교육          대학원          커뮤니티</a:t>
            </a:r>
          </a:p>
        </p:txBody>
      </p:sp>
      <p:sp>
        <p:nvSpPr>
          <p:cNvPr id="43" name="타원 42"/>
          <p:cNvSpPr/>
          <p:nvPr/>
        </p:nvSpPr>
        <p:spPr>
          <a:xfrm>
            <a:off x="175271" y="1210637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53" name="타원 52"/>
          <p:cNvSpPr/>
          <p:nvPr/>
        </p:nvSpPr>
        <p:spPr>
          <a:xfrm>
            <a:off x="1876218" y="5889321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54" name="타원 53"/>
          <p:cNvSpPr/>
          <p:nvPr/>
        </p:nvSpPr>
        <p:spPr>
          <a:xfrm>
            <a:off x="5889050" y="5566858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055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712200" y="6722394"/>
            <a:ext cx="431800" cy="258431"/>
          </a:xfrm>
        </p:spPr>
        <p:txBody>
          <a:bodyPr/>
          <a:lstStyle>
            <a:lvl1pPr>
              <a:defRPr sz="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graphicFrame>
        <p:nvGraphicFramePr>
          <p:cNvPr id="39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76338"/>
              </p:ext>
            </p:extLst>
          </p:nvPr>
        </p:nvGraphicFramePr>
        <p:xfrm>
          <a:off x="7127911" y="171271"/>
          <a:ext cx="1898676" cy="4000061"/>
        </p:xfrm>
        <a:graphic>
          <a:graphicData uri="http://schemas.openxmlformats.org/drawingml/2006/table">
            <a:tbl>
              <a:tblPr/>
              <a:tblGrid>
                <a:gridCol w="237334"/>
                <a:gridCol w="1661342"/>
              </a:tblGrid>
              <a:tr h="2563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itchFamily="34" charset="0"/>
                          <a:ea typeface="나눔고딕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erdana" pitchFamily="34" charset="0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3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웹사이트 관리자는 간편한 관리를 위해 등록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상세페이지를 동일하게 사용합니다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이미지가 표시되며 찾아보기 버튼 선택하여 변경 가능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전화번호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연구실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홈페이지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 정보를 입력합니다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입력하지 않으면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입력하지않은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항목이 표시되지 않습니다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초기 등록일 경우 등록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버튼 노출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화면일 경우 목록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버튼 노출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516924" y="156193"/>
            <a:ext cx="2543786" cy="1763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학부조직 관리 등록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/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수정 화면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43995" y="155703"/>
            <a:ext cx="2347885" cy="1768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학부소개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&gt;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학부조직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54700" y="864146"/>
            <a:ext cx="6906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5160" y="472447"/>
            <a:ext cx="925760" cy="3008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3223" y="47454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기계공학부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79217" y="8446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smtClean="0">
                <a:latin typeface="+mn-ea"/>
                <a:ea typeface="+mn-ea"/>
              </a:rPr>
              <a:t>학부조직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586598" y="4765828"/>
            <a:ext cx="789627" cy="3285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672168"/>
              </p:ext>
            </p:extLst>
          </p:nvPr>
        </p:nvGraphicFramePr>
        <p:xfrm>
          <a:off x="245543" y="1350516"/>
          <a:ext cx="6705098" cy="327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8105"/>
                <a:gridCol w="1152128"/>
                <a:gridCol w="4394865"/>
              </a:tblGrid>
              <a:tr h="4680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구분</a:t>
                      </a:r>
                      <a:endParaRPr lang="ko-KR" altLang="en-US" sz="8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전화번호</a:t>
                      </a:r>
                      <a:endParaRPr lang="ko-KR" altLang="en-US" sz="8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연구실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E-mail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Homepage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위치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99792" y="1466435"/>
            <a:ext cx="4176464" cy="2360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장건희</a:t>
            </a:r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9512" y="99047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  <a:ea typeface="+mn-ea"/>
              </a:rPr>
              <a:t>학부조직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5402" y="1446422"/>
            <a:ext cx="735518" cy="882621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435400" y="2417189"/>
            <a:ext cx="789627" cy="2375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찾아보기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99792" y="1926580"/>
            <a:ext cx="4176464" cy="2360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학부장</a:t>
            </a:r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8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581829" y="2415618"/>
            <a:ext cx="629877" cy="21602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grpSp>
        <p:nvGrpSpPr>
          <p:cNvPr id="59" name="Drop-Down Box"/>
          <p:cNvGrpSpPr/>
          <p:nvPr>
            <p:custDataLst>
              <p:tags r:id="rId4"/>
            </p:custDataLst>
          </p:nvPr>
        </p:nvGrpSpPr>
        <p:grpSpPr>
          <a:xfrm>
            <a:off x="2696489" y="2415788"/>
            <a:ext cx="740654" cy="216024"/>
            <a:chOff x="2724498" y="1428999"/>
            <a:chExt cx="1095100" cy="205203"/>
          </a:xfrm>
        </p:grpSpPr>
        <p:sp>
          <p:nvSpPr>
            <p:cNvPr id="60" name="Text Box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2724498" y="1428999"/>
              <a:ext cx="836060" cy="20520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>
                  <a:solidFill>
                    <a:srgbClr val="262626"/>
                  </a:solidFill>
                  <a:latin typeface="+mn-ea"/>
                  <a:cs typeface="Calibri" pitchFamily="34" charset="0"/>
                </a:rPr>
                <a:t>010</a:t>
              </a:r>
              <a:endParaRPr lang="en-US" sz="8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61" name="Drop-Down Arrow Box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3543418" y="1429002"/>
              <a:ext cx="276180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62" name="Drop-Down Arrow"/>
            <p:cNvSpPr/>
            <p:nvPr>
              <p:custDataLst>
                <p:tags r:id="rId16"/>
              </p:custDataLst>
            </p:nvPr>
          </p:nvSpPr>
          <p:spPr>
            <a:xfrm rot="10800000">
              <a:off x="3619583" y="1495862"/>
              <a:ext cx="123840" cy="71467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63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368931" y="2417189"/>
            <a:ext cx="629877" cy="21602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4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519472" y="2875933"/>
            <a:ext cx="5356784" cy="2360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5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1513316" y="3344896"/>
            <a:ext cx="1910516" cy="21602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11198" y="3337888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ea typeface="+mn-ea"/>
              </a:rPr>
              <a:t>@</a:t>
            </a:r>
            <a:endParaRPr lang="ko-KR" altLang="en-US" sz="900" dirty="0" err="1" smtClean="0">
              <a:latin typeface="+mn-ea"/>
              <a:ea typeface="+mn-ea"/>
            </a:endParaRPr>
          </a:p>
        </p:txBody>
      </p:sp>
      <p:grpSp>
        <p:nvGrpSpPr>
          <p:cNvPr id="67" name="Drop-Down Box"/>
          <p:cNvGrpSpPr/>
          <p:nvPr>
            <p:custDataLst>
              <p:tags r:id="rId8"/>
            </p:custDataLst>
          </p:nvPr>
        </p:nvGrpSpPr>
        <p:grpSpPr>
          <a:xfrm>
            <a:off x="3685409" y="3352696"/>
            <a:ext cx="1424239" cy="216024"/>
            <a:chOff x="1865474" y="1428999"/>
            <a:chExt cx="2105815" cy="205203"/>
          </a:xfrm>
        </p:grpSpPr>
        <p:sp>
          <p:nvSpPr>
            <p:cNvPr id="68" name="Text Box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1865474" y="1428999"/>
              <a:ext cx="1827841" cy="20520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+mn-ea"/>
                  <a:cs typeface="Calibri" pitchFamily="34" charset="0"/>
                </a:rPr>
                <a:t>직접등록</a:t>
              </a:r>
              <a:endParaRPr lang="en-US" sz="8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69" name="Drop-Down Arrow Box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695110" y="1429002"/>
              <a:ext cx="276179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70" name="Drop-Down Arrow"/>
            <p:cNvSpPr/>
            <p:nvPr>
              <p:custDataLst>
                <p:tags r:id="rId13"/>
              </p:custDataLst>
            </p:nvPr>
          </p:nvSpPr>
          <p:spPr>
            <a:xfrm rot="10800000">
              <a:off x="3771275" y="1495862"/>
              <a:ext cx="123839" cy="71467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71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1519472" y="3815833"/>
            <a:ext cx="5356784" cy="2360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2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1519472" y="4272521"/>
            <a:ext cx="5356784" cy="2360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662607" y="4766402"/>
            <a:ext cx="789627" cy="3285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206496" y="5413900"/>
            <a:ext cx="789627" cy="3285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136018" y="5414474"/>
            <a:ext cx="789627" cy="3285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70405" y="5413900"/>
            <a:ext cx="789627" cy="3285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38344" y="617925"/>
            <a:ext cx="4859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회원관리       </a:t>
            </a:r>
            <a:r>
              <a:rPr lang="ko-KR" altLang="en-US" sz="1000" b="1" u="sng" dirty="0" smtClean="0">
                <a:latin typeface="+mn-ea"/>
                <a:ea typeface="+mn-ea"/>
              </a:rPr>
              <a:t>학부소개</a:t>
            </a:r>
            <a:r>
              <a:rPr lang="ko-KR" altLang="en-US" sz="1000" dirty="0" smtClean="0">
                <a:latin typeface="+mn-ea"/>
                <a:ea typeface="+mn-ea"/>
              </a:rPr>
              <a:t>         사람들          교육          대학원          커뮤니티</a:t>
            </a:r>
          </a:p>
        </p:txBody>
      </p:sp>
      <p:sp>
        <p:nvSpPr>
          <p:cNvPr id="40" name="타원 39"/>
          <p:cNvSpPr/>
          <p:nvPr/>
        </p:nvSpPr>
        <p:spPr>
          <a:xfrm>
            <a:off x="264129" y="1411664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41" name="타원 40"/>
          <p:cNvSpPr/>
          <p:nvPr/>
        </p:nvSpPr>
        <p:spPr>
          <a:xfrm>
            <a:off x="1580276" y="1227585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42" name="타원 41"/>
          <p:cNvSpPr/>
          <p:nvPr/>
        </p:nvSpPr>
        <p:spPr>
          <a:xfrm>
            <a:off x="2427647" y="4698115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1966338" y="5410387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1826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712200" y="6722394"/>
            <a:ext cx="431800" cy="258431"/>
          </a:xfrm>
        </p:spPr>
        <p:txBody>
          <a:bodyPr/>
          <a:lstStyle>
            <a:lvl1pPr>
              <a:defRPr sz="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graphicFrame>
        <p:nvGraphicFramePr>
          <p:cNvPr id="39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06103"/>
              </p:ext>
            </p:extLst>
          </p:nvPr>
        </p:nvGraphicFramePr>
        <p:xfrm>
          <a:off x="7127911" y="171271"/>
          <a:ext cx="1898676" cy="3926989"/>
        </p:xfrm>
        <a:graphic>
          <a:graphicData uri="http://schemas.openxmlformats.org/drawingml/2006/table">
            <a:tbl>
              <a:tblPr/>
              <a:tblGrid>
                <a:gridCol w="237334"/>
                <a:gridCol w="1661342"/>
              </a:tblGrid>
              <a:tr h="2563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itchFamily="34" charset="0"/>
                          <a:ea typeface="나눔고딕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erdana" pitchFamily="34" charset="0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3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사람들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차메뉴의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하위 카테고리를 교수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직원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명예 및 퇴직교수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기계공학부 동문회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탭메뉴로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값은 전체이며 각각 선택하여 해당 분류의 목록확인이 가능합니다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516924" y="156193"/>
            <a:ext cx="2543786" cy="1763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사람들 관리 목록 화면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43995" y="155703"/>
            <a:ext cx="2347885" cy="1768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사람들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54700" y="864146"/>
            <a:ext cx="6906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160" y="472447"/>
            <a:ext cx="925760" cy="3008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3223" y="47454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기계공학부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9512" y="99047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  <a:ea typeface="+mn-ea"/>
              </a:rPr>
              <a:t>사람들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09734"/>
              </p:ext>
            </p:extLst>
          </p:nvPr>
        </p:nvGraphicFramePr>
        <p:xfrm>
          <a:off x="251518" y="1854572"/>
          <a:ext cx="6622276" cy="387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745"/>
                <a:gridCol w="720745"/>
                <a:gridCol w="790760"/>
                <a:gridCol w="648072"/>
                <a:gridCol w="720080"/>
                <a:gridCol w="792088"/>
                <a:gridCol w="1317983"/>
                <a:gridCol w="911803"/>
              </a:tblGrid>
              <a:tr h="273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No.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분류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대표이미지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이름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전화번호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이메일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등록일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교수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장건의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학부장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0431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ghjang@hanyang.ac.kr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411760" y="5800204"/>
            <a:ext cx="22124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  <a:ea typeface="+mn-ea"/>
              </a:rPr>
              <a:t>&lt;&lt;   &lt;   1 2 3 4 5 6 7 8 9 10   &gt;   &gt;&gt;</a:t>
            </a:r>
            <a:endParaRPr lang="ko-KR" altLang="en-US" sz="900" dirty="0" err="1" smtClean="0">
              <a:latin typeface="+mn-ea"/>
              <a:ea typeface="+mn-ea"/>
            </a:endParaRPr>
          </a:p>
        </p:txBody>
      </p:sp>
      <p:grpSp>
        <p:nvGrpSpPr>
          <p:cNvPr id="31" name="Drop-Down Box"/>
          <p:cNvGrpSpPr/>
          <p:nvPr>
            <p:custDataLst>
              <p:tags r:id="rId1"/>
            </p:custDataLst>
          </p:nvPr>
        </p:nvGrpSpPr>
        <p:grpSpPr>
          <a:xfrm>
            <a:off x="2090172" y="6132101"/>
            <a:ext cx="843250" cy="216024"/>
            <a:chOff x="2724498" y="1428999"/>
            <a:chExt cx="1246791" cy="205203"/>
          </a:xfrm>
        </p:grpSpPr>
        <p:sp>
          <p:nvSpPr>
            <p:cNvPr id="32" name="Text Box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724498" y="1428999"/>
              <a:ext cx="968817" cy="20520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+mn-ea"/>
                  <a:cs typeface="Calibri" pitchFamily="34" charset="0"/>
                </a:rPr>
                <a:t>전체</a:t>
              </a:r>
              <a:endParaRPr lang="en-US" sz="8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33" name="Drop-Down Arrow Box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695110" y="1429002"/>
              <a:ext cx="276179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34" name="Drop-Down Arrow"/>
            <p:cNvSpPr/>
            <p:nvPr>
              <p:custDataLst>
                <p:tags r:id="rId6"/>
              </p:custDataLst>
            </p:nvPr>
          </p:nvSpPr>
          <p:spPr>
            <a:xfrm rot="10800000">
              <a:off x="3771275" y="1495862"/>
              <a:ext cx="123839" cy="71467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3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045667" y="6127900"/>
            <a:ext cx="1196355" cy="21602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34374" y="6103044"/>
            <a:ext cx="597666" cy="256522"/>
          </a:xfrm>
          <a:prstGeom prst="rect">
            <a:avLst/>
          </a:prstGeom>
          <a:solidFill>
            <a:schemeClr val="lt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089820" y="6343451"/>
            <a:ext cx="655246" cy="67806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이름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구분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err="1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이메일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5717" y="2154778"/>
            <a:ext cx="248011" cy="29761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5717" y="2520123"/>
            <a:ext cx="248011" cy="297613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5717" y="2888397"/>
            <a:ext cx="248011" cy="297613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6084168" y="5846522"/>
            <a:ext cx="789627" cy="3285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7780" y="3231507"/>
            <a:ext cx="248011" cy="297613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7780" y="3596852"/>
            <a:ext cx="248011" cy="29761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7780" y="3965126"/>
            <a:ext cx="248011" cy="297613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7780" y="4319648"/>
            <a:ext cx="248011" cy="297613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7780" y="4684993"/>
            <a:ext cx="248011" cy="297613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7780" y="5053267"/>
            <a:ext cx="248011" cy="29761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7780" y="5407027"/>
            <a:ext cx="248011" cy="29761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84845" y="1639128"/>
            <a:ext cx="1356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Total : </a:t>
            </a:r>
            <a:r>
              <a:rPr lang="en-US" altLang="ko-KR" sz="800" b="1" dirty="0" smtClean="0">
                <a:latin typeface="+mn-ea"/>
                <a:ea typeface="+mn-ea"/>
              </a:rPr>
              <a:t>30</a:t>
            </a:r>
            <a:r>
              <a:rPr lang="ko-KR" altLang="en-US" sz="800" dirty="0" smtClean="0">
                <a:latin typeface="+mn-ea"/>
                <a:ea typeface="+mn-ea"/>
              </a:rPr>
              <a:t>건 </a:t>
            </a:r>
            <a:r>
              <a:rPr lang="en-US" altLang="ko-KR" sz="800" dirty="0">
                <a:latin typeface="+mn-ea"/>
                <a:ea typeface="+mn-ea"/>
              </a:rPr>
              <a:t>| [</a:t>
            </a:r>
            <a:r>
              <a:rPr lang="en-US" altLang="ko-KR" sz="800" b="1" dirty="0" smtClean="0">
                <a:latin typeface="+mn-ea"/>
                <a:ea typeface="+mn-ea"/>
              </a:rPr>
              <a:t>1</a:t>
            </a:r>
            <a:r>
              <a:rPr lang="en-US" altLang="ko-KR" sz="800" dirty="0" smtClean="0">
                <a:latin typeface="+mn-ea"/>
                <a:ea typeface="+mn-ea"/>
              </a:rPr>
              <a:t>/3]</a:t>
            </a:r>
            <a:r>
              <a:rPr lang="ko-KR" altLang="en-US" sz="800" dirty="0">
                <a:latin typeface="+mn-ea"/>
                <a:ea typeface="+mn-ea"/>
              </a:rPr>
              <a:t>페이지</a:t>
            </a:r>
            <a:endParaRPr lang="ko-KR" altLang="en-US" sz="800" dirty="0" smtClean="0"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51520" y="1278508"/>
            <a:ext cx="1224136" cy="308377"/>
          </a:xfrm>
          <a:prstGeom prst="rect">
            <a:avLst/>
          </a:prstGeom>
          <a:solidFill>
            <a:srgbClr val="0070C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전체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80720" y="1278508"/>
            <a:ext cx="1224136" cy="3083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직원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4856" y="1278508"/>
            <a:ext cx="1224136" cy="3083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명예 및 퇴직교수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120971" y="1278508"/>
            <a:ext cx="1287714" cy="3083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기계공학부 동문회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469655" y="1279172"/>
            <a:ext cx="1224136" cy="3083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8344" y="617925"/>
            <a:ext cx="4859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회원관리       학부소개         </a:t>
            </a:r>
            <a:r>
              <a:rPr lang="ko-KR" altLang="en-US" sz="1000" b="1" u="sng" dirty="0" smtClean="0">
                <a:latin typeface="+mn-ea"/>
                <a:ea typeface="+mn-ea"/>
              </a:rPr>
              <a:t>사람들</a:t>
            </a:r>
            <a:r>
              <a:rPr lang="ko-KR" altLang="en-US" sz="1000" dirty="0" smtClean="0">
                <a:latin typeface="+mn-ea"/>
                <a:ea typeface="+mn-ea"/>
              </a:rPr>
              <a:t>          교육          대학원          커뮤니티</a:t>
            </a:r>
          </a:p>
        </p:txBody>
      </p:sp>
      <p:sp>
        <p:nvSpPr>
          <p:cNvPr id="58" name="타원 57"/>
          <p:cNvSpPr/>
          <p:nvPr/>
        </p:nvSpPr>
        <p:spPr>
          <a:xfrm>
            <a:off x="179512" y="1222662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151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712200" y="6722394"/>
            <a:ext cx="431800" cy="258431"/>
          </a:xfrm>
        </p:spPr>
        <p:txBody>
          <a:bodyPr/>
          <a:lstStyle>
            <a:lvl1pPr>
              <a:defRPr sz="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graphicFrame>
        <p:nvGraphicFramePr>
          <p:cNvPr id="39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84071"/>
              </p:ext>
            </p:extLst>
          </p:nvPr>
        </p:nvGraphicFramePr>
        <p:xfrm>
          <a:off x="7127911" y="171271"/>
          <a:ext cx="1898676" cy="3195469"/>
        </p:xfrm>
        <a:graphic>
          <a:graphicData uri="http://schemas.openxmlformats.org/drawingml/2006/table">
            <a:tbl>
              <a:tblPr/>
              <a:tblGrid>
                <a:gridCol w="237334"/>
                <a:gridCol w="1661342"/>
              </a:tblGrid>
              <a:tr h="2563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itchFamily="34" charset="0"/>
                          <a:ea typeface="나눔고딕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erdana" pitchFamily="34" charset="0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3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직원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명예 및 퇴직교수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기계공학부 동문회 중 분류 선택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154700" y="864146"/>
            <a:ext cx="6906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45160" y="472447"/>
            <a:ext cx="925760" cy="3008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3223" y="47454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기계공학부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586598" y="5400651"/>
            <a:ext cx="789627" cy="3285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155391"/>
              </p:ext>
            </p:extLst>
          </p:nvPr>
        </p:nvGraphicFramePr>
        <p:xfrm>
          <a:off x="245543" y="1350516"/>
          <a:ext cx="6705098" cy="39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8105"/>
                <a:gridCol w="1152128"/>
                <a:gridCol w="4394865"/>
              </a:tblGrid>
              <a:tr h="39600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분류</a:t>
                      </a:r>
                      <a:endParaRPr lang="ko-KR" altLang="en-US" sz="8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구분</a:t>
                      </a:r>
                      <a:endParaRPr lang="ko-KR" altLang="en-US" sz="8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전화번호</a:t>
                      </a:r>
                      <a:endParaRPr lang="ko-KR" altLang="en-US" sz="8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재직기간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연구실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E-mail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Homepage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위치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99792" y="1834497"/>
            <a:ext cx="4176464" cy="2360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장건희</a:t>
            </a:r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9512" y="99047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  <a:ea typeface="+mn-ea"/>
              </a:rPr>
              <a:t>사람들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35402" y="1446422"/>
            <a:ext cx="735518" cy="882621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435400" y="2417189"/>
            <a:ext cx="789627" cy="2375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찾아보기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99792" y="2218827"/>
            <a:ext cx="4176464" cy="2360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학부장</a:t>
            </a:r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8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581829" y="2621207"/>
            <a:ext cx="629877" cy="21602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grpSp>
        <p:nvGrpSpPr>
          <p:cNvPr id="59" name="Drop-Down Box"/>
          <p:cNvGrpSpPr/>
          <p:nvPr>
            <p:custDataLst>
              <p:tags r:id="rId4"/>
            </p:custDataLst>
          </p:nvPr>
        </p:nvGrpSpPr>
        <p:grpSpPr>
          <a:xfrm>
            <a:off x="2696489" y="2621377"/>
            <a:ext cx="740654" cy="216024"/>
            <a:chOff x="2724498" y="1428999"/>
            <a:chExt cx="1095100" cy="205203"/>
          </a:xfrm>
        </p:grpSpPr>
        <p:sp>
          <p:nvSpPr>
            <p:cNvPr id="60" name="Text Box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2724498" y="1428999"/>
              <a:ext cx="836060" cy="20520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>
                  <a:solidFill>
                    <a:srgbClr val="262626"/>
                  </a:solidFill>
                  <a:latin typeface="+mn-ea"/>
                  <a:cs typeface="Calibri" pitchFamily="34" charset="0"/>
                </a:rPr>
                <a:t>010</a:t>
              </a:r>
              <a:endParaRPr lang="en-US" sz="8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61" name="Drop-Down Arrow Box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3543418" y="1429002"/>
              <a:ext cx="276180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62" name="Drop-Down Arrow"/>
            <p:cNvSpPr/>
            <p:nvPr>
              <p:custDataLst>
                <p:tags r:id="rId27"/>
              </p:custDataLst>
            </p:nvPr>
          </p:nvSpPr>
          <p:spPr>
            <a:xfrm rot="10800000">
              <a:off x="3619583" y="1495862"/>
              <a:ext cx="123840" cy="71467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63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368931" y="2622778"/>
            <a:ext cx="629877" cy="21602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4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519472" y="3510756"/>
            <a:ext cx="5356784" cy="2360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5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1513316" y="3979719"/>
            <a:ext cx="1910516" cy="21602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11198" y="3972711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ea typeface="+mn-ea"/>
              </a:rPr>
              <a:t>@</a:t>
            </a:r>
            <a:endParaRPr lang="ko-KR" altLang="en-US" sz="900" dirty="0" err="1" smtClean="0">
              <a:latin typeface="+mn-ea"/>
              <a:ea typeface="+mn-ea"/>
            </a:endParaRPr>
          </a:p>
        </p:txBody>
      </p:sp>
      <p:grpSp>
        <p:nvGrpSpPr>
          <p:cNvPr id="67" name="Drop-Down Box"/>
          <p:cNvGrpSpPr/>
          <p:nvPr>
            <p:custDataLst>
              <p:tags r:id="rId8"/>
            </p:custDataLst>
          </p:nvPr>
        </p:nvGrpSpPr>
        <p:grpSpPr>
          <a:xfrm>
            <a:off x="3685409" y="3987519"/>
            <a:ext cx="1424239" cy="216024"/>
            <a:chOff x="1865474" y="1428999"/>
            <a:chExt cx="2105815" cy="205203"/>
          </a:xfrm>
        </p:grpSpPr>
        <p:sp>
          <p:nvSpPr>
            <p:cNvPr id="68" name="Text Box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1865474" y="1428999"/>
              <a:ext cx="1827841" cy="20520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+mn-ea"/>
                  <a:cs typeface="Calibri" pitchFamily="34" charset="0"/>
                </a:rPr>
                <a:t>직접등록</a:t>
              </a:r>
              <a:endParaRPr lang="en-US" sz="8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69" name="Drop-Down Arrow Box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3695110" y="1429002"/>
              <a:ext cx="276179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70" name="Drop-Down Arrow"/>
            <p:cNvSpPr/>
            <p:nvPr>
              <p:custDataLst>
                <p:tags r:id="rId24"/>
              </p:custDataLst>
            </p:nvPr>
          </p:nvSpPr>
          <p:spPr>
            <a:xfrm rot="10800000">
              <a:off x="3771275" y="1495862"/>
              <a:ext cx="123839" cy="71467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71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1519472" y="4450656"/>
            <a:ext cx="5356784" cy="2360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2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1519472" y="4907344"/>
            <a:ext cx="5356784" cy="2360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662607" y="5401225"/>
            <a:ext cx="789627" cy="3285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206496" y="6048723"/>
            <a:ext cx="789627" cy="3285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136018" y="6049297"/>
            <a:ext cx="789627" cy="3285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70405" y="6048723"/>
            <a:ext cx="789627" cy="3285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7" name="Drop-Down Box"/>
          <p:cNvGrpSpPr/>
          <p:nvPr>
            <p:custDataLst>
              <p:tags r:id="rId11"/>
            </p:custDataLst>
          </p:nvPr>
        </p:nvGrpSpPr>
        <p:grpSpPr>
          <a:xfrm>
            <a:off x="2696489" y="1450621"/>
            <a:ext cx="1299447" cy="216024"/>
            <a:chOff x="2724498" y="1428999"/>
            <a:chExt cx="1921308" cy="205203"/>
          </a:xfrm>
        </p:grpSpPr>
        <p:sp>
          <p:nvSpPr>
            <p:cNvPr id="40" name="Text Box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2724498" y="1428999"/>
              <a:ext cx="1645118" cy="20520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effectLst/>
                  <a:latin typeface="+mn-ea"/>
                  <a:cs typeface="Calibri" pitchFamily="34" charset="0"/>
                </a:rPr>
                <a:t>선택</a:t>
              </a:r>
              <a:endParaRPr lang="en-US" sz="8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41" name="Drop-Down Arrow Box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4369626" y="1429002"/>
              <a:ext cx="276180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42" name="Drop-Down Arrow"/>
            <p:cNvSpPr/>
            <p:nvPr>
              <p:custDataLst>
                <p:tags r:id="rId21"/>
              </p:custDataLst>
            </p:nvPr>
          </p:nvSpPr>
          <p:spPr>
            <a:xfrm rot="10800000">
              <a:off x="4445791" y="1495862"/>
              <a:ext cx="123840" cy="71467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45" name="Drop-Down Box"/>
          <p:cNvGrpSpPr/>
          <p:nvPr>
            <p:custDataLst>
              <p:tags r:id="rId12"/>
            </p:custDataLst>
          </p:nvPr>
        </p:nvGrpSpPr>
        <p:grpSpPr>
          <a:xfrm>
            <a:off x="7412753" y="3607025"/>
            <a:ext cx="1299447" cy="216024"/>
            <a:chOff x="2724498" y="1428999"/>
            <a:chExt cx="1921308" cy="205203"/>
          </a:xfrm>
        </p:grpSpPr>
        <p:sp>
          <p:nvSpPr>
            <p:cNvPr id="46" name="Text Box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2724498" y="1428999"/>
              <a:ext cx="1645118" cy="20520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effectLst/>
                  <a:latin typeface="+mn-ea"/>
                  <a:cs typeface="Calibri" pitchFamily="34" charset="0"/>
                </a:rPr>
                <a:t>선택</a:t>
              </a:r>
              <a:endParaRPr lang="en-US" sz="8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47" name="Drop-Down Arrow Box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4369626" y="1429002"/>
              <a:ext cx="276180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48" name="Drop-Down Arrow"/>
            <p:cNvSpPr/>
            <p:nvPr>
              <p:custDataLst>
                <p:tags r:id="rId18"/>
              </p:custDataLst>
            </p:nvPr>
          </p:nvSpPr>
          <p:spPr>
            <a:xfrm rot="10800000">
              <a:off x="4445791" y="1495862"/>
              <a:ext cx="123840" cy="71467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49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7412753" y="3823049"/>
            <a:ext cx="1112650" cy="8695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effectLst/>
                <a:latin typeface="+mn-ea"/>
                <a:cs typeface="Calibri" pitchFamily="34" charset="0"/>
              </a:rPr>
              <a:t>교수</a:t>
            </a:r>
            <a:endParaRPr lang="en-US" altLang="ko-KR" sz="800" dirty="0" smtClean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직원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effectLst/>
                <a:latin typeface="+mn-ea"/>
                <a:cs typeface="Calibri" pitchFamily="34" charset="0"/>
              </a:rPr>
              <a:t>명예 및 퇴직교수</a:t>
            </a:r>
            <a:endParaRPr lang="en-US" altLang="ko-KR" sz="800" dirty="0" smtClean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기계공학부 동문회</a:t>
            </a:r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0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1497873" y="3057990"/>
            <a:ext cx="1273927" cy="21602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1" name="Text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2983754" y="3057990"/>
            <a:ext cx="1273927" cy="21602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35874" y="3041370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ea typeface="+mn-ea"/>
              </a:rPr>
              <a:t>~</a:t>
            </a:r>
            <a:endParaRPr lang="ko-KR" altLang="en-US" sz="900" dirty="0" err="1" smtClean="0"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38344" y="617925"/>
            <a:ext cx="4859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회원관리       학부소개         </a:t>
            </a:r>
            <a:r>
              <a:rPr lang="ko-KR" altLang="en-US" sz="1000" b="1" u="sng" dirty="0" smtClean="0">
                <a:latin typeface="+mn-ea"/>
                <a:ea typeface="+mn-ea"/>
              </a:rPr>
              <a:t>사람들</a:t>
            </a:r>
            <a:r>
              <a:rPr lang="ko-KR" altLang="en-US" sz="1000" dirty="0" smtClean="0">
                <a:latin typeface="+mn-ea"/>
                <a:ea typeface="+mn-ea"/>
              </a:rPr>
              <a:t>          교육          대학원          커뮤니티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4516924" y="156193"/>
            <a:ext cx="2543786" cy="1763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사람들 관리 등록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/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수정 화면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143995" y="155703"/>
            <a:ext cx="2347885" cy="1768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사람들</a:t>
            </a:r>
          </a:p>
        </p:txBody>
      </p:sp>
      <p:sp>
        <p:nvSpPr>
          <p:cNvPr id="80" name="타원 79"/>
          <p:cNvSpPr/>
          <p:nvPr/>
        </p:nvSpPr>
        <p:spPr>
          <a:xfrm>
            <a:off x="2593062" y="1319932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2731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712200" y="6722394"/>
            <a:ext cx="431800" cy="258431"/>
          </a:xfrm>
        </p:spPr>
        <p:txBody>
          <a:bodyPr/>
          <a:lstStyle>
            <a:lvl1pPr>
              <a:defRPr sz="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graphicFrame>
        <p:nvGraphicFramePr>
          <p:cNvPr id="39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154364"/>
              </p:ext>
            </p:extLst>
          </p:nvPr>
        </p:nvGraphicFramePr>
        <p:xfrm>
          <a:off x="7127911" y="171271"/>
          <a:ext cx="1898676" cy="3195469"/>
        </p:xfrm>
        <a:graphic>
          <a:graphicData uri="http://schemas.openxmlformats.org/drawingml/2006/table">
            <a:tbl>
              <a:tblPr/>
              <a:tblGrid>
                <a:gridCol w="237334"/>
                <a:gridCol w="1661342"/>
              </a:tblGrid>
              <a:tr h="2563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itchFamily="34" charset="0"/>
                          <a:ea typeface="나눔고딕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erdana" pitchFamily="34" charset="0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3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 항목 표시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 검색조건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첨부파일이 있는 경우 파일 아이콘 표시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11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6462" marR="66462" marT="36858" marB="3685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36858" marB="36858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516924" y="156193"/>
            <a:ext cx="2543786" cy="1763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교육과정 관리 목록 화면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43995" y="155703"/>
            <a:ext cx="2347885" cy="1768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교육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&gt;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교육과정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54700" y="864146"/>
            <a:ext cx="6906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160" y="472447"/>
            <a:ext cx="925760" cy="3008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3223" y="47454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기계공학부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9512" y="99047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  <a:ea typeface="+mn-ea"/>
              </a:rPr>
              <a:t>교육과정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79308"/>
              </p:ext>
            </p:extLst>
          </p:nvPr>
        </p:nvGraphicFramePr>
        <p:xfrm>
          <a:off x="251520" y="1437326"/>
          <a:ext cx="6696744" cy="387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"/>
                <a:gridCol w="5112568"/>
                <a:gridCol w="1152128"/>
              </a:tblGrid>
              <a:tr h="273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No.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제목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등록일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2013-2016</a:t>
                      </a:r>
                      <a:r>
                        <a:rPr lang="ko-KR" altLang="en-US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년 교육과정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2013-2016</a:t>
                      </a:r>
                      <a:r>
                        <a:rPr lang="ko-KR" altLang="en-US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년 교육과정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2013-2016</a:t>
                      </a:r>
                      <a:r>
                        <a:rPr lang="ko-KR" altLang="en-US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년 교육과정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2013-2016</a:t>
                      </a:r>
                      <a:r>
                        <a:rPr lang="ko-KR" altLang="en-US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년 교육과정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2013-2016</a:t>
                      </a:r>
                      <a:r>
                        <a:rPr lang="ko-KR" altLang="en-US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년 교육과정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2013-2016</a:t>
                      </a:r>
                      <a:r>
                        <a:rPr lang="ko-KR" altLang="en-US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년 교육과정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2013-2016</a:t>
                      </a:r>
                      <a:r>
                        <a:rPr lang="ko-KR" altLang="en-US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년 교육과정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2013-2016</a:t>
                      </a:r>
                      <a:r>
                        <a:rPr lang="ko-KR" altLang="en-US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년 교육과정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2013-2016</a:t>
                      </a:r>
                      <a:r>
                        <a:rPr lang="ko-KR" altLang="en-US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년 교육과정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2013-2016</a:t>
                      </a:r>
                      <a:r>
                        <a:rPr lang="ko-KR" altLang="en-US" sz="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년 교육과정</a:t>
                      </a:r>
                      <a:endParaRPr lang="ko-KR" altLang="en-US" sz="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2015.05.05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411760" y="5385791"/>
            <a:ext cx="22124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  <a:ea typeface="+mn-ea"/>
              </a:rPr>
              <a:t>&lt;&lt;   &lt;   1 2 3 4 5 6 7 8 9 10   &gt;   &gt;&gt;</a:t>
            </a:r>
            <a:endParaRPr lang="ko-KR" altLang="en-US" sz="900" dirty="0" err="1" smtClean="0">
              <a:latin typeface="+mn-ea"/>
              <a:ea typeface="+mn-ea"/>
            </a:endParaRPr>
          </a:p>
        </p:txBody>
      </p:sp>
      <p:grpSp>
        <p:nvGrpSpPr>
          <p:cNvPr id="31" name="Drop-Down Box"/>
          <p:cNvGrpSpPr/>
          <p:nvPr>
            <p:custDataLst>
              <p:tags r:id="rId1"/>
            </p:custDataLst>
          </p:nvPr>
        </p:nvGrpSpPr>
        <p:grpSpPr>
          <a:xfrm>
            <a:off x="2090172" y="5717688"/>
            <a:ext cx="843250" cy="216024"/>
            <a:chOff x="2724498" y="1428999"/>
            <a:chExt cx="1246791" cy="205203"/>
          </a:xfrm>
        </p:grpSpPr>
        <p:sp>
          <p:nvSpPr>
            <p:cNvPr id="32" name="Text Box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724498" y="1428999"/>
              <a:ext cx="968817" cy="20520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+mn-ea"/>
                  <a:cs typeface="Calibri" pitchFamily="34" charset="0"/>
                </a:rPr>
                <a:t>전체</a:t>
              </a:r>
              <a:endParaRPr lang="en-US" sz="8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33" name="Drop-Down Arrow Box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695110" y="1429002"/>
              <a:ext cx="276179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34" name="Drop-Down Arrow"/>
            <p:cNvSpPr/>
            <p:nvPr>
              <p:custDataLst>
                <p:tags r:id="rId6"/>
              </p:custDataLst>
            </p:nvPr>
          </p:nvSpPr>
          <p:spPr>
            <a:xfrm rot="10800000">
              <a:off x="3771275" y="1495862"/>
              <a:ext cx="123839" cy="71467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3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045667" y="5713487"/>
            <a:ext cx="1196355" cy="21602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34374" y="5688631"/>
            <a:ext cx="597666" cy="256522"/>
          </a:xfrm>
          <a:prstGeom prst="rect">
            <a:avLst/>
          </a:prstGeom>
          <a:solidFill>
            <a:schemeClr val="lt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089820" y="5929038"/>
            <a:ext cx="655246" cy="46203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제목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내용</a:t>
            </a:r>
            <a:endParaRPr lang="en-US" altLang="ko-KR" sz="8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56176" y="5454972"/>
            <a:ext cx="789627" cy="3285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4845" y="1221882"/>
            <a:ext cx="1356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Total : </a:t>
            </a:r>
            <a:r>
              <a:rPr lang="en-US" altLang="ko-KR" sz="800" b="1" dirty="0" smtClean="0">
                <a:latin typeface="+mn-ea"/>
                <a:ea typeface="+mn-ea"/>
              </a:rPr>
              <a:t>30</a:t>
            </a:r>
            <a:r>
              <a:rPr lang="ko-KR" altLang="en-US" sz="800" dirty="0" smtClean="0">
                <a:latin typeface="+mn-ea"/>
                <a:ea typeface="+mn-ea"/>
              </a:rPr>
              <a:t>건 </a:t>
            </a:r>
            <a:r>
              <a:rPr lang="en-US" altLang="ko-KR" sz="800" dirty="0">
                <a:latin typeface="+mn-ea"/>
                <a:ea typeface="+mn-ea"/>
              </a:rPr>
              <a:t>| [</a:t>
            </a:r>
            <a:r>
              <a:rPr lang="en-US" altLang="ko-KR" sz="800" b="1" dirty="0" smtClean="0">
                <a:latin typeface="+mn-ea"/>
                <a:ea typeface="+mn-ea"/>
              </a:rPr>
              <a:t>1</a:t>
            </a:r>
            <a:r>
              <a:rPr lang="en-US" altLang="ko-KR" sz="800" dirty="0" smtClean="0">
                <a:latin typeface="+mn-ea"/>
                <a:ea typeface="+mn-ea"/>
              </a:rPr>
              <a:t>/3]</a:t>
            </a:r>
            <a:r>
              <a:rPr lang="ko-KR" altLang="en-US" sz="800" dirty="0">
                <a:latin typeface="+mn-ea"/>
                <a:ea typeface="+mn-ea"/>
              </a:rPr>
              <a:t>페이지</a:t>
            </a:r>
            <a:endParaRPr lang="ko-KR" altLang="en-US" sz="800" dirty="0" smtClean="0"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96063" y="8446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smtClean="0">
                <a:latin typeface="+mn-ea"/>
                <a:ea typeface="+mn-ea"/>
              </a:rPr>
              <a:t>교육과정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2459" y="1838530"/>
            <a:ext cx="114871" cy="11487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38344" y="617925"/>
            <a:ext cx="4859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회원관리       학부소개         사람들          </a:t>
            </a:r>
            <a:r>
              <a:rPr lang="ko-KR" altLang="en-US" sz="1000" b="1" u="sng" dirty="0" smtClean="0">
                <a:latin typeface="+mn-ea"/>
                <a:ea typeface="+mn-ea"/>
              </a:rPr>
              <a:t>교육</a:t>
            </a:r>
            <a:r>
              <a:rPr lang="ko-KR" altLang="en-US" sz="1000" dirty="0" smtClean="0">
                <a:latin typeface="+mn-ea"/>
                <a:ea typeface="+mn-ea"/>
              </a:rPr>
              <a:t>          대학원          커뮤니티</a:t>
            </a:r>
          </a:p>
        </p:txBody>
      </p:sp>
      <p:sp>
        <p:nvSpPr>
          <p:cNvPr id="30" name="타원 29"/>
          <p:cNvSpPr/>
          <p:nvPr/>
        </p:nvSpPr>
        <p:spPr>
          <a:xfrm>
            <a:off x="161271" y="1478448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40" name="타원 39"/>
          <p:cNvSpPr/>
          <p:nvPr/>
        </p:nvSpPr>
        <p:spPr>
          <a:xfrm>
            <a:off x="1858663" y="5727874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41" name="타원 40"/>
          <p:cNvSpPr/>
          <p:nvPr/>
        </p:nvSpPr>
        <p:spPr>
          <a:xfrm>
            <a:off x="2138344" y="1785623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465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 sz="90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21001</TotalTime>
  <Words>2635</Words>
  <Application>Microsoft Office PowerPoint</Application>
  <PresentationFormat>사용자 지정</PresentationFormat>
  <Paragraphs>1380</Paragraphs>
  <Slides>23</Slides>
  <Notes>21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</dc:title>
  <dc:creator>mg.an</dc:creator>
  <cp:lastModifiedBy>Registered User</cp:lastModifiedBy>
  <cp:revision>1704</cp:revision>
  <dcterms:created xsi:type="dcterms:W3CDTF">2012-09-05T01:12:27Z</dcterms:created>
  <dcterms:modified xsi:type="dcterms:W3CDTF">2015-05-28T10:11:38Z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Fuzewire</vt:lpwstr>
  </property>
</Properties>
</file>