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A3E7-78B0-458E-B7BF-1CBB20FA420D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549F-82B1-4EE0-B1F9-B654408B8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1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2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2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8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7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0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5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9BC2-F5F4-4ED5-8E56-5EA603C24D79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7110-915D-4CAE-9E5B-990305C39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57" y="536797"/>
            <a:ext cx="9790528" cy="726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9" dirty="0">
                <a:latin typeface="+mn-ea"/>
              </a:rPr>
              <a:t>제</a:t>
            </a:r>
            <a:r>
              <a:rPr lang="en-US" altLang="ko-KR" sz="879" dirty="0">
                <a:latin typeface="+mn-ea"/>
              </a:rPr>
              <a:t>1</a:t>
            </a:r>
            <a:r>
              <a:rPr lang="ko-KR" altLang="en-US" sz="879" dirty="0">
                <a:latin typeface="+mn-ea"/>
              </a:rPr>
              <a:t>조 수집하는 개인정보의 항목</a:t>
            </a:r>
          </a:p>
          <a:p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①학교는 회원가입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원활한 상담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각종 서비스의 제공을 위해 최초 회원가입 당시 아래와 같은 개인정보를 수집하고 있습니다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en-US" altLang="ko-KR" sz="879" dirty="0">
                <a:latin typeface="+mn-ea"/>
              </a:rPr>
              <a:t>   -</a:t>
            </a:r>
            <a:r>
              <a:rPr lang="ko-KR" altLang="en-US" sz="879" dirty="0">
                <a:latin typeface="+mn-ea"/>
              </a:rPr>
              <a:t>아이디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성명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비밀번호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보조 </a:t>
            </a:r>
            <a:r>
              <a:rPr lang="ko-KR" altLang="en-US" sz="879" dirty="0" err="1">
                <a:latin typeface="+mn-ea"/>
              </a:rPr>
              <a:t>이메일</a:t>
            </a:r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②서비스 이용과정에서 아래와 같은 정보들이 자동으로 생성되어 수집될 수 있습니다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en-US" altLang="ko-KR" sz="879" dirty="0">
                <a:latin typeface="+mn-ea"/>
              </a:rPr>
              <a:t>   -IP Address, </a:t>
            </a:r>
            <a:r>
              <a:rPr lang="ko-KR" altLang="en-US" sz="879" dirty="0">
                <a:latin typeface="+mn-ea"/>
              </a:rPr>
              <a:t>쿠키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로그인 일시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로그아웃 일시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비밀번호 변경 일시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서비스 이용 기록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불량 이용 기록 등</a:t>
            </a:r>
          </a:p>
          <a:p>
            <a:r>
              <a:rPr lang="ko-KR" altLang="en-US" sz="879" dirty="0">
                <a:latin typeface="+mn-ea"/>
              </a:rPr>
              <a:t>③부가 서비스 이용 과정에서 해당 서비스의 이용자에 한해서만 아래와 같은 정보들이 수집될 수 있습니다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en-US" altLang="ko-KR" sz="879" dirty="0">
                <a:latin typeface="+mn-ea"/>
              </a:rPr>
              <a:t>   -</a:t>
            </a:r>
            <a:r>
              <a:rPr lang="ko-KR" altLang="en-US" sz="879" dirty="0">
                <a:latin typeface="+mn-ea"/>
              </a:rPr>
              <a:t>주소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연락처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사용 이동통신사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계좌번호 등</a:t>
            </a:r>
          </a:p>
          <a:p>
            <a:r>
              <a:rPr lang="ko-KR" altLang="en-US" sz="879" dirty="0">
                <a:latin typeface="+mn-ea"/>
              </a:rPr>
              <a:t>④유료 서비스 이용 과정에서 아래와 같은 결제 정보들이 수집될 수 있습니다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en-US" altLang="ko-KR" sz="879" dirty="0">
                <a:latin typeface="+mn-ea"/>
              </a:rPr>
              <a:t>   -</a:t>
            </a:r>
            <a:r>
              <a:rPr lang="ko-KR" altLang="en-US" sz="879" dirty="0">
                <a:latin typeface="+mn-ea"/>
              </a:rPr>
              <a:t>신용카드 </a:t>
            </a:r>
            <a:r>
              <a:rPr lang="ko-KR" altLang="en-US" sz="879" dirty="0" err="1">
                <a:latin typeface="+mn-ea"/>
              </a:rPr>
              <a:t>결제시</a:t>
            </a:r>
            <a:r>
              <a:rPr lang="ko-KR" altLang="en-US" sz="879" dirty="0">
                <a:latin typeface="+mn-ea"/>
              </a:rPr>
              <a:t>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카드사명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카드번호 등</a:t>
            </a:r>
          </a:p>
          <a:p>
            <a:r>
              <a:rPr lang="ko-KR" altLang="en-US" sz="879" dirty="0">
                <a:latin typeface="+mn-ea"/>
              </a:rPr>
              <a:t>   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휴대전화 </a:t>
            </a:r>
            <a:r>
              <a:rPr lang="ko-KR" altLang="en-US" sz="879" dirty="0" err="1">
                <a:latin typeface="+mn-ea"/>
              </a:rPr>
              <a:t>결제시</a:t>
            </a:r>
            <a:r>
              <a:rPr lang="ko-KR" altLang="en-US" sz="879" dirty="0">
                <a:latin typeface="+mn-ea"/>
              </a:rPr>
              <a:t>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이동전화번호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통신사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결제승인번호 등</a:t>
            </a:r>
          </a:p>
          <a:p>
            <a:r>
              <a:rPr lang="ko-KR" altLang="en-US" sz="879" dirty="0">
                <a:latin typeface="+mn-ea"/>
              </a:rPr>
              <a:t>   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 err="1">
                <a:latin typeface="+mn-ea"/>
              </a:rPr>
              <a:t>계좌이체시</a:t>
            </a:r>
            <a:r>
              <a:rPr lang="ko-KR" altLang="en-US" sz="879" dirty="0">
                <a:latin typeface="+mn-ea"/>
              </a:rPr>
              <a:t>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 err="1">
                <a:latin typeface="+mn-ea"/>
              </a:rPr>
              <a:t>은행명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계좌번호 등</a:t>
            </a:r>
          </a:p>
          <a:p>
            <a:r>
              <a:rPr lang="ko-KR" altLang="en-US" sz="879" dirty="0">
                <a:latin typeface="+mn-ea"/>
              </a:rPr>
              <a:t>   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상품권 </a:t>
            </a:r>
            <a:r>
              <a:rPr lang="ko-KR" altLang="en-US" sz="879" dirty="0" err="1">
                <a:latin typeface="+mn-ea"/>
              </a:rPr>
              <a:t>이용시</a:t>
            </a:r>
            <a:r>
              <a:rPr lang="ko-KR" altLang="en-US" sz="879" dirty="0">
                <a:latin typeface="+mn-ea"/>
              </a:rPr>
              <a:t>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상품권 번호 </a:t>
            </a:r>
          </a:p>
          <a:p>
            <a:endParaRPr lang="ko-KR" altLang="en-US" sz="879" dirty="0">
              <a:latin typeface="+mn-ea"/>
            </a:endParaRPr>
          </a:p>
          <a:p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제</a:t>
            </a:r>
            <a:r>
              <a:rPr lang="en-US" altLang="ko-KR" sz="879" dirty="0">
                <a:latin typeface="+mn-ea"/>
              </a:rPr>
              <a:t>2</a:t>
            </a:r>
            <a:r>
              <a:rPr lang="ko-KR" altLang="en-US" sz="879" dirty="0">
                <a:latin typeface="+mn-ea"/>
              </a:rPr>
              <a:t>조 개인정보의 수집 및 이용 목적    </a:t>
            </a:r>
          </a:p>
          <a:p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①이용자관리</a:t>
            </a:r>
          </a:p>
          <a:p>
            <a:r>
              <a:rPr lang="ko-KR" altLang="en-US" sz="879" dirty="0">
                <a:latin typeface="+mn-ea"/>
              </a:rPr>
              <a:t>  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이용자제 서비스 이용 및 제한적 본인 </a:t>
            </a:r>
            <a:r>
              <a:rPr lang="ko-KR" altLang="en-US" sz="879" dirty="0" err="1">
                <a:latin typeface="+mn-ea"/>
              </a:rPr>
              <a:t>확인제에</a:t>
            </a:r>
            <a:r>
              <a:rPr lang="ko-KR" altLang="en-US" sz="879" dirty="0">
                <a:latin typeface="+mn-ea"/>
              </a:rPr>
              <a:t> 따른 본인확인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개인식별</a:t>
            </a:r>
            <a:r>
              <a:rPr lang="en-US" altLang="ko-KR" sz="879" dirty="0">
                <a:latin typeface="+mn-ea"/>
              </a:rPr>
              <a:t>,</a:t>
            </a:r>
          </a:p>
          <a:p>
            <a:r>
              <a:rPr lang="en-US" altLang="ko-KR" sz="879" dirty="0">
                <a:latin typeface="+mn-ea"/>
              </a:rPr>
              <a:t>      </a:t>
            </a:r>
            <a:r>
              <a:rPr lang="ko-KR" altLang="en-US" sz="879" dirty="0">
                <a:latin typeface="+mn-ea"/>
              </a:rPr>
              <a:t>불량회원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한양대학교 홈페이지 이용약관 </a:t>
            </a:r>
            <a:r>
              <a:rPr lang="en-US" altLang="ko-KR" sz="879" dirty="0">
                <a:latin typeface="+mn-ea"/>
              </a:rPr>
              <a:t>4</a:t>
            </a:r>
            <a:r>
              <a:rPr lang="ko-KR" altLang="en-US" sz="879" dirty="0">
                <a:latin typeface="+mn-ea"/>
              </a:rPr>
              <a:t>조 참조</a:t>
            </a:r>
            <a:r>
              <a:rPr lang="en-US" altLang="ko-KR" sz="879" dirty="0">
                <a:latin typeface="+mn-ea"/>
              </a:rPr>
              <a:t>)</a:t>
            </a:r>
            <a:r>
              <a:rPr lang="ko-KR" altLang="en-US" sz="879" dirty="0">
                <a:latin typeface="+mn-ea"/>
              </a:rPr>
              <a:t>의 부정 이용방지와 비인가 사용방지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가입의사 확인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가입 및 가입횟수 제한</a:t>
            </a:r>
            <a:r>
              <a:rPr lang="en-US" altLang="ko-KR" sz="879" dirty="0">
                <a:latin typeface="+mn-ea"/>
              </a:rPr>
              <a:t>,</a:t>
            </a:r>
          </a:p>
          <a:p>
            <a:r>
              <a:rPr lang="en-US" altLang="ko-KR" sz="879" dirty="0">
                <a:latin typeface="+mn-ea"/>
              </a:rPr>
              <a:t>      </a:t>
            </a:r>
            <a:r>
              <a:rPr lang="ko-KR" altLang="en-US" sz="879" dirty="0">
                <a:latin typeface="+mn-ea"/>
              </a:rPr>
              <a:t>추후 법정 대리인 본인확인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분쟁 조정을 위한 기록보존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불만처리 등 민원처리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고지사항 전달</a:t>
            </a:r>
          </a:p>
          <a:p>
            <a:r>
              <a:rPr lang="ko-KR" altLang="en-US" sz="879" dirty="0">
                <a:latin typeface="+mn-ea"/>
              </a:rPr>
              <a:t>②부가서비스 및 유료서비스 제공</a:t>
            </a:r>
          </a:p>
          <a:p>
            <a:r>
              <a:rPr lang="ko-KR" altLang="en-US" sz="879" dirty="0">
                <a:latin typeface="+mn-ea"/>
              </a:rPr>
              <a:t>  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서비스 제공에 관한 계약 이행 및 서비스 제공에 따른 요금정산 </a:t>
            </a:r>
            <a:r>
              <a:rPr lang="ko-KR" altLang="en-US" sz="879" dirty="0" err="1">
                <a:latin typeface="+mn-ea"/>
              </a:rPr>
              <a:t>컨텐츠</a:t>
            </a:r>
            <a:r>
              <a:rPr lang="ko-KR" altLang="en-US" sz="879" dirty="0">
                <a:latin typeface="+mn-ea"/>
              </a:rPr>
              <a:t> 제공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요금 결제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본인 인증</a:t>
            </a:r>
          </a:p>
          <a:p>
            <a:r>
              <a:rPr lang="ko-KR" altLang="en-US" sz="879" dirty="0">
                <a:latin typeface="+mn-ea"/>
              </a:rPr>
              <a:t>③신규 서비스 개발에의 활용</a:t>
            </a:r>
          </a:p>
          <a:p>
            <a:r>
              <a:rPr lang="ko-KR" altLang="en-US" sz="879" dirty="0">
                <a:latin typeface="+mn-ea"/>
              </a:rPr>
              <a:t>  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신규 서비스 개발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통계학적 특성에 따른 서비스 제공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서비스의 유효성 확인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접속빈도 파악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이용자의 서비스 이용에 대한 통계    </a:t>
            </a:r>
          </a:p>
          <a:p>
            <a:endParaRPr lang="ko-KR" altLang="en-US" sz="879" dirty="0">
              <a:latin typeface="+mn-ea"/>
            </a:endParaRPr>
          </a:p>
          <a:p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제</a:t>
            </a:r>
            <a:r>
              <a:rPr lang="en-US" altLang="ko-KR" sz="879" dirty="0">
                <a:latin typeface="+mn-ea"/>
              </a:rPr>
              <a:t>3</a:t>
            </a:r>
            <a:r>
              <a:rPr lang="ko-KR" altLang="en-US" sz="879" dirty="0">
                <a:latin typeface="+mn-ea"/>
              </a:rPr>
              <a:t>조 개인정보의 보유 및 이용기간    </a:t>
            </a:r>
          </a:p>
          <a:p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이용자의 개인정보는 원칙적으로 개인정보의 수집 및 이용목적이 달성되면 지체 없이 파기합니다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ko-KR" altLang="en-US" sz="879" dirty="0">
                <a:latin typeface="+mn-ea"/>
              </a:rPr>
              <a:t>단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학적부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졸업증명 등 각종 </a:t>
            </a:r>
            <a:r>
              <a:rPr lang="ko-KR" altLang="en-US" sz="879" dirty="0" err="1">
                <a:latin typeface="+mn-ea"/>
              </a:rPr>
              <a:t>제증명</a:t>
            </a:r>
            <a:r>
              <a:rPr lang="ko-KR" altLang="en-US" sz="879" dirty="0">
                <a:latin typeface="+mn-ea"/>
              </a:rPr>
              <a:t> 발급을 위한 개인정보는 영구보관 합니다</a:t>
            </a:r>
            <a:r>
              <a:rPr lang="en-US" altLang="ko-KR" sz="879" dirty="0">
                <a:latin typeface="+mn-ea"/>
              </a:rPr>
              <a:t>. </a:t>
            </a:r>
            <a:r>
              <a:rPr lang="ko-KR" altLang="en-US" sz="879" dirty="0">
                <a:latin typeface="+mn-ea"/>
              </a:rPr>
              <a:t>다음의 정보에 대해서는 아래의 이유로 명시한 기간 동안 보존합니다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endParaRPr lang="en-US" altLang="ko-KR" sz="879" dirty="0">
              <a:latin typeface="+mn-ea"/>
            </a:endParaRPr>
          </a:p>
          <a:p>
            <a:r>
              <a:rPr lang="en-US" altLang="ko-KR" sz="879" dirty="0">
                <a:latin typeface="+mn-ea"/>
              </a:rPr>
              <a:t>①</a:t>
            </a:r>
            <a:r>
              <a:rPr lang="ko-KR" altLang="en-US" sz="879" dirty="0">
                <a:latin typeface="+mn-ea"/>
              </a:rPr>
              <a:t>학교 내부 방침에 의한 정보보유 사유</a:t>
            </a:r>
          </a:p>
          <a:p>
            <a:r>
              <a:rPr lang="ko-KR" altLang="en-US" sz="879" dirty="0">
                <a:latin typeface="+mn-ea"/>
              </a:rPr>
              <a:t>　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부정이용기록 보존 이유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부정 이용 방지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보존 기간</a:t>
            </a:r>
            <a:r>
              <a:rPr lang="en-US" altLang="ko-KR" sz="879" dirty="0">
                <a:latin typeface="+mn-ea"/>
              </a:rPr>
              <a:t>: 1</a:t>
            </a:r>
            <a:r>
              <a:rPr lang="ko-KR" altLang="en-US" sz="879" dirty="0">
                <a:latin typeface="+mn-ea"/>
              </a:rPr>
              <a:t>년</a:t>
            </a:r>
            <a:r>
              <a:rPr lang="en-US" altLang="ko-KR" sz="879" dirty="0">
                <a:latin typeface="+mn-ea"/>
              </a:rPr>
              <a:t>)</a:t>
            </a:r>
          </a:p>
          <a:p>
            <a:r>
              <a:rPr lang="en-US" altLang="ko-KR" sz="879" dirty="0">
                <a:latin typeface="+mn-ea"/>
              </a:rPr>
              <a:t>②</a:t>
            </a:r>
            <a:r>
              <a:rPr lang="ko-KR" altLang="en-US" sz="879" dirty="0">
                <a:latin typeface="+mn-ea"/>
              </a:rPr>
              <a:t>관련법령에 의한 정보보유 사유</a:t>
            </a:r>
          </a:p>
          <a:p>
            <a:r>
              <a:rPr lang="ko-KR" altLang="en-US" sz="879" dirty="0">
                <a:latin typeface="+mn-ea"/>
              </a:rPr>
              <a:t>  학교는 교육목적 관련법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교육기본법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고등교육법시행령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외국인유학생 및 어학연수생관리지침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장애인 등에 대한 특수교육법</a:t>
            </a:r>
            <a:r>
              <a:rPr lang="en-US" altLang="ko-KR" sz="879" dirty="0">
                <a:latin typeface="+mn-ea"/>
              </a:rPr>
              <a:t>, </a:t>
            </a:r>
          </a:p>
          <a:p>
            <a:r>
              <a:rPr lang="en-US" altLang="ko-KR" sz="879" dirty="0">
                <a:latin typeface="+mn-ea"/>
              </a:rPr>
              <a:t>  </a:t>
            </a:r>
            <a:r>
              <a:rPr lang="ko-KR" altLang="en-US" sz="879" dirty="0">
                <a:latin typeface="+mn-ea"/>
              </a:rPr>
              <a:t>대학등록금에 관한 규칙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기부금품 모집 및 사용에 관한 법률시행령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도서관법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평생교육법시행규칙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학교보건법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근로기준법시행령</a:t>
            </a:r>
            <a:r>
              <a:rPr lang="en-US" altLang="ko-KR" sz="879" dirty="0">
                <a:latin typeface="+mn-ea"/>
              </a:rPr>
              <a:t>,</a:t>
            </a:r>
          </a:p>
          <a:p>
            <a:r>
              <a:rPr lang="en-US" altLang="ko-KR" sz="879" dirty="0">
                <a:latin typeface="+mn-ea"/>
              </a:rPr>
              <a:t> </a:t>
            </a:r>
            <a:r>
              <a:rPr lang="ko-KR" altLang="en-US" sz="879" dirty="0" err="1">
                <a:latin typeface="+mn-ea"/>
              </a:rPr>
              <a:t>민원사무처리에관한</a:t>
            </a:r>
            <a:r>
              <a:rPr lang="ko-KR" altLang="en-US" sz="879" dirty="0">
                <a:latin typeface="+mn-ea"/>
              </a:rPr>
              <a:t> 법률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소득세법 등</a:t>
            </a:r>
            <a:r>
              <a:rPr lang="en-US" altLang="ko-KR" sz="879" dirty="0">
                <a:latin typeface="+mn-ea"/>
              </a:rPr>
              <a:t>)</a:t>
            </a:r>
            <a:r>
              <a:rPr lang="ko-KR" altLang="en-US" sz="879" dirty="0">
                <a:latin typeface="+mn-ea"/>
              </a:rPr>
              <a:t>에서</a:t>
            </a:r>
          </a:p>
          <a:p>
            <a:r>
              <a:rPr lang="ko-KR" altLang="en-US" sz="879" dirty="0">
                <a:latin typeface="+mn-ea"/>
              </a:rPr>
              <a:t>  정한 목적으로만 보유정보를 이용하며 관련법령에서 명시한 기간 동안 이용자정보를 보관합니다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en-US" altLang="ko-KR" sz="879" dirty="0">
                <a:latin typeface="+mn-ea"/>
              </a:rPr>
              <a:t>  </a:t>
            </a:r>
            <a:r>
              <a:rPr lang="ko-KR" altLang="en-US" sz="879" dirty="0">
                <a:latin typeface="+mn-ea"/>
              </a:rPr>
              <a:t>상법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전자상거래 등에서의 소비자보호에 관한 법률 등 관계법령의 규정에 의한 경우는 관련 정보를 법에서 정한 목적으로만 이용하며 보존기간은 아래와 같습니다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ko-KR" altLang="en-US" sz="879" dirty="0">
                <a:latin typeface="+mn-ea"/>
              </a:rPr>
              <a:t>　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웹사이트 방문기록 보존 이유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통신비밀보호법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보존 기간</a:t>
            </a:r>
            <a:r>
              <a:rPr lang="en-US" altLang="ko-KR" sz="879" dirty="0">
                <a:latin typeface="+mn-ea"/>
              </a:rPr>
              <a:t>: 3</a:t>
            </a:r>
            <a:r>
              <a:rPr lang="ko-KR" altLang="en-US" sz="879" dirty="0">
                <a:latin typeface="+mn-ea"/>
              </a:rPr>
              <a:t>개월</a:t>
            </a:r>
            <a:r>
              <a:rPr lang="en-US" altLang="ko-KR" sz="879" dirty="0">
                <a:latin typeface="+mn-ea"/>
              </a:rPr>
              <a:t>)</a:t>
            </a:r>
          </a:p>
          <a:p>
            <a:r>
              <a:rPr lang="ko-KR" altLang="en-US" sz="879" dirty="0">
                <a:latin typeface="+mn-ea"/>
              </a:rPr>
              <a:t>　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본인확인에 관한 기록 보존 이유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정보통신망 이용촉진 및 정보보호 등에 관한 법률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보존 기간</a:t>
            </a:r>
            <a:r>
              <a:rPr lang="en-US" altLang="ko-KR" sz="879" dirty="0">
                <a:latin typeface="+mn-ea"/>
              </a:rPr>
              <a:t>: 6</a:t>
            </a:r>
            <a:r>
              <a:rPr lang="ko-KR" altLang="en-US" sz="879" dirty="0">
                <a:latin typeface="+mn-ea"/>
              </a:rPr>
              <a:t>개월</a:t>
            </a:r>
            <a:r>
              <a:rPr lang="en-US" altLang="ko-KR" sz="879" dirty="0">
                <a:latin typeface="+mn-ea"/>
              </a:rPr>
              <a:t>)</a:t>
            </a:r>
          </a:p>
          <a:p>
            <a:r>
              <a:rPr lang="ko-KR" altLang="en-US" sz="879" dirty="0">
                <a:latin typeface="+mn-ea"/>
              </a:rPr>
              <a:t>　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이용자의 불만 또는 분쟁처리에 관한 기록 보존 이유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전자상거래 등에서의 소비자보호에 관한 법률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보존 기간</a:t>
            </a:r>
            <a:r>
              <a:rPr lang="en-US" altLang="ko-KR" sz="879" dirty="0">
                <a:latin typeface="+mn-ea"/>
              </a:rPr>
              <a:t>: 3</a:t>
            </a:r>
            <a:r>
              <a:rPr lang="ko-KR" altLang="en-US" sz="879" dirty="0">
                <a:latin typeface="+mn-ea"/>
              </a:rPr>
              <a:t>년</a:t>
            </a:r>
            <a:r>
              <a:rPr lang="en-US" altLang="ko-KR" sz="879" dirty="0">
                <a:latin typeface="+mn-ea"/>
              </a:rPr>
              <a:t>)</a:t>
            </a:r>
          </a:p>
          <a:p>
            <a:r>
              <a:rPr lang="ko-KR" altLang="en-US" sz="879" dirty="0">
                <a:latin typeface="+mn-ea"/>
              </a:rPr>
              <a:t>　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계약 또는 청약철회 등에 관한 기록 보존 이유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전자상거래 등에서의 소비자보호에 관한 법률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보존 기간</a:t>
            </a:r>
            <a:r>
              <a:rPr lang="en-US" altLang="ko-KR" sz="879" dirty="0">
                <a:latin typeface="+mn-ea"/>
              </a:rPr>
              <a:t>: 5</a:t>
            </a:r>
            <a:r>
              <a:rPr lang="ko-KR" altLang="en-US" sz="879" dirty="0">
                <a:latin typeface="+mn-ea"/>
              </a:rPr>
              <a:t>년</a:t>
            </a:r>
            <a:r>
              <a:rPr lang="en-US" altLang="ko-KR" sz="879" dirty="0">
                <a:latin typeface="+mn-ea"/>
              </a:rPr>
              <a:t>)</a:t>
            </a:r>
          </a:p>
          <a:p>
            <a:r>
              <a:rPr lang="ko-KR" altLang="en-US" sz="879" dirty="0">
                <a:latin typeface="+mn-ea"/>
              </a:rPr>
              <a:t>　</a:t>
            </a:r>
            <a:r>
              <a:rPr lang="en-US" altLang="ko-KR" sz="879" dirty="0">
                <a:latin typeface="+mn-ea"/>
              </a:rPr>
              <a:t>-</a:t>
            </a:r>
            <a:r>
              <a:rPr lang="ko-KR" altLang="en-US" sz="879" dirty="0">
                <a:latin typeface="+mn-ea"/>
              </a:rPr>
              <a:t>대금결제 및 재화 등의 공급에 관한 기록 보존 이유 </a:t>
            </a:r>
            <a:r>
              <a:rPr lang="en-US" altLang="ko-KR" sz="879" dirty="0">
                <a:latin typeface="+mn-ea"/>
              </a:rPr>
              <a:t>: </a:t>
            </a:r>
            <a:r>
              <a:rPr lang="ko-KR" altLang="en-US" sz="879" dirty="0">
                <a:latin typeface="+mn-ea"/>
              </a:rPr>
              <a:t>전자상거래 등에서의 소비자보호에 관한 법률</a:t>
            </a:r>
            <a:r>
              <a:rPr lang="en-US" altLang="ko-KR" sz="879" dirty="0">
                <a:latin typeface="+mn-ea"/>
              </a:rPr>
              <a:t>(</a:t>
            </a:r>
            <a:r>
              <a:rPr lang="ko-KR" altLang="en-US" sz="879" dirty="0">
                <a:latin typeface="+mn-ea"/>
              </a:rPr>
              <a:t>보존 기간</a:t>
            </a:r>
            <a:r>
              <a:rPr lang="en-US" altLang="ko-KR" sz="879" dirty="0">
                <a:latin typeface="+mn-ea"/>
              </a:rPr>
              <a:t>: 5</a:t>
            </a:r>
            <a:r>
              <a:rPr lang="ko-KR" altLang="en-US" sz="879" dirty="0">
                <a:latin typeface="+mn-ea"/>
              </a:rPr>
              <a:t>년</a:t>
            </a:r>
            <a:r>
              <a:rPr lang="en-US" altLang="ko-KR" sz="879" dirty="0">
                <a:latin typeface="+mn-ea"/>
              </a:rPr>
              <a:t>)   </a:t>
            </a:r>
          </a:p>
          <a:p>
            <a:endParaRPr lang="en-US" altLang="ko-KR" sz="879" dirty="0">
              <a:latin typeface="+mn-ea"/>
            </a:endParaRPr>
          </a:p>
          <a:p>
            <a:endParaRPr lang="en-US" altLang="ko-KR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제</a:t>
            </a:r>
            <a:r>
              <a:rPr lang="en-US" altLang="ko-KR" sz="879" dirty="0">
                <a:latin typeface="+mn-ea"/>
              </a:rPr>
              <a:t>4</a:t>
            </a:r>
            <a:r>
              <a:rPr lang="ko-KR" altLang="en-US" sz="879" dirty="0">
                <a:latin typeface="+mn-ea"/>
              </a:rPr>
              <a:t>조 동의를 거부할 권리 및 동의 거부에 따른 불이익</a:t>
            </a:r>
          </a:p>
          <a:p>
            <a:endParaRPr lang="ko-KR" altLang="en-US" sz="879" dirty="0">
              <a:latin typeface="+mn-ea"/>
            </a:endParaRPr>
          </a:p>
          <a:p>
            <a:r>
              <a:rPr lang="ko-KR" altLang="en-US" sz="879" dirty="0">
                <a:latin typeface="+mn-ea"/>
              </a:rPr>
              <a:t>회원 가입 신청자는 개인정보 제공 등에 관해 동의하지 않을 권리가 있습니다</a:t>
            </a:r>
            <a:r>
              <a:rPr lang="en-US" altLang="ko-KR" sz="879" dirty="0">
                <a:latin typeface="+mn-ea"/>
              </a:rPr>
              <a:t>. </a:t>
            </a:r>
          </a:p>
          <a:p>
            <a:r>
              <a:rPr lang="ko-KR" altLang="en-US" sz="879" dirty="0">
                <a:latin typeface="+mn-ea"/>
              </a:rPr>
              <a:t>다만</a:t>
            </a:r>
            <a:r>
              <a:rPr lang="en-US" altLang="ko-KR" sz="879" dirty="0">
                <a:latin typeface="+mn-ea"/>
              </a:rPr>
              <a:t>, </a:t>
            </a:r>
            <a:r>
              <a:rPr lang="ko-KR" altLang="en-US" sz="879" dirty="0">
                <a:latin typeface="+mn-ea"/>
              </a:rPr>
              <a:t>신청 시 제공받는 정보는 학교의 홈페이지 및 포털 이용에 필수적인 항목으로 해당 정보를 제공받지 못할 경우 서비스를 제공받으실 수 없습니다</a:t>
            </a:r>
            <a:r>
              <a:rPr lang="en-US" altLang="ko-KR" sz="879" dirty="0">
                <a:latin typeface="+mn-ea"/>
              </a:rPr>
              <a:t>.</a:t>
            </a:r>
          </a:p>
          <a:p>
            <a:r>
              <a:rPr lang="ko-KR" altLang="en-US" sz="879" dirty="0">
                <a:latin typeface="+mn-ea"/>
              </a:rPr>
              <a:t>따라서 개인정보 제공에 대해 동의하지 않는 경우 회원 가입이 제한될 수 있습니다</a:t>
            </a:r>
            <a:r>
              <a:rPr lang="en-US" altLang="ko-KR" sz="879" dirty="0">
                <a:latin typeface="+mn-ea"/>
              </a:rPr>
              <a:t>.</a:t>
            </a:r>
            <a:endParaRPr lang="ko-KR" altLang="en-US" sz="879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257" y="948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개인정보취급방침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6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57" y="536797"/>
            <a:ext cx="9790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본 웹사이트에 게시된 </a:t>
            </a:r>
            <a:r>
              <a:rPr lang="ko-KR" altLang="en-US" sz="900" dirty="0" err="1"/>
              <a:t>이메일</a:t>
            </a:r>
            <a:r>
              <a:rPr lang="ko-KR" altLang="en-US" sz="900" dirty="0"/>
              <a:t> 주소가 전자우편 수집 프로그램이나 그 밖의 기술적 장치를 이용하여 무단으로 수집되는 것을 거부하며</a:t>
            </a:r>
            <a:r>
              <a:rPr lang="en-US" altLang="ko-KR" sz="900" dirty="0"/>
              <a:t>, </a:t>
            </a:r>
            <a:r>
              <a:rPr lang="ko-KR" altLang="en-US" sz="900" dirty="0"/>
              <a:t>이를 </a:t>
            </a:r>
            <a:r>
              <a:rPr lang="ko-KR" altLang="en-US" sz="900" dirty="0" err="1"/>
              <a:t>위반시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정보통신망법에</a:t>
            </a:r>
            <a:r>
              <a:rPr lang="ko-KR" altLang="en-US" sz="900" dirty="0"/>
              <a:t> 의해 </a:t>
            </a:r>
            <a:r>
              <a:rPr lang="ko-KR" altLang="en-US" sz="900" dirty="0" err="1"/>
              <a:t>형사처벌됨을</a:t>
            </a:r>
            <a:r>
              <a:rPr lang="ko-KR" altLang="en-US" sz="900" dirty="0"/>
              <a:t> 유념하시기 바랍니다</a:t>
            </a:r>
            <a:r>
              <a:rPr lang="en-US" altLang="ko-KR" sz="900" dirty="0"/>
              <a:t>.</a:t>
            </a:r>
            <a:r>
              <a:rPr lang="ko-KR" altLang="en-US" sz="900" dirty="0" smtClean="0"/>
              <a:t/>
            </a:r>
            <a:br>
              <a:rPr lang="ko-KR" altLang="en-US" sz="900" dirty="0" smtClean="0"/>
            </a:br>
            <a:r>
              <a:rPr lang="ko-KR" altLang="en-US" sz="900" dirty="0"/>
              <a:t>「정보통신망 이용촉진 및 정보보호 등에 관한 법률」 </a:t>
            </a:r>
            <a:r>
              <a:rPr lang="en-US" altLang="ko-KR" sz="900" dirty="0"/>
              <a:t>[</a:t>
            </a:r>
            <a:r>
              <a:rPr lang="ko-KR" altLang="en-US" sz="900" dirty="0"/>
              <a:t>시행 </a:t>
            </a:r>
            <a:r>
              <a:rPr lang="en-US" altLang="ko-KR" sz="900" dirty="0"/>
              <a:t>2013.3.23] [</a:t>
            </a:r>
            <a:r>
              <a:rPr lang="ko-KR" altLang="en-US" sz="900" dirty="0"/>
              <a:t>법률 제</a:t>
            </a:r>
            <a:r>
              <a:rPr lang="en-US" altLang="ko-KR" sz="900" dirty="0"/>
              <a:t>11690</a:t>
            </a:r>
            <a:r>
              <a:rPr lang="ko-KR" altLang="en-US" sz="900" dirty="0"/>
              <a:t>호</a:t>
            </a:r>
            <a:r>
              <a:rPr lang="en-US" altLang="ko-KR" sz="900" dirty="0"/>
              <a:t>, 2013.3.23, </a:t>
            </a:r>
            <a:r>
              <a:rPr lang="ko-KR" altLang="en-US" sz="900" dirty="0"/>
              <a:t>타법개정</a:t>
            </a:r>
            <a:r>
              <a:rPr lang="en-US" altLang="ko-KR" sz="900" dirty="0"/>
              <a:t>]</a:t>
            </a:r>
            <a:endParaRPr lang="ko-KR" altLang="en-US" sz="879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257" y="9489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이메일집단수집거부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898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변효석</dc:creator>
  <cp:lastModifiedBy>변효석</cp:lastModifiedBy>
  <cp:revision>3</cp:revision>
  <dcterms:created xsi:type="dcterms:W3CDTF">2015-06-23T05:51:04Z</dcterms:created>
  <dcterms:modified xsi:type="dcterms:W3CDTF">2015-06-23T05:52:08Z</dcterms:modified>
</cp:coreProperties>
</file>