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1" r:id="rId3"/>
    <p:sldId id="265" r:id="rId4"/>
    <p:sldId id="257" r:id="rId5"/>
    <p:sldId id="267" r:id="rId6"/>
    <p:sldId id="268" r:id="rId7"/>
    <p:sldId id="270" r:id="rId8"/>
    <p:sldId id="271" r:id="rId9"/>
    <p:sldId id="272" r:id="rId10"/>
    <p:sldId id="273" r:id="rId11"/>
    <p:sldId id="276"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3CCD94-7DF4-E47D-D381-995A584355D8}" name="Abdullah Palaz" initials="AP" userId="0451cb018a15d2a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64"/>
    <a:srgbClr val="F166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88E0-2A96-4949-AC34-BDAB2E307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C2F303-7104-4D13-A926-029520206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2EF16-AE45-4768-98EF-10070BA14F46}"/>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8716E1CB-04E2-478B-BF09-7999276CD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200E6-4F90-4D3E-8981-B032157EF8F4}"/>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2291964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29C9-FDAA-4EF4-9A88-A4DD747B08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12401-4CA4-46D3-B50D-19533F2A4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FCEF4-F4DA-49CA-8B79-6F1D4D3860BC}"/>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7E006399-776D-4661-96C0-26E2A2CE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FAE4AB-9050-4DD5-A7AC-9BEDCADEB738}"/>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3254602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018E8-2306-42E4-AF03-9BC50457B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5A0A66-FB55-45A0-A400-D1A52BF9D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D6654-768B-4C81-B3B7-AA1C0A38FBF1}"/>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9A12A966-B504-420D-A2AE-611425EC0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AE5EF-7B49-4324-93F2-57DE81C46007}"/>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4059521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7813-6A47-453F-9C66-2D8F791B6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189BB7-E7CB-4FCF-8007-4DE124B62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AB598-DD31-489A-941F-8DB4026086C5}"/>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437D076E-67C5-4094-BBA4-476490DA8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8CC65-D79A-40D2-B0EA-6F4ADCA76E2E}"/>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72012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1D3F-E449-4BF5-AC43-7F8E3CDD5E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454C2-C9D8-421F-954C-9013DFDBA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E3D60-59D8-4AD6-913F-DB8244B9B0CF}"/>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998BAF0D-53B4-4697-8F50-69F3F5FCA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936F4-42B8-44D3-9119-597B7D46567D}"/>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3879696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C8AB-E26F-4D7E-AC2A-C12E26788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3D2726-7443-4F0C-A5C8-D5715A72CB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3F79E-368A-4C49-807E-F22A06E65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AFD75-E80C-48B9-8E7B-16B76159F951}"/>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6" name="Footer Placeholder 5">
            <a:extLst>
              <a:ext uri="{FF2B5EF4-FFF2-40B4-BE49-F238E27FC236}">
                <a16:creationId xmlns:a16="http://schemas.microsoft.com/office/drawing/2014/main" id="{5ABE2D67-8014-4251-8D4D-B67FB8CA6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7D6ED-34F8-411B-8415-E0BDD684AEB0}"/>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3845933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B44C-B7F6-4C98-AF50-8F8F54835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745840-C95F-41AD-886F-AEF5DC2B6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1B052-E877-46DE-B52E-9D689E441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BF635-DAE7-4022-856B-215521C1A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105934-51BD-4219-8396-BBB47DBAD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862F0-7018-4AE5-B8EE-762082D4FF3B}"/>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8" name="Footer Placeholder 7">
            <a:extLst>
              <a:ext uri="{FF2B5EF4-FFF2-40B4-BE49-F238E27FC236}">
                <a16:creationId xmlns:a16="http://schemas.microsoft.com/office/drawing/2014/main" id="{BE331730-E6F0-42A8-86B8-5D3D874FB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3989A-5659-4FA2-8518-14FC6F132AED}"/>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1338369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BC63-F2FD-4FB7-8BF0-BF08E577A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877A8B-D64B-46C8-AF23-A0EA09249B1E}"/>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4" name="Footer Placeholder 3">
            <a:extLst>
              <a:ext uri="{FF2B5EF4-FFF2-40B4-BE49-F238E27FC236}">
                <a16:creationId xmlns:a16="http://schemas.microsoft.com/office/drawing/2014/main" id="{B42B49C8-679C-4D6A-A921-094C67AFB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16BAE1-1951-45E3-AA88-017CC61C1877}"/>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2857573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4A87E-279A-4C41-B772-19BF64A51F4E}"/>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3" name="Footer Placeholder 2">
            <a:extLst>
              <a:ext uri="{FF2B5EF4-FFF2-40B4-BE49-F238E27FC236}">
                <a16:creationId xmlns:a16="http://schemas.microsoft.com/office/drawing/2014/main" id="{6191E8CD-3D65-41B8-8DA3-83407F2948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66001F-74D1-4651-A053-F0535F058DC1}"/>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2947737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4B50B-08B1-4E62-AA88-B4A7800A3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CDD48D-2BA5-4D17-9FD8-DDBDFB7F3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4655BE-1386-411B-8D60-8CB7BCAA7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A3D3D-4226-446C-A791-618795A5C732}"/>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6" name="Footer Placeholder 5">
            <a:extLst>
              <a:ext uri="{FF2B5EF4-FFF2-40B4-BE49-F238E27FC236}">
                <a16:creationId xmlns:a16="http://schemas.microsoft.com/office/drawing/2014/main" id="{9C9AC5DC-FC9B-4927-84BF-3935A4202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338C2-49E1-4AD0-92A7-16CC7641BEE9}"/>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62519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67F3-52A6-4E8C-AD3A-BD0BCB45A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0C1E82-EE90-44EA-AE5E-53656392F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EFE29-0DB3-4AD0-9C37-19ACBF933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BD497-47CB-4762-97FB-CE1E70191F81}"/>
              </a:ext>
            </a:extLst>
          </p:cNvPr>
          <p:cNvSpPr>
            <a:spLocks noGrp="1"/>
          </p:cNvSpPr>
          <p:nvPr>
            <p:ph type="dt" sz="half" idx="10"/>
          </p:nvPr>
        </p:nvSpPr>
        <p:spPr/>
        <p:txBody>
          <a:bodyPr/>
          <a:lstStyle/>
          <a:p>
            <a:fld id="{9AB33907-7377-4046-A892-E514E4B61D14}" type="datetimeFigureOut">
              <a:rPr lang="en-US" smtClean="0"/>
              <a:t>12/29/2021</a:t>
            </a:fld>
            <a:endParaRPr lang="en-US"/>
          </a:p>
        </p:txBody>
      </p:sp>
      <p:sp>
        <p:nvSpPr>
          <p:cNvPr id="6" name="Footer Placeholder 5">
            <a:extLst>
              <a:ext uri="{FF2B5EF4-FFF2-40B4-BE49-F238E27FC236}">
                <a16:creationId xmlns:a16="http://schemas.microsoft.com/office/drawing/2014/main" id="{920A7D69-B5B0-451A-9B9A-DF74EB075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301D6-44B0-4137-AB81-E2DAB254E1FF}"/>
              </a:ext>
            </a:extLst>
          </p:cNvPr>
          <p:cNvSpPr>
            <a:spLocks noGrp="1"/>
          </p:cNvSpPr>
          <p:nvPr>
            <p:ph type="sldNum" sz="quarter" idx="12"/>
          </p:nvPr>
        </p:nvSpPr>
        <p:spPr/>
        <p:txBody>
          <a:bodyPr/>
          <a:lstStyle/>
          <a:p>
            <a:fld id="{4AEE9611-87BF-48BA-8B53-3923B080FAAB}" type="slidenum">
              <a:rPr lang="en-US" smtClean="0"/>
              <a:t>‹#›</a:t>
            </a:fld>
            <a:endParaRPr lang="en-US"/>
          </a:p>
        </p:txBody>
      </p:sp>
    </p:spTree>
    <p:extLst>
      <p:ext uri="{BB962C8B-B14F-4D97-AF65-F5344CB8AC3E}">
        <p14:creationId xmlns:p14="http://schemas.microsoft.com/office/powerpoint/2010/main" val="699753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18649-500D-4413-B51C-F9508A5CD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6292B-C59E-4305-9A60-B4CEBEBB3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C3E2F-091F-4DD6-A714-305F38AEF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33907-7377-4046-A892-E514E4B61D14}" type="datetimeFigureOut">
              <a:rPr lang="en-US" smtClean="0"/>
              <a:t>12/29/2021</a:t>
            </a:fld>
            <a:endParaRPr lang="en-US"/>
          </a:p>
        </p:txBody>
      </p:sp>
      <p:sp>
        <p:nvSpPr>
          <p:cNvPr id="5" name="Footer Placeholder 4">
            <a:extLst>
              <a:ext uri="{FF2B5EF4-FFF2-40B4-BE49-F238E27FC236}">
                <a16:creationId xmlns:a16="http://schemas.microsoft.com/office/drawing/2014/main" id="{0D24C20F-AA24-432B-9FAC-AA05996D9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D3A619-89D2-4618-8276-453D78C41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E9611-87BF-48BA-8B53-3923B080FAAB}" type="slidenum">
              <a:rPr lang="en-US" smtClean="0"/>
              <a:t>‹#›</a:t>
            </a:fld>
            <a:endParaRPr lang="en-US"/>
          </a:p>
        </p:txBody>
      </p:sp>
    </p:spTree>
    <p:extLst>
      <p:ext uri="{BB962C8B-B14F-4D97-AF65-F5344CB8AC3E}">
        <p14:creationId xmlns:p14="http://schemas.microsoft.com/office/powerpoint/2010/main" val="2437705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3A2F937-C24D-43ED-8BB3-BC285C4A5738}"/>
              </a:ext>
            </a:extLst>
          </p:cNvPr>
          <p:cNvGrpSpPr/>
          <p:nvPr/>
        </p:nvGrpSpPr>
        <p:grpSpPr>
          <a:xfrm>
            <a:off x="-20360640" y="-1700784"/>
            <a:ext cx="38318736" cy="8558784"/>
            <a:chOff x="-12679680" y="0"/>
            <a:chExt cx="30704113" cy="6858000"/>
          </a:xfrm>
          <a:solidFill>
            <a:srgbClr val="F1663D"/>
          </a:solidFill>
          <a:effectLst/>
        </p:grpSpPr>
        <p:sp>
          <p:nvSpPr>
            <p:cNvPr id="5" name="Rectangle 4">
              <a:extLst>
                <a:ext uri="{FF2B5EF4-FFF2-40B4-BE49-F238E27FC236}">
                  <a16:creationId xmlns:a16="http://schemas.microsoft.com/office/drawing/2014/main" id="{5A0F353C-9509-43D2-B23C-8569EBC7DF63}"/>
                </a:ext>
              </a:extLst>
            </p:cNvPr>
            <p:cNvSpPr/>
            <p:nvPr/>
          </p:nvSpPr>
          <p:spPr>
            <a:xfrm>
              <a:off x="-12679680" y="0"/>
              <a:ext cx="14256152"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14A2AF16-278A-4467-AB2D-5E63E0E35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a:grpFill/>
          </p:spPr>
        </p:pic>
      </p:grpSp>
      <p:sp>
        <p:nvSpPr>
          <p:cNvPr id="9" name="Title 1">
            <a:extLst>
              <a:ext uri="{FF2B5EF4-FFF2-40B4-BE49-F238E27FC236}">
                <a16:creationId xmlns:a16="http://schemas.microsoft.com/office/drawing/2014/main" id="{654F7CAD-D8B7-40A2-979B-68CB41C83138}"/>
              </a:ext>
            </a:extLst>
          </p:cNvPr>
          <p:cNvSpPr>
            <a:spLocks noGrp="1"/>
          </p:cNvSpPr>
          <p:nvPr>
            <p:ph type="ctrTitle"/>
          </p:nvPr>
        </p:nvSpPr>
        <p:spPr>
          <a:xfrm>
            <a:off x="1524000" y="1978741"/>
            <a:ext cx="9144000" cy="2900518"/>
          </a:xfrm>
        </p:spPr>
        <p:txBody>
          <a:bodyPr>
            <a:normAutofit/>
          </a:bodyPr>
          <a:lstStyle/>
          <a:p>
            <a:r>
              <a:rPr lang="en-US" sz="7000" dirty="0">
                <a:solidFill>
                  <a:srgbClr val="FFFFFF"/>
                </a:solidFill>
                <a:latin typeface="Bahnschrift Light Condensed" panose="020B0502040204020203" pitchFamily="34" charset="0"/>
              </a:rPr>
              <a:t>Le </a:t>
            </a:r>
            <a:r>
              <a:rPr lang="en-US" sz="7000" dirty="0" err="1">
                <a:solidFill>
                  <a:srgbClr val="FFFFFF"/>
                </a:solidFill>
                <a:latin typeface="Bahnschrift Light Condensed" panose="020B0502040204020203" pitchFamily="34" charset="0"/>
              </a:rPr>
              <a:t>recommandeur</a:t>
            </a:r>
            <a:endParaRPr lang="en-US" sz="7000" dirty="0">
              <a:solidFill>
                <a:srgbClr val="FFFFFF"/>
              </a:solidFill>
              <a:latin typeface="Bahnschrift Light Condensed" panose="020B0502040204020203" pitchFamily="34" charset="0"/>
            </a:endParaRPr>
          </a:p>
        </p:txBody>
      </p:sp>
      <p:sp>
        <p:nvSpPr>
          <p:cNvPr id="10" name="Subtitle 2">
            <a:extLst>
              <a:ext uri="{FF2B5EF4-FFF2-40B4-BE49-F238E27FC236}">
                <a16:creationId xmlns:a16="http://schemas.microsoft.com/office/drawing/2014/main" id="{559FC2D8-5F99-4427-B9C2-AB2A467554F8}"/>
              </a:ext>
            </a:extLst>
          </p:cNvPr>
          <p:cNvSpPr>
            <a:spLocks noGrp="1"/>
          </p:cNvSpPr>
          <p:nvPr>
            <p:ph type="subTitle" idx="1"/>
          </p:nvPr>
        </p:nvSpPr>
        <p:spPr>
          <a:xfrm>
            <a:off x="1524000" y="5186440"/>
            <a:ext cx="9144000" cy="1098395"/>
          </a:xfrm>
        </p:spPr>
        <p:txBody>
          <a:bodyPr>
            <a:normAutofit lnSpcReduction="10000"/>
          </a:bodyPr>
          <a:lstStyle/>
          <a:p>
            <a:r>
              <a:rPr lang="en-US" dirty="0">
                <a:solidFill>
                  <a:srgbClr val="FFFFFF"/>
                </a:solidFill>
                <a:latin typeface="Bahnschrift Light" panose="020B0502040204020203" pitchFamily="34" charset="0"/>
              </a:rPr>
              <a:t>A Music Recommendation System Enhanced by NLP</a:t>
            </a:r>
          </a:p>
          <a:p>
            <a:endParaRPr lang="en-US" sz="1600" dirty="0">
              <a:solidFill>
                <a:srgbClr val="FFFFFF"/>
              </a:solidFill>
              <a:latin typeface="Bahnschrift SemiLight" panose="020B0502040204020203" pitchFamily="34" charset="0"/>
            </a:endParaRPr>
          </a:p>
          <a:p>
            <a:r>
              <a:rPr lang="en-US" sz="1600" dirty="0">
                <a:solidFill>
                  <a:srgbClr val="FFFFFF"/>
                </a:solidFill>
                <a:latin typeface="Bahnschrift SemiLight" panose="020B0502040204020203" pitchFamily="34" charset="0"/>
              </a:rPr>
              <a:t>Abdullah Palaz, </a:t>
            </a:r>
            <a:r>
              <a:rPr lang="en-US" sz="1600" dirty="0" err="1">
                <a:solidFill>
                  <a:srgbClr val="FFFFFF"/>
                </a:solidFill>
                <a:latin typeface="Bahnschrift SemiLight" panose="020B0502040204020203" pitchFamily="34" charset="0"/>
              </a:rPr>
              <a:t>Gökalp</a:t>
            </a:r>
            <a:r>
              <a:rPr lang="en-US" sz="1600" dirty="0">
                <a:solidFill>
                  <a:srgbClr val="FFFFFF"/>
                </a:solidFill>
                <a:latin typeface="Bahnschrift SemiLight" panose="020B0502040204020203" pitchFamily="34" charset="0"/>
              </a:rPr>
              <a:t> </a:t>
            </a:r>
            <a:r>
              <a:rPr lang="en-US" sz="1600" dirty="0" err="1">
                <a:solidFill>
                  <a:srgbClr val="FFFFFF"/>
                </a:solidFill>
                <a:latin typeface="Bahnschrift SemiLight" panose="020B0502040204020203" pitchFamily="34" charset="0"/>
              </a:rPr>
              <a:t>Özer</a:t>
            </a:r>
            <a:r>
              <a:rPr lang="en-US" sz="1600" dirty="0">
                <a:solidFill>
                  <a:srgbClr val="FFFFFF"/>
                </a:solidFill>
                <a:latin typeface="Bahnschrift SemiLight" panose="020B0502040204020203" pitchFamily="34" charset="0"/>
              </a:rPr>
              <a:t>, Mete </a:t>
            </a:r>
            <a:r>
              <a:rPr lang="en-US" sz="1600" dirty="0" err="1">
                <a:solidFill>
                  <a:srgbClr val="FFFFFF"/>
                </a:solidFill>
                <a:latin typeface="Bahnschrift SemiLight" panose="020B0502040204020203" pitchFamily="34" charset="0"/>
              </a:rPr>
              <a:t>Mert</a:t>
            </a:r>
            <a:r>
              <a:rPr lang="en-US" sz="1600" dirty="0">
                <a:solidFill>
                  <a:srgbClr val="FFFFFF"/>
                </a:solidFill>
                <a:latin typeface="Bahnschrift SemiLight" panose="020B0502040204020203" pitchFamily="34" charset="0"/>
              </a:rPr>
              <a:t> </a:t>
            </a:r>
            <a:r>
              <a:rPr lang="en-US" sz="1600" dirty="0" err="1">
                <a:solidFill>
                  <a:srgbClr val="FFFFFF"/>
                </a:solidFill>
                <a:latin typeface="Bahnschrift SemiLight" panose="020B0502040204020203" pitchFamily="34" charset="0"/>
              </a:rPr>
              <a:t>Birdal</a:t>
            </a:r>
            <a:endParaRPr lang="en-US" sz="1600" dirty="0">
              <a:solidFill>
                <a:srgbClr val="FFFFFF"/>
              </a:solidFill>
              <a:latin typeface="Bahnschrift SemiLight" panose="020B0502040204020203" pitchFamily="34" charset="0"/>
            </a:endParaRPr>
          </a:p>
          <a:p>
            <a:endParaRPr lang="en-US" sz="1600" dirty="0">
              <a:solidFill>
                <a:srgbClr val="FFFFFF"/>
              </a:solidFill>
              <a:latin typeface="Bahnschrift SemiLight" panose="020B0502040204020203" pitchFamily="34" charset="0"/>
            </a:endParaRPr>
          </a:p>
        </p:txBody>
      </p:sp>
      <p:sp>
        <p:nvSpPr>
          <p:cNvPr id="2" name="TextBox 1">
            <a:extLst>
              <a:ext uri="{FF2B5EF4-FFF2-40B4-BE49-F238E27FC236}">
                <a16:creationId xmlns:a16="http://schemas.microsoft.com/office/drawing/2014/main" id="{F0B93A86-DCAF-4884-A7B1-49CA3D9BE4A1}"/>
              </a:ext>
            </a:extLst>
          </p:cNvPr>
          <p:cNvSpPr txBox="1"/>
          <p:nvPr/>
        </p:nvSpPr>
        <p:spPr>
          <a:xfrm>
            <a:off x="0" y="6488668"/>
            <a:ext cx="5742527" cy="369332"/>
          </a:xfrm>
          <a:prstGeom prst="rect">
            <a:avLst/>
          </a:prstGeom>
          <a:noFill/>
        </p:spPr>
        <p:txBody>
          <a:bodyPr wrap="square" rtlCol="0">
            <a:spAutoFit/>
          </a:bodyPr>
          <a:lstStyle/>
          <a:p>
            <a:r>
              <a:rPr lang="en-US" b="0" i="0" dirty="0">
                <a:effectLst/>
                <a:latin typeface="sohne"/>
              </a:rPr>
              <a:t>Illustration from workingnotworking.com by 82952-ryan</a:t>
            </a:r>
            <a:endParaRPr lang="en-US" dirty="0"/>
          </a:p>
        </p:txBody>
      </p:sp>
    </p:spTree>
    <p:extLst>
      <p:ext uri="{BB962C8B-B14F-4D97-AF65-F5344CB8AC3E}">
        <p14:creationId xmlns:p14="http://schemas.microsoft.com/office/powerpoint/2010/main" val="4177362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340C0-5BB4-45DF-BE60-7F95E253F654}"/>
              </a:ext>
            </a:extLst>
          </p:cNvPr>
          <p:cNvGrpSpPr/>
          <p:nvPr/>
        </p:nvGrpSpPr>
        <p:grpSpPr>
          <a:xfrm>
            <a:off x="0" y="0"/>
            <a:ext cx="30704113" cy="6858000"/>
            <a:chOff x="-12679680" y="0"/>
            <a:chExt cx="30704113" cy="6858000"/>
          </a:xfrm>
        </p:grpSpPr>
        <p:sp>
          <p:nvSpPr>
            <p:cNvPr id="5" name="Rectangle 4">
              <a:extLst>
                <a:ext uri="{FF2B5EF4-FFF2-40B4-BE49-F238E27FC236}">
                  <a16:creationId xmlns:a16="http://schemas.microsoft.com/office/drawing/2014/main" id="{F4E00987-59E0-4247-A75C-C947C7CDB29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8FF98069-B97E-431D-B763-6E7E02008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666F283D-65FD-40D1-B76B-8631E8FA89E2}"/>
              </a:ext>
            </a:extLst>
          </p:cNvPr>
          <p:cNvSpPr>
            <a:spLocks noGrp="1"/>
          </p:cNvSpPr>
          <p:nvPr>
            <p:ph type="title"/>
          </p:nvPr>
        </p:nvSpPr>
        <p:spPr/>
        <p:txBody>
          <a:bodyPr/>
          <a:lstStyle/>
          <a:p>
            <a:r>
              <a:rPr lang="en-US" dirty="0"/>
              <a:t>Scores we got</a:t>
            </a:r>
          </a:p>
        </p:txBody>
      </p:sp>
      <p:sp>
        <p:nvSpPr>
          <p:cNvPr id="3" name="Content Placeholder 2">
            <a:extLst>
              <a:ext uri="{FF2B5EF4-FFF2-40B4-BE49-F238E27FC236}">
                <a16:creationId xmlns:a16="http://schemas.microsoft.com/office/drawing/2014/main" id="{3DEA5E64-267E-4C12-BEA8-1B81AFD4AEC9}"/>
              </a:ext>
            </a:extLst>
          </p:cNvPr>
          <p:cNvSpPr>
            <a:spLocks noGrp="1"/>
          </p:cNvSpPr>
          <p:nvPr>
            <p:ph idx="1"/>
          </p:nvPr>
        </p:nvSpPr>
        <p:spPr/>
        <p:txBody>
          <a:bodyPr>
            <a:normAutofit lnSpcReduction="10000"/>
          </a:bodyPr>
          <a:lstStyle/>
          <a:p>
            <a:pPr>
              <a:buClr>
                <a:schemeClr val="tx1"/>
              </a:buClr>
            </a:pPr>
            <a:r>
              <a:rPr lang="en-US" dirty="0">
                <a:solidFill>
                  <a:schemeClr val="bg1"/>
                </a:solidFill>
                <a:latin typeface="Bahnschrift SemiLight" panose="020B0502040204020203" pitchFamily="34" charset="0"/>
              </a:rPr>
              <a:t>Ourselves:</a:t>
            </a:r>
          </a:p>
          <a:p>
            <a:pPr lvl="1">
              <a:buClr>
                <a:schemeClr val="tx1"/>
              </a:buClr>
            </a:pPr>
            <a:r>
              <a:rPr lang="en-US" dirty="0" err="1">
                <a:solidFill>
                  <a:schemeClr val="bg1"/>
                </a:solidFill>
                <a:latin typeface="Bahnschrift SemiLight" panose="020B0502040204020203" pitchFamily="34" charset="0"/>
              </a:rPr>
              <a:t>Gökalp</a:t>
            </a:r>
            <a:r>
              <a:rPr lang="en-US" dirty="0">
                <a:solidFill>
                  <a:schemeClr val="bg1"/>
                </a:solidFill>
                <a:latin typeface="Bahnschrift SemiLight" panose="020B0502040204020203" pitchFamily="34" charset="0"/>
              </a:rPr>
              <a:t>: 0.7</a:t>
            </a:r>
          </a:p>
          <a:p>
            <a:pPr lvl="1">
              <a:buClr>
                <a:schemeClr val="tx1"/>
              </a:buClr>
            </a:pPr>
            <a:r>
              <a:rPr lang="en-US" dirty="0">
                <a:solidFill>
                  <a:schemeClr val="bg1"/>
                </a:solidFill>
                <a:latin typeface="Bahnschrift SemiLight" panose="020B0502040204020203" pitchFamily="34" charset="0"/>
              </a:rPr>
              <a:t>Mete: 0.4</a:t>
            </a:r>
          </a:p>
          <a:p>
            <a:pPr lvl="1">
              <a:buClr>
                <a:schemeClr val="tx1"/>
              </a:buClr>
            </a:pPr>
            <a:r>
              <a:rPr lang="en-US" dirty="0">
                <a:solidFill>
                  <a:schemeClr val="bg1"/>
                </a:solidFill>
                <a:latin typeface="Bahnschrift SemiLight" panose="020B0502040204020203" pitchFamily="34" charset="0"/>
              </a:rPr>
              <a:t>Abdullah: 0.1</a:t>
            </a:r>
          </a:p>
          <a:p>
            <a:pPr>
              <a:buClr>
                <a:schemeClr val="tx1"/>
              </a:buClr>
            </a:pPr>
            <a:r>
              <a:rPr lang="en-US" dirty="0">
                <a:solidFill>
                  <a:schemeClr val="bg1"/>
                </a:solidFill>
                <a:latin typeface="Bahnschrift SemiLight" panose="020B0502040204020203" pitchFamily="34" charset="0"/>
              </a:rPr>
              <a:t>Other people’s accuracy:</a:t>
            </a:r>
          </a:p>
          <a:p>
            <a:pPr lvl="1">
              <a:buClr>
                <a:schemeClr val="tx1"/>
              </a:buClr>
            </a:pPr>
            <a:r>
              <a:rPr lang="en-US" dirty="0">
                <a:solidFill>
                  <a:schemeClr val="bg1"/>
                </a:solidFill>
                <a:latin typeface="Bahnschrift SemiLight" panose="020B0502040204020203" pitchFamily="34" charset="0"/>
              </a:rPr>
              <a:t>Person 1: 0.4</a:t>
            </a:r>
          </a:p>
          <a:p>
            <a:pPr lvl="1">
              <a:buClr>
                <a:schemeClr val="tx1"/>
              </a:buClr>
            </a:pPr>
            <a:r>
              <a:rPr lang="en-US" dirty="0">
                <a:solidFill>
                  <a:schemeClr val="bg1"/>
                </a:solidFill>
                <a:latin typeface="Bahnschrift SemiLight" panose="020B0502040204020203" pitchFamily="34" charset="0"/>
              </a:rPr>
              <a:t>Person 2: 1.0</a:t>
            </a:r>
          </a:p>
          <a:p>
            <a:pPr lvl="1">
              <a:buClr>
                <a:schemeClr val="tx1"/>
              </a:buClr>
            </a:pPr>
            <a:r>
              <a:rPr lang="en-US" dirty="0">
                <a:solidFill>
                  <a:schemeClr val="bg1"/>
                </a:solidFill>
                <a:latin typeface="Bahnschrift SemiLight" panose="020B0502040204020203" pitchFamily="34" charset="0"/>
              </a:rPr>
              <a:t>Person 3: 0.8</a:t>
            </a:r>
          </a:p>
          <a:p>
            <a:pPr lvl="1">
              <a:buClr>
                <a:schemeClr val="tx1"/>
              </a:buClr>
            </a:pPr>
            <a:r>
              <a:rPr lang="en-US" dirty="0">
                <a:solidFill>
                  <a:schemeClr val="bg1"/>
                </a:solidFill>
                <a:latin typeface="Bahnschrift SemiLight" panose="020B0502040204020203" pitchFamily="34" charset="0"/>
              </a:rPr>
              <a:t>Person 4: 0.7</a:t>
            </a:r>
          </a:p>
          <a:p>
            <a:pPr lvl="1">
              <a:buClr>
                <a:schemeClr val="tx1"/>
              </a:buClr>
            </a:pPr>
            <a:r>
              <a:rPr lang="en-US" dirty="0">
                <a:solidFill>
                  <a:schemeClr val="bg1"/>
                </a:solidFill>
                <a:latin typeface="Bahnschrift SemiLight" panose="020B0502040204020203" pitchFamily="34" charset="0"/>
              </a:rPr>
              <a:t>Person 5: 0.8</a:t>
            </a:r>
          </a:p>
          <a:p>
            <a:pPr lvl="1">
              <a:buClr>
                <a:schemeClr val="tx1"/>
              </a:buClr>
            </a:pPr>
            <a:r>
              <a:rPr lang="en-US" dirty="0">
                <a:solidFill>
                  <a:schemeClr val="bg1"/>
                </a:solidFill>
                <a:latin typeface="Bahnschrift SemiLight" panose="020B0502040204020203" pitchFamily="34" charset="0"/>
              </a:rPr>
              <a:t>Person 6: 0.6</a:t>
            </a:r>
          </a:p>
          <a:p>
            <a:pPr lvl="1">
              <a:buClr>
                <a:schemeClr val="bg1"/>
              </a:buClr>
            </a:pPr>
            <a:endParaRPr lang="en-US" dirty="0">
              <a:latin typeface="Bahnschrift SemiLight" panose="020B0502040204020203" pitchFamily="34" charset="0"/>
            </a:endParaRPr>
          </a:p>
        </p:txBody>
      </p:sp>
    </p:spTree>
    <p:extLst>
      <p:ext uri="{BB962C8B-B14F-4D97-AF65-F5344CB8AC3E}">
        <p14:creationId xmlns:p14="http://schemas.microsoft.com/office/powerpoint/2010/main" val="2239111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340C0-5BB4-45DF-BE60-7F95E253F654}"/>
              </a:ext>
            </a:extLst>
          </p:cNvPr>
          <p:cNvGrpSpPr/>
          <p:nvPr/>
        </p:nvGrpSpPr>
        <p:grpSpPr>
          <a:xfrm>
            <a:off x="0" y="0"/>
            <a:ext cx="30704113" cy="6858000"/>
            <a:chOff x="-12679680" y="0"/>
            <a:chExt cx="30704113" cy="6858000"/>
          </a:xfrm>
        </p:grpSpPr>
        <p:sp>
          <p:nvSpPr>
            <p:cNvPr id="5" name="Rectangle 4">
              <a:extLst>
                <a:ext uri="{FF2B5EF4-FFF2-40B4-BE49-F238E27FC236}">
                  <a16:creationId xmlns:a16="http://schemas.microsoft.com/office/drawing/2014/main" id="{F4E00987-59E0-4247-A75C-C947C7CDB29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8FF98069-B97E-431D-B763-6E7E02008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666F283D-65FD-40D1-B76B-8631E8FA89E2}"/>
              </a:ext>
            </a:extLst>
          </p:cNvPr>
          <p:cNvSpPr>
            <a:spLocks noGrp="1"/>
          </p:cNvSpPr>
          <p:nvPr>
            <p:ph type="title"/>
          </p:nvPr>
        </p:nvSpPr>
        <p:spPr/>
        <p:txBody>
          <a:bodyPr/>
          <a:lstStyle/>
          <a:p>
            <a:r>
              <a:rPr lang="en-US" dirty="0"/>
              <a:t>Scores we got: Our opinion on that matter</a:t>
            </a:r>
            <a:br>
              <a:rPr lang="en-US" dirty="0"/>
            </a:br>
            <a:endParaRPr lang="en-US" dirty="0"/>
          </a:p>
        </p:txBody>
      </p:sp>
      <p:sp>
        <p:nvSpPr>
          <p:cNvPr id="3" name="Content Placeholder 2">
            <a:extLst>
              <a:ext uri="{FF2B5EF4-FFF2-40B4-BE49-F238E27FC236}">
                <a16:creationId xmlns:a16="http://schemas.microsoft.com/office/drawing/2014/main" id="{3DEA5E64-267E-4C12-BEA8-1B81AFD4AEC9}"/>
              </a:ext>
            </a:extLst>
          </p:cNvPr>
          <p:cNvSpPr>
            <a:spLocks noGrp="1"/>
          </p:cNvSpPr>
          <p:nvPr>
            <p:ph idx="1"/>
          </p:nvPr>
        </p:nvSpPr>
        <p:spPr/>
        <p:txBody>
          <a:bodyPr>
            <a:normAutofit lnSpcReduction="10000"/>
          </a:bodyPr>
          <a:lstStyle/>
          <a:p>
            <a:pPr marL="0" indent="0">
              <a:buClr>
                <a:schemeClr val="bg1"/>
              </a:buClr>
              <a:buNone/>
            </a:pPr>
            <a:r>
              <a:rPr lang="en-US" dirty="0">
                <a:solidFill>
                  <a:schemeClr val="bg1"/>
                </a:solidFill>
                <a:latin typeface="Bahnschrift SemiLight" panose="020B0502040204020203" pitchFamily="34" charset="0"/>
              </a:rPr>
              <a:t>Thinking about Spotify’s recommendation while using the “enhance” button on a playlist, or any other way, we generally don’t like the songs that have is recommended to us. Also, when we asked about their likes, we got answers like “Yeah, I will listen to these if someone opens it.” and “I added one to my playlist.”. This shows that “liking” means different things to different people and the “liking” threshold differs from person to person. That’s why some of us produced 0.1 accuracies while others produced 1.0. Also, we believe that the dataset is biased towards the jazz genre. This is another reason for that. This experiment should be continued to be carried out to get a valid score that is satisfying enough.</a:t>
            </a:r>
          </a:p>
        </p:txBody>
      </p:sp>
    </p:spTree>
    <p:extLst>
      <p:ext uri="{BB962C8B-B14F-4D97-AF65-F5344CB8AC3E}">
        <p14:creationId xmlns:p14="http://schemas.microsoft.com/office/powerpoint/2010/main" val="163320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849C1D5-828A-492E-9B16-51237467F131}"/>
              </a:ext>
            </a:extLst>
          </p:cNvPr>
          <p:cNvGrpSpPr/>
          <p:nvPr/>
        </p:nvGrpSpPr>
        <p:grpSpPr>
          <a:xfrm>
            <a:off x="0" y="0"/>
            <a:ext cx="30704113" cy="6858000"/>
            <a:chOff x="-12679680" y="0"/>
            <a:chExt cx="30704113" cy="6858000"/>
          </a:xfrm>
        </p:grpSpPr>
        <p:sp>
          <p:nvSpPr>
            <p:cNvPr id="8" name="Rectangle 7">
              <a:extLst>
                <a:ext uri="{FF2B5EF4-FFF2-40B4-BE49-F238E27FC236}">
                  <a16:creationId xmlns:a16="http://schemas.microsoft.com/office/drawing/2014/main" id="{63381FCE-C1FF-41BD-8379-2BBC7FACCD67}"/>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icon&#10;&#10;Description automatically generated">
              <a:extLst>
                <a:ext uri="{FF2B5EF4-FFF2-40B4-BE49-F238E27FC236}">
                  <a16:creationId xmlns:a16="http://schemas.microsoft.com/office/drawing/2014/main" id="{96467AA7-77D6-48D4-9844-CB25673A7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3" name="Text Placeholder 2">
            <a:extLst>
              <a:ext uri="{FF2B5EF4-FFF2-40B4-BE49-F238E27FC236}">
                <a16:creationId xmlns:a16="http://schemas.microsoft.com/office/drawing/2014/main" id="{8AEC0E4E-BDDB-4C50-AA78-BBB3208D0D5F}"/>
              </a:ext>
            </a:extLst>
          </p:cNvPr>
          <p:cNvSpPr>
            <a:spLocks noGrp="1"/>
          </p:cNvSpPr>
          <p:nvPr>
            <p:ph type="body" idx="1"/>
          </p:nvPr>
        </p:nvSpPr>
        <p:spPr>
          <a:xfrm>
            <a:off x="839788" y="428626"/>
            <a:ext cx="5157787" cy="823912"/>
          </a:xfrm>
        </p:spPr>
        <p:txBody>
          <a:bodyPr/>
          <a:lstStyle/>
          <a:p>
            <a:r>
              <a:rPr lang="en-US" dirty="0">
                <a:latin typeface="Bahnschrift SemiLight" panose="020B0502040204020203" pitchFamily="34" charset="0"/>
              </a:rPr>
              <a:t>Pros</a:t>
            </a:r>
          </a:p>
        </p:txBody>
      </p:sp>
      <p:sp>
        <p:nvSpPr>
          <p:cNvPr id="4" name="Content Placeholder 3">
            <a:extLst>
              <a:ext uri="{FF2B5EF4-FFF2-40B4-BE49-F238E27FC236}">
                <a16:creationId xmlns:a16="http://schemas.microsoft.com/office/drawing/2014/main" id="{FEBD7387-0030-4D51-BB23-FE3F6102296C}"/>
              </a:ext>
            </a:extLst>
          </p:cNvPr>
          <p:cNvSpPr>
            <a:spLocks noGrp="1"/>
          </p:cNvSpPr>
          <p:nvPr>
            <p:ph sz="half" idx="2"/>
          </p:nvPr>
        </p:nvSpPr>
        <p:spPr>
          <a:xfrm>
            <a:off x="839788" y="1354238"/>
            <a:ext cx="5157787" cy="4835425"/>
          </a:xfrm>
        </p:spPr>
        <p:txBody>
          <a:bodyPr>
            <a:normAutofit fontScale="70000" lnSpcReduction="20000"/>
          </a:bodyPr>
          <a:lstStyle/>
          <a:p>
            <a:pPr>
              <a:buClr>
                <a:schemeClr val="tx1"/>
              </a:buClr>
            </a:pPr>
            <a:r>
              <a:rPr lang="en-US" dirty="0">
                <a:solidFill>
                  <a:schemeClr val="bg1"/>
                </a:solidFill>
              </a:rPr>
              <a:t>Since our approach is content-based, we do not face the cold start problem.</a:t>
            </a:r>
          </a:p>
          <a:p>
            <a:pPr>
              <a:buClr>
                <a:schemeClr val="tx1"/>
              </a:buClr>
            </a:pPr>
            <a:r>
              <a:rPr lang="en-US" dirty="0">
                <a:solidFill>
                  <a:schemeClr val="bg1"/>
                </a:solidFill>
              </a:rPr>
              <a:t>Our model does work well enough with a small number of songs.</a:t>
            </a:r>
          </a:p>
          <a:p>
            <a:pPr>
              <a:buClr>
                <a:schemeClr val="tx1"/>
              </a:buClr>
            </a:pPr>
            <a:r>
              <a:rPr lang="en-US" dirty="0">
                <a:solidFill>
                  <a:schemeClr val="bg1"/>
                </a:solidFill>
              </a:rPr>
              <a:t>Our model is easy to use and easy to integrate to lots of situations since the model is fast and input size, output size and, rating is easy to change.</a:t>
            </a:r>
          </a:p>
          <a:p>
            <a:pPr>
              <a:buClr>
                <a:schemeClr val="tx1"/>
              </a:buClr>
            </a:pPr>
            <a:r>
              <a:rPr lang="en-US" dirty="0">
                <a:solidFill>
                  <a:schemeClr val="bg1"/>
                </a:solidFill>
              </a:rPr>
              <a:t>Our model is ready to be used in a real-life application.</a:t>
            </a:r>
          </a:p>
          <a:p>
            <a:pPr marL="0" indent="0">
              <a:buClr>
                <a:schemeClr val="bg1"/>
              </a:buClr>
              <a:buNone/>
            </a:pPr>
            <a:endParaRPr lang="en-US" dirty="0"/>
          </a:p>
        </p:txBody>
      </p:sp>
      <p:sp>
        <p:nvSpPr>
          <p:cNvPr id="5" name="Text Placeholder 4">
            <a:extLst>
              <a:ext uri="{FF2B5EF4-FFF2-40B4-BE49-F238E27FC236}">
                <a16:creationId xmlns:a16="http://schemas.microsoft.com/office/drawing/2014/main" id="{D596F2E5-FB5D-4F89-B159-982F72A0E20C}"/>
              </a:ext>
            </a:extLst>
          </p:cNvPr>
          <p:cNvSpPr>
            <a:spLocks noGrp="1"/>
          </p:cNvSpPr>
          <p:nvPr>
            <p:ph type="body" sz="quarter" idx="3"/>
          </p:nvPr>
        </p:nvSpPr>
        <p:spPr>
          <a:xfrm>
            <a:off x="6169024" y="428626"/>
            <a:ext cx="5183188" cy="823912"/>
          </a:xfrm>
        </p:spPr>
        <p:txBody>
          <a:bodyPr/>
          <a:lstStyle/>
          <a:p>
            <a:r>
              <a:rPr lang="en-US" dirty="0">
                <a:solidFill>
                  <a:schemeClr val="bg1"/>
                </a:solidFill>
                <a:latin typeface="Bahnschrift SemiLight" panose="020B0502040204020203" pitchFamily="34" charset="0"/>
              </a:rPr>
              <a:t>Cons</a:t>
            </a:r>
          </a:p>
        </p:txBody>
      </p:sp>
      <p:sp>
        <p:nvSpPr>
          <p:cNvPr id="6" name="Content Placeholder 5">
            <a:extLst>
              <a:ext uri="{FF2B5EF4-FFF2-40B4-BE49-F238E27FC236}">
                <a16:creationId xmlns:a16="http://schemas.microsoft.com/office/drawing/2014/main" id="{1F58C5F4-2625-4B30-B4AF-69C2FCC00DDC}"/>
              </a:ext>
            </a:extLst>
          </p:cNvPr>
          <p:cNvSpPr>
            <a:spLocks noGrp="1"/>
          </p:cNvSpPr>
          <p:nvPr>
            <p:ph sz="quarter" idx="4"/>
          </p:nvPr>
        </p:nvSpPr>
        <p:spPr>
          <a:xfrm>
            <a:off x="6172200" y="1354238"/>
            <a:ext cx="5183188" cy="4835425"/>
          </a:xfrm>
        </p:spPr>
        <p:txBody>
          <a:bodyPr>
            <a:normAutofit fontScale="70000" lnSpcReduction="20000"/>
          </a:bodyPr>
          <a:lstStyle/>
          <a:p>
            <a:pPr>
              <a:buClr>
                <a:schemeClr val="bg1"/>
              </a:buClr>
            </a:pPr>
            <a:r>
              <a:rPr lang="en-US" dirty="0"/>
              <a:t>Dataset is too small, and evaluation depends on small number of songs with large number of features. This makes the model too depending on data.</a:t>
            </a:r>
          </a:p>
          <a:p>
            <a:pPr>
              <a:buClr>
                <a:schemeClr val="bg1"/>
              </a:buClr>
            </a:pPr>
            <a:r>
              <a:rPr lang="en-US" dirty="0"/>
              <a:t>Our model requires lyrics in English only, due to Natural Language Processing involvement.</a:t>
            </a:r>
          </a:p>
          <a:p>
            <a:pPr>
              <a:buClr>
                <a:schemeClr val="bg1"/>
              </a:buClr>
            </a:pPr>
            <a:r>
              <a:rPr lang="en-US" dirty="0"/>
              <a:t>NLP model is not good enough for sentiment analysis. Also, sentiment of songs depends on music too, not just on lyrics.</a:t>
            </a:r>
          </a:p>
          <a:p>
            <a:pPr>
              <a:buClr>
                <a:schemeClr val="bg1"/>
              </a:buClr>
            </a:pPr>
            <a:r>
              <a:rPr lang="en-US" dirty="0"/>
              <a:t>Some lyrics are poor, such as Turkish and Korean samples have been observed as well as meaningless ones. This is due to Genius API.</a:t>
            </a:r>
          </a:p>
          <a:p>
            <a:pPr>
              <a:buClr>
                <a:schemeClr val="bg1"/>
              </a:buClr>
            </a:pPr>
            <a:r>
              <a:rPr lang="en-US" dirty="0"/>
              <a:t>Our data consist duplicate entries.</a:t>
            </a:r>
          </a:p>
          <a:p>
            <a:pPr>
              <a:buClr>
                <a:schemeClr val="bg1"/>
              </a:buClr>
            </a:pPr>
            <a:r>
              <a:rPr lang="en-US" dirty="0"/>
              <a:t>Recommendation by a CNN might outperform our approach since it will extract the useful features better than us. We have little domain knowledge.</a:t>
            </a:r>
          </a:p>
        </p:txBody>
      </p:sp>
    </p:spTree>
    <p:extLst>
      <p:ext uri="{BB962C8B-B14F-4D97-AF65-F5344CB8AC3E}">
        <p14:creationId xmlns:p14="http://schemas.microsoft.com/office/powerpoint/2010/main" val="107629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269886F-F38F-47B2-A434-1E3C9673D691}"/>
              </a:ext>
            </a:extLst>
          </p:cNvPr>
          <p:cNvGrpSpPr/>
          <p:nvPr/>
        </p:nvGrpSpPr>
        <p:grpSpPr>
          <a:xfrm>
            <a:off x="-23463407" y="-10477"/>
            <a:ext cx="55403866" cy="12374880"/>
            <a:chOff x="-12679680" y="0"/>
            <a:chExt cx="30704113" cy="6858000"/>
          </a:xfrm>
        </p:grpSpPr>
        <p:sp>
          <p:nvSpPr>
            <p:cNvPr id="13" name="Rectangle 12">
              <a:extLst>
                <a:ext uri="{FF2B5EF4-FFF2-40B4-BE49-F238E27FC236}">
                  <a16:creationId xmlns:a16="http://schemas.microsoft.com/office/drawing/2014/main" id="{A3E754A5-BE95-4387-9106-F22C0BE091C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picture containing icon&#10;&#10;Description automatically generated">
              <a:extLst>
                <a:ext uri="{FF2B5EF4-FFF2-40B4-BE49-F238E27FC236}">
                  <a16:creationId xmlns:a16="http://schemas.microsoft.com/office/drawing/2014/main" id="{CC018CAE-80D3-4294-A4E0-AF094E83B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E7A5EF30-EF2E-43C6-BE0C-E53F3C171BB1}"/>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CDE563B2-1513-409B-9B61-1CD06B6380A5}"/>
              </a:ext>
            </a:extLst>
          </p:cNvPr>
          <p:cNvSpPr>
            <a:spLocks noGrp="1"/>
          </p:cNvSpPr>
          <p:nvPr>
            <p:ph idx="1"/>
          </p:nvPr>
        </p:nvSpPr>
        <p:spPr>
          <a:xfrm>
            <a:off x="838200" y="1690689"/>
            <a:ext cx="10515600" cy="4486274"/>
          </a:xfrm>
        </p:spPr>
        <p:txBody>
          <a:bodyPr>
            <a:normAutofit/>
          </a:bodyPr>
          <a:lstStyle/>
          <a:p>
            <a:pPr marL="0" indent="0">
              <a:buNone/>
            </a:pPr>
            <a:r>
              <a:rPr lang="en-US" dirty="0">
                <a:solidFill>
                  <a:schemeClr val="bg1"/>
                </a:solidFill>
              </a:rPr>
              <a:t>There are vast amount of data available in these years.</a:t>
            </a:r>
          </a:p>
          <a:p>
            <a:pPr marL="0" indent="0">
              <a:buNone/>
            </a:pPr>
            <a:r>
              <a:rPr lang="en-US" dirty="0">
                <a:solidFill>
                  <a:schemeClr val="bg1"/>
                </a:solidFill>
              </a:rPr>
              <a:t>Finding “related” or “good enough” data points among variety of options is a problem to tackle. A sample: yielding related websites using keywords.</a:t>
            </a:r>
          </a:p>
          <a:p>
            <a:pPr marL="0" indent="0">
              <a:buNone/>
            </a:pPr>
            <a:r>
              <a:rPr lang="en-US" dirty="0">
                <a:solidFill>
                  <a:schemeClr val="bg1"/>
                </a:solidFill>
              </a:rPr>
              <a:t>This problem can be extended to music domain.</a:t>
            </a:r>
          </a:p>
        </p:txBody>
      </p:sp>
    </p:spTree>
    <p:extLst>
      <p:ext uri="{BB962C8B-B14F-4D97-AF65-F5344CB8AC3E}">
        <p14:creationId xmlns:p14="http://schemas.microsoft.com/office/powerpoint/2010/main" val="2667403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728CF5-E4D1-4795-8F72-9174B97E1D63}"/>
              </a:ext>
            </a:extLst>
          </p:cNvPr>
          <p:cNvGrpSpPr/>
          <p:nvPr/>
        </p:nvGrpSpPr>
        <p:grpSpPr>
          <a:xfrm>
            <a:off x="-4251960" y="0"/>
            <a:ext cx="30704113" cy="6858000"/>
            <a:chOff x="-12679680" y="0"/>
            <a:chExt cx="30704113" cy="6858000"/>
          </a:xfrm>
        </p:grpSpPr>
        <p:sp>
          <p:nvSpPr>
            <p:cNvPr id="9" name="Rectangle 8">
              <a:extLst>
                <a:ext uri="{FF2B5EF4-FFF2-40B4-BE49-F238E27FC236}">
                  <a16:creationId xmlns:a16="http://schemas.microsoft.com/office/drawing/2014/main" id="{1A034AC9-E707-423A-B3AB-E1A403F45228}"/>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icon&#10;&#10;Description automatically generated">
              <a:extLst>
                <a:ext uri="{FF2B5EF4-FFF2-40B4-BE49-F238E27FC236}">
                  <a16:creationId xmlns:a16="http://schemas.microsoft.com/office/drawing/2014/main" id="{5595D074-C4B4-48AD-8E15-4E4A12428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1F06DFF2-9717-4DDF-BADB-B5EC677E367C}"/>
              </a:ext>
            </a:extLst>
          </p:cNvPr>
          <p:cNvSpPr>
            <a:spLocks noGrp="1"/>
          </p:cNvSpPr>
          <p:nvPr>
            <p:ph type="title"/>
          </p:nvPr>
        </p:nvSpPr>
        <p:spPr/>
        <p:txBody>
          <a:bodyPr/>
          <a:lstStyle/>
          <a:p>
            <a:r>
              <a:rPr lang="en-US" dirty="0"/>
              <a:t>How to: Le </a:t>
            </a:r>
            <a:r>
              <a:rPr lang="en-US" dirty="0" err="1"/>
              <a:t>recommandeur</a:t>
            </a:r>
            <a:endParaRPr lang="en-US" dirty="0"/>
          </a:p>
        </p:txBody>
      </p:sp>
      <p:sp>
        <p:nvSpPr>
          <p:cNvPr id="3" name="Content Placeholder 2">
            <a:extLst>
              <a:ext uri="{FF2B5EF4-FFF2-40B4-BE49-F238E27FC236}">
                <a16:creationId xmlns:a16="http://schemas.microsoft.com/office/drawing/2014/main" id="{B60AA637-276A-450C-A95D-2256275BDC11}"/>
              </a:ext>
            </a:extLst>
          </p:cNvPr>
          <p:cNvSpPr>
            <a:spLocks noGrp="1"/>
          </p:cNvSpPr>
          <p:nvPr>
            <p:ph idx="1"/>
          </p:nvPr>
        </p:nvSpPr>
        <p:spPr>
          <a:xfrm>
            <a:off x="5197032" y="1921397"/>
            <a:ext cx="6959471" cy="4255566"/>
          </a:xfrm>
        </p:spPr>
        <p:txBody>
          <a:bodyPr>
            <a:normAutofit lnSpcReduction="10000"/>
          </a:bodyPr>
          <a:lstStyle/>
          <a:p>
            <a:pPr>
              <a:buClr>
                <a:schemeClr val="tx1"/>
              </a:buClr>
            </a:pPr>
            <a:r>
              <a:rPr lang="en-US" dirty="0">
                <a:solidFill>
                  <a:schemeClr val="bg1"/>
                </a:solidFill>
              </a:rPr>
              <a:t>We first extract audio features.</a:t>
            </a:r>
          </a:p>
          <a:p>
            <a:pPr>
              <a:buClr>
                <a:schemeClr val="tx1"/>
              </a:buClr>
            </a:pPr>
            <a:r>
              <a:rPr lang="en-US" dirty="0">
                <a:solidFill>
                  <a:schemeClr val="bg1"/>
                </a:solidFill>
              </a:rPr>
              <a:t>In addition to audio features, the mood of the song lyrics is extracted for the sake of enhancement.</a:t>
            </a:r>
          </a:p>
          <a:p>
            <a:pPr>
              <a:buClr>
                <a:schemeClr val="tx1"/>
              </a:buClr>
            </a:pPr>
            <a:r>
              <a:rPr lang="en-US" dirty="0">
                <a:solidFill>
                  <a:schemeClr val="bg1"/>
                </a:solidFill>
              </a:rPr>
              <a:t>We combine these features to estimate your music taste.</a:t>
            </a:r>
          </a:p>
          <a:p>
            <a:pPr>
              <a:buClr>
                <a:schemeClr val="tx1"/>
              </a:buClr>
            </a:pPr>
            <a:r>
              <a:rPr lang="en-US" dirty="0">
                <a:solidFill>
                  <a:schemeClr val="bg1"/>
                </a:solidFill>
              </a:rPr>
              <a:t>This is called content-based recommendation. There are also other approaches such as collaborative filtering or hybrid models.</a:t>
            </a:r>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E4B808C1-9625-4863-ACAB-6DEF25BE959F}"/>
                  </a:ext>
                </a:extLst>
              </p:cNvPr>
              <p:cNvGraphicFramePr>
                <a:graphicFrameLocks noChangeAspect="1"/>
              </p:cNvGraphicFramePr>
              <p:nvPr>
                <p:extLst>
                  <p:ext uri="{D42A27DB-BD31-4B8C-83A1-F6EECF244321}">
                    <p14:modId xmlns:p14="http://schemas.microsoft.com/office/powerpoint/2010/main" val="2731371455"/>
                  </p:ext>
                </p:extLst>
              </p:nvPr>
            </p:nvGraphicFramePr>
            <p:xfrm>
              <a:off x="785456" y="1446528"/>
              <a:ext cx="4181319" cy="5205303"/>
            </p:xfrm>
            <a:graphic>
              <a:graphicData uri="http://schemas.microsoft.com/office/drawing/2017/model3d">
                <am3d:model3d r:embed="rId3">
                  <am3d:spPr>
                    <a:xfrm>
                      <a:off x="0" y="0"/>
                      <a:ext cx="4181319" cy="5205303"/>
                    </a:xfrm>
                    <a:prstGeom prst="rect">
                      <a:avLst/>
                    </a:prstGeom>
                  </am3d:spPr>
                  <am3d:camera>
                    <am3d:pos x="0" y="0" z="60562507"/>
                    <am3d:up dx="0" dy="36000000" dz="0"/>
                    <am3d:lookAt x="0" y="0" z="0"/>
                    <am3d:perspective fov="2700000"/>
                  </am3d:camera>
                  <am3d:trans>
                    <am3d:meterPerModelUnit n="1959685" d="1000000"/>
                    <am3d:preTrans dx="307315" dy="-658347" dz="-15512161"/>
                    <am3d:scale>
                      <am3d:sx n="1000000" d="1000000"/>
                      <am3d:sy n="1000000" d="1000000"/>
                      <am3d:sz n="1000000" d="1000000"/>
                    </am3d:scale>
                    <am3d:rot ax="235419" ay="28372" az="1937"/>
                    <am3d:postTrans dx="0" dy="0" dz="0"/>
                  </am3d:trans>
                  <am3d:raster rName="Office3DRenderer" rVer="16.0.8326">
                    <am3d:blip r:embed="rId4"/>
                  </am3d:raster>
                  <am3d:objViewport viewportSz="711189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E4B808C1-9625-4863-ACAB-6DEF25BE959F}"/>
                  </a:ext>
                </a:extLst>
              </p:cNvPr>
              <p:cNvPicPr>
                <a:picLocks noGrp="1" noRot="1" noChangeAspect="1" noMove="1" noResize="1" noEditPoints="1" noAdjustHandles="1" noChangeArrowheads="1" noChangeShapeType="1" noCrop="1"/>
              </p:cNvPicPr>
              <p:nvPr/>
            </p:nvPicPr>
            <p:blipFill>
              <a:blip r:embed="rId4"/>
              <a:stretch>
                <a:fillRect/>
              </a:stretch>
            </p:blipFill>
            <p:spPr>
              <a:xfrm>
                <a:off x="785456" y="1446528"/>
                <a:ext cx="4181319" cy="5205303"/>
              </a:xfrm>
              <a:prstGeom prst="rect">
                <a:avLst/>
              </a:prstGeom>
            </p:spPr>
          </p:pic>
        </mc:Fallback>
      </mc:AlternateContent>
    </p:spTree>
    <p:extLst>
      <p:ext uri="{BB962C8B-B14F-4D97-AF65-F5344CB8AC3E}">
        <p14:creationId xmlns:p14="http://schemas.microsoft.com/office/powerpoint/2010/main" val="45215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AEA4FA2-F12D-41BA-8C7B-2723BB53299A}"/>
              </a:ext>
            </a:extLst>
          </p:cNvPr>
          <p:cNvGrpSpPr/>
          <p:nvPr/>
        </p:nvGrpSpPr>
        <p:grpSpPr>
          <a:xfrm>
            <a:off x="0" y="0"/>
            <a:ext cx="30704113" cy="6858000"/>
            <a:chOff x="-12679680" y="0"/>
            <a:chExt cx="30704113" cy="6858000"/>
          </a:xfrm>
        </p:grpSpPr>
        <p:sp>
          <p:nvSpPr>
            <p:cNvPr id="8" name="Rectangle 7">
              <a:extLst>
                <a:ext uri="{FF2B5EF4-FFF2-40B4-BE49-F238E27FC236}">
                  <a16:creationId xmlns:a16="http://schemas.microsoft.com/office/drawing/2014/main" id="{79D3A690-3121-4CCF-B5B3-55229A8F31ED}"/>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icon&#10;&#10;Description automatically generated">
              <a:extLst>
                <a:ext uri="{FF2B5EF4-FFF2-40B4-BE49-F238E27FC236}">
                  <a16:creationId xmlns:a16="http://schemas.microsoft.com/office/drawing/2014/main" id="{A9419185-6167-4830-9DF2-3E3C63735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E85D6CCB-3F0D-4E6A-A26F-686E81040DEE}"/>
                  </a:ext>
                </a:extLst>
              </p:cNvPr>
              <p:cNvGraphicFramePr>
                <a:graphicFrameLocks noChangeAspect="1"/>
              </p:cNvGraphicFramePr>
              <p:nvPr>
                <p:extLst>
                  <p:ext uri="{D42A27DB-BD31-4B8C-83A1-F6EECF244321}">
                    <p14:modId xmlns:p14="http://schemas.microsoft.com/office/powerpoint/2010/main" val="1355994258"/>
                  </p:ext>
                </p:extLst>
              </p:nvPr>
            </p:nvGraphicFramePr>
            <p:xfrm>
              <a:off x="786758" y="-7117546"/>
              <a:ext cx="11014235" cy="13265774"/>
            </p:xfrm>
            <a:graphic>
              <a:graphicData uri="http://schemas.microsoft.com/office/drawing/2017/model3d">
                <am3d:model3d r:embed="rId3">
                  <am3d:spPr>
                    <a:xfrm>
                      <a:off x="0" y="0"/>
                      <a:ext cx="11014235" cy="13265774"/>
                    </a:xfrm>
                    <a:prstGeom prst="rect">
                      <a:avLst/>
                    </a:prstGeom>
                  </am3d:spPr>
                  <am3d:camera>
                    <am3d:pos x="0" y="0" z="60562507"/>
                    <am3d:up dx="0" dy="36000000" dz="0"/>
                    <am3d:lookAt x="0" y="0" z="0"/>
                    <am3d:perspective fov="2700000"/>
                  </am3d:camera>
                  <am3d:trans>
                    <am3d:meterPerModelUnit n="1959685" d="1000000"/>
                    <am3d:preTrans dx="307315" dy="-658347" dz="-15512161"/>
                    <am3d:scale>
                      <am3d:sx n="1000000" d="1000000"/>
                      <am3d:sy n="1000000" d="1000000"/>
                      <am3d:sz n="1000000" d="1000000"/>
                    </am3d:scale>
                    <am3d:rot ax="-671941" ay="-66669" az="13201"/>
                    <am3d:postTrans dx="0" dy="0" dz="0"/>
                  </am3d:trans>
                  <am3d:raster rName="Office3DRenderer" rVer="16.0.8326">
                    <am3d:blip r:embed="rId4"/>
                  </am3d:raster>
                  <am3d:objViewport viewportSz="176702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E85D6CCB-3F0D-4E6A-A26F-686E81040DEE}"/>
                  </a:ext>
                </a:extLst>
              </p:cNvPr>
              <p:cNvPicPr>
                <a:picLocks noGrp="1" noRot="1" noChangeAspect="1" noMove="1" noResize="1" noEditPoints="1" noAdjustHandles="1" noChangeArrowheads="1" noChangeShapeType="1" noCrop="1"/>
              </p:cNvPicPr>
              <p:nvPr/>
            </p:nvPicPr>
            <p:blipFill>
              <a:blip r:embed="rId4"/>
              <a:stretch>
                <a:fillRect/>
              </a:stretch>
            </p:blipFill>
            <p:spPr>
              <a:xfrm>
                <a:off x="786758" y="-7117546"/>
                <a:ext cx="11014235" cy="13265774"/>
              </a:xfrm>
              <a:prstGeom prst="rect">
                <a:avLst/>
              </a:prstGeom>
            </p:spPr>
          </p:pic>
        </mc:Fallback>
      </mc:AlternateContent>
      <p:cxnSp>
        <p:nvCxnSpPr>
          <p:cNvPr id="26" name="Straight Connector 25">
            <a:extLst>
              <a:ext uri="{FF2B5EF4-FFF2-40B4-BE49-F238E27FC236}">
                <a16:creationId xmlns:a16="http://schemas.microsoft.com/office/drawing/2014/main" id="{A8814262-D576-4F19-9861-E17B59BDF899}"/>
              </a:ext>
              <a:ext uri="{C183D7F6-B498-43B3-948B-1728B52AA6E4}">
                <adec:decorative xmlns:adec="http://schemas.microsoft.com/office/drawing/2017/decorative" val="1"/>
              </a:ext>
            </a:extLst>
          </p:cNvPr>
          <p:cNvCxnSpPr>
            <a:cxnSpLocks/>
          </p:cNvCxnSpPr>
          <p:nvPr/>
        </p:nvCxnSpPr>
        <p:spPr>
          <a:xfrm flipV="1">
            <a:off x="391007" y="2623510"/>
            <a:ext cx="2318228" cy="1647551"/>
          </a:xfrm>
          <a:prstGeom prst="bentConnector3">
            <a:avLst>
              <a:gd name="adj1" fmla="val 100162"/>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27" name="Picture 26" descr="Encircled red dot">
            <a:extLst>
              <a:ext uri="{FF2B5EF4-FFF2-40B4-BE49-F238E27FC236}">
                <a16:creationId xmlns:a16="http://schemas.microsoft.com/office/drawing/2014/main" id="{04737FA9-7132-4FB9-85B9-22CA1D9ECBC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575544" y="2487750"/>
            <a:ext cx="276225" cy="276225"/>
          </a:xfrm>
          <a:prstGeom prst="rect">
            <a:avLst/>
          </a:prstGeom>
        </p:spPr>
      </p:pic>
      <p:cxnSp>
        <p:nvCxnSpPr>
          <p:cNvPr id="36" name="Straight Connector 35">
            <a:extLst>
              <a:ext uri="{FF2B5EF4-FFF2-40B4-BE49-F238E27FC236}">
                <a16:creationId xmlns:a16="http://schemas.microsoft.com/office/drawing/2014/main" id="{6C6CDB16-7E4B-484B-8AF5-B3776A05499E}"/>
              </a:ext>
              <a:ext uri="{C183D7F6-B498-43B3-948B-1728B52AA6E4}">
                <adec:decorative xmlns:adec="http://schemas.microsoft.com/office/drawing/2017/decorative" val="1"/>
              </a:ext>
            </a:extLst>
          </p:cNvPr>
          <p:cNvCxnSpPr>
            <a:cxnSpLocks/>
          </p:cNvCxnSpPr>
          <p:nvPr/>
        </p:nvCxnSpPr>
        <p:spPr>
          <a:xfrm>
            <a:off x="9724022" y="2625863"/>
            <a:ext cx="2198842" cy="714619"/>
          </a:xfrm>
          <a:prstGeom prst="bentConnector3">
            <a:avLst>
              <a:gd name="adj1" fmla="val -596"/>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37" name="Picture 36" descr="Encircled red dot">
            <a:extLst>
              <a:ext uri="{FF2B5EF4-FFF2-40B4-BE49-F238E27FC236}">
                <a16:creationId xmlns:a16="http://schemas.microsoft.com/office/drawing/2014/main" id="{4E07D137-0A90-4CBE-ABC8-8BD540524E2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7787" y="2487749"/>
            <a:ext cx="276225" cy="276225"/>
          </a:xfrm>
          <a:prstGeom prst="rect">
            <a:avLst/>
          </a:prstGeom>
        </p:spPr>
      </p:pic>
      <p:sp>
        <p:nvSpPr>
          <p:cNvPr id="44" name="TextBox 43">
            <a:extLst>
              <a:ext uri="{FF2B5EF4-FFF2-40B4-BE49-F238E27FC236}">
                <a16:creationId xmlns:a16="http://schemas.microsoft.com/office/drawing/2014/main" id="{F33E99D4-30AB-41D9-8B62-9C7D73974E26}"/>
              </a:ext>
            </a:extLst>
          </p:cNvPr>
          <p:cNvSpPr txBox="1"/>
          <p:nvPr/>
        </p:nvSpPr>
        <p:spPr>
          <a:xfrm>
            <a:off x="391007" y="3860245"/>
            <a:ext cx="2318228" cy="1061829"/>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Audio Features</a:t>
            </a:r>
          </a:p>
          <a:p>
            <a:r>
              <a:rPr lang="en-US" dirty="0">
                <a:latin typeface="Bahnschrift Light" panose="020B0502040204020203" pitchFamily="34" charset="0"/>
              </a:rPr>
              <a:t>extracted using </a:t>
            </a:r>
            <a:r>
              <a:rPr lang="en-US" dirty="0" err="1">
                <a:latin typeface="Bahnschrift Light" panose="020B0502040204020203" pitchFamily="34" charset="0"/>
              </a:rPr>
              <a:t>librosa</a:t>
            </a:r>
            <a:r>
              <a:rPr lang="en-US" dirty="0">
                <a:latin typeface="Bahnschrift Light" panose="020B0502040204020203" pitchFamily="34" charset="0"/>
              </a:rPr>
              <a:t> library</a:t>
            </a:r>
          </a:p>
        </p:txBody>
      </p:sp>
      <p:sp>
        <p:nvSpPr>
          <p:cNvPr id="45" name="TextBox 44">
            <a:extLst>
              <a:ext uri="{FF2B5EF4-FFF2-40B4-BE49-F238E27FC236}">
                <a16:creationId xmlns:a16="http://schemas.microsoft.com/office/drawing/2014/main" id="{C5A0293C-F705-4D62-9170-AEAC897213DA}"/>
              </a:ext>
            </a:extLst>
          </p:cNvPr>
          <p:cNvSpPr txBox="1"/>
          <p:nvPr/>
        </p:nvSpPr>
        <p:spPr>
          <a:xfrm>
            <a:off x="10070159" y="2898085"/>
            <a:ext cx="2085023" cy="1061829"/>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Mood Information</a:t>
            </a:r>
          </a:p>
          <a:p>
            <a:r>
              <a:rPr lang="en-US" dirty="0">
                <a:latin typeface="Bahnschrift Light" panose="020B0502040204020203" pitchFamily="34" charset="0"/>
              </a:rPr>
              <a:t>extracted from song lyrics</a:t>
            </a:r>
          </a:p>
        </p:txBody>
      </p:sp>
    </p:spTree>
    <p:extLst>
      <p:ext uri="{BB962C8B-B14F-4D97-AF65-F5344CB8AC3E}">
        <p14:creationId xmlns:p14="http://schemas.microsoft.com/office/powerpoint/2010/main" val="3600913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AEA4FA2-F12D-41BA-8C7B-2723BB53299A}"/>
              </a:ext>
            </a:extLst>
          </p:cNvPr>
          <p:cNvGrpSpPr/>
          <p:nvPr/>
        </p:nvGrpSpPr>
        <p:grpSpPr>
          <a:xfrm>
            <a:off x="0" y="0"/>
            <a:ext cx="30704113" cy="6858000"/>
            <a:chOff x="-12679680" y="0"/>
            <a:chExt cx="30704113" cy="6858000"/>
          </a:xfrm>
        </p:grpSpPr>
        <p:sp>
          <p:nvSpPr>
            <p:cNvPr id="8" name="Rectangle 7">
              <a:extLst>
                <a:ext uri="{FF2B5EF4-FFF2-40B4-BE49-F238E27FC236}">
                  <a16:creationId xmlns:a16="http://schemas.microsoft.com/office/drawing/2014/main" id="{79D3A690-3121-4CCF-B5B3-55229A8F31ED}"/>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icon&#10;&#10;Description automatically generated">
              <a:extLst>
                <a:ext uri="{FF2B5EF4-FFF2-40B4-BE49-F238E27FC236}">
                  <a16:creationId xmlns:a16="http://schemas.microsoft.com/office/drawing/2014/main" id="{A9419185-6167-4830-9DF2-3E3C63735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E85D6CCB-3F0D-4E6A-A26F-686E81040DEE}"/>
                  </a:ext>
                </a:extLst>
              </p:cNvPr>
              <p:cNvGraphicFramePr>
                <a:graphicFrameLocks noChangeAspect="1"/>
              </p:cNvGraphicFramePr>
              <p:nvPr>
                <p:extLst>
                  <p:ext uri="{D42A27DB-BD31-4B8C-83A1-F6EECF244321}">
                    <p14:modId xmlns:p14="http://schemas.microsoft.com/office/powerpoint/2010/main" val="505365955"/>
                  </p:ext>
                </p:extLst>
              </p:nvPr>
            </p:nvGraphicFramePr>
            <p:xfrm>
              <a:off x="441360" y="-4147291"/>
              <a:ext cx="10803494" cy="13270080"/>
            </p:xfrm>
            <a:graphic>
              <a:graphicData uri="http://schemas.microsoft.com/office/drawing/2017/model3d">
                <am3d:model3d r:embed="rId3">
                  <am3d:spPr>
                    <a:xfrm>
                      <a:off x="0" y="0"/>
                      <a:ext cx="10803494" cy="13270080"/>
                    </a:xfrm>
                    <a:prstGeom prst="rect">
                      <a:avLst/>
                    </a:prstGeom>
                  </am3d:spPr>
                  <am3d:camera>
                    <am3d:pos x="0" y="0" z="60562507"/>
                    <am3d:up dx="0" dy="36000000" dz="0"/>
                    <am3d:lookAt x="0" y="0" z="0"/>
                    <am3d:perspective fov="2700000"/>
                  </am3d:camera>
                  <am3d:trans>
                    <am3d:meterPerModelUnit n="1959685" d="1000000"/>
                    <am3d:preTrans dx="307315" dy="-658347" dz="-15512161"/>
                    <am3d:scale>
                      <am3d:sx n="1000000" d="1000000"/>
                      <am3d:sy n="1000000" d="1000000"/>
                      <am3d:sz n="1000000" d="1000000"/>
                    </am3d:scale>
                    <am3d:rot ax="60202" ay="-67953" az="-1187"/>
                    <am3d:postTrans dx="0" dy="0" dz="0"/>
                  </am3d:trans>
                  <am3d:raster rName="Office3DRenderer" rVer="16.0.8326">
                    <am3d:blip r:embed="rId4"/>
                  </am3d:raster>
                  <am3d:objViewport viewportSz="183345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E85D6CCB-3F0D-4E6A-A26F-686E81040DEE}"/>
                  </a:ext>
                </a:extLst>
              </p:cNvPr>
              <p:cNvPicPr>
                <a:picLocks noGrp="1" noRot="1" noChangeAspect="1" noMove="1" noResize="1" noEditPoints="1" noAdjustHandles="1" noChangeArrowheads="1" noChangeShapeType="1" noCrop="1"/>
              </p:cNvPicPr>
              <p:nvPr/>
            </p:nvPicPr>
            <p:blipFill>
              <a:blip r:embed="rId4"/>
              <a:stretch>
                <a:fillRect/>
              </a:stretch>
            </p:blipFill>
            <p:spPr>
              <a:xfrm>
                <a:off x="441360" y="-4147291"/>
                <a:ext cx="10803494" cy="13270080"/>
              </a:xfrm>
              <a:prstGeom prst="rect">
                <a:avLst/>
              </a:prstGeom>
            </p:spPr>
          </p:pic>
        </mc:Fallback>
      </mc:AlternateContent>
      <p:cxnSp>
        <p:nvCxnSpPr>
          <p:cNvPr id="26" name="Straight Connector 25">
            <a:extLst>
              <a:ext uri="{FF2B5EF4-FFF2-40B4-BE49-F238E27FC236}">
                <a16:creationId xmlns:a16="http://schemas.microsoft.com/office/drawing/2014/main" id="{A8814262-D576-4F19-9861-E17B59BDF899}"/>
              </a:ext>
              <a:ext uri="{C183D7F6-B498-43B3-948B-1728B52AA6E4}">
                <adec:decorative xmlns:adec="http://schemas.microsoft.com/office/drawing/2017/decorative" val="1"/>
              </a:ext>
            </a:extLst>
          </p:cNvPr>
          <p:cNvCxnSpPr>
            <a:cxnSpLocks/>
          </p:cNvCxnSpPr>
          <p:nvPr/>
        </p:nvCxnSpPr>
        <p:spPr>
          <a:xfrm>
            <a:off x="947146" y="2898085"/>
            <a:ext cx="5218406" cy="0"/>
          </a:xfrm>
          <a:prstGeom prst="straightConnector1">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27" name="Picture 26" descr="Encircled red dot">
            <a:extLst>
              <a:ext uri="{FF2B5EF4-FFF2-40B4-BE49-F238E27FC236}">
                <a16:creationId xmlns:a16="http://schemas.microsoft.com/office/drawing/2014/main" id="{04737FA9-7132-4FB9-85B9-22CA1D9ECBC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027439" y="2779211"/>
            <a:ext cx="276225" cy="276225"/>
          </a:xfrm>
          <a:prstGeom prst="rect">
            <a:avLst/>
          </a:prstGeom>
        </p:spPr>
      </p:pic>
      <p:cxnSp>
        <p:nvCxnSpPr>
          <p:cNvPr id="36" name="Straight Connector 35">
            <a:extLst>
              <a:ext uri="{FF2B5EF4-FFF2-40B4-BE49-F238E27FC236}">
                <a16:creationId xmlns:a16="http://schemas.microsoft.com/office/drawing/2014/main" id="{6C6CDB16-7E4B-484B-8AF5-B3776A05499E}"/>
              </a:ext>
              <a:ext uri="{C183D7F6-B498-43B3-948B-1728B52AA6E4}">
                <adec:decorative xmlns:adec="http://schemas.microsoft.com/office/drawing/2017/decorative" val="1"/>
              </a:ext>
            </a:extLst>
          </p:cNvPr>
          <p:cNvCxnSpPr>
            <a:cxnSpLocks/>
          </p:cNvCxnSpPr>
          <p:nvPr/>
        </p:nvCxnSpPr>
        <p:spPr>
          <a:xfrm rot="16200000" flipH="1">
            <a:off x="8100995" y="-1984078"/>
            <a:ext cx="764514" cy="6515302"/>
          </a:xfrm>
          <a:prstGeom prst="bentConnector2">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37" name="Picture 36" descr="Encircled red dot">
            <a:extLst>
              <a:ext uri="{FF2B5EF4-FFF2-40B4-BE49-F238E27FC236}">
                <a16:creationId xmlns:a16="http://schemas.microsoft.com/office/drawing/2014/main" id="{4E07D137-0A90-4CBE-ABC8-8BD540524E2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97227" y="735759"/>
            <a:ext cx="276225" cy="276225"/>
          </a:xfrm>
          <a:prstGeom prst="rect">
            <a:avLst/>
          </a:prstGeom>
        </p:spPr>
      </p:pic>
      <p:sp>
        <p:nvSpPr>
          <p:cNvPr id="44" name="TextBox 43">
            <a:extLst>
              <a:ext uri="{FF2B5EF4-FFF2-40B4-BE49-F238E27FC236}">
                <a16:creationId xmlns:a16="http://schemas.microsoft.com/office/drawing/2014/main" id="{F33E99D4-30AB-41D9-8B62-9C7D73974E26}"/>
              </a:ext>
            </a:extLst>
          </p:cNvPr>
          <p:cNvSpPr txBox="1"/>
          <p:nvPr/>
        </p:nvSpPr>
        <p:spPr>
          <a:xfrm>
            <a:off x="916172" y="2487749"/>
            <a:ext cx="3305308" cy="1698029"/>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Concatenation</a:t>
            </a:r>
          </a:p>
          <a:p>
            <a:pPr>
              <a:lnSpc>
                <a:spcPct val="150000"/>
              </a:lnSpc>
            </a:pPr>
            <a:r>
              <a:rPr lang="en-US" dirty="0">
                <a:latin typeface="Bahnschrift Light" panose="020B0502040204020203" pitchFamily="34" charset="0"/>
              </a:rPr>
              <a:t>for creating a representation that is capable of representing a song truly</a:t>
            </a:r>
          </a:p>
        </p:txBody>
      </p:sp>
      <p:sp>
        <p:nvSpPr>
          <p:cNvPr id="45" name="TextBox 44">
            <a:extLst>
              <a:ext uri="{FF2B5EF4-FFF2-40B4-BE49-F238E27FC236}">
                <a16:creationId xmlns:a16="http://schemas.microsoft.com/office/drawing/2014/main" id="{C5A0293C-F705-4D62-9170-AEAC897213DA}"/>
              </a:ext>
            </a:extLst>
          </p:cNvPr>
          <p:cNvSpPr txBox="1"/>
          <p:nvPr/>
        </p:nvSpPr>
        <p:spPr>
          <a:xfrm>
            <a:off x="8563968" y="1215128"/>
            <a:ext cx="3429911" cy="1282531"/>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Concatenated features</a:t>
            </a:r>
          </a:p>
          <a:p>
            <a:pPr>
              <a:lnSpc>
                <a:spcPct val="150000"/>
              </a:lnSpc>
            </a:pPr>
            <a:r>
              <a:rPr lang="en-US" dirty="0">
                <a:latin typeface="Bahnschrift Light" panose="020B0502040204020203" pitchFamily="34" charset="0"/>
              </a:rPr>
              <a:t>that will be fed to our favorite recommendation model</a:t>
            </a:r>
          </a:p>
        </p:txBody>
      </p:sp>
    </p:spTree>
    <p:extLst>
      <p:ext uri="{BB962C8B-B14F-4D97-AF65-F5344CB8AC3E}">
        <p14:creationId xmlns:p14="http://schemas.microsoft.com/office/powerpoint/2010/main" val="3940330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AEA4FA2-F12D-41BA-8C7B-2723BB53299A}"/>
              </a:ext>
            </a:extLst>
          </p:cNvPr>
          <p:cNvGrpSpPr/>
          <p:nvPr/>
        </p:nvGrpSpPr>
        <p:grpSpPr>
          <a:xfrm>
            <a:off x="0" y="0"/>
            <a:ext cx="30704113" cy="6858000"/>
            <a:chOff x="-12679680" y="0"/>
            <a:chExt cx="30704113" cy="6858000"/>
          </a:xfrm>
        </p:grpSpPr>
        <p:sp>
          <p:nvSpPr>
            <p:cNvPr id="8" name="Rectangle 7">
              <a:extLst>
                <a:ext uri="{FF2B5EF4-FFF2-40B4-BE49-F238E27FC236}">
                  <a16:creationId xmlns:a16="http://schemas.microsoft.com/office/drawing/2014/main" id="{79D3A690-3121-4CCF-B5B3-55229A8F31ED}"/>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icon&#10;&#10;Description automatically generated">
              <a:extLst>
                <a:ext uri="{FF2B5EF4-FFF2-40B4-BE49-F238E27FC236}">
                  <a16:creationId xmlns:a16="http://schemas.microsoft.com/office/drawing/2014/main" id="{A9419185-6167-4830-9DF2-3E3C63735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mc:AlternateContent xmlns:mc="http://schemas.openxmlformats.org/markup-compatibility/2006">
        <mc:Choice xmlns:am3d="http://schemas.microsoft.com/office/drawing/2017/model3d" Requires="am3d">
          <p:graphicFrame>
            <p:nvGraphicFramePr>
              <p:cNvPr id="6" name="3D Model 5">
                <a:extLst>
                  <a:ext uri="{FF2B5EF4-FFF2-40B4-BE49-F238E27FC236}">
                    <a16:creationId xmlns:a16="http://schemas.microsoft.com/office/drawing/2014/main" id="{E85D6CCB-3F0D-4E6A-A26F-686E81040DEE}"/>
                  </a:ext>
                </a:extLst>
              </p:cNvPr>
              <p:cNvGraphicFramePr>
                <a:graphicFrameLocks noChangeAspect="1"/>
              </p:cNvGraphicFramePr>
              <p:nvPr>
                <p:extLst>
                  <p:ext uri="{D42A27DB-BD31-4B8C-83A1-F6EECF244321}">
                    <p14:modId xmlns:p14="http://schemas.microsoft.com/office/powerpoint/2010/main" val="434519307"/>
                  </p:ext>
                </p:extLst>
              </p:nvPr>
            </p:nvGraphicFramePr>
            <p:xfrm>
              <a:off x="875030" y="276753"/>
              <a:ext cx="10581041" cy="13706667"/>
            </p:xfrm>
            <a:graphic>
              <a:graphicData uri="http://schemas.microsoft.com/office/drawing/2017/model3d">
                <am3d:model3d r:embed="rId3">
                  <am3d:spPr>
                    <a:xfrm>
                      <a:off x="0" y="0"/>
                      <a:ext cx="10581041" cy="13706667"/>
                    </a:xfrm>
                    <a:prstGeom prst="rect">
                      <a:avLst/>
                    </a:prstGeom>
                  </am3d:spPr>
                  <am3d:camera>
                    <am3d:pos x="0" y="0" z="60562507"/>
                    <am3d:up dx="0" dy="36000000" dz="0"/>
                    <am3d:lookAt x="0" y="0" z="0"/>
                    <am3d:perspective fov="2700000"/>
                  </am3d:camera>
                  <am3d:trans>
                    <am3d:meterPerModelUnit n="1959685" d="1000000"/>
                    <am3d:preTrans dx="307315" dy="-658347" dz="-15512161"/>
                    <am3d:scale>
                      <am3d:sx n="1000000" d="1000000"/>
                      <am3d:sy n="1000000" d="1000000"/>
                      <am3d:sz n="1000000" d="1000000"/>
                    </am3d:scale>
                    <am3d:rot ax="684189" ay="-7807" az="-1570"/>
                    <am3d:postTrans dx="0" dy="0" dz="0"/>
                  </am3d:trans>
                  <am3d:raster rName="Office3DRenderer" rVer="16.0.8326">
                    <am3d:blip r:embed="rId4"/>
                  </am3d:raster>
                  <am3d:objViewport viewportSz="1833458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a:extLst>
                  <a:ext uri="{FF2B5EF4-FFF2-40B4-BE49-F238E27FC236}">
                    <a16:creationId xmlns:a16="http://schemas.microsoft.com/office/drawing/2014/main" id="{E85D6CCB-3F0D-4E6A-A26F-686E81040DEE}"/>
                  </a:ext>
                </a:extLst>
              </p:cNvPr>
              <p:cNvPicPr>
                <a:picLocks noGrp="1" noRot="1" noChangeAspect="1" noMove="1" noResize="1" noEditPoints="1" noAdjustHandles="1" noChangeArrowheads="1" noChangeShapeType="1" noCrop="1"/>
              </p:cNvPicPr>
              <p:nvPr/>
            </p:nvPicPr>
            <p:blipFill>
              <a:blip r:embed="rId4"/>
              <a:stretch>
                <a:fillRect/>
              </a:stretch>
            </p:blipFill>
            <p:spPr>
              <a:xfrm>
                <a:off x="875030" y="276753"/>
                <a:ext cx="10581041" cy="13706667"/>
              </a:xfrm>
              <a:prstGeom prst="rect">
                <a:avLst/>
              </a:prstGeom>
            </p:spPr>
          </p:pic>
        </mc:Fallback>
      </mc:AlternateContent>
      <p:cxnSp>
        <p:nvCxnSpPr>
          <p:cNvPr id="26" name="Straight Connector 25">
            <a:extLst>
              <a:ext uri="{FF2B5EF4-FFF2-40B4-BE49-F238E27FC236}">
                <a16:creationId xmlns:a16="http://schemas.microsoft.com/office/drawing/2014/main" id="{A8814262-D576-4F19-9861-E17B59BDF899}"/>
              </a:ext>
              <a:ext uri="{C183D7F6-B498-43B3-948B-1728B52AA6E4}">
                <adec:decorative xmlns:adec="http://schemas.microsoft.com/office/drawing/2017/decorative" val="1"/>
              </a:ext>
            </a:extLst>
          </p:cNvPr>
          <p:cNvCxnSpPr>
            <a:cxnSpLocks/>
          </p:cNvCxnSpPr>
          <p:nvPr/>
        </p:nvCxnSpPr>
        <p:spPr>
          <a:xfrm flipV="1">
            <a:off x="842032" y="753243"/>
            <a:ext cx="3517560" cy="862197"/>
          </a:xfrm>
          <a:prstGeom prst="bentConnector3">
            <a:avLst>
              <a:gd name="adj1" fmla="val 100691"/>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27" name="Picture 26" descr="Encircled red dot">
            <a:extLst>
              <a:ext uri="{FF2B5EF4-FFF2-40B4-BE49-F238E27FC236}">
                <a16:creationId xmlns:a16="http://schemas.microsoft.com/office/drawing/2014/main" id="{04737FA9-7132-4FB9-85B9-22CA1D9ECBC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21480" y="615131"/>
            <a:ext cx="276225" cy="276225"/>
          </a:xfrm>
          <a:prstGeom prst="rect">
            <a:avLst/>
          </a:prstGeom>
        </p:spPr>
      </p:pic>
      <p:cxnSp>
        <p:nvCxnSpPr>
          <p:cNvPr id="36" name="Straight Connector 35">
            <a:extLst>
              <a:ext uri="{FF2B5EF4-FFF2-40B4-BE49-F238E27FC236}">
                <a16:creationId xmlns:a16="http://schemas.microsoft.com/office/drawing/2014/main" id="{6C6CDB16-7E4B-484B-8AF5-B3776A05499E}"/>
              </a:ext>
              <a:ext uri="{C183D7F6-B498-43B3-948B-1728B52AA6E4}">
                <adec:decorative xmlns:adec="http://schemas.microsoft.com/office/drawing/2017/decorative" val="1"/>
              </a:ext>
            </a:extLst>
          </p:cNvPr>
          <p:cNvCxnSpPr>
            <a:cxnSpLocks/>
          </p:cNvCxnSpPr>
          <p:nvPr/>
        </p:nvCxnSpPr>
        <p:spPr>
          <a:xfrm flipV="1">
            <a:off x="5524899" y="4049900"/>
            <a:ext cx="6213064" cy="1626868"/>
          </a:xfrm>
          <a:prstGeom prst="bentConnector3">
            <a:avLst>
              <a:gd name="adj1" fmla="val 10508"/>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37" name="Picture 36" descr="Encircled red dot">
            <a:extLst>
              <a:ext uri="{FF2B5EF4-FFF2-40B4-BE49-F238E27FC236}">
                <a16:creationId xmlns:a16="http://schemas.microsoft.com/office/drawing/2014/main" id="{4E07D137-0A90-4CBE-ABC8-8BD540524E2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386787" y="5519418"/>
            <a:ext cx="276225" cy="276225"/>
          </a:xfrm>
          <a:prstGeom prst="rect">
            <a:avLst/>
          </a:prstGeom>
        </p:spPr>
      </p:pic>
      <p:sp>
        <p:nvSpPr>
          <p:cNvPr id="44" name="TextBox 43">
            <a:extLst>
              <a:ext uri="{FF2B5EF4-FFF2-40B4-BE49-F238E27FC236}">
                <a16:creationId xmlns:a16="http://schemas.microsoft.com/office/drawing/2014/main" id="{F33E99D4-30AB-41D9-8B62-9C7D73974E26}"/>
              </a:ext>
            </a:extLst>
          </p:cNvPr>
          <p:cNvSpPr txBox="1"/>
          <p:nvPr/>
        </p:nvSpPr>
        <p:spPr>
          <a:xfrm>
            <a:off x="829868" y="1184341"/>
            <a:ext cx="4306012" cy="1282531"/>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Your new favorite songs</a:t>
            </a:r>
          </a:p>
          <a:p>
            <a:pPr>
              <a:lnSpc>
                <a:spcPct val="150000"/>
              </a:lnSpc>
            </a:pPr>
            <a:r>
              <a:rPr lang="en-US" dirty="0">
                <a:latin typeface="Bahnschrift Light" panose="020B0502040204020203" pitchFamily="34" charset="0"/>
              </a:rPr>
              <a:t>that you will listen for the rest of your life, from time to time obviously</a:t>
            </a:r>
          </a:p>
        </p:txBody>
      </p:sp>
      <p:sp>
        <p:nvSpPr>
          <p:cNvPr id="45" name="TextBox 44">
            <a:extLst>
              <a:ext uri="{FF2B5EF4-FFF2-40B4-BE49-F238E27FC236}">
                <a16:creationId xmlns:a16="http://schemas.microsoft.com/office/drawing/2014/main" id="{C5A0293C-F705-4D62-9170-AEAC897213DA}"/>
              </a:ext>
            </a:extLst>
          </p:cNvPr>
          <p:cNvSpPr txBox="1"/>
          <p:nvPr/>
        </p:nvSpPr>
        <p:spPr>
          <a:xfrm>
            <a:off x="8631431" y="3580803"/>
            <a:ext cx="3429911" cy="1282531"/>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Concatenated features</a:t>
            </a:r>
          </a:p>
          <a:p>
            <a:pPr>
              <a:lnSpc>
                <a:spcPct val="150000"/>
              </a:lnSpc>
            </a:pPr>
            <a:r>
              <a:rPr lang="en-US" dirty="0">
                <a:latin typeface="Bahnschrift Light" panose="020B0502040204020203" pitchFamily="34" charset="0"/>
              </a:rPr>
              <a:t>that will be fed to our favorite recommendation model</a:t>
            </a:r>
          </a:p>
        </p:txBody>
      </p:sp>
      <p:pic>
        <p:nvPicPr>
          <p:cNvPr id="20" name="Picture 19" descr="Encircled red dot">
            <a:extLst>
              <a:ext uri="{FF2B5EF4-FFF2-40B4-BE49-F238E27FC236}">
                <a16:creationId xmlns:a16="http://schemas.microsoft.com/office/drawing/2014/main" id="{2854A7F3-F7CF-4064-A5A8-D3F8B1489612}"/>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736080" y="2808100"/>
            <a:ext cx="276225" cy="276225"/>
          </a:xfrm>
          <a:prstGeom prst="rect">
            <a:avLst/>
          </a:prstGeom>
        </p:spPr>
      </p:pic>
      <p:cxnSp>
        <p:nvCxnSpPr>
          <p:cNvPr id="21" name="Straight Connector 25">
            <a:extLst>
              <a:ext uri="{FF2B5EF4-FFF2-40B4-BE49-F238E27FC236}">
                <a16:creationId xmlns:a16="http://schemas.microsoft.com/office/drawing/2014/main" id="{FB233B47-1530-466C-B255-33A5F7A324CC}"/>
              </a:ext>
              <a:ext uri="{C183D7F6-B498-43B3-948B-1728B52AA6E4}">
                <adec:decorative xmlns:adec="http://schemas.microsoft.com/office/drawing/2017/decorative" val="1"/>
              </a:ext>
            </a:extLst>
          </p:cNvPr>
          <p:cNvCxnSpPr>
            <a:cxnSpLocks/>
          </p:cNvCxnSpPr>
          <p:nvPr/>
        </p:nvCxnSpPr>
        <p:spPr>
          <a:xfrm rot="10800000" flipV="1">
            <a:off x="6874192" y="1367846"/>
            <a:ext cx="3731006" cy="1562870"/>
          </a:xfrm>
          <a:prstGeom prst="bentConnector3">
            <a:avLst>
              <a:gd name="adj1" fmla="val 100242"/>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CE5BB88-40B8-4F25-A150-F7D0484391C4}"/>
              </a:ext>
            </a:extLst>
          </p:cNvPr>
          <p:cNvSpPr txBox="1"/>
          <p:nvPr/>
        </p:nvSpPr>
        <p:spPr>
          <a:xfrm>
            <a:off x="7056122" y="944871"/>
            <a:ext cx="4306012" cy="1282531"/>
          </a:xfrm>
          <a:prstGeom prst="rect">
            <a:avLst/>
          </a:prstGeom>
          <a:noFill/>
        </p:spPr>
        <p:txBody>
          <a:bodyPr wrap="square" rtlCol="0">
            <a:spAutoFit/>
          </a:bodyPr>
          <a:lstStyle/>
          <a:p>
            <a:pPr>
              <a:lnSpc>
                <a:spcPct val="150000"/>
              </a:lnSpc>
            </a:pPr>
            <a:r>
              <a:rPr lang="en-US" dirty="0">
                <a:solidFill>
                  <a:schemeClr val="bg1"/>
                </a:solidFill>
                <a:latin typeface="Bahnschrift Light" panose="020B0502040204020203" pitchFamily="34" charset="0"/>
              </a:rPr>
              <a:t>Our favorite model</a:t>
            </a:r>
          </a:p>
          <a:p>
            <a:pPr>
              <a:lnSpc>
                <a:spcPct val="150000"/>
              </a:lnSpc>
            </a:pPr>
            <a:r>
              <a:rPr lang="en-US" dirty="0">
                <a:latin typeface="Bahnschrift Light" panose="020B0502040204020203" pitchFamily="34" charset="0"/>
              </a:rPr>
              <a:t>that we have chosen using our </a:t>
            </a:r>
            <a:r>
              <a:rPr lang="en-US" i="1" dirty="0">
                <a:latin typeface="Bahnschrift Light" panose="020B0502040204020203" pitchFamily="34" charset="0"/>
              </a:rPr>
              <a:t>extensive</a:t>
            </a:r>
            <a:r>
              <a:rPr lang="en-US" dirty="0">
                <a:latin typeface="Bahnschrift Light" panose="020B0502040204020203" pitchFamily="34" charset="0"/>
              </a:rPr>
              <a:t> tests</a:t>
            </a:r>
          </a:p>
        </p:txBody>
      </p:sp>
    </p:spTree>
    <p:extLst>
      <p:ext uri="{BB962C8B-B14F-4D97-AF65-F5344CB8AC3E}">
        <p14:creationId xmlns:p14="http://schemas.microsoft.com/office/powerpoint/2010/main" val="3334040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340C0-5BB4-45DF-BE60-7F95E253F654}"/>
              </a:ext>
            </a:extLst>
          </p:cNvPr>
          <p:cNvGrpSpPr/>
          <p:nvPr/>
        </p:nvGrpSpPr>
        <p:grpSpPr>
          <a:xfrm>
            <a:off x="-7229475" y="0"/>
            <a:ext cx="30704113" cy="6858000"/>
            <a:chOff x="-12679680" y="0"/>
            <a:chExt cx="30704113" cy="6858000"/>
          </a:xfrm>
        </p:grpSpPr>
        <p:sp>
          <p:nvSpPr>
            <p:cNvPr id="5" name="Rectangle 4">
              <a:extLst>
                <a:ext uri="{FF2B5EF4-FFF2-40B4-BE49-F238E27FC236}">
                  <a16:creationId xmlns:a16="http://schemas.microsoft.com/office/drawing/2014/main" id="{F4E00987-59E0-4247-A75C-C947C7CDB29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8FF98069-B97E-431D-B763-6E7E02008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666F283D-65FD-40D1-B76B-8631E8FA89E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DEA5E64-267E-4C12-BEA8-1B81AFD4AEC9}"/>
              </a:ext>
            </a:extLst>
          </p:cNvPr>
          <p:cNvSpPr>
            <a:spLocks noGrp="1"/>
          </p:cNvSpPr>
          <p:nvPr>
            <p:ph idx="1"/>
          </p:nvPr>
        </p:nvSpPr>
        <p:spPr/>
        <p:txBody>
          <a:bodyPr>
            <a:normAutofit lnSpcReduction="10000"/>
          </a:bodyPr>
          <a:lstStyle/>
          <a:p>
            <a:pPr>
              <a:buClr>
                <a:schemeClr val="tx1"/>
              </a:buClr>
            </a:pPr>
            <a:r>
              <a:rPr lang="en-US" dirty="0">
                <a:solidFill>
                  <a:schemeClr val="bg1"/>
                </a:solidFill>
                <a:latin typeface="Bahnschrift SemiLight" panose="020B0502040204020203" pitchFamily="34" charset="0"/>
              </a:rPr>
              <a:t>Our dataset consists of 1640 songs over </a:t>
            </a:r>
            <a:r>
              <a:rPr lang="en-US" b="0" i="0" dirty="0">
                <a:solidFill>
                  <a:schemeClr val="bg1"/>
                </a:solidFill>
                <a:effectLst/>
                <a:latin typeface="Bahnschrift SemiLight" panose="020B0502040204020203" pitchFamily="34" charset="0"/>
              </a:rPr>
              <a:t>~19 genres.</a:t>
            </a:r>
          </a:p>
          <a:p>
            <a:pPr>
              <a:buClr>
                <a:schemeClr val="tx1"/>
              </a:buClr>
            </a:pPr>
            <a:r>
              <a:rPr lang="en-US" dirty="0">
                <a:solidFill>
                  <a:schemeClr val="bg1"/>
                </a:solidFill>
                <a:latin typeface="Bahnschrift SemiLight" panose="020B0502040204020203" pitchFamily="34" charset="0"/>
              </a:rPr>
              <a:t>We act carefully not to create a biased dataset but, due to our collection methods, dataset might be a little biased towards an orientation.</a:t>
            </a:r>
            <a:endParaRPr lang="en-US" b="0" i="0" dirty="0">
              <a:solidFill>
                <a:schemeClr val="bg1"/>
              </a:solidFill>
              <a:effectLst/>
              <a:latin typeface="Bahnschrift SemiLight" panose="020B0502040204020203" pitchFamily="34" charset="0"/>
            </a:endParaRPr>
          </a:p>
          <a:p>
            <a:pPr>
              <a:buClr>
                <a:schemeClr val="tx1"/>
              </a:buClr>
            </a:pPr>
            <a:r>
              <a:rPr lang="en-US" dirty="0">
                <a:solidFill>
                  <a:schemeClr val="bg1"/>
                </a:solidFill>
                <a:latin typeface="Bahnschrift SemiLight" panose="020B0502040204020203" pitchFamily="34" charset="0"/>
              </a:rPr>
              <a:t>We extracted 27 different features of a song.</a:t>
            </a:r>
          </a:p>
          <a:p>
            <a:pPr>
              <a:buClr>
                <a:schemeClr val="tx1"/>
              </a:buClr>
            </a:pPr>
            <a:r>
              <a:rPr lang="en-US" dirty="0">
                <a:solidFill>
                  <a:schemeClr val="bg1"/>
                </a:solidFill>
                <a:latin typeface="Bahnschrift SemiLight" panose="020B0502040204020203" pitchFamily="34" charset="0"/>
              </a:rPr>
              <a:t>One of the features is mood information extracted from song lyrics, so we had to collect these lyrics too. We did that using Genius API.</a:t>
            </a:r>
          </a:p>
          <a:p>
            <a:pPr>
              <a:buClr>
                <a:schemeClr val="tx1"/>
              </a:buClr>
            </a:pPr>
            <a:r>
              <a:rPr lang="en-US" dirty="0">
                <a:solidFill>
                  <a:schemeClr val="bg1"/>
                </a:solidFill>
                <a:latin typeface="Bahnschrift SemiLight" panose="020B0502040204020203" pitchFamily="34" charset="0"/>
              </a:rPr>
              <a:t>This was an exhausting process due to the computation power we have.</a:t>
            </a:r>
          </a:p>
        </p:txBody>
      </p:sp>
    </p:spTree>
    <p:extLst>
      <p:ext uri="{BB962C8B-B14F-4D97-AF65-F5344CB8AC3E}">
        <p14:creationId xmlns:p14="http://schemas.microsoft.com/office/powerpoint/2010/main" val="754976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340C0-5BB4-45DF-BE60-7F95E253F654}"/>
              </a:ext>
            </a:extLst>
          </p:cNvPr>
          <p:cNvGrpSpPr/>
          <p:nvPr/>
        </p:nvGrpSpPr>
        <p:grpSpPr>
          <a:xfrm>
            <a:off x="-5867400" y="0"/>
            <a:ext cx="30704113" cy="6858000"/>
            <a:chOff x="-12679680" y="0"/>
            <a:chExt cx="30704113" cy="6858000"/>
          </a:xfrm>
        </p:grpSpPr>
        <p:sp>
          <p:nvSpPr>
            <p:cNvPr id="5" name="Rectangle 4">
              <a:extLst>
                <a:ext uri="{FF2B5EF4-FFF2-40B4-BE49-F238E27FC236}">
                  <a16:creationId xmlns:a16="http://schemas.microsoft.com/office/drawing/2014/main" id="{F4E00987-59E0-4247-A75C-C947C7CDB29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8FF98069-B97E-431D-B763-6E7E02008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666F283D-65FD-40D1-B76B-8631E8FA89E2}"/>
              </a:ext>
            </a:extLst>
          </p:cNvPr>
          <p:cNvSpPr>
            <a:spLocks noGrp="1"/>
          </p:cNvSpPr>
          <p:nvPr>
            <p:ph type="title"/>
          </p:nvPr>
        </p:nvSpPr>
        <p:spPr/>
        <p:txBody>
          <a:bodyPr/>
          <a:lstStyle/>
          <a:p>
            <a:r>
              <a:rPr lang="en-US" dirty="0"/>
              <a:t>Evaluation and Application</a:t>
            </a:r>
          </a:p>
        </p:txBody>
      </p:sp>
      <p:sp>
        <p:nvSpPr>
          <p:cNvPr id="3" name="Content Placeholder 2">
            <a:extLst>
              <a:ext uri="{FF2B5EF4-FFF2-40B4-BE49-F238E27FC236}">
                <a16:creationId xmlns:a16="http://schemas.microsoft.com/office/drawing/2014/main" id="{3DEA5E64-267E-4C12-BEA8-1B81AFD4AEC9}"/>
              </a:ext>
            </a:extLst>
          </p:cNvPr>
          <p:cNvSpPr>
            <a:spLocks noGrp="1"/>
          </p:cNvSpPr>
          <p:nvPr>
            <p:ph idx="1"/>
          </p:nvPr>
        </p:nvSpPr>
        <p:spPr/>
        <p:txBody>
          <a:bodyPr>
            <a:normAutofit/>
          </a:bodyPr>
          <a:lstStyle/>
          <a:p>
            <a:pPr>
              <a:buClr>
                <a:schemeClr val="tx1"/>
              </a:buClr>
            </a:pPr>
            <a:r>
              <a:rPr lang="en-US" dirty="0">
                <a:solidFill>
                  <a:schemeClr val="bg1"/>
                </a:solidFill>
                <a:latin typeface="Bahnschrift SemiLight" panose="020B0502040204020203" pitchFamily="34" charset="0"/>
              </a:rPr>
              <a:t>Accuracy is the metric we think is appropriate for this project.</a:t>
            </a:r>
          </a:p>
          <a:p>
            <a:pPr>
              <a:buClr>
                <a:schemeClr val="tx1"/>
              </a:buClr>
            </a:pPr>
            <a:r>
              <a:rPr lang="en-US" dirty="0">
                <a:solidFill>
                  <a:schemeClr val="bg1"/>
                </a:solidFill>
                <a:latin typeface="Bahnschrift SemiLight" panose="020B0502040204020203" pitchFamily="34" charset="0"/>
              </a:rPr>
              <a:t>We label songs either 0 or 1 (liked or not). Then we train our model on the taste of music we got and recommend 10 songs with the highest scores. </a:t>
            </a:r>
          </a:p>
          <a:p>
            <a:pPr>
              <a:buClr>
                <a:schemeClr val="tx1"/>
              </a:buClr>
            </a:pPr>
            <a:r>
              <a:rPr lang="en-US" dirty="0">
                <a:solidFill>
                  <a:schemeClr val="bg1"/>
                </a:solidFill>
                <a:latin typeface="Bahnschrift SemiLight" panose="020B0502040204020203" pitchFamily="34" charset="0"/>
              </a:rPr>
              <a:t>Since our evaluation includes human factors a lot, these scores are open to discussion.</a:t>
            </a:r>
            <a:endParaRPr lang="en-US" b="0" i="0" dirty="0">
              <a:solidFill>
                <a:schemeClr val="bg1"/>
              </a:solidFill>
              <a:effectLst/>
              <a:latin typeface="Bahnschrift SemiLight" panose="020B0502040204020203" pitchFamily="34" charset="0"/>
            </a:endParaRPr>
          </a:p>
        </p:txBody>
      </p:sp>
    </p:spTree>
    <p:extLst>
      <p:ext uri="{BB962C8B-B14F-4D97-AF65-F5344CB8AC3E}">
        <p14:creationId xmlns:p14="http://schemas.microsoft.com/office/powerpoint/2010/main" val="130616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76340C0-5BB4-45DF-BE60-7F95E253F654}"/>
              </a:ext>
            </a:extLst>
          </p:cNvPr>
          <p:cNvGrpSpPr/>
          <p:nvPr/>
        </p:nvGrpSpPr>
        <p:grpSpPr>
          <a:xfrm>
            <a:off x="-3998257" y="0"/>
            <a:ext cx="30704113" cy="6858000"/>
            <a:chOff x="-12679680" y="0"/>
            <a:chExt cx="30704113" cy="6858000"/>
          </a:xfrm>
        </p:grpSpPr>
        <p:sp>
          <p:nvSpPr>
            <p:cNvPr id="5" name="Rectangle 4">
              <a:extLst>
                <a:ext uri="{FF2B5EF4-FFF2-40B4-BE49-F238E27FC236}">
                  <a16:creationId xmlns:a16="http://schemas.microsoft.com/office/drawing/2014/main" id="{F4E00987-59E0-4247-A75C-C947C7CDB295}"/>
                </a:ext>
              </a:extLst>
            </p:cNvPr>
            <p:cNvSpPr/>
            <p:nvPr/>
          </p:nvSpPr>
          <p:spPr>
            <a:xfrm>
              <a:off x="-12679680" y="0"/>
              <a:ext cx="14256152" cy="6858000"/>
            </a:xfrm>
            <a:prstGeom prst="rect">
              <a:avLst/>
            </a:prstGeom>
            <a:solidFill>
              <a:srgbClr val="F16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icon&#10;&#10;Description automatically generated">
              <a:extLst>
                <a:ext uri="{FF2B5EF4-FFF2-40B4-BE49-F238E27FC236}">
                  <a16:creationId xmlns:a16="http://schemas.microsoft.com/office/drawing/2014/main" id="{8FF98069-B97E-431D-B763-6E7E02008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84" y="0"/>
              <a:ext cx="18068417" cy="6858000"/>
            </a:xfrm>
            <a:prstGeom prst="rect">
              <a:avLst/>
            </a:prstGeom>
          </p:spPr>
        </p:pic>
      </p:grpSp>
      <p:sp>
        <p:nvSpPr>
          <p:cNvPr id="2" name="Title 1">
            <a:extLst>
              <a:ext uri="{FF2B5EF4-FFF2-40B4-BE49-F238E27FC236}">
                <a16:creationId xmlns:a16="http://schemas.microsoft.com/office/drawing/2014/main" id="{666F283D-65FD-40D1-B76B-8631E8FA89E2}"/>
              </a:ext>
            </a:extLst>
          </p:cNvPr>
          <p:cNvSpPr>
            <a:spLocks noGrp="1"/>
          </p:cNvSpPr>
          <p:nvPr>
            <p:ph type="title"/>
          </p:nvPr>
        </p:nvSpPr>
        <p:spPr/>
        <p:txBody>
          <a:bodyPr/>
          <a:lstStyle/>
          <a:p>
            <a:r>
              <a:rPr lang="en-US" dirty="0"/>
              <a:t>Scores we got</a:t>
            </a:r>
          </a:p>
        </p:txBody>
      </p:sp>
      <p:sp>
        <p:nvSpPr>
          <p:cNvPr id="3" name="Content Placeholder 2">
            <a:extLst>
              <a:ext uri="{FF2B5EF4-FFF2-40B4-BE49-F238E27FC236}">
                <a16:creationId xmlns:a16="http://schemas.microsoft.com/office/drawing/2014/main" id="{3DEA5E64-267E-4C12-BEA8-1B81AFD4AEC9}"/>
              </a:ext>
            </a:extLst>
          </p:cNvPr>
          <p:cNvSpPr>
            <a:spLocks noGrp="1"/>
          </p:cNvSpPr>
          <p:nvPr>
            <p:ph idx="1"/>
          </p:nvPr>
        </p:nvSpPr>
        <p:spPr/>
        <p:txBody>
          <a:bodyPr>
            <a:normAutofit/>
          </a:bodyPr>
          <a:lstStyle/>
          <a:p>
            <a:pPr>
              <a:buClr>
                <a:schemeClr val="tx1"/>
              </a:buClr>
            </a:pPr>
            <a:r>
              <a:rPr lang="en-US" dirty="0">
                <a:solidFill>
                  <a:schemeClr val="bg1"/>
                </a:solidFill>
                <a:latin typeface="Bahnschrift SemiLight" panose="020B0502040204020203" pitchFamily="34" charset="0"/>
              </a:rPr>
              <a:t>We used ourselves to select our favorite model.</a:t>
            </a:r>
          </a:p>
          <a:p>
            <a:pPr>
              <a:buClr>
                <a:schemeClr val="tx1"/>
              </a:buClr>
            </a:pPr>
            <a:r>
              <a:rPr lang="en-US" dirty="0">
                <a:solidFill>
                  <a:schemeClr val="bg1"/>
                </a:solidFill>
                <a:latin typeface="Bahnschrift SemiLight" panose="020B0502040204020203" pitchFamily="34" charset="0"/>
              </a:rPr>
              <a:t>We used KNN, Random Forest Classifier, Logistic Regression, and a neural network with an input layer, one hidden layer and an output layer.</a:t>
            </a:r>
          </a:p>
          <a:p>
            <a:pPr>
              <a:buClr>
                <a:schemeClr val="tx1"/>
              </a:buClr>
            </a:pPr>
            <a:r>
              <a:rPr lang="en-US" dirty="0">
                <a:solidFill>
                  <a:schemeClr val="bg1"/>
                </a:solidFill>
                <a:latin typeface="Bahnschrift SemiLight" panose="020B0502040204020203" pitchFamily="34" charset="0"/>
              </a:rPr>
              <a:t>Scores:</a:t>
            </a:r>
          </a:p>
          <a:p>
            <a:pPr lvl="1">
              <a:buClr>
                <a:schemeClr val="tx1"/>
              </a:buClr>
            </a:pPr>
            <a:r>
              <a:rPr lang="en-US" dirty="0">
                <a:solidFill>
                  <a:schemeClr val="bg1"/>
                </a:solidFill>
                <a:latin typeface="Bahnschrift SemiLight" panose="020B0502040204020203" pitchFamily="34" charset="0"/>
              </a:rPr>
              <a:t>KNN: 0.55</a:t>
            </a:r>
          </a:p>
          <a:p>
            <a:pPr lvl="1">
              <a:buClr>
                <a:schemeClr val="tx1"/>
              </a:buClr>
            </a:pPr>
            <a:r>
              <a:rPr lang="en-US" dirty="0">
                <a:solidFill>
                  <a:schemeClr val="bg1"/>
                </a:solidFill>
                <a:latin typeface="Bahnschrift SemiLight" panose="020B0502040204020203" pitchFamily="34" charset="0"/>
              </a:rPr>
              <a:t>Random Forest: 0.8</a:t>
            </a:r>
          </a:p>
          <a:p>
            <a:pPr lvl="1">
              <a:buClr>
                <a:schemeClr val="tx1"/>
              </a:buClr>
            </a:pPr>
            <a:r>
              <a:rPr lang="en-US" dirty="0">
                <a:solidFill>
                  <a:schemeClr val="bg1"/>
                </a:solidFill>
                <a:latin typeface="Bahnschrift SemiLight" panose="020B0502040204020203" pitchFamily="34" charset="0"/>
              </a:rPr>
              <a:t>Logistic Regression: 0.85</a:t>
            </a:r>
          </a:p>
          <a:p>
            <a:pPr lvl="1">
              <a:buClr>
                <a:schemeClr val="tx1"/>
              </a:buClr>
            </a:pPr>
            <a:r>
              <a:rPr lang="en-US" dirty="0">
                <a:solidFill>
                  <a:schemeClr val="bg1"/>
                </a:solidFill>
                <a:latin typeface="Bahnschrift SemiLight" panose="020B0502040204020203" pitchFamily="34" charset="0"/>
              </a:rPr>
              <a:t>Neural Network: ranging from 0.50 to 0.90</a:t>
            </a:r>
          </a:p>
        </p:txBody>
      </p:sp>
    </p:spTree>
    <p:extLst>
      <p:ext uri="{BB962C8B-B14F-4D97-AF65-F5344CB8AC3E}">
        <p14:creationId xmlns:p14="http://schemas.microsoft.com/office/powerpoint/2010/main" val="2999736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828</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vt:lpstr>
      <vt:lpstr>Bahnschrift Light Condensed</vt:lpstr>
      <vt:lpstr>Bahnschrift SemiLight</vt:lpstr>
      <vt:lpstr>Calibri</vt:lpstr>
      <vt:lpstr>Calibri Light</vt:lpstr>
      <vt:lpstr>sohne</vt:lpstr>
      <vt:lpstr>Office Theme</vt:lpstr>
      <vt:lpstr>Le recommandeur</vt:lpstr>
      <vt:lpstr>Problem: Definition</vt:lpstr>
      <vt:lpstr>How to: Le recommandeur</vt:lpstr>
      <vt:lpstr>PowerPoint Presentation</vt:lpstr>
      <vt:lpstr>PowerPoint Presentation</vt:lpstr>
      <vt:lpstr>PowerPoint Presentation</vt:lpstr>
      <vt:lpstr>Dataset</vt:lpstr>
      <vt:lpstr>Evaluation and Application</vt:lpstr>
      <vt:lpstr>Scores we got</vt:lpstr>
      <vt:lpstr>Scores we got</vt:lpstr>
      <vt:lpstr>Scores we got: Our opinion on that matter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recommandeur</dc:title>
  <dc:creator>Abdullah Palaz</dc:creator>
  <cp:lastModifiedBy>Abdullah Palaz</cp:lastModifiedBy>
  <cp:revision>4</cp:revision>
  <dcterms:created xsi:type="dcterms:W3CDTF">2021-12-29T15:59:07Z</dcterms:created>
  <dcterms:modified xsi:type="dcterms:W3CDTF">2021-12-29T22:43:23Z</dcterms:modified>
</cp:coreProperties>
</file>