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7" r:id="rId4"/>
    <p:sldId id="260" r:id="rId5"/>
    <p:sldId id="262" r:id="rId6"/>
    <p:sldId id="261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dirty="0">
            <a:solidFill>
              <a:schemeClr val="tx1"/>
            </a:solidFill>
            <a:latin typeface="Cambria"/>
            <a:cs typeface="Cambria"/>
          </a:endParaRPr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kern="1200" dirty="0">
            <a:solidFill>
              <a:schemeClr val="tx1"/>
            </a:solidFill>
            <a:latin typeface="Cambria"/>
            <a:cs typeface="Cambria"/>
          </a:endParaRPr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Outline: Project Overview, Workflow,</a:t>
            </a:r>
            <a:r>
              <a:rPr lang="en-US" baseline="0" dirty="0" smtClean="0"/>
              <a:t> Challenges, Feature Engineering, Model Selection,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originally going to</a:t>
            </a:r>
            <a:r>
              <a:rPr lang="en-US" baseline="0" dirty="0" smtClean="0"/>
              <a:t> retrieve restaurant data in SF via Yelp API &amp; web scraping; not enough time to execute this, so we leveraged existing data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Included these features</a:t>
            </a:r>
          </a:p>
          <a:p>
            <a:r>
              <a:rPr lang="en-US" dirty="0" smtClean="0"/>
              <a:t>Maximum</a:t>
            </a:r>
            <a:r>
              <a:rPr lang="en-US" baseline="0" dirty="0" smtClean="0"/>
              <a:t> features considered at a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sticking around after the presentations</a:t>
            </a:r>
            <a:r>
              <a:rPr lang="en-US" baseline="0" dirty="0" smtClean="0"/>
              <a:t> so if you have any questions  please feel free to find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43000" y="2140328"/>
            <a:ext cx="8001000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120522"/>
            <a:ext cx="899068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284808" y="3346824"/>
            <a:ext cx="7097192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Kailey Hoo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Okamoto</a:t>
            </a:r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427796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781119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993654"/>
            <a:ext cx="1803400" cy="50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3-12 at 1.2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87" y="1703295"/>
            <a:ext cx="5851027" cy="1246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Yelp’s </a:t>
            </a:r>
            <a:r>
              <a:rPr lang="en-US" i="1" dirty="0" smtClean="0"/>
              <a:t>RecSys2013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data (Phoenix, AZ)</a:t>
            </a:r>
          </a:p>
          <a:p>
            <a:endParaRPr lang="en-US" dirty="0" smtClean="0"/>
          </a:p>
          <a:p>
            <a:r>
              <a:rPr lang="en-US" dirty="0" smtClean="0"/>
              <a:t>44K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230K reviews</a:t>
            </a:r>
          </a:p>
          <a:p>
            <a:r>
              <a:rPr lang="en-US" dirty="0" smtClean="0"/>
              <a:t>11.5K businesses</a:t>
            </a:r>
          </a:p>
          <a:p>
            <a:r>
              <a:rPr lang="en-US" dirty="0" smtClean="0"/>
              <a:t>8.2K check-ins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mapReviews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85" y="2478260"/>
            <a:ext cx="3454755" cy="34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27777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business overall review counts included</a:t>
            </a:r>
            <a:r>
              <a:rPr lang="en-US" dirty="0"/>
              <a:t> </a:t>
            </a:r>
            <a:r>
              <a:rPr lang="en-US" dirty="0" smtClean="0"/>
              <a:t>in test set data</a:t>
            </a:r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49" y="2678506"/>
            <a:ext cx="4817502" cy="35970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on business categories</a:t>
            </a:r>
          </a:p>
          <a:p>
            <a:pPr lvl="1"/>
            <a:r>
              <a:rPr lang="en-US" sz="2400" dirty="0" smtClean="0"/>
              <a:t>E.g.,</a:t>
            </a:r>
            <a:r>
              <a:rPr lang="en-US" sz="2400" dirty="0" smtClean="0"/>
              <a:t> </a:t>
            </a:r>
            <a:r>
              <a:rPr lang="en-US" sz="2400" dirty="0" smtClean="0"/>
              <a:t>restaurants, beauty spas, automotive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K-means clustering of users</a:t>
            </a:r>
          </a:p>
          <a:p>
            <a:pPr lvl="1"/>
            <a:r>
              <a:rPr lang="en-US" sz="2400" dirty="0" smtClean="0"/>
              <a:t>E.g.,</a:t>
            </a:r>
            <a:r>
              <a:rPr lang="en-US" sz="2400" dirty="0" smtClean="0"/>
              <a:t> </a:t>
            </a:r>
            <a:r>
              <a:rPr lang="en-US" sz="2400" dirty="0" smtClean="0"/>
              <a:t>user review counts, avg. star ratings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N-gram text features from user reviews</a:t>
            </a:r>
          </a:p>
          <a:p>
            <a:pPr lvl="1"/>
            <a:r>
              <a:rPr lang="en-US" sz="2400" dirty="0" smtClean="0"/>
              <a:t>E.g.,</a:t>
            </a:r>
            <a:r>
              <a:rPr lang="en-US" sz="2400" dirty="0" smtClean="0"/>
              <a:t> </a:t>
            </a:r>
            <a:r>
              <a:rPr lang="en-US" sz="2400" dirty="0" smtClean="0"/>
              <a:t>“so bad”, “very good”, “sweet potato fries”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Collaborative filtering </a:t>
            </a:r>
            <a:endParaRPr lang="en-US" dirty="0"/>
          </a:p>
          <a:p>
            <a:pPr lvl="1"/>
            <a:r>
              <a:rPr lang="en-US" sz="2400" dirty="0" smtClean="0"/>
              <a:t>Users similar in rating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6404"/>
              </p:ext>
            </p:extLst>
          </p:nvPr>
        </p:nvGraphicFramePr>
        <p:xfrm>
          <a:off x="1344704" y="2103718"/>
          <a:ext cx="6917765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824"/>
                <a:gridCol w="2330824"/>
                <a:gridCol w="22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Linear</a:t>
                      </a:r>
                      <a:r>
                        <a:rPr lang="en-US" sz="2800" baseline="0" dirty="0" smtClean="0">
                          <a:latin typeface="Cambria"/>
                          <a:cs typeface="Cambria"/>
                        </a:rPr>
                        <a:t> Regression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ambria"/>
                          <a:cs typeface="Cambria"/>
                        </a:rPr>
                        <a:t>Random Forest</a:t>
                      </a:r>
                      <a:endParaRPr lang="en-US" sz="2800" b="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Boosting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1009"/>
              </p:ext>
            </p:extLst>
          </p:nvPr>
        </p:nvGraphicFramePr>
        <p:xfrm>
          <a:off x="1030938" y="4108822"/>
          <a:ext cx="7545296" cy="206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648"/>
                <a:gridCol w="3772648"/>
              </a:tblGrid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Category Principal Components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Collaborative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Filtering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</a:tr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Analysis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User Clusters</a:t>
                      </a:r>
                    </a:p>
                    <a:p>
                      <a:pPr algn="ctr"/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35528" y="1999131"/>
            <a:ext cx="7470588" cy="3711201"/>
            <a:chOff x="1135528" y="1999131"/>
            <a:chExt cx="7470588" cy="3711201"/>
          </a:xfrm>
        </p:grpSpPr>
        <p:sp>
          <p:nvSpPr>
            <p:cNvPr id="3" name="TextBox 2"/>
            <p:cNvSpPr txBox="1"/>
            <p:nvPr/>
          </p:nvSpPr>
          <p:spPr>
            <a:xfrm>
              <a:off x="3899647" y="1999131"/>
              <a:ext cx="1912471" cy="11387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latin typeface="Cambria"/>
                  <a:cs typeface="Cambria"/>
                </a:rPr>
                <a:t>Random </a:t>
              </a:r>
              <a:r>
                <a:rPr lang="en-US" sz="3400" b="1" dirty="0" smtClean="0">
                  <a:latin typeface="Cambria"/>
                  <a:cs typeface="Cambria"/>
                </a:rPr>
                <a:t>Forest</a:t>
              </a:r>
              <a:endParaRPr lang="en-US" sz="3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9082" y="5094779"/>
              <a:ext cx="2934447" cy="61555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 smtClean="0">
                  <a:latin typeface="Cambria"/>
                  <a:cs typeface="Cambria"/>
                </a:rPr>
                <a:t>User Clusters</a:t>
              </a:r>
              <a:endParaRPr lang="en-US" sz="3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3319" y="5127633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Text Analysis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2777" y="4099679"/>
              <a:ext cx="3603811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Collaborative Filtering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5528" y="2103718"/>
              <a:ext cx="2752169" cy="95410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Linear Regression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1669" y="2107027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Boosting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5529" y="4037361"/>
              <a:ext cx="3747248" cy="107721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Cambria"/>
                  <a:cs typeface="Cambria"/>
                </a:rPr>
                <a:t>Category Principal Components</a:t>
              </a:r>
              <a:endParaRPr lang="en-US" sz="3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44702" y="1374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Final Algorithms</a:t>
            </a:r>
            <a:endParaRPr lang="en-US" sz="2800" b="1" dirty="0">
              <a:latin typeface="Cambria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4702" y="3406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Features</a:t>
            </a:r>
            <a:endParaRPr lang="en-US" sz="28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tool to recommend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Augment data to decrease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r>
              <a:rPr lang="en-US" dirty="0" smtClean="0"/>
              <a:t>Using Yelp API and web scraping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07" y="3368217"/>
            <a:ext cx="1553220" cy="1547808"/>
          </a:xfrm>
          <a:prstGeom prst="rect">
            <a:avLst/>
          </a:prstGeom>
        </p:spPr>
      </p:pic>
      <p:pic>
        <p:nvPicPr>
          <p:cNvPr id="7" name="Picture 6" descr="Screen Shot 2015-03-10 at 3.1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1" y="4266511"/>
            <a:ext cx="1888537" cy="67963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5-03-12 at 1.22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85" y="5316197"/>
            <a:ext cx="2225509" cy="72363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5-03-12 at 1.22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80" y="4219856"/>
            <a:ext cx="2068190" cy="72628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73529" y="2638238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We’re available to discuss technical details.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jrbaker2@usfca.edu</a:t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err="1" smtClean="0">
                <a:solidFill>
                  <a:srgbClr val="0000FF"/>
                </a:solidFill>
              </a:rPr>
              <a:t>kmhoo@usfca.edu</a:t>
            </a: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err="1" smtClean="0">
                <a:solidFill>
                  <a:srgbClr val="0000FF"/>
                </a:solidFill>
              </a:rPr>
              <a:t>gmokamoto@usfca.edu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/>
              <a:t>https://</a:t>
            </a:r>
            <a:r>
              <a:rPr lang="en-US" sz="2700" dirty="0" err="1"/>
              <a:t>github.com</a:t>
            </a:r>
            <a:r>
              <a:rPr lang="en-US" sz="2700" dirty="0"/>
              <a:t>/</a:t>
            </a:r>
            <a:r>
              <a:rPr lang="en-US" sz="2700" dirty="0" err="1"/>
              <a:t>kmhoo</a:t>
            </a:r>
            <a:r>
              <a:rPr lang="en-US" sz="2700" dirty="0"/>
              <a:t>/</a:t>
            </a:r>
            <a:r>
              <a:rPr lang="en-US" sz="2700" dirty="0" err="1"/>
              <a:t>AdvancedMLProject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 err="1" smtClean="0"/>
              <a:t>www.usfca.edu</a:t>
            </a:r>
            <a:r>
              <a:rPr lang="en-US" sz="3100" dirty="0"/>
              <a:t>/</a:t>
            </a:r>
            <a:r>
              <a:rPr lang="en-US" sz="3100" dirty="0" err="1"/>
              <a:t>artsci</a:t>
            </a:r>
            <a:r>
              <a:rPr lang="en-US" sz="3100" dirty="0"/>
              <a:t>/</a:t>
            </a:r>
            <a:r>
              <a:rPr lang="en-US" sz="3100" dirty="0" err="1"/>
              <a:t>msan</a:t>
            </a:r>
            <a:r>
              <a:rPr lang="en-US" sz="3100" dirty="0"/>
              <a:t>/students/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b="1" dirty="0" smtClean="0"/>
              <a:t>Thanks!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296</Words>
  <Application>Microsoft Macintosh PowerPoint</Application>
  <PresentationFormat>On-screen Show (4:3)</PresentationFormat>
  <Paragraphs>73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Project Overview</vt:lpstr>
      <vt:lpstr>Data</vt:lpstr>
      <vt:lpstr>Workflow</vt:lpstr>
      <vt:lpstr>Challenge: Data Leakage</vt:lpstr>
      <vt:lpstr>Feature Engineering</vt:lpstr>
      <vt:lpstr>Model Selection</vt:lpstr>
      <vt:lpstr>Next Steps</vt:lpstr>
      <vt:lpstr>We’re available to discuss technical details.   jrbaker2@usfca.edu kmhoo@usfca.edu gmokamoto@usfca.edu  https://github.com/kmhoo/AdvancedMLProject www.usfca.edu/artsci/msan/students/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Kailey Hoo</cp:lastModifiedBy>
  <cp:revision>82</cp:revision>
  <dcterms:created xsi:type="dcterms:W3CDTF">2015-03-10T21:21:11Z</dcterms:created>
  <dcterms:modified xsi:type="dcterms:W3CDTF">2015-03-13T16:59:20Z</dcterms:modified>
</cp:coreProperties>
</file>