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7" r:id="rId4"/>
    <p:sldId id="260" r:id="rId5"/>
    <p:sldId id="262" r:id="rId6"/>
    <p:sldId id="261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7DE"/>
    <a:srgbClr val="9E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6CB0-71F0-ED41-8ECA-5884E7F1ECFE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993A1F-DCC0-6D4F-A720-62572C74F8FD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chemeClr val="tx1"/>
              </a:solidFill>
              <a:latin typeface="Cambria"/>
              <a:cs typeface="Cambria"/>
            </a:rPr>
            <a:t>Data Preprocessing</a:t>
          </a:r>
          <a:endParaRPr lang="en-US" sz="2800" dirty="0">
            <a:solidFill>
              <a:schemeClr val="tx1"/>
            </a:solidFill>
            <a:latin typeface="Cambria"/>
            <a:cs typeface="Cambria"/>
          </a:endParaRPr>
        </a:p>
      </dgm:t>
    </dgm:pt>
    <dgm:pt modelId="{DF9CEE43-CD4C-8E4A-A358-357DA02C90A3}" type="par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D932A611-DE29-F547-9629-61D6D3F60C38}" type="sib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6CC67F6B-EDC4-5B4C-A9CC-7E6D5D2C1869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Exploratory Data Analysis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4972DCB8-DE90-EF43-A711-59E24798216A}" type="par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786EE89C-B736-3546-B719-B4D3F25E0E5B}" type="sib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D6B78F93-8577-5645-AE05-7C69DE5EF158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Baseline Modeling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282B72A0-BA94-674C-9946-66E7933F0583}" type="par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13675552-8E7C-6E40-9F94-A9800749CB03}" type="sib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FC887BE9-A9B3-B74C-A2B0-E918F25F6BF0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Feature Engineering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53D8F0BF-0EBC-9F42-A65F-BF9E39AFD1F9}" type="par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A1AA3E7B-58E8-3D40-8868-E16DE1D40733}" type="sib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92C6156D-355A-3244-B996-BFB12681984E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Model Selection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052E5149-D2CE-054E-A7C6-A3BE2B5BCCBB}" type="par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0073625C-E435-6442-A0D2-D2B772717BB0}" type="sib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89607BFA-39DD-AB41-8BBD-C9C66AFBDE9A}" type="pres">
      <dgm:prSet presAssocID="{5FDB6CB0-71F0-ED41-8ECA-5884E7F1EC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7E4A4-22D1-834E-AFE5-28EDE0260AC4}" type="pres">
      <dgm:prSet presAssocID="{92C6156D-355A-3244-B996-BFB12681984E}" presName="boxAndChildren" presStyleCnt="0"/>
      <dgm:spPr/>
    </dgm:pt>
    <dgm:pt modelId="{8C06F1EE-4471-4843-9109-007FF8270AA3}" type="pres">
      <dgm:prSet presAssocID="{92C6156D-355A-3244-B996-BFB12681984E}" presName="parentTextBox" presStyleLbl="node1" presStyleIdx="0" presStyleCnt="5"/>
      <dgm:spPr/>
      <dgm:t>
        <a:bodyPr/>
        <a:lstStyle/>
        <a:p>
          <a:endParaRPr lang="en-US"/>
        </a:p>
      </dgm:t>
    </dgm:pt>
    <dgm:pt modelId="{78FD649C-28F5-144E-824E-D0CD9752A1AC}" type="pres">
      <dgm:prSet presAssocID="{A1AA3E7B-58E8-3D40-8868-E16DE1D40733}" presName="sp" presStyleCnt="0"/>
      <dgm:spPr/>
    </dgm:pt>
    <dgm:pt modelId="{5221A476-B423-0647-9F82-3C1F0DB9C77F}" type="pres">
      <dgm:prSet presAssocID="{FC887BE9-A9B3-B74C-A2B0-E918F25F6BF0}" presName="arrowAndChildren" presStyleCnt="0"/>
      <dgm:spPr/>
    </dgm:pt>
    <dgm:pt modelId="{866A76A9-FAC2-1346-B8F0-3A50088A25C9}" type="pres">
      <dgm:prSet presAssocID="{FC887BE9-A9B3-B74C-A2B0-E918F25F6BF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844B930E-358F-2343-9B56-383B07DF1F24}" type="pres">
      <dgm:prSet presAssocID="{13675552-8E7C-6E40-9F94-A9800749CB03}" presName="sp" presStyleCnt="0"/>
      <dgm:spPr/>
    </dgm:pt>
    <dgm:pt modelId="{682DC2D9-DEAF-6641-A753-40E56C281AB1}" type="pres">
      <dgm:prSet presAssocID="{D6B78F93-8577-5645-AE05-7C69DE5EF158}" presName="arrowAndChildren" presStyleCnt="0"/>
      <dgm:spPr/>
    </dgm:pt>
    <dgm:pt modelId="{2D7BB818-DDEF-EA4B-B201-61BB3721CAA1}" type="pres">
      <dgm:prSet presAssocID="{D6B78F93-8577-5645-AE05-7C69DE5EF15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170B6B7-6F4F-FC41-8669-E1054C6CBC6B}" type="pres">
      <dgm:prSet presAssocID="{786EE89C-B736-3546-B719-B4D3F25E0E5B}" presName="sp" presStyleCnt="0"/>
      <dgm:spPr/>
    </dgm:pt>
    <dgm:pt modelId="{E8C3C615-4EFC-FE4B-A764-62526F09BC96}" type="pres">
      <dgm:prSet presAssocID="{6CC67F6B-EDC4-5B4C-A9CC-7E6D5D2C1869}" presName="arrowAndChildren" presStyleCnt="0"/>
      <dgm:spPr/>
    </dgm:pt>
    <dgm:pt modelId="{A17588A0-CAAF-7C4B-9A1B-3AC1853AF553}" type="pres">
      <dgm:prSet presAssocID="{6CC67F6B-EDC4-5B4C-A9CC-7E6D5D2C1869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73CC7DE-20DC-D342-978A-77B0A5742262}" type="pres">
      <dgm:prSet presAssocID="{D932A611-DE29-F547-9629-61D6D3F60C38}" presName="sp" presStyleCnt="0"/>
      <dgm:spPr/>
    </dgm:pt>
    <dgm:pt modelId="{A31F168C-5728-B04A-9168-2F03872DE272}" type="pres">
      <dgm:prSet presAssocID="{DB993A1F-DCC0-6D4F-A720-62572C74F8FD}" presName="arrowAndChildren" presStyleCnt="0"/>
      <dgm:spPr/>
    </dgm:pt>
    <dgm:pt modelId="{45997A44-0423-3641-B68A-C641C9ED4B0E}" type="pres">
      <dgm:prSet presAssocID="{DB993A1F-DCC0-6D4F-A720-62572C74F8FD}" presName="parentTextArrow" presStyleLbl="node1" presStyleIdx="4" presStyleCnt="5" custLinFactNeighborX="1873" custLinFactNeighborY="-221"/>
      <dgm:spPr/>
      <dgm:t>
        <a:bodyPr/>
        <a:lstStyle/>
        <a:p>
          <a:endParaRPr lang="en-US"/>
        </a:p>
      </dgm:t>
    </dgm:pt>
  </dgm:ptLst>
  <dgm:cxnLst>
    <dgm:cxn modelId="{821B68ED-7C4E-2148-BC56-057DEC3D056C}" srcId="{5FDB6CB0-71F0-ED41-8ECA-5884E7F1ECFE}" destId="{6CC67F6B-EDC4-5B4C-A9CC-7E6D5D2C1869}" srcOrd="1" destOrd="0" parTransId="{4972DCB8-DE90-EF43-A711-59E24798216A}" sibTransId="{786EE89C-B736-3546-B719-B4D3F25E0E5B}"/>
    <dgm:cxn modelId="{A3C10CD6-6818-4B4E-B3C6-8B057FB95078}" type="presOf" srcId="{92C6156D-355A-3244-B996-BFB12681984E}" destId="{8C06F1EE-4471-4843-9109-007FF8270AA3}" srcOrd="0" destOrd="0" presId="urn:microsoft.com/office/officeart/2005/8/layout/process4"/>
    <dgm:cxn modelId="{57A61A84-9CF1-514A-9C11-BF5DAA67249D}" type="presOf" srcId="{D6B78F93-8577-5645-AE05-7C69DE5EF158}" destId="{2D7BB818-DDEF-EA4B-B201-61BB3721CAA1}" srcOrd="0" destOrd="0" presId="urn:microsoft.com/office/officeart/2005/8/layout/process4"/>
    <dgm:cxn modelId="{5F1309CB-E310-1D4C-990D-440736CF971D}" srcId="{5FDB6CB0-71F0-ED41-8ECA-5884E7F1ECFE}" destId="{DB993A1F-DCC0-6D4F-A720-62572C74F8FD}" srcOrd="0" destOrd="0" parTransId="{DF9CEE43-CD4C-8E4A-A358-357DA02C90A3}" sibTransId="{D932A611-DE29-F547-9629-61D6D3F60C38}"/>
    <dgm:cxn modelId="{A0371E19-C3CD-AB4E-B992-363C4F158543}" srcId="{5FDB6CB0-71F0-ED41-8ECA-5884E7F1ECFE}" destId="{92C6156D-355A-3244-B996-BFB12681984E}" srcOrd="4" destOrd="0" parTransId="{052E5149-D2CE-054E-A7C6-A3BE2B5BCCBB}" sibTransId="{0073625C-E435-6442-A0D2-D2B772717BB0}"/>
    <dgm:cxn modelId="{2700F331-5113-4D44-AC8F-B6043B2D3C38}" type="presOf" srcId="{FC887BE9-A9B3-B74C-A2B0-E918F25F6BF0}" destId="{866A76A9-FAC2-1346-B8F0-3A50088A25C9}" srcOrd="0" destOrd="0" presId="urn:microsoft.com/office/officeart/2005/8/layout/process4"/>
    <dgm:cxn modelId="{F3F08FB5-D629-864C-BD01-1BFB4E6292D3}" type="presOf" srcId="{6CC67F6B-EDC4-5B4C-A9CC-7E6D5D2C1869}" destId="{A17588A0-CAAF-7C4B-9A1B-3AC1853AF553}" srcOrd="0" destOrd="0" presId="urn:microsoft.com/office/officeart/2005/8/layout/process4"/>
    <dgm:cxn modelId="{C9F0167C-0B07-894E-915D-913590B9A4FD}" type="presOf" srcId="{DB993A1F-DCC0-6D4F-A720-62572C74F8FD}" destId="{45997A44-0423-3641-B68A-C641C9ED4B0E}" srcOrd="0" destOrd="0" presId="urn:microsoft.com/office/officeart/2005/8/layout/process4"/>
    <dgm:cxn modelId="{8A25EDAF-8F65-C944-AF08-31DE498EEC5D}" srcId="{5FDB6CB0-71F0-ED41-8ECA-5884E7F1ECFE}" destId="{FC887BE9-A9B3-B74C-A2B0-E918F25F6BF0}" srcOrd="3" destOrd="0" parTransId="{53D8F0BF-0EBC-9F42-A65F-BF9E39AFD1F9}" sibTransId="{A1AA3E7B-58E8-3D40-8868-E16DE1D40733}"/>
    <dgm:cxn modelId="{D95D8A80-4799-2C4C-B685-7EFEAF44E7BF}" srcId="{5FDB6CB0-71F0-ED41-8ECA-5884E7F1ECFE}" destId="{D6B78F93-8577-5645-AE05-7C69DE5EF158}" srcOrd="2" destOrd="0" parTransId="{282B72A0-BA94-674C-9946-66E7933F0583}" sibTransId="{13675552-8E7C-6E40-9F94-A9800749CB03}"/>
    <dgm:cxn modelId="{5F24010A-8F13-5A43-A48C-B9C4448836D3}" type="presOf" srcId="{5FDB6CB0-71F0-ED41-8ECA-5884E7F1ECFE}" destId="{89607BFA-39DD-AB41-8BBD-C9C66AFBDE9A}" srcOrd="0" destOrd="0" presId="urn:microsoft.com/office/officeart/2005/8/layout/process4"/>
    <dgm:cxn modelId="{65D7697A-0E7B-8944-9E84-5D4CBECBAE85}" type="presParOf" srcId="{89607BFA-39DD-AB41-8BBD-C9C66AFBDE9A}" destId="{6AE7E4A4-22D1-834E-AFE5-28EDE0260AC4}" srcOrd="0" destOrd="0" presId="urn:microsoft.com/office/officeart/2005/8/layout/process4"/>
    <dgm:cxn modelId="{BB1538EB-642E-5946-B4FA-E6D61967F064}" type="presParOf" srcId="{6AE7E4A4-22D1-834E-AFE5-28EDE0260AC4}" destId="{8C06F1EE-4471-4843-9109-007FF8270AA3}" srcOrd="0" destOrd="0" presId="urn:microsoft.com/office/officeart/2005/8/layout/process4"/>
    <dgm:cxn modelId="{16B3CA56-01E3-1C44-A5C7-AA43CAFB8FB9}" type="presParOf" srcId="{89607BFA-39DD-AB41-8BBD-C9C66AFBDE9A}" destId="{78FD649C-28F5-144E-824E-D0CD9752A1AC}" srcOrd="1" destOrd="0" presId="urn:microsoft.com/office/officeart/2005/8/layout/process4"/>
    <dgm:cxn modelId="{8B8B7390-3CCC-2D4F-B05A-0FAF7B9CCF02}" type="presParOf" srcId="{89607BFA-39DD-AB41-8BBD-C9C66AFBDE9A}" destId="{5221A476-B423-0647-9F82-3C1F0DB9C77F}" srcOrd="2" destOrd="0" presId="urn:microsoft.com/office/officeart/2005/8/layout/process4"/>
    <dgm:cxn modelId="{1CD5B39D-A44C-B246-B1A3-7AA1E9C47EE6}" type="presParOf" srcId="{5221A476-B423-0647-9F82-3C1F0DB9C77F}" destId="{866A76A9-FAC2-1346-B8F0-3A50088A25C9}" srcOrd="0" destOrd="0" presId="urn:microsoft.com/office/officeart/2005/8/layout/process4"/>
    <dgm:cxn modelId="{AAD03AC1-D905-E64B-AE9C-972FEB317166}" type="presParOf" srcId="{89607BFA-39DD-AB41-8BBD-C9C66AFBDE9A}" destId="{844B930E-358F-2343-9B56-383B07DF1F24}" srcOrd="3" destOrd="0" presId="urn:microsoft.com/office/officeart/2005/8/layout/process4"/>
    <dgm:cxn modelId="{30E07FCF-5027-2C4C-9A48-528F13F59F1D}" type="presParOf" srcId="{89607BFA-39DD-AB41-8BBD-C9C66AFBDE9A}" destId="{682DC2D9-DEAF-6641-A753-40E56C281AB1}" srcOrd="4" destOrd="0" presId="urn:microsoft.com/office/officeart/2005/8/layout/process4"/>
    <dgm:cxn modelId="{B67FEA3B-ED5F-D749-8108-2F9CC6B7D0B1}" type="presParOf" srcId="{682DC2D9-DEAF-6641-A753-40E56C281AB1}" destId="{2D7BB818-DDEF-EA4B-B201-61BB3721CAA1}" srcOrd="0" destOrd="0" presId="urn:microsoft.com/office/officeart/2005/8/layout/process4"/>
    <dgm:cxn modelId="{4896C71E-6F74-7B4F-982B-1E3127AAA19F}" type="presParOf" srcId="{89607BFA-39DD-AB41-8BBD-C9C66AFBDE9A}" destId="{4170B6B7-6F4F-FC41-8669-E1054C6CBC6B}" srcOrd="5" destOrd="0" presId="urn:microsoft.com/office/officeart/2005/8/layout/process4"/>
    <dgm:cxn modelId="{114B53FC-86CD-D74A-B8FF-66E847E13469}" type="presParOf" srcId="{89607BFA-39DD-AB41-8BBD-C9C66AFBDE9A}" destId="{E8C3C615-4EFC-FE4B-A764-62526F09BC96}" srcOrd="6" destOrd="0" presId="urn:microsoft.com/office/officeart/2005/8/layout/process4"/>
    <dgm:cxn modelId="{33BEA0EB-8FF7-F84A-B80A-0BDB09C387BE}" type="presParOf" srcId="{E8C3C615-4EFC-FE4B-A764-62526F09BC96}" destId="{A17588A0-CAAF-7C4B-9A1B-3AC1853AF553}" srcOrd="0" destOrd="0" presId="urn:microsoft.com/office/officeart/2005/8/layout/process4"/>
    <dgm:cxn modelId="{9352866C-874F-7B40-B88F-5B5ED07DE5DE}" type="presParOf" srcId="{89607BFA-39DD-AB41-8BBD-C9C66AFBDE9A}" destId="{773CC7DE-20DC-D342-978A-77B0A5742262}" srcOrd="7" destOrd="0" presId="urn:microsoft.com/office/officeart/2005/8/layout/process4"/>
    <dgm:cxn modelId="{9ACC28DF-2668-9242-8C11-462BDB95C228}" type="presParOf" srcId="{89607BFA-39DD-AB41-8BBD-C9C66AFBDE9A}" destId="{A31F168C-5728-B04A-9168-2F03872DE272}" srcOrd="8" destOrd="0" presId="urn:microsoft.com/office/officeart/2005/8/layout/process4"/>
    <dgm:cxn modelId="{FF0B76BC-D0E7-A245-BA3F-85C400F87A37}" type="presParOf" srcId="{A31F168C-5728-B04A-9168-2F03872DE272}" destId="{45997A44-0423-3641-B68A-C641C9ED4B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6F1EE-4471-4843-9109-007FF8270AA3}">
      <dsp:nvSpPr>
        <dsp:cNvPr id="0" name=""/>
        <dsp:cNvSpPr/>
      </dsp:nvSpPr>
      <dsp:spPr>
        <a:xfrm>
          <a:off x="0" y="3886230"/>
          <a:ext cx="6381387" cy="637568"/>
        </a:xfrm>
        <a:prstGeom prst="rec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Model Selection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>
        <a:off x="0" y="3886230"/>
        <a:ext cx="6381387" cy="637568"/>
      </dsp:txXfrm>
    </dsp:sp>
    <dsp:sp modelId="{866A76A9-FAC2-1346-B8F0-3A50088A25C9}">
      <dsp:nvSpPr>
        <dsp:cNvPr id="0" name=""/>
        <dsp:cNvSpPr/>
      </dsp:nvSpPr>
      <dsp:spPr>
        <a:xfrm rot="10800000">
          <a:off x="0" y="2915214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Feature Engineering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2915214"/>
        <a:ext cx="6381387" cy="637151"/>
      </dsp:txXfrm>
    </dsp:sp>
    <dsp:sp modelId="{2D7BB818-DDEF-EA4B-B201-61BB3721CAA1}">
      <dsp:nvSpPr>
        <dsp:cNvPr id="0" name=""/>
        <dsp:cNvSpPr/>
      </dsp:nvSpPr>
      <dsp:spPr>
        <a:xfrm rot="10800000">
          <a:off x="0" y="1944197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Baseline Modeling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1944197"/>
        <a:ext cx="6381387" cy="637151"/>
      </dsp:txXfrm>
    </dsp:sp>
    <dsp:sp modelId="{A17588A0-CAAF-7C4B-9A1B-3AC1853AF553}">
      <dsp:nvSpPr>
        <dsp:cNvPr id="0" name=""/>
        <dsp:cNvSpPr/>
      </dsp:nvSpPr>
      <dsp:spPr>
        <a:xfrm rot="10800000">
          <a:off x="0" y="973180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Exploratory Data Analysis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973180"/>
        <a:ext cx="6381387" cy="637151"/>
      </dsp:txXfrm>
    </dsp:sp>
    <dsp:sp modelId="{45997A44-0423-3641-B68A-C641C9ED4B0E}">
      <dsp:nvSpPr>
        <dsp:cNvPr id="0" name=""/>
        <dsp:cNvSpPr/>
      </dsp:nvSpPr>
      <dsp:spPr>
        <a:xfrm rot="10800000">
          <a:off x="0" y="0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Cambria"/>
              <a:cs typeface="Cambria"/>
            </a:rPr>
            <a:t>Data Preprocessing</a:t>
          </a:r>
          <a:endParaRPr lang="en-US" sz="2800" kern="1200" dirty="0">
            <a:solidFill>
              <a:schemeClr val="tx1"/>
            </a:solidFill>
            <a:latin typeface="Cambria"/>
            <a:cs typeface="Cambria"/>
          </a:endParaRPr>
        </a:p>
      </dsp:txBody>
      <dsp:txXfrm rot="10800000">
        <a:off x="0" y="0"/>
        <a:ext cx="6381387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74597-4297-884D-9A69-EE305FAF971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C9DE-ECFD-6D44-9966-EA26F3F7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3A5B-324C-3840-A9CE-48CD7516FDA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71CC-3D4A-4349-B91F-BD9682BE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Outline: Project Overview, Workflow,</a:t>
            </a:r>
            <a:r>
              <a:rPr lang="en-US" baseline="0" dirty="0" smtClean="0"/>
              <a:t> Challenges, Feature Engineering, Model Selection,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Create a recommendation engine that would predict a user’s rating of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originally going to</a:t>
            </a:r>
            <a:r>
              <a:rPr lang="en-US" baseline="0" dirty="0" smtClean="0"/>
              <a:t> retrieve restaurant data in SF via Yelp API &amp; web scraping; not enough time to execute this, so we leveraged existing data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challenge: sanitizing our training and testing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Included these features</a:t>
            </a:r>
          </a:p>
          <a:p>
            <a:r>
              <a:rPr lang="en-US" dirty="0" smtClean="0"/>
              <a:t>Maximum</a:t>
            </a:r>
            <a:r>
              <a:rPr lang="en-US" baseline="0" dirty="0" smtClean="0"/>
              <a:t> features considered at a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sticking around after the presentations</a:t>
            </a:r>
            <a:r>
              <a:rPr lang="en-US" baseline="0" dirty="0" smtClean="0"/>
              <a:t> so if you have any questions  please feel free to find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43000" y="2140328"/>
            <a:ext cx="8001000" cy="350837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939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120522"/>
            <a:ext cx="899068" cy="35182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7315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88C2-FE57-3842-9D54-FA423F2017F2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653F-B761-0D48-A919-1C1AD902DA88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CB0-1271-1447-838A-7EC7108A1CEE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32193"/>
            <a:ext cx="8097982" cy="96071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316182"/>
            <a:ext cx="8097982" cy="4809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C2B-712A-9A4A-AC80-9A481EE13417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7" name="Rectangle 6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E61C-55C6-C948-85C3-FB1348953B6D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00F0-9EA3-034B-BDFE-2641B6F2CDB2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F32-13F5-0943-8FA3-E86AB23FD423}" type="datetime1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2" name="Group 21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3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8EA-FA4A-944C-A785-50C637FA2F82}" type="datetime1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4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F70-B700-A14C-B11E-1EBBA789C891}" type="datetime1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478" y="0"/>
            <a:ext cx="336296" cy="6869545"/>
            <a:chOff x="-1478" y="0"/>
            <a:chExt cx="336296" cy="6869545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1004453"/>
              <a:ext cx="333340" cy="19626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7D48-7900-F949-B391-69C5D7ABCB65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B56F-05D2-3049-A817-0CF5E4FB50BC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93"/>
            <a:ext cx="8229600" cy="9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6182"/>
            <a:ext cx="8229600" cy="48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FAF4-408D-004D-90C1-29723D7C864B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3787"/>
            <a:ext cx="22906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fld id="{7B7E4D09-A1A9-C14F-A048-20573D765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284808" y="3346824"/>
            <a:ext cx="7097192" cy="203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000000"/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FFFFFF"/>
                </a:solidFill>
              </a:rPr>
              <a:t>Jeff </a:t>
            </a:r>
            <a:r>
              <a:rPr lang="en-US" dirty="0" smtClean="0">
                <a:solidFill>
                  <a:srgbClr val="FFFFFF"/>
                </a:solidFill>
              </a:rPr>
              <a:t>Baker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Kailey Hoo</a:t>
            </a:r>
            <a:endParaRPr lang="en-US" dirty="0" smtClean="0">
              <a:solidFill>
                <a:srgbClr val="FFFFFF"/>
              </a:solidFill>
            </a:endParaRP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Griffin </a:t>
            </a:r>
            <a:r>
              <a:rPr lang="en-US" dirty="0" smtClean="0">
                <a:solidFill>
                  <a:srgbClr val="FFFFFF"/>
                </a:solidFill>
              </a:rPr>
              <a:t>Okamoto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6" name="Picture 5" descr="yelp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528" y1="50087" x2="46528" y2="50087"/>
                        <a14:foregroundMark x1="41493" y1="50694" x2="41493" y2="50694"/>
                        <a14:foregroundMark x1="43663" y1="51563" x2="43663" y2="51563"/>
                        <a14:foregroundMark x1="44010" y1="50260" x2="44010" y2="50260"/>
                        <a14:foregroundMark x1="32639" y1="51389" x2="32639" y2="51389"/>
                        <a14:foregroundMark x1="30642" y1="51128" x2="30642" y2="51128"/>
                        <a14:foregroundMark x1="61719" y1="50260" x2="61719" y2="50260"/>
                        <a14:foregroundMark x1="65799" y1="42882" x2="65799" y2="42882"/>
                        <a14:foregroundMark x1="70226" y1="48003" x2="70226" y2="48003"/>
                        <a14:foregroundMark x1="71181" y1="53906" x2="71181" y2="53906"/>
                        <a14:foregroundMark x1="65885" y1="55122" x2="65885" y2="55122"/>
                        <a14:foregroundMark x1="63194" y1="57465" x2="63194" y2="57465"/>
                        <a14:foregroundMark x1="59549" y1="57378" x2="59549" y2="57378"/>
                        <a14:foregroundMark x1="61285" y1="54601" x2="61285" y2="54601"/>
                        <a14:foregroundMark x1="58247" y1="48438" x2="58247" y2="48438"/>
                        <a14:foregroundMark x1="34288" y1="52170" x2="34288" y2="52170"/>
                        <a14:foregroundMark x1="34722" y1="53559" x2="34722" y2="53559"/>
                        <a14:foregroundMark x1="33247" y1="55990" x2="33247" y2="55990"/>
                        <a14:foregroundMark x1="35417" y1="57118" x2="35417" y2="57118"/>
                        <a14:foregroundMark x1="39931" y1="54948" x2="39931" y2="54948"/>
                        <a14:foregroundMark x1="44097" y1="55382" x2="44097" y2="55382"/>
                        <a14:foregroundMark x1="43490" y1="56858" x2="43490" y2="56858"/>
                        <a14:foregroundMark x1="48524" y1="54601" x2="48524" y2="54601"/>
                        <a14:foregroundMark x1="48264" y1="50260" x2="48264" y2="50260"/>
                        <a14:foregroundMark x1="49132" y1="53125" x2="49132" y2="53125"/>
                        <a14:foregroundMark x1="54774" y1="53038" x2="54774" y2="53038"/>
                        <a14:foregroundMark x1="48785" y1="48958" x2="48785" y2="48958"/>
                        <a14:foregroundMark x1="44358" y1="45660" x2="44358" y2="45660"/>
                        <a14:foregroundMark x1="46094" y1="44531" x2="46094" y2="44531"/>
                        <a14:foregroundMark x1="50781" y1="47656" x2="50781" y2="47656"/>
                        <a14:foregroundMark x1="55642" y1="47830" x2="55642" y2="47830"/>
                        <a14:foregroundMark x1="51910" y1="48090" x2="51910" y2="48090"/>
                        <a14:foregroundMark x1="56944" y1="48177" x2="56944" y2="48177"/>
                        <a14:foregroundMark x1="34896" y1="49306" x2="34896" y2="49306"/>
                        <a14:foregroundMark x1="66319" y1="50608" x2="66319" y2="50608"/>
                        <a14:foregroundMark x1="63802" y1="48264" x2="63802" y2="48264"/>
                        <a14:foregroundMark x1="68403" y1="50521" x2="68403" y2="50521"/>
                        <a14:foregroundMark x1="73611" y1="49392" x2="73611" y2="49392"/>
                        <a14:foregroundMark x1="67969" y1="46354" x2="67969" y2="46354"/>
                        <a14:foregroundMark x1="66493" y1="49219" x2="66493" y2="49219"/>
                        <a14:foregroundMark x1="61372" y1="42795" x2="61372" y2="42795"/>
                        <a14:foregroundMark x1="62674" y1="45052" x2="62674" y2="45052"/>
                        <a14:foregroundMark x1="63455" y1="38976" x2="63455" y2="38976"/>
                        <a14:foregroundMark x1="67101" y1="40104" x2="67101" y2="40104"/>
                        <a14:foregroundMark x1="67448" y1="44878" x2="67448" y2="44878"/>
                        <a14:foregroundMark x1="60417" y1="40712" x2="60417" y2="40712"/>
                        <a14:foregroundMark x1="70313" y1="44097" x2="70313" y2="44097"/>
                        <a14:foregroundMark x1="61632" y1="47222" x2="61632" y2="47222"/>
                        <a14:foregroundMark x1="59201" y1="47830" x2="59201" y2="47830"/>
                        <a14:foregroundMark x1="58854" y1="52865" x2="58854" y2="52865"/>
                        <a14:foregroundMark x1="62847" y1="52778" x2="62847" y2="52778"/>
                        <a14:foregroundMark x1="67708" y1="53646" x2="67708" y2="53646"/>
                        <a14:foregroundMark x1="71181" y1="49653" x2="71181" y2="49653"/>
                        <a14:foregroundMark x1="74306" y1="47483" x2="74306" y2="47483"/>
                        <a14:foregroundMark x1="72569" y1="44531" x2="72569" y2="44531"/>
                        <a14:foregroundMark x1="53906" y1="59809" x2="57986" y2="56424"/>
                        <a14:foregroundMark x1="67882" y1="55122" x2="67622" y2="57986"/>
                        <a14:foregroundMark x1="70660" y1="56858" x2="70660" y2="56858"/>
                        <a14:foregroundMark x1="72569" y1="56510" x2="74653" y2="53559"/>
                        <a14:foregroundMark x1="64844" y1="58247" x2="64844" y2="58247"/>
                        <a14:foregroundMark x1="47917" y1="57031" x2="47917" y2="57031"/>
                        <a14:foregroundMark x1="38108" y1="58767" x2="38108" y2="58767"/>
                        <a14:foregroundMark x1="37934" y1="47917" x2="37934" y2="47917"/>
                        <a14:foregroundMark x1="26128" y1="48003" x2="26128" y2="48003"/>
                        <a14:foregroundMark x1="27951" y1="55642" x2="27951" y2="55642"/>
                        <a14:foregroundMark x1="25347" y1="50087" x2="27517" y2="54514"/>
                        <a14:foregroundMark x1="28385" y1="57378" x2="28385" y2="57378"/>
                        <a14:foregroundMark x1="31337" y1="60677" x2="31337" y2="60677"/>
                        <a14:foregroundMark x1="27170" y1="60764" x2="27170" y2="60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35661" r="17040" b="34341"/>
          <a:stretch/>
        </p:blipFill>
        <p:spPr>
          <a:xfrm>
            <a:off x="178421" y="293897"/>
            <a:ext cx="2270401" cy="111260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32505" y="2122211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Recommendation Engine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9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6" name="Picture 5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0" y="3427796"/>
            <a:ext cx="1844963" cy="183853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3133705" y="3781119"/>
            <a:ext cx="3009462" cy="952596"/>
          </a:xfrm>
          <a:prstGeom prst="stripedRightArrow">
            <a:avLst>
              <a:gd name="adj1" fmla="val 76087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03-10 at 3.09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3" y="3993654"/>
            <a:ext cx="1803400" cy="50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Screen Shot 2015-03-12 at 1.21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87" y="1703295"/>
            <a:ext cx="5851027" cy="12463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143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Yelp’s </a:t>
            </a:r>
            <a:r>
              <a:rPr lang="en-US" i="1" dirty="0" smtClean="0"/>
              <a:t>RecSys2013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dirty="0" smtClean="0"/>
              <a:t> data (Phoenix, AZ)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4 files: </a:t>
            </a:r>
          </a:p>
          <a:p>
            <a:r>
              <a:rPr lang="en-US" dirty="0" smtClean="0"/>
              <a:t>44K users</a:t>
            </a:r>
          </a:p>
          <a:p>
            <a:r>
              <a:rPr lang="en-US" smtClean="0"/>
              <a:t>230K </a:t>
            </a:r>
            <a:r>
              <a:rPr lang="en-US" dirty="0" smtClean="0"/>
              <a:t>reviews</a:t>
            </a:r>
          </a:p>
          <a:p>
            <a:r>
              <a:rPr lang="en-US" dirty="0" smtClean="0"/>
              <a:t>11.5K businesses</a:t>
            </a:r>
          </a:p>
          <a:p>
            <a:r>
              <a:rPr lang="en-US" dirty="0" smtClean="0"/>
              <a:t>8.2K check-ins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mapReviewsZ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85" y="2478260"/>
            <a:ext cx="3454755" cy="34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277770"/>
              </p:ext>
            </p:extLst>
          </p:nvPr>
        </p:nvGraphicFramePr>
        <p:xfrm>
          <a:off x="1380486" y="1417638"/>
          <a:ext cx="63813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2E2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2E2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Data Leakage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and business overall review counts included</a:t>
            </a:r>
            <a:r>
              <a:rPr lang="en-US" dirty="0"/>
              <a:t> </a:t>
            </a:r>
            <a:r>
              <a:rPr lang="en-US" dirty="0" smtClean="0"/>
              <a:t>in test set data</a:t>
            </a:r>
          </a:p>
        </p:txBody>
      </p:sp>
      <p:pic>
        <p:nvPicPr>
          <p:cNvPr id="8" name="Picture 7" descr="D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27" y="3008386"/>
            <a:ext cx="3810000" cy="284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on business categories</a:t>
            </a:r>
          </a:p>
          <a:p>
            <a:pPr lvl="1"/>
            <a:r>
              <a:rPr lang="en-US" sz="2400" dirty="0" smtClean="0"/>
              <a:t>i.e. restaurants, beauty spas, automotive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K-means clustering of users</a:t>
            </a:r>
          </a:p>
          <a:p>
            <a:pPr lvl="1"/>
            <a:r>
              <a:rPr lang="en-US" sz="2400" dirty="0" smtClean="0"/>
              <a:t>i.e. user review counts, avg. star ratings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N-gram text features from user reviews</a:t>
            </a:r>
          </a:p>
          <a:p>
            <a:pPr lvl="1"/>
            <a:r>
              <a:rPr lang="en-US" sz="2400" dirty="0" smtClean="0"/>
              <a:t>i.e. “so bad”, “very good”, “sweet potato fries”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Collaborative filtering </a:t>
            </a:r>
            <a:endParaRPr lang="en-US" dirty="0"/>
          </a:p>
          <a:p>
            <a:pPr lvl="1"/>
            <a:r>
              <a:rPr lang="en-US" sz="2400" dirty="0" smtClean="0"/>
              <a:t>Users similar in rating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36404"/>
              </p:ext>
            </p:extLst>
          </p:nvPr>
        </p:nvGraphicFramePr>
        <p:xfrm>
          <a:off x="1344704" y="2103718"/>
          <a:ext cx="6917765" cy="94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824"/>
                <a:gridCol w="2330824"/>
                <a:gridCol w="22561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mbria"/>
                          <a:cs typeface="Cambria"/>
                        </a:rPr>
                        <a:t>Linear</a:t>
                      </a:r>
                      <a:r>
                        <a:rPr lang="en-US" sz="2800" baseline="0" dirty="0" smtClean="0">
                          <a:latin typeface="Cambria"/>
                          <a:cs typeface="Cambria"/>
                        </a:rPr>
                        <a:t> Regression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ambria"/>
                          <a:cs typeface="Cambria"/>
                        </a:rPr>
                        <a:t>Random Forest</a:t>
                      </a:r>
                      <a:endParaRPr lang="en-US" sz="2800" b="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mbria"/>
                          <a:cs typeface="Cambria"/>
                        </a:rPr>
                        <a:t>Boosting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51009"/>
              </p:ext>
            </p:extLst>
          </p:nvPr>
        </p:nvGraphicFramePr>
        <p:xfrm>
          <a:off x="1030938" y="4108822"/>
          <a:ext cx="7545296" cy="206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648"/>
                <a:gridCol w="3772648"/>
              </a:tblGrid>
              <a:tr h="103248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Category Principal Components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Collaborative</a:t>
                      </a:r>
                      <a:r>
                        <a:rPr lang="en-US" sz="2800" b="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Filtering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</a:tr>
              <a:tr h="103248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Text</a:t>
                      </a:r>
                      <a:r>
                        <a:rPr lang="en-US" sz="2800" b="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Analysis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User Clusters</a:t>
                      </a:r>
                    </a:p>
                    <a:p>
                      <a:pPr algn="ctr"/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35528" y="1999131"/>
            <a:ext cx="7470588" cy="3711201"/>
            <a:chOff x="1135528" y="1999131"/>
            <a:chExt cx="7470588" cy="3711201"/>
          </a:xfrm>
        </p:grpSpPr>
        <p:sp>
          <p:nvSpPr>
            <p:cNvPr id="3" name="TextBox 2"/>
            <p:cNvSpPr txBox="1"/>
            <p:nvPr/>
          </p:nvSpPr>
          <p:spPr>
            <a:xfrm>
              <a:off x="3899647" y="1999131"/>
              <a:ext cx="1912471" cy="113877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latin typeface="Cambria"/>
                  <a:cs typeface="Cambria"/>
                </a:rPr>
                <a:t>Random </a:t>
              </a:r>
              <a:r>
                <a:rPr lang="en-US" sz="3400" b="1" dirty="0" smtClean="0">
                  <a:latin typeface="Cambria"/>
                  <a:cs typeface="Cambria"/>
                </a:rPr>
                <a:t>Forest</a:t>
              </a:r>
              <a:endParaRPr lang="en-US" sz="3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9082" y="5094779"/>
              <a:ext cx="2934447" cy="61555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 smtClean="0">
                  <a:latin typeface="Cambria"/>
                  <a:cs typeface="Cambria"/>
                </a:rPr>
                <a:t>User Clusters</a:t>
              </a:r>
              <a:endParaRPr lang="en-US" sz="3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3319" y="5127633"/>
              <a:ext cx="293444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Text Analysis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82777" y="4099679"/>
              <a:ext cx="3603811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Collaborative Filtering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5528" y="2103718"/>
              <a:ext cx="2752169" cy="95410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Linear Regression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1669" y="2107027"/>
              <a:ext cx="293444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Boosting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5529" y="4037361"/>
              <a:ext cx="3747248" cy="107721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latin typeface="Cambria"/>
                  <a:cs typeface="Cambria"/>
                </a:rPr>
                <a:t>Category Principal Components</a:t>
              </a:r>
              <a:endParaRPr lang="en-US" sz="32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44702" y="1374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Final Algorithms</a:t>
            </a:r>
            <a:endParaRPr lang="en-US" sz="2800" b="1" dirty="0">
              <a:latin typeface="Cambria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4702" y="3406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Features</a:t>
            </a:r>
            <a:endParaRPr lang="en-US" sz="28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tool to recommend </a:t>
            </a:r>
            <a:r>
              <a:rPr lang="en-US" dirty="0" smtClean="0"/>
              <a:t>businesses</a:t>
            </a:r>
          </a:p>
          <a:p>
            <a:r>
              <a:rPr lang="en-US" dirty="0" smtClean="0"/>
              <a:t>Augment data to decrease </a:t>
            </a:r>
            <a:r>
              <a:rPr lang="en-US" dirty="0" err="1" smtClean="0"/>
              <a:t>sparsity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19" y="2599379"/>
            <a:ext cx="1844963" cy="1838534"/>
          </a:xfrm>
          <a:prstGeom prst="rect">
            <a:avLst/>
          </a:prstGeom>
        </p:spPr>
      </p:pic>
      <p:pic>
        <p:nvPicPr>
          <p:cNvPr id="7" name="Picture 6" descr="Screen Shot 2015-03-10 at 3.19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9" y="4034268"/>
            <a:ext cx="2243263" cy="80728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Screen Shot 2015-03-12 at 1.22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5" y="5075690"/>
            <a:ext cx="2643530" cy="85955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Screen Shot 2015-03-12 at 1.22.3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92" y="3978849"/>
            <a:ext cx="2456661" cy="86270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00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73529" y="2638238"/>
            <a:ext cx="8785412" cy="14700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We’re available to discuss technical details.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jrbaker2@usfca.edu</a:t>
            </a:r>
            <a:br>
              <a:rPr lang="en-US" sz="3600" dirty="0" smtClean="0"/>
            </a:br>
            <a:r>
              <a:rPr lang="en-US" sz="3600" dirty="0" err="1" smtClean="0"/>
              <a:t>kmhoo@usfca.edu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gmokamoto@usfca.edu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/>
              <a:t>https://</a:t>
            </a:r>
            <a:r>
              <a:rPr lang="en-US" sz="2700" dirty="0" err="1"/>
              <a:t>github.com</a:t>
            </a:r>
            <a:r>
              <a:rPr lang="en-US" sz="2700" dirty="0"/>
              <a:t>/</a:t>
            </a:r>
            <a:r>
              <a:rPr lang="en-US" sz="2700" dirty="0" err="1"/>
              <a:t>kmhoo</a:t>
            </a:r>
            <a:r>
              <a:rPr lang="en-US" sz="2700" dirty="0"/>
              <a:t>/</a:t>
            </a:r>
            <a:r>
              <a:rPr lang="en-US" sz="2700" dirty="0" err="1"/>
              <a:t>AdvancedMLProject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100" dirty="0" err="1" smtClean="0"/>
              <a:t>www.usfca.edu</a:t>
            </a:r>
            <a:r>
              <a:rPr lang="en-US" sz="3100" dirty="0"/>
              <a:t>/</a:t>
            </a:r>
            <a:r>
              <a:rPr lang="en-US" sz="3100" dirty="0" err="1"/>
              <a:t>artsci</a:t>
            </a:r>
            <a:r>
              <a:rPr lang="en-US" sz="3100" dirty="0"/>
              <a:t>/</a:t>
            </a:r>
            <a:r>
              <a:rPr lang="en-US" sz="3100" dirty="0" err="1"/>
              <a:t>msan</a:t>
            </a:r>
            <a:r>
              <a:rPr lang="en-US" sz="3100" dirty="0"/>
              <a:t>/students/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b="1" dirty="0" smtClean="0"/>
              <a:t>Thanks!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29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290</Words>
  <Application>Microsoft Macintosh PowerPoint</Application>
  <PresentationFormat>On-screen Show (4:3)</PresentationFormat>
  <Paragraphs>72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Project Overview</vt:lpstr>
      <vt:lpstr>Data</vt:lpstr>
      <vt:lpstr>Workflow</vt:lpstr>
      <vt:lpstr>Challenge: Data Leakage</vt:lpstr>
      <vt:lpstr>Feature Engineering</vt:lpstr>
      <vt:lpstr>Model Selection</vt:lpstr>
      <vt:lpstr>Next Steps</vt:lpstr>
      <vt:lpstr>We’re available to discuss technical details.   jrbaker2@usfca.edu kmhoo@usfca.edu gmokamoto@usfca.edu  https://github.com/kmhoo/AdvancedMLProject www.usfca.edu/artsci/msan/students/  Thanks!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Baker</dc:creator>
  <cp:lastModifiedBy>Kailey Hoo</cp:lastModifiedBy>
  <cp:revision>78</cp:revision>
  <dcterms:created xsi:type="dcterms:W3CDTF">2015-03-10T21:21:11Z</dcterms:created>
  <dcterms:modified xsi:type="dcterms:W3CDTF">2015-03-13T02:23:51Z</dcterms:modified>
</cp:coreProperties>
</file>