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/>
      <dgm:t>
        <a:bodyPr/>
        <a:lstStyle/>
        <a:p>
          <a:pPr algn="ctr"/>
          <a:r>
            <a:rPr lang="en-US" sz="2800" dirty="0" smtClean="0"/>
            <a:t>Data Preprocessing</a:t>
          </a:r>
          <a:endParaRPr lang="en-US" sz="2800" dirty="0"/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/>
      <dgm:t>
        <a:bodyPr/>
        <a:lstStyle/>
        <a:p>
          <a:pPr algn="ctr"/>
          <a:r>
            <a:rPr lang="en-US" sz="2800" dirty="0" smtClean="0"/>
            <a:t>Exploratory Data Analysis</a:t>
          </a:r>
          <a:endParaRPr lang="en-US" sz="2800" dirty="0"/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/>
      <dgm:t>
        <a:bodyPr/>
        <a:lstStyle/>
        <a:p>
          <a:pPr algn="ctr"/>
          <a:r>
            <a:rPr lang="en-US" sz="2800" dirty="0" smtClean="0"/>
            <a:t>Baseline Modeling</a:t>
          </a:r>
          <a:endParaRPr lang="en-US" sz="2800" dirty="0"/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/>
      <dgm:t>
        <a:bodyPr/>
        <a:lstStyle/>
        <a:p>
          <a:pPr algn="ctr"/>
          <a:r>
            <a:rPr lang="en-US" sz="2800" dirty="0" smtClean="0"/>
            <a:t>Feature Engineering</a:t>
          </a:r>
          <a:endParaRPr lang="en-US" sz="2800" dirty="0"/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/>
      <dgm:t>
        <a:bodyPr/>
        <a:lstStyle/>
        <a:p>
          <a:pPr algn="ctr"/>
          <a:r>
            <a:rPr lang="en-US" sz="2800" dirty="0" smtClean="0"/>
            <a:t>Model Selection</a:t>
          </a:r>
          <a:endParaRPr lang="en-US" sz="2800" dirty="0"/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/>
      <dgm:spPr/>
    </dgm:pt>
  </dgm:ptLst>
  <dgm:cxnLst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Model Selection</a:t>
          </a:r>
          <a:endParaRPr lang="en-US" sz="2800" kern="1200" dirty="0"/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Engineering</a:t>
          </a:r>
          <a:endParaRPr lang="en-US" sz="2800" kern="1200" dirty="0"/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Baseline Modeling</a:t>
          </a:r>
          <a:endParaRPr lang="en-US" sz="2800" kern="1200" dirty="0"/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Exploratory Data Analysis</a:t>
          </a:r>
          <a:endParaRPr lang="en-US" sz="2800" kern="1200" dirty="0"/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2163"/>
          <a:ext cx="6381387" cy="98058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Preprocessing</a:t>
          </a:r>
          <a:endParaRPr lang="en-US" sz="2800" kern="1200" dirty="0"/>
        </a:p>
      </dsp:txBody>
      <dsp:txXfrm rot="10800000">
        <a:off x="0" y="2163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hurdle</a:t>
            </a:r>
            <a:r>
              <a:rPr lang="en-US" smtClean="0"/>
              <a:t>: predicting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originally going to</a:t>
            </a:r>
            <a:r>
              <a:rPr lang="en-US" baseline="0" dirty="0" smtClean="0"/>
              <a:t> retrieve restaurant data in SF via Yelp API &amp; web scraping; not enough time to execute this, so we leveraged existing data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474-4AC8-6948-A9A2-F14E0AD71F44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6769"/>
            <a:ext cx="7772400" cy="1470025"/>
          </a:xfrm>
        </p:spPr>
        <p:txBody>
          <a:bodyPr/>
          <a:lstStyle/>
          <a:p>
            <a:r>
              <a:rPr lang="en-US" dirty="0" smtClean="0"/>
              <a:t>Yelp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755" y="3906794"/>
            <a:ext cx="7261361" cy="1752600"/>
          </a:xfrm>
        </p:spPr>
        <p:txBody>
          <a:bodyPr/>
          <a:lstStyle/>
          <a:p>
            <a:r>
              <a:rPr lang="en-US" dirty="0" smtClean="0"/>
              <a:t>Jeff Baker, </a:t>
            </a:r>
            <a:r>
              <a:rPr lang="en-US" dirty="0" smtClean="0"/>
              <a:t>Griffin Okamoto, </a:t>
            </a:r>
            <a:r>
              <a:rPr lang="en-US" dirty="0" err="1" smtClean="0"/>
              <a:t>Kailey</a:t>
            </a:r>
            <a:r>
              <a:rPr lang="en-US" dirty="0" smtClean="0"/>
              <a:t> </a:t>
            </a:r>
            <a:r>
              <a:rPr lang="en-US" dirty="0" err="1" smtClean="0"/>
              <a:t>Hoo</a:t>
            </a:r>
            <a:endParaRPr lang="en-US" dirty="0"/>
          </a:p>
        </p:txBody>
      </p:sp>
      <p:pic>
        <p:nvPicPr>
          <p:cNvPr id="4" name="Picture 3" descr="Screen Shot 2015-03-10 at 3.1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34" y="1730375"/>
            <a:ext cx="1536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6769"/>
            <a:ext cx="7772400" cy="1470025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Yelp’s </a:t>
            </a:r>
            <a:r>
              <a:rPr lang="en-US" i="1" dirty="0" smtClean="0"/>
              <a:t>RecSys2013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r>
              <a:rPr lang="en-US" dirty="0" smtClean="0"/>
              <a:t> data (Phoenix, AZ)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4 files: </a:t>
            </a:r>
          </a:p>
          <a:p>
            <a:r>
              <a:rPr lang="en-US" dirty="0" smtClean="0"/>
              <a:t>44K users</a:t>
            </a:r>
          </a:p>
          <a:p>
            <a:r>
              <a:rPr lang="en-US" dirty="0" smtClean="0"/>
              <a:t>230K reviews</a:t>
            </a:r>
          </a:p>
          <a:p>
            <a:r>
              <a:rPr lang="en-US" dirty="0" smtClean="0"/>
              <a:t>11.5K businesses</a:t>
            </a:r>
          </a:p>
          <a:p>
            <a:r>
              <a:rPr lang="en-US" dirty="0" smtClean="0"/>
              <a:t>8.2K check-ins</a:t>
            </a:r>
            <a:endParaRPr lang="en-US" dirty="0"/>
          </a:p>
        </p:txBody>
      </p:sp>
      <p:pic>
        <p:nvPicPr>
          <p:cNvPr id="5" name="Picture 4" descr="mapReviews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85" y="2478260"/>
            <a:ext cx="3454755" cy="34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Model testing</a:t>
            </a:r>
          </a:p>
          <a:p>
            <a:r>
              <a:rPr lang="en-US" dirty="0" smtClean="0"/>
              <a:t>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173799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616768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844244"/>
            <a:ext cx="1803400" cy="508000"/>
          </a:xfrm>
          <a:prstGeom prst="rect">
            <a:avLst/>
          </a:prstGeom>
        </p:spPr>
      </p:pic>
      <p:pic>
        <p:nvPicPr>
          <p:cNvPr id="11" name="Picture 10" descr="Screen Shot 2015-03-10 at 3.19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13" y="1738699"/>
            <a:ext cx="3987800" cy="14351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53223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04389" y="4210750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04389" y="5219106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of business categories</a:t>
            </a:r>
          </a:p>
          <a:p>
            <a:r>
              <a:rPr lang="en-US" dirty="0" smtClean="0"/>
              <a:t>K-means clustering of users</a:t>
            </a:r>
          </a:p>
          <a:p>
            <a:r>
              <a:rPr lang="en-US" dirty="0" smtClean="0"/>
              <a:t>N-gram text features from user reviews</a:t>
            </a:r>
          </a:p>
          <a:p>
            <a:r>
              <a:rPr lang="en-US" dirty="0" smtClean="0"/>
              <a:t>Collaborative filtering </a:t>
            </a:r>
            <a:r>
              <a:rPr lang="en-US" dirty="0"/>
              <a:t>(</a:t>
            </a:r>
            <a:r>
              <a:rPr lang="en-US" dirty="0" smtClean="0"/>
              <a:t>user similarity)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multiple reviews</a:t>
            </a:r>
          </a:p>
          <a:p>
            <a:r>
              <a:rPr lang="en-US" dirty="0" smtClean="0"/>
              <a:t>Businesses have multiple reviews from users</a:t>
            </a:r>
            <a:endParaRPr lang="en-US" dirty="0"/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Tuning &amp; Selection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678211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Final candidate models: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Linear Regression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Boosting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Random Forest</a:t>
            </a:r>
          </a:p>
          <a:p>
            <a:pPr lvl="1">
              <a:lnSpc>
                <a:spcPct val="130000"/>
              </a:lnSpc>
            </a:pPr>
            <a:endParaRPr lang="en-US" dirty="0"/>
          </a:p>
        </p:txBody>
      </p:sp>
      <p:pic>
        <p:nvPicPr>
          <p:cNvPr id="3" name="Picture 2" descr="green_che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54" y="3644716"/>
            <a:ext cx="423304" cy="405368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4850694" y="1710646"/>
            <a:ext cx="2893838" cy="3231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Linear result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Boosting result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RF result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Outcomes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44832"/>
              </p:ext>
            </p:extLst>
          </p:nvPr>
        </p:nvGraphicFramePr>
        <p:xfrm>
          <a:off x="457200" y="1600200"/>
          <a:ext cx="8229600" cy="377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425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What worked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Challenges</a:t>
                      </a:r>
                      <a:endParaRPr lang="en-US" sz="2400" dirty="0"/>
                    </a:p>
                  </a:txBody>
                  <a:tcPr anchor="ctr"/>
                </a:tc>
              </a:tr>
              <a:tr h="94255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94255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9425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676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We’re available to discuss technical details.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193</Words>
  <Application>Microsoft Macintosh PowerPoint</Application>
  <PresentationFormat>On-screen Show (4:3)</PresentationFormat>
  <Paragraphs>53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Yelp Recommendation Engine</vt:lpstr>
      <vt:lpstr>Outline</vt:lpstr>
      <vt:lpstr>Project Overview</vt:lpstr>
      <vt:lpstr>Workflow</vt:lpstr>
      <vt:lpstr>Feature Engineering</vt:lpstr>
      <vt:lpstr>Challenge: Data Leakage</vt:lpstr>
      <vt:lpstr>Model Tuning &amp; Selection</vt:lpstr>
      <vt:lpstr>Outcomes</vt:lpstr>
      <vt:lpstr>We’re available to discuss technical details.   Thanks!</vt:lpstr>
      <vt:lpstr>Appendix</vt:lpstr>
      <vt:lpstr>Data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Jeff Baker</cp:lastModifiedBy>
  <cp:revision>34</cp:revision>
  <dcterms:created xsi:type="dcterms:W3CDTF">2015-03-10T21:21:11Z</dcterms:created>
  <dcterms:modified xsi:type="dcterms:W3CDTF">2015-03-11T07:16:11Z</dcterms:modified>
</cp:coreProperties>
</file>