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6E7-518C-4810-9E62-15A40AB92250}" type="datetimeFigureOut">
              <a:rPr lang="tr-TR" smtClean="0"/>
              <a:t>2.08.2025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BF86-2FA5-48B6-A05B-011116FAA1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553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6E7-518C-4810-9E62-15A40AB92250}" type="datetimeFigureOut">
              <a:rPr lang="tr-TR" smtClean="0"/>
              <a:t>2.08.2025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BF86-2FA5-48B6-A05B-011116FAA1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47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6E7-518C-4810-9E62-15A40AB92250}" type="datetimeFigureOut">
              <a:rPr lang="tr-TR" smtClean="0"/>
              <a:t>2.08.2025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BF86-2FA5-48B6-A05B-011116FAA1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2764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6E7-518C-4810-9E62-15A40AB92250}" type="datetimeFigureOut">
              <a:rPr lang="tr-TR" smtClean="0"/>
              <a:t>2.08.2025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BF86-2FA5-48B6-A05B-011116FAA1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1181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6E7-518C-4810-9E62-15A40AB92250}" type="datetimeFigureOut">
              <a:rPr lang="tr-TR" smtClean="0"/>
              <a:t>2.08.2025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BF86-2FA5-48B6-A05B-011116FAA1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641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6E7-518C-4810-9E62-15A40AB92250}" type="datetimeFigureOut">
              <a:rPr lang="tr-TR" smtClean="0"/>
              <a:t>2.08.2025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BF86-2FA5-48B6-A05B-011116FAA1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6502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6E7-518C-4810-9E62-15A40AB92250}" type="datetimeFigureOut">
              <a:rPr lang="tr-TR" smtClean="0"/>
              <a:t>2.08.2025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BF86-2FA5-48B6-A05B-011116FAA1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935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6E7-518C-4810-9E62-15A40AB92250}" type="datetimeFigureOut">
              <a:rPr lang="tr-TR" smtClean="0"/>
              <a:t>2.08.2025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BF86-2FA5-48B6-A05B-011116FAA1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6452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6E7-518C-4810-9E62-15A40AB92250}" type="datetimeFigureOut">
              <a:rPr lang="tr-TR" smtClean="0"/>
              <a:t>2.08.2025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BF86-2FA5-48B6-A05B-011116FAA1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271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6E7-518C-4810-9E62-15A40AB92250}" type="datetimeFigureOut">
              <a:rPr lang="tr-TR" smtClean="0"/>
              <a:t>2.08.2025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BF86-2FA5-48B6-A05B-011116FAA1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79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6E7-518C-4810-9E62-15A40AB92250}" type="datetimeFigureOut">
              <a:rPr lang="tr-TR" smtClean="0"/>
              <a:t>2.08.2025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BF86-2FA5-48B6-A05B-011116FAA1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792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6E7-518C-4810-9E62-15A40AB92250}" type="datetimeFigureOut">
              <a:rPr lang="tr-TR" smtClean="0"/>
              <a:t>2.08.2025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BF86-2FA5-48B6-A05B-011116FAA1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61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6E7-518C-4810-9E62-15A40AB92250}" type="datetimeFigureOut">
              <a:rPr lang="tr-TR" smtClean="0"/>
              <a:t>2.08.2025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BF86-2FA5-48B6-A05B-011116FAA1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176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6E7-518C-4810-9E62-15A40AB92250}" type="datetimeFigureOut">
              <a:rPr lang="tr-TR" smtClean="0"/>
              <a:t>2.08.2025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BF86-2FA5-48B6-A05B-011116FAA1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80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6E7-518C-4810-9E62-15A40AB92250}" type="datetimeFigureOut">
              <a:rPr lang="tr-TR" smtClean="0"/>
              <a:t>2.08.2025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BF86-2FA5-48B6-A05B-011116FAA1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751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46E7-518C-4810-9E62-15A40AB92250}" type="datetimeFigureOut">
              <a:rPr lang="tr-TR" smtClean="0"/>
              <a:t>2.08.2025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6BF86-2FA5-48B6-A05B-011116FAA1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933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E5E46E7-518C-4810-9E62-15A40AB92250}" type="datetimeFigureOut">
              <a:rPr lang="tr-TR" smtClean="0"/>
              <a:t>2.08.2025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916BF86-2FA5-48B6-A05B-011116FAA1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21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E5E46E7-518C-4810-9E62-15A40AB92250}" type="datetimeFigureOut">
              <a:rPr lang="tr-TR" smtClean="0"/>
              <a:t>2.08.2025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916BF86-2FA5-48B6-A05B-011116FAA1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821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157943" y="469900"/>
            <a:ext cx="12507884" cy="3200400"/>
          </a:xfrm>
        </p:spPr>
        <p:txBody>
          <a:bodyPr>
            <a:normAutofit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sz="4000" dirty="0" smtClean="0"/>
              <a:t>DATA </a:t>
            </a:r>
            <a:r>
              <a:rPr lang="tr-TR" sz="4000" smtClean="0"/>
              <a:t>ANALYST </a:t>
            </a:r>
            <a:r>
              <a:rPr lang="tr-TR" sz="4000" smtClean="0"/>
              <a:t>CASE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3831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3" y="152400"/>
            <a:ext cx="9905998" cy="1905000"/>
          </a:xfrm>
        </p:spPr>
        <p:txBody>
          <a:bodyPr/>
          <a:lstStyle/>
          <a:p>
            <a:pPr algn="ctr"/>
            <a:r>
              <a:rPr lang="tr-TR" dirty="0" smtClean="0"/>
              <a:t>POSTPAID ABONELİK YÖNTEMİ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3" y="310342"/>
            <a:ext cx="9905998" cy="3124201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smtClean="0"/>
              <a:t>GÜÇLÜ YÖNLERİ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-349135" y="2793077"/>
            <a:ext cx="121919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tr-TR" sz="1600" b="1" dirty="0"/>
              <a:t>	</a:t>
            </a:r>
            <a:r>
              <a:rPr lang="tr-TR" sz="1600" b="1" dirty="0" smtClean="0"/>
              <a:t> </a:t>
            </a:r>
            <a:r>
              <a:rPr lang="tr-TR" sz="1600" b="1" dirty="0"/>
              <a:t>i) Daha Yüksek Kullanım Oranları: Kişi başına dakika (1,012 </a:t>
            </a:r>
            <a:r>
              <a:rPr lang="tr-TR" sz="1600" b="1" dirty="0" err="1"/>
              <a:t>dk</a:t>
            </a:r>
            <a:r>
              <a:rPr lang="tr-TR" sz="1600" b="1" dirty="0"/>
              <a:t>) ve veri (26 GB) kullanımı </a:t>
            </a:r>
            <a:r>
              <a:rPr lang="tr-TR" sz="1600" b="1" dirty="0" err="1"/>
              <a:t>prepaid’e</a:t>
            </a:r>
            <a:r>
              <a:rPr lang="tr-TR" sz="1600" b="1" dirty="0"/>
              <a:t> göre </a:t>
            </a:r>
            <a:r>
              <a:rPr lang="tr-TR" sz="1600" b="1" dirty="0" smtClean="0"/>
              <a:t>		    daha </a:t>
            </a:r>
            <a:r>
              <a:rPr lang="tr-TR" sz="1600" b="1" dirty="0"/>
              <a:t>fazladır.</a:t>
            </a:r>
          </a:p>
          <a:p>
            <a:pPr lvl="1"/>
            <a:r>
              <a:rPr lang="tr-TR" sz="1600" b="1" dirty="0"/>
              <a:t>	</a:t>
            </a:r>
            <a:r>
              <a:rPr lang="tr-TR" sz="1600" b="1" dirty="0" smtClean="0"/>
              <a:t>    Çıkarım</a:t>
            </a:r>
            <a:r>
              <a:rPr lang="tr-TR" sz="1600" b="1" dirty="0"/>
              <a:t>: </a:t>
            </a:r>
            <a:r>
              <a:rPr lang="tr-TR" sz="1600" b="1" dirty="0" err="1"/>
              <a:t>Postpaid</a:t>
            </a:r>
            <a:r>
              <a:rPr lang="tr-TR" sz="1600" b="1" dirty="0"/>
              <a:t> kullanıcılar yoğun tüketim alışkanlıklarına sahiptir ve operatörler için daha yüksek gelir </a:t>
            </a:r>
            <a:r>
              <a:rPr lang="tr-TR" sz="1600" b="1" dirty="0" smtClean="0"/>
              <a:t>		    fırsatı </a:t>
            </a:r>
            <a:r>
              <a:rPr lang="tr-TR" sz="1600" b="1" dirty="0"/>
              <a:t>sunar.</a:t>
            </a:r>
          </a:p>
          <a:p>
            <a:pPr lvl="0" defTabSz="914400">
              <a:defRPr/>
            </a:pPr>
            <a:endParaRPr lang="tr-TR" sz="1600" b="1" dirty="0"/>
          </a:p>
          <a:p>
            <a:r>
              <a:rPr lang="tr-TR" sz="1600" b="1" dirty="0"/>
              <a:t>		ii) Ek Hizmetlerin Kullanımı: </a:t>
            </a:r>
            <a:r>
              <a:rPr lang="tr-TR" sz="1600" b="1" dirty="0" err="1"/>
              <a:t>Postpaid</a:t>
            </a:r>
            <a:r>
              <a:rPr lang="tr-TR" sz="1600" b="1" dirty="0"/>
              <a:t> kullanıcılar daha fazla veri kullandığı için video, müzik, oyun gibi ek </a:t>
            </a:r>
            <a:r>
              <a:rPr lang="tr-TR" sz="1600" b="1" dirty="0" smtClean="0"/>
              <a:t>	</a:t>
            </a:r>
          </a:p>
          <a:p>
            <a:r>
              <a:rPr lang="tr-TR" sz="1600" b="1" dirty="0" smtClean="0"/>
              <a:t>	            hizmetlere </a:t>
            </a:r>
            <a:r>
              <a:rPr lang="tr-TR" sz="1600" b="1" dirty="0"/>
              <a:t>daha </a:t>
            </a:r>
            <a:r>
              <a:rPr lang="tr-TR" sz="1600" b="1" dirty="0" smtClean="0"/>
              <a:t>açıktır.</a:t>
            </a:r>
          </a:p>
          <a:p>
            <a:pPr lvl="1"/>
            <a:r>
              <a:rPr lang="tr-TR" sz="1600" b="1" dirty="0" smtClean="0"/>
              <a:t>	</a:t>
            </a:r>
            <a:r>
              <a:rPr lang="tr-TR" sz="1600" b="1" dirty="0"/>
              <a:t> </a:t>
            </a:r>
            <a:r>
              <a:rPr lang="tr-TR" sz="1600" b="1" dirty="0" smtClean="0"/>
              <a:t>   Çıkarım: Ek gelir fırsatları daha fazladır.</a:t>
            </a:r>
            <a:endParaRPr lang="tr-TR" sz="1600" b="1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68" y="1501215"/>
            <a:ext cx="762818" cy="71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3" y="152400"/>
            <a:ext cx="9905998" cy="1905000"/>
          </a:xfrm>
        </p:spPr>
        <p:txBody>
          <a:bodyPr/>
          <a:lstStyle/>
          <a:p>
            <a:pPr algn="ctr"/>
            <a:r>
              <a:rPr lang="tr-TR" dirty="0" smtClean="0"/>
              <a:t>POSTPAID ABONELİK YÖNTEMİ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3" y="310342"/>
            <a:ext cx="9905998" cy="3124201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smtClean="0"/>
              <a:t>ZAYIF YÖNLERİ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-116378" y="2152997"/>
            <a:ext cx="121919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/>
              <a:t>	        </a:t>
            </a:r>
            <a:r>
              <a:rPr lang="tr-TR" sz="1600" b="1" dirty="0"/>
              <a:t>i) Düşük Memnuniyet: 5.4 memnuniyet skoru </a:t>
            </a:r>
            <a:r>
              <a:rPr lang="tr-TR" sz="1600" b="1" dirty="0" err="1"/>
              <a:t>prepaid’e</a:t>
            </a:r>
            <a:r>
              <a:rPr lang="tr-TR" sz="1600" b="1" dirty="0"/>
              <a:t> göre daha düşüktür.</a:t>
            </a:r>
          </a:p>
          <a:p>
            <a:pPr lvl="1"/>
            <a:r>
              <a:rPr lang="tr-TR" sz="1600" b="1" dirty="0" smtClean="0"/>
              <a:t>           Çıkarım</a:t>
            </a:r>
            <a:r>
              <a:rPr lang="tr-TR" sz="1600" b="1" dirty="0"/>
              <a:t>: Kullanıcılar, hizmetlerin fiyat-kalite dengesini sorguluyor olabilir.</a:t>
            </a:r>
          </a:p>
          <a:p>
            <a:pPr lvl="0" defTabSz="914400">
              <a:defRPr/>
            </a:pPr>
            <a:r>
              <a:rPr lang="tr-TR" sz="1600" b="1" dirty="0" smtClean="0"/>
              <a:t>                    </a:t>
            </a:r>
            <a:r>
              <a:rPr lang="tr-TR" sz="1600" b="1" dirty="0"/>
              <a:t>Tavsiye: Kullanım geçmişine dayalı ek veri paketleri veya ücretsiz hizmetler gibi kişiselleştirilmiş teklifler ve </a:t>
            </a:r>
            <a:endParaRPr lang="tr-TR" sz="1600" b="1" dirty="0" smtClean="0"/>
          </a:p>
          <a:p>
            <a:pPr lvl="0" defTabSz="914400">
              <a:defRPr/>
            </a:pPr>
            <a:r>
              <a:rPr lang="tr-TR" sz="1600" b="1" dirty="0"/>
              <a:t> </a:t>
            </a:r>
            <a:r>
              <a:rPr lang="tr-TR" sz="1600" b="1" dirty="0" smtClean="0"/>
              <a:t>                   indirimler </a:t>
            </a:r>
            <a:r>
              <a:rPr lang="tr-TR" sz="1600" b="1" dirty="0"/>
              <a:t>ile müşteri memnuniyeti artırılabilir.</a:t>
            </a:r>
          </a:p>
          <a:p>
            <a:endParaRPr lang="tr-TR" sz="1600" b="1" dirty="0"/>
          </a:p>
          <a:p>
            <a:endParaRPr lang="tr-TR" sz="1600" b="1" dirty="0"/>
          </a:p>
          <a:p>
            <a:pPr lvl="0" defTabSz="914400">
              <a:defRPr/>
            </a:pPr>
            <a:r>
              <a:rPr lang="tr-TR" sz="1600" b="1" dirty="0"/>
              <a:t>	</a:t>
            </a:r>
            <a:r>
              <a:rPr lang="tr-TR" sz="1600" b="1" dirty="0" smtClean="0"/>
              <a:t>ii</a:t>
            </a:r>
            <a:r>
              <a:rPr lang="tr-TR" sz="1600" b="1" dirty="0"/>
              <a:t>) Fiyat Hassasiyeti: Kullanıcılar, yüksek fatura nedeniyle şikayetçi olabilir ve alternatif sağlayıcılara yönelebilir.</a:t>
            </a:r>
          </a:p>
          <a:p>
            <a:pPr lvl="1"/>
            <a:r>
              <a:rPr lang="tr-TR" sz="1600" b="1" dirty="0"/>
              <a:t>	</a:t>
            </a:r>
            <a:r>
              <a:rPr lang="tr-TR" sz="1600" b="1" dirty="0" smtClean="0"/>
              <a:t>    Çıkarım</a:t>
            </a:r>
            <a:r>
              <a:rPr lang="tr-TR" sz="1600" b="1" dirty="0"/>
              <a:t>: Memnuniyet ve fiyat dengesi iyileştirilmelidir.</a:t>
            </a:r>
          </a:p>
          <a:p>
            <a:pPr lvl="0" defTabSz="914400">
              <a:defRPr/>
            </a:pPr>
            <a:r>
              <a:rPr lang="tr-TR" sz="1600" b="1" dirty="0" smtClean="0"/>
              <a:t>	     Tavsiye</a:t>
            </a:r>
            <a:r>
              <a:rPr lang="tr-TR" sz="1600" b="1" dirty="0"/>
              <a:t>: Uzun süreli aboneliklerde ek avantajlar veya özel kampanyalar gibi sadakat programlarıyla </a:t>
            </a:r>
            <a:endParaRPr lang="tr-TR" sz="1600" b="1" dirty="0" smtClean="0"/>
          </a:p>
          <a:p>
            <a:pPr lvl="0" defTabSz="914400">
              <a:defRPr/>
            </a:pPr>
            <a:r>
              <a:rPr lang="tr-TR" sz="1600" b="1" dirty="0"/>
              <a:t>	</a:t>
            </a:r>
            <a:r>
              <a:rPr lang="tr-TR" sz="1600" b="1" dirty="0" smtClean="0"/>
              <a:t>      müşterilerin </a:t>
            </a:r>
            <a:r>
              <a:rPr lang="tr-TR" sz="1600" b="1" dirty="0"/>
              <a:t>operatörde kalması sağlanabilir.</a:t>
            </a:r>
          </a:p>
          <a:p>
            <a:pPr lvl="1"/>
            <a:endParaRPr lang="tr-TR" sz="1600" b="1" dirty="0"/>
          </a:p>
          <a:p>
            <a:pPr lvl="0" defTabSz="914400">
              <a:defRPr/>
            </a:pPr>
            <a:r>
              <a:rPr lang="tr-TR" sz="1600" b="1" dirty="0" smtClean="0"/>
              <a:t>	  iii</a:t>
            </a:r>
            <a:r>
              <a:rPr lang="tr-TR" sz="1600" b="1" dirty="0"/>
              <a:t>) Müşteri Tabanının Sınırlılığı: </a:t>
            </a:r>
            <a:r>
              <a:rPr lang="tr-TR" sz="1600" b="1" dirty="0" err="1"/>
              <a:t>Postpaid</a:t>
            </a:r>
            <a:r>
              <a:rPr lang="tr-TR" sz="1600" b="1" dirty="0"/>
              <a:t> abonelik genellikle sabit gelire sahip veya yüksek tüketim alışkanlığı </a:t>
            </a:r>
            <a:endParaRPr lang="tr-TR" sz="1600" b="1" dirty="0" smtClean="0"/>
          </a:p>
          <a:p>
            <a:pPr lvl="0" defTabSz="914400">
              <a:defRPr/>
            </a:pPr>
            <a:r>
              <a:rPr lang="tr-TR" sz="1600" b="1" dirty="0"/>
              <a:t> </a:t>
            </a:r>
            <a:r>
              <a:rPr lang="tr-TR" sz="1600" b="1" dirty="0" smtClean="0"/>
              <a:t>                     olan </a:t>
            </a:r>
            <a:r>
              <a:rPr lang="tr-TR" sz="1600" b="1" dirty="0"/>
              <a:t>kullanıcılarla sınırlıdır.</a:t>
            </a:r>
          </a:p>
          <a:p>
            <a:r>
              <a:rPr lang="tr-TR" sz="1600" b="1" dirty="0"/>
              <a:t>		   </a:t>
            </a:r>
            <a:r>
              <a:rPr lang="tr-TR" sz="1600" b="1" dirty="0" smtClean="0"/>
              <a:t>   </a:t>
            </a:r>
            <a:r>
              <a:rPr lang="tr-TR" sz="1600" b="1" dirty="0"/>
              <a:t>Çıkarım: Yeni kullanıcı çekmek daha zordur.</a:t>
            </a:r>
          </a:p>
          <a:p>
            <a:pPr lvl="0" defTabSz="914400">
              <a:defRPr/>
            </a:pPr>
            <a:r>
              <a:rPr lang="tr-TR" sz="1600" b="1" dirty="0"/>
              <a:t>	</a:t>
            </a:r>
            <a:r>
              <a:rPr lang="tr-TR" sz="1600" b="1" dirty="0" smtClean="0"/>
              <a:t>      Tavsiye</a:t>
            </a:r>
            <a:r>
              <a:rPr lang="tr-TR" sz="1600" b="1" dirty="0"/>
              <a:t>: Premium hizmetler ile daha fazla veri ve ek hizmet kullanımı sağlayarak halihazırdaki </a:t>
            </a:r>
            <a:r>
              <a:rPr lang="tr-TR" sz="1600" b="1" dirty="0" smtClean="0"/>
              <a:t>kullanıcılardan</a:t>
            </a:r>
          </a:p>
          <a:p>
            <a:pPr lvl="0" defTabSz="914400">
              <a:defRPr/>
            </a:pPr>
            <a:r>
              <a:rPr lang="tr-TR" sz="1600" b="1" dirty="0"/>
              <a:t> </a:t>
            </a:r>
            <a:r>
              <a:rPr lang="tr-TR" sz="1600" b="1" dirty="0" smtClean="0"/>
              <a:t>                     </a:t>
            </a:r>
            <a:r>
              <a:rPr lang="tr-TR" sz="1600" b="1" dirty="0"/>
              <a:t>daha fazla gelir elde edilebilir.</a:t>
            </a:r>
          </a:p>
          <a:p>
            <a:pPr lvl="0" defTabSz="914400">
              <a:defRPr/>
            </a:pPr>
            <a:endParaRPr lang="tr-TR" sz="1600" b="1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850" y="1451448"/>
            <a:ext cx="701549" cy="70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18603" y="94211"/>
            <a:ext cx="9905998" cy="1905000"/>
          </a:xfrm>
        </p:spPr>
        <p:txBody>
          <a:bodyPr/>
          <a:lstStyle/>
          <a:p>
            <a:r>
              <a:rPr lang="tr-TR" dirty="0" smtClean="0"/>
              <a:t>4)TABLO İŞLEMLERİ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03" y="1365029"/>
            <a:ext cx="10299470" cy="5187571"/>
          </a:xfrm>
        </p:spPr>
      </p:pic>
    </p:spTree>
    <p:extLst>
      <p:ext uri="{BB962C8B-B14F-4D97-AF65-F5344CB8AC3E}">
        <p14:creationId xmlns:p14="http://schemas.microsoft.com/office/powerpoint/2010/main" val="403135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3" y="315884"/>
            <a:ext cx="9905998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900" dirty="0" smtClean="0"/>
              <a:t>Soru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>
                <a:effectLst/>
              </a:rPr>
              <a:t>Ortalama fatura tutarı ile müşteri memnuniyeti arasında nasıl bir ilişki </a:t>
            </a:r>
            <a:r>
              <a:rPr lang="tr-TR" dirty="0" smtClean="0">
                <a:effectLst/>
              </a:rPr>
              <a:t>var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3" y="2933007"/>
            <a:ext cx="9905998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b="1" dirty="0" smtClean="0">
                <a:solidFill>
                  <a:schemeClr val="tx1"/>
                </a:solidFill>
                <a:effectLst/>
              </a:rPr>
              <a:t>CEVAP: </a:t>
            </a:r>
            <a:endParaRPr lang="tr-TR" sz="1600" b="1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tr-TR" sz="1600" b="1" dirty="0">
                <a:solidFill>
                  <a:schemeClr val="tx1"/>
                </a:solidFill>
                <a:effectLst/>
              </a:rPr>
              <a:t>1. Fatura Tutarı - Müşteri Memnuniyeti (tek tek)</a:t>
            </a:r>
          </a:p>
          <a:p>
            <a:pPr marL="0" indent="0">
              <a:buNone/>
            </a:pPr>
            <a:r>
              <a:rPr lang="tr-TR" sz="1600" b="1" dirty="0">
                <a:solidFill>
                  <a:schemeClr val="tx1"/>
                </a:solidFill>
                <a:effectLst/>
              </a:rPr>
              <a:t>2. İki abonelik tipinin ayrı ayrı müşteri </a:t>
            </a:r>
            <a:r>
              <a:rPr lang="tr-TR" sz="1600" b="1" dirty="0" smtClean="0">
                <a:solidFill>
                  <a:schemeClr val="tx1"/>
                </a:solidFill>
                <a:effectLst/>
              </a:rPr>
              <a:t>memnuniyeti: 5,7-5,4</a:t>
            </a:r>
            <a:endParaRPr lang="tr-TR" sz="1600" b="1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tr-TR" sz="1600" b="1" dirty="0">
                <a:solidFill>
                  <a:schemeClr val="tx1"/>
                </a:solidFill>
                <a:effectLst/>
              </a:rPr>
              <a:t>3. İki abonelik tipinin ayrı ayrı fatura </a:t>
            </a:r>
            <a:r>
              <a:rPr lang="tr-TR" sz="1600" b="1" dirty="0" smtClean="0">
                <a:solidFill>
                  <a:schemeClr val="tx1"/>
                </a:solidFill>
                <a:effectLst/>
              </a:rPr>
              <a:t>ortalaması: 262TL</a:t>
            </a:r>
            <a:endParaRPr lang="tr-TR" sz="1600" b="1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tr-TR" sz="1600" b="1" dirty="0">
                <a:solidFill>
                  <a:schemeClr val="tx1"/>
                </a:solidFill>
                <a:effectLst/>
              </a:rPr>
              <a:t>4. Şehirlere göre </a:t>
            </a:r>
            <a:r>
              <a:rPr lang="tr-TR" sz="1600" b="1" dirty="0" smtClean="0">
                <a:solidFill>
                  <a:schemeClr val="tx1"/>
                </a:solidFill>
                <a:effectLst/>
              </a:rPr>
              <a:t>kıyaslama: yaklaşık 5,5 ortalama memnuniyet</a:t>
            </a:r>
            <a:endParaRPr lang="tr-TR" sz="1600" b="1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tr-TR" sz="1600" b="1" dirty="0">
                <a:solidFill>
                  <a:schemeClr val="tx1"/>
                </a:solidFill>
                <a:effectLst/>
              </a:rPr>
              <a:t>5.  4. Görevde oluşturduğumuz "Yüksek Kullanım"  - "Düşük Kullanım" etiketi gibi</a:t>
            </a:r>
          </a:p>
          <a:p>
            <a:pPr marL="0" indent="0">
              <a:buNone/>
            </a:pPr>
            <a:r>
              <a:rPr lang="tr-TR" sz="1600" b="1" dirty="0">
                <a:solidFill>
                  <a:schemeClr val="tx1"/>
                </a:solidFill>
                <a:effectLst/>
              </a:rPr>
              <a:t>    "Yüksek Fatura Tutarı" - "Düşük Fatura Tutarı" sınırını kullanırsak ve bu sınıra da</a:t>
            </a:r>
          </a:p>
          <a:p>
            <a:pPr marL="0" indent="0">
              <a:buNone/>
            </a:pPr>
            <a:r>
              <a:rPr lang="tr-TR" sz="1600" b="1" dirty="0">
                <a:solidFill>
                  <a:schemeClr val="tx1"/>
                </a:solidFill>
                <a:effectLst/>
              </a:rPr>
              <a:t>    ortalama harcama olan 262 TL dersek </a:t>
            </a:r>
            <a:r>
              <a:rPr lang="tr-TR" sz="1600" b="1" dirty="0" smtClean="0">
                <a:solidFill>
                  <a:schemeClr val="tx1"/>
                </a:solidFill>
                <a:effectLst/>
              </a:rPr>
              <a:t>ikisinin de ortalama memnuniyeti 5,5</a:t>
            </a:r>
            <a:endParaRPr lang="tr-TR" sz="1600" b="1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tr-TR" sz="1600" b="1" dirty="0" smtClean="0">
                <a:solidFill>
                  <a:schemeClr val="tx1"/>
                </a:solidFill>
                <a:effectLst/>
              </a:rPr>
              <a:t>SONUÇ:</a:t>
            </a:r>
            <a:endParaRPr lang="tr-TR" sz="1600" b="1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tr-TR" sz="1600" b="1" dirty="0">
                <a:solidFill>
                  <a:schemeClr val="tx1"/>
                </a:solidFill>
                <a:effectLst/>
              </a:rPr>
              <a:t>5 farklı şekilde karşılaştırdığımızda da değerler çok yakın </a:t>
            </a:r>
            <a:r>
              <a:rPr lang="tr-TR" sz="1600" b="1" dirty="0" smtClean="0">
                <a:solidFill>
                  <a:schemeClr val="tx1"/>
                </a:solidFill>
                <a:effectLst/>
              </a:rPr>
              <a:t>çıktığı </a:t>
            </a:r>
            <a:r>
              <a:rPr lang="tr-TR" sz="1600" b="1" dirty="0">
                <a:solidFill>
                  <a:schemeClr val="tx1"/>
                </a:solidFill>
                <a:effectLst/>
              </a:rPr>
              <a:t>için bir ilişki kuramıyoruz.</a:t>
            </a:r>
          </a:p>
          <a:p>
            <a:endParaRPr lang="tr-T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3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6600" dirty="0" smtClean="0"/>
              <a:t>SUNUM İÇERİĞİ</a:t>
            </a:r>
            <a:endParaRPr lang="tr-TR" sz="6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3" y="2666999"/>
            <a:ext cx="10571220" cy="3451168"/>
          </a:xfrm>
        </p:spPr>
        <p:txBody>
          <a:bodyPr/>
          <a:lstStyle/>
          <a:p>
            <a:pPr marL="0" indent="0" algn="just">
              <a:buNone/>
            </a:pPr>
            <a:r>
              <a:rPr lang="tr-TR" sz="3600" dirty="0" smtClean="0"/>
              <a:t>                         -VERİ ANALİZİ-</a:t>
            </a:r>
          </a:p>
          <a:p>
            <a:pPr marL="0" indent="0">
              <a:buNone/>
            </a:pPr>
            <a:r>
              <a:rPr lang="tr-TR" sz="3600" dirty="0" smtClean="0"/>
              <a:t>                           -GÖREVLER-</a:t>
            </a:r>
          </a:p>
          <a:p>
            <a:pPr marL="0" indent="0">
              <a:buNone/>
            </a:pPr>
            <a:r>
              <a:rPr lang="tr-TR" sz="3600" dirty="0"/>
              <a:t>	</a:t>
            </a:r>
            <a:r>
              <a:rPr lang="tr-TR" sz="3600" dirty="0" smtClean="0"/>
              <a:t>						 -ÇIKARIMLAR-</a:t>
            </a:r>
          </a:p>
          <a:p>
            <a:pPr marL="0" indent="0">
              <a:buNone/>
            </a:pPr>
            <a:r>
              <a:rPr lang="tr-TR" sz="3600" dirty="0"/>
              <a:t> </a:t>
            </a:r>
            <a:r>
              <a:rPr lang="tr-TR" sz="3600" dirty="0" smtClean="0"/>
              <a:t>                               -SORU-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181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6600" dirty="0" smtClean="0"/>
              <a:t>VERİ ANALİZİ</a:t>
            </a:r>
            <a:endParaRPr lang="tr-TR" sz="66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600"/>
            <a:ext cx="12162321" cy="2759182"/>
          </a:xfrm>
        </p:spPr>
      </p:pic>
    </p:spTree>
    <p:extLst>
      <p:ext uri="{BB962C8B-B14F-4D97-AF65-F5344CB8AC3E}">
        <p14:creationId xmlns:p14="http://schemas.microsoft.com/office/powerpoint/2010/main" val="1957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5400" dirty="0" smtClean="0"/>
              <a:t>GÖREVLER</a:t>
            </a:r>
            <a:endParaRPr lang="tr-TR" sz="54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800" dirty="0"/>
              <a:t>-</a:t>
            </a:r>
            <a:r>
              <a:rPr lang="tr-TR" sz="2800" dirty="0" smtClean="0"/>
              <a:t>PİVOT TABLO OLUŞTURMA-</a:t>
            </a:r>
          </a:p>
          <a:p>
            <a:pPr marL="0" indent="0" algn="ctr">
              <a:buNone/>
            </a:pPr>
            <a:r>
              <a:rPr lang="tr-TR" sz="2800" dirty="0" smtClean="0"/>
              <a:t>-GÖRSELLEŞTİRME-</a:t>
            </a:r>
          </a:p>
          <a:p>
            <a:pPr marL="0" indent="0" algn="ctr">
              <a:buNone/>
            </a:pPr>
            <a:r>
              <a:rPr lang="tr-TR" sz="2800" dirty="0" smtClean="0"/>
              <a:t>-ANALİZ VE ÇIKARIMLAR-</a:t>
            </a:r>
          </a:p>
          <a:p>
            <a:pPr marL="0" indent="0" algn="ctr">
              <a:buNone/>
            </a:pPr>
            <a:r>
              <a:rPr lang="tr-TR" sz="2800" dirty="0" smtClean="0"/>
              <a:t>-TABLO İŞLEMLERİ-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0348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1) PİVOT TABLO OLUŞTURMA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66" y="973654"/>
            <a:ext cx="3305636" cy="1114581"/>
          </a:xfrm>
          <a:prstGeom prst="rect">
            <a:avLst/>
          </a:prstGeom>
        </p:spPr>
      </p:pic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7" y="2514600"/>
            <a:ext cx="11449967" cy="2831134"/>
          </a:xfrm>
        </p:spPr>
      </p:pic>
    </p:spTree>
    <p:extLst>
      <p:ext uri="{BB962C8B-B14F-4D97-AF65-F5344CB8AC3E}">
        <p14:creationId xmlns:p14="http://schemas.microsoft.com/office/powerpoint/2010/main" val="3340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34089" y="155009"/>
            <a:ext cx="9905998" cy="1905000"/>
          </a:xfrm>
        </p:spPr>
        <p:txBody>
          <a:bodyPr/>
          <a:lstStyle/>
          <a:p>
            <a:r>
              <a:rPr lang="tr-TR" dirty="0" smtClean="0"/>
              <a:t>2)Görselleştirme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119" y="1665850"/>
            <a:ext cx="7177938" cy="4518819"/>
          </a:xfrm>
        </p:spPr>
      </p:pic>
    </p:spTree>
    <p:extLst>
      <p:ext uri="{BB962C8B-B14F-4D97-AF65-F5344CB8AC3E}">
        <p14:creationId xmlns:p14="http://schemas.microsoft.com/office/powerpoint/2010/main" val="31454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3)ANALİZ, çıkarım ve karşılaştırma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26919"/>
            <a:ext cx="9957932" cy="4116185"/>
          </a:xfrm>
        </p:spPr>
      </p:pic>
    </p:spTree>
    <p:extLst>
      <p:ext uri="{BB962C8B-B14F-4D97-AF65-F5344CB8AC3E}">
        <p14:creationId xmlns:p14="http://schemas.microsoft.com/office/powerpoint/2010/main" val="631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3" y="152400"/>
            <a:ext cx="9905998" cy="1905000"/>
          </a:xfrm>
        </p:spPr>
        <p:txBody>
          <a:bodyPr/>
          <a:lstStyle/>
          <a:p>
            <a:pPr algn="ctr"/>
            <a:r>
              <a:rPr lang="tr-TR" dirty="0" smtClean="0"/>
              <a:t>PREPAID ABONELİK YÖNTEMİ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3" y="310342"/>
            <a:ext cx="9905998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400" dirty="0" smtClean="0"/>
              <a:t>GÜÇLÜ YÖNLERİ</a:t>
            </a:r>
            <a:endParaRPr lang="tr-TR" sz="24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0" y="2601884"/>
            <a:ext cx="121919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smtClean="0"/>
              <a:t>                i</a:t>
            </a:r>
            <a:r>
              <a:rPr lang="tr-TR" sz="1600" b="1" dirty="0"/>
              <a:t>) Maliyet Kontrolü: Kullanıcılar harcamalarını kontrol edebilir ve yalnızca ihtiyaçları </a:t>
            </a:r>
            <a:r>
              <a:rPr lang="tr-TR" sz="1600" b="1" dirty="0" smtClean="0"/>
              <a:t>kadar ödeme </a:t>
            </a:r>
            <a:r>
              <a:rPr lang="tr-TR" sz="1600" b="1" dirty="0"/>
              <a:t>yaparlar.</a:t>
            </a:r>
          </a:p>
          <a:p>
            <a:r>
              <a:rPr lang="tr-TR" sz="1600" b="1" dirty="0"/>
              <a:t>		    Çıkarım: Fiyat duyarlılığı yüksek olan kullanıcılar için caziptir.</a:t>
            </a:r>
          </a:p>
          <a:p>
            <a:pPr lvl="1"/>
            <a:endParaRPr lang="tr-TR" sz="1600" b="1" dirty="0"/>
          </a:p>
          <a:p>
            <a:r>
              <a:rPr lang="tr-TR" sz="1600" b="1" dirty="0"/>
              <a:t>		ii) Geniş Kullanıcı Kitlesi: Düşük gelirli veya sabit bir bütçeye sahip kullanıcılar için daha erişilebilirdir.	</a:t>
            </a:r>
          </a:p>
          <a:p>
            <a:pPr lvl="1"/>
            <a:r>
              <a:rPr lang="tr-TR" sz="1600" b="1" dirty="0" smtClean="0"/>
              <a:t>            Çıkarım</a:t>
            </a:r>
            <a:r>
              <a:rPr lang="tr-TR" sz="1600" b="1" dirty="0"/>
              <a:t>: Pazarda yüksek bir müşteri potansiyeline sahiptir.</a:t>
            </a:r>
          </a:p>
          <a:p>
            <a:pPr lvl="1"/>
            <a:endParaRPr lang="tr-TR" sz="1600" b="1" dirty="0"/>
          </a:p>
          <a:p>
            <a:pPr lvl="0" defTabSz="914400">
              <a:defRPr/>
            </a:pPr>
            <a:r>
              <a:rPr lang="tr-TR" sz="1600" b="1" dirty="0"/>
              <a:t>	</a:t>
            </a:r>
            <a:r>
              <a:rPr lang="tr-TR" sz="1600" b="1" dirty="0" smtClean="0"/>
              <a:t>iii</a:t>
            </a:r>
            <a:r>
              <a:rPr lang="tr-TR" sz="1600" b="1" dirty="0"/>
              <a:t>) Esneklik: Kullanıcılar diledikleri zaman diledikleri hizmetten yararlanabilir.</a:t>
            </a:r>
          </a:p>
          <a:p>
            <a:pPr lvl="1"/>
            <a:r>
              <a:rPr lang="tr-TR" sz="1600" b="1" dirty="0" smtClean="0"/>
              <a:t>             Çıkarım</a:t>
            </a:r>
            <a:r>
              <a:rPr lang="tr-TR" sz="1600" b="1" dirty="0"/>
              <a:t>: Geçici veya belirli kullanım ihtiyaçlarına uygun bir modeldir.</a:t>
            </a:r>
          </a:p>
          <a:p>
            <a:pPr lvl="1"/>
            <a:endParaRPr lang="tr-TR" sz="1600" b="1" dirty="0"/>
          </a:p>
          <a:p>
            <a:r>
              <a:rPr lang="tr-TR" sz="1600" b="1" dirty="0"/>
              <a:t>		iv)  Yüksek Memnuniyet: </a:t>
            </a:r>
            <a:r>
              <a:rPr lang="tr-TR" sz="1600" b="1" dirty="0" err="1"/>
              <a:t>Prepaid</a:t>
            </a:r>
            <a:r>
              <a:rPr lang="tr-TR" sz="1600" b="1" dirty="0"/>
              <a:t> kullanıcıları, 5.7 ortalama memnuniyet skoru ile genel olarak </a:t>
            </a:r>
            <a:r>
              <a:rPr lang="tr-TR" sz="1600" b="1" dirty="0" err="1"/>
              <a:t>postpaid</a:t>
            </a:r>
            <a:r>
              <a:rPr lang="tr-TR" sz="1600" b="1" dirty="0"/>
              <a:t> </a:t>
            </a:r>
            <a:r>
              <a:rPr lang="tr-TR" sz="1600" b="1" dirty="0" smtClean="0"/>
              <a:t>			               abonelere </a:t>
            </a:r>
            <a:r>
              <a:rPr lang="tr-TR" sz="1600" b="1" dirty="0"/>
              <a:t>göre daha mutludur.</a:t>
            </a:r>
          </a:p>
          <a:p>
            <a:pPr lvl="1"/>
            <a:r>
              <a:rPr lang="tr-TR" sz="1600" b="1" dirty="0"/>
              <a:t>	</a:t>
            </a:r>
            <a:r>
              <a:rPr lang="tr-TR" sz="1600" b="1" dirty="0" smtClean="0"/>
              <a:t>       Çıkarım</a:t>
            </a:r>
            <a:r>
              <a:rPr lang="tr-TR" sz="1600" b="1" dirty="0"/>
              <a:t>: Maliyet avantajı memnuniyeti arttırmaktadır.</a:t>
            </a:r>
          </a:p>
          <a:p>
            <a:endParaRPr lang="tr-TR" sz="1600" b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68" y="1501215"/>
            <a:ext cx="762818" cy="71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4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41413" y="152400"/>
            <a:ext cx="9905998" cy="1905000"/>
          </a:xfrm>
        </p:spPr>
        <p:txBody>
          <a:bodyPr/>
          <a:lstStyle/>
          <a:p>
            <a:pPr algn="ctr"/>
            <a:r>
              <a:rPr lang="tr-TR" dirty="0" smtClean="0"/>
              <a:t>PREPAID ABONELİK YÖNTEMİ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1413" y="310342"/>
            <a:ext cx="9905998" cy="3124201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smtClean="0"/>
              <a:t>ZAYIF YÖNLERİ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-399011" y="2576946"/>
            <a:ext cx="12191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tr-TR" sz="1600" b="1" dirty="0" smtClean="0"/>
              <a:t>	        i</a:t>
            </a:r>
            <a:r>
              <a:rPr lang="tr-TR" sz="1600" b="1" dirty="0"/>
              <a:t>) Düşük Kullanım Oranları: Kişi başına dakika (966 </a:t>
            </a:r>
            <a:r>
              <a:rPr lang="tr-TR" sz="1600" b="1" dirty="0" smtClean="0"/>
              <a:t>DK) </a:t>
            </a:r>
            <a:r>
              <a:rPr lang="tr-TR" sz="1600" b="1" dirty="0"/>
              <a:t>ve veri (24 GB) kullanımı </a:t>
            </a:r>
            <a:r>
              <a:rPr lang="tr-TR" sz="1600" b="1" dirty="0" err="1"/>
              <a:t>postpaid’e</a:t>
            </a:r>
            <a:r>
              <a:rPr lang="tr-TR" sz="1600" b="1" dirty="0"/>
              <a:t> göre daha azdır.</a:t>
            </a:r>
          </a:p>
          <a:p>
            <a:pPr lvl="1"/>
            <a:r>
              <a:rPr lang="tr-TR" sz="1600" b="1" dirty="0"/>
              <a:t>		   </a:t>
            </a:r>
            <a:r>
              <a:rPr lang="tr-TR" sz="1600" b="1" dirty="0" smtClean="0"/>
              <a:t>Çıkarım</a:t>
            </a:r>
            <a:r>
              <a:rPr lang="tr-TR" sz="1600" b="1" dirty="0"/>
              <a:t>: Kullanıcılar düşük tüketim alışkanlıklarına sahip olduğundan gelir potansiyeli </a:t>
            </a:r>
            <a:r>
              <a:rPr lang="tr-TR" sz="1600" b="1" dirty="0" smtClean="0"/>
              <a:t>sınırlıdır.</a:t>
            </a:r>
          </a:p>
          <a:p>
            <a:pPr lvl="1"/>
            <a:r>
              <a:rPr lang="tr-TR" sz="1600" b="1" dirty="0"/>
              <a:t> </a:t>
            </a:r>
            <a:r>
              <a:rPr lang="tr-TR" sz="1600" b="1" dirty="0" smtClean="0"/>
              <a:t>                   Tavsiye: Belirli bir harcama seviyesine ulaşıldığında </a:t>
            </a:r>
            <a:r>
              <a:rPr lang="tr-TR" sz="1600" b="1" dirty="0" err="1" smtClean="0"/>
              <a:t>bonus</a:t>
            </a:r>
            <a:r>
              <a:rPr lang="tr-TR" sz="1600" b="1" dirty="0" smtClean="0"/>
              <a:t> dakika veya veri sağlanabilir. </a:t>
            </a:r>
          </a:p>
          <a:p>
            <a:pPr lvl="1"/>
            <a:r>
              <a:rPr lang="tr-TR" sz="1600" b="1" dirty="0"/>
              <a:t> </a:t>
            </a:r>
            <a:r>
              <a:rPr lang="tr-TR" sz="1600" b="1" dirty="0" smtClean="0"/>
              <a:t>                   Bu da kullanıcıları daha fazla veri kullanımına teşvik eder.</a:t>
            </a:r>
          </a:p>
          <a:p>
            <a:pPr lvl="1" defTabSz="914400">
              <a:defRPr/>
            </a:pPr>
            <a:r>
              <a:rPr lang="tr-TR" sz="1600" b="1" dirty="0"/>
              <a:t>		</a:t>
            </a:r>
          </a:p>
          <a:p>
            <a:pPr lvl="0" defTabSz="914400">
              <a:defRPr/>
            </a:pPr>
            <a:r>
              <a:rPr lang="tr-TR" sz="1600" b="1" dirty="0"/>
              <a:t>	</a:t>
            </a:r>
            <a:r>
              <a:rPr lang="tr-TR" sz="1600" b="1" dirty="0" smtClean="0"/>
              <a:t>        ii</a:t>
            </a:r>
            <a:r>
              <a:rPr lang="tr-TR" sz="1600" b="1" dirty="0"/>
              <a:t>) Rekabetçilik: Kullanıcılar fiyat odaklı </a:t>
            </a:r>
          </a:p>
          <a:p>
            <a:r>
              <a:rPr lang="tr-TR" sz="1600" b="1" dirty="0"/>
              <a:t>		     </a:t>
            </a:r>
            <a:r>
              <a:rPr lang="tr-TR" sz="1600" b="1" dirty="0" smtClean="0"/>
              <a:t>       Çıkarım</a:t>
            </a:r>
            <a:r>
              <a:rPr lang="tr-TR" sz="1600" b="1" dirty="0"/>
              <a:t>: Kullanıcıların başka sağlayıcılara geçiş riski yüksektir.</a:t>
            </a:r>
          </a:p>
          <a:p>
            <a:pPr lvl="1" defTabSz="914400">
              <a:defRPr/>
            </a:pPr>
            <a:r>
              <a:rPr lang="tr-TR" sz="1600" b="1" dirty="0"/>
              <a:t>	</a:t>
            </a:r>
            <a:r>
              <a:rPr lang="tr-TR" sz="1600" b="1" dirty="0" smtClean="0"/>
              <a:t>            Tavsiye</a:t>
            </a:r>
            <a:r>
              <a:rPr lang="tr-TR" sz="1600" b="1" dirty="0"/>
              <a:t>: Düşük gelir gruplarına veya gelişmekte olan ülkelere özel fiyatlandırma yapılabilir.</a:t>
            </a:r>
          </a:p>
          <a:p>
            <a:pPr lvl="1" defTabSz="914400">
              <a:defRPr/>
            </a:pPr>
            <a:endParaRPr lang="tr-TR" sz="1600" b="1" dirty="0"/>
          </a:p>
          <a:p>
            <a:pPr lvl="0" defTabSz="914400">
              <a:defRPr/>
            </a:pPr>
            <a:r>
              <a:rPr lang="tr-TR" sz="1600" b="1" dirty="0"/>
              <a:t>	</a:t>
            </a:r>
            <a:r>
              <a:rPr lang="tr-TR" sz="1600" b="1" dirty="0" smtClean="0"/>
              <a:t>        iii</a:t>
            </a:r>
            <a:r>
              <a:rPr lang="tr-TR" sz="1600" b="1" dirty="0"/>
              <a:t>) Ek Hizmetlerin Kullanımı Düşük: Düşük veri kullanımı, video, oyun, müzik gibi ek hizmetlerin </a:t>
            </a:r>
            <a:r>
              <a:rPr lang="tr-TR" sz="1600" b="1" dirty="0" smtClean="0"/>
              <a:t>kullanımını</a:t>
            </a:r>
          </a:p>
          <a:p>
            <a:pPr lvl="0" defTabSz="914400">
              <a:defRPr/>
            </a:pPr>
            <a:r>
              <a:rPr lang="tr-TR" sz="1600" b="1" dirty="0"/>
              <a:t> </a:t>
            </a:r>
            <a:r>
              <a:rPr lang="tr-TR" sz="1600" b="1" dirty="0" smtClean="0"/>
              <a:t>                            kısıtlıyor </a:t>
            </a:r>
            <a:r>
              <a:rPr lang="tr-TR" sz="1600" b="1" dirty="0"/>
              <a:t>olabilir.</a:t>
            </a:r>
          </a:p>
          <a:p>
            <a:pPr lvl="1"/>
            <a:r>
              <a:rPr lang="tr-TR" sz="1600" b="1" dirty="0"/>
              <a:t>		     Çıkarım: Bu kullanıcı tipinden ek gelir sağlamak sınırlıdır.</a:t>
            </a:r>
          </a:p>
          <a:p>
            <a:pPr lvl="0" defTabSz="914400">
              <a:defRPr/>
            </a:pPr>
            <a:r>
              <a:rPr lang="tr-TR" sz="1600" b="1" dirty="0"/>
              <a:t>	</a:t>
            </a:r>
            <a:r>
              <a:rPr lang="tr-TR" sz="1600" b="1" dirty="0" smtClean="0"/>
              <a:t>             Tavsiye</a:t>
            </a:r>
            <a:r>
              <a:rPr lang="tr-TR" sz="1600" b="1" dirty="0"/>
              <a:t>: Kullanıcıların kullanım alışkanlıklarına göre  “Hafta sonu özel” veya “günlük sınırsız veri” gibi </a:t>
            </a:r>
            <a:endParaRPr lang="tr-TR" sz="1600" b="1" dirty="0" smtClean="0"/>
          </a:p>
          <a:p>
            <a:pPr lvl="0" defTabSz="914400">
              <a:defRPr/>
            </a:pPr>
            <a:r>
              <a:rPr lang="tr-TR" sz="1600" b="1" dirty="0"/>
              <a:t> </a:t>
            </a:r>
            <a:r>
              <a:rPr lang="tr-TR" sz="1600" b="1" dirty="0" smtClean="0"/>
              <a:t>                            esnek </a:t>
            </a:r>
            <a:r>
              <a:rPr lang="tr-TR" sz="1600" b="1" dirty="0"/>
              <a:t>veri ve dakika paketleri sunulabilir.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039" y="1501324"/>
            <a:ext cx="797146" cy="7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3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Ağ Göz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Ağ Göz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TM03457485[[fn=Ağ Gözü]]</Template>
  <TotalTime>92</TotalTime>
  <Words>740</Words>
  <Application>Microsoft Office PowerPoint</Application>
  <PresentationFormat>Geniş ekran</PresentationFormat>
  <Paragraphs>82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Ağ Gözü</vt:lpstr>
      <vt:lpstr>  DATA ANALYST CASE</vt:lpstr>
      <vt:lpstr>SUNUM İÇERİĞİ</vt:lpstr>
      <vt:lpstr>VERİ ANALİZİ</vt:lpstr>
      <vt:lpstr>GÖREVLER</vt:lpstr>
      <vt:lpstr>1) PİVOT TABLO OLUŞTURMA</vt:lpstr>
      <vt:lpstr>2)Görselleştirme</vt:lpstr>
      <vt:lpstr>3)ANALİZ, çıkarım ve karşılaştırma</vt:lpstr>
      <vt:lpstr>PREPAID ABONELİK YÖNTEMİ</vt:lpstr>
      <vt:lpstr>PREPAID ABONELİK YÖNTEMİ</vt:lpstr>
      <vt:lpstr>POSTPAID ABONELİK YÖNTEMİ</vt:lpstr>
      <vt:lpstr>POSTPAID ABONELİK YÖNTEMİ</vt:lpstr>
      <vt:lpstr>4)TABLO İŞLEMLERİ</vt:lpstr>
      <vt:lpstr>Soru  Ortalama fatura tutarı ile müşteri memnuniyeti arasında nasıl bir ilişki var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 CONSULTING   ASSOCIATE DATA ANALYST CONSULTANT CASE</dc:title>
  <dc:creator>PC</dc:creator>
  <cp:lastModifiedBy>PC</cp:lastModifiedBy>
  <cp:revision>18</cp:revision>
  <dcterms:created xsi:type="dcterms:W3CDTF">2025-01-08T23:28:49Z</dcterms:created>
  <dcterms:modified xsi:type="dcterms:W3CDTF">2025-08-02T16:51:54Z</dcterms:modified>
</cp:coreProperties>
</file>