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72" r:id="rId9"/>
    <p:sldId id="266" r:id="rId10"/>
    <p:sldId id="273" r:id="rId11"/>
    <p:sldId id="274" r:id="rId12"/>
    <p:sldId id="275" r:id="rId13"/>
    <p:sldId id="268" r:id="rId14"/>
    <p:sldId id="276" r:id="rId15"/>
    <p:sldId id="277" r:id="rId16"/>
    <p:sldId id="263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4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C98-E957-41C3-854D-C2EC53B8D22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2" y="1844824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처리 프로젝트 구축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2129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14010995 </a:t>
            </a:r>
            <a:r>
              <a:rPr lang="ko-KR" altLang="en-US" dirty="0" smtClean="0"/>
              <a:t>김창학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9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1868" y="4079980"/>
            <a:ext cx="3479524" cy="258938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71392" y="3717032"/>
            <a:ext cx="5472608" cy="2952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298" y="1489239"/>
            <a:ext cx="707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Senario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en-US" altLang="ko-KR" dirty="0"/>
              <a:t>- </a:t>
            </a:r>
            <a:r>
              <a:rPr lang="ko-KR" altLang="en-US" dirty="0" smtClean="0"/>
              <a:t>테이블 한 개를 선택해 반환</a:t>
            </a:r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en-US" altLang="ko-KR" dirty="0"/>
              <a:t>* FROM %s,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3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47258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Senario</a:t>
            </a:r>
            <a:r>
              <a:rPr lang="en-US" altLang="ko-KR" dirty="0"/>
              <a:t> </a:t>
            </a:r>
            <a:r>
              <a:rPr lang="en-US" altLang="ko-KR" dirty="0" smtClean="0"/>
              <a:t>2 </a:t>
            </a:r>
            <a:r>
              <a:rPr lang="en-US" altLang="ko-KR" dirty="0"/>
              <a:t>- </a:t>
            </a:r>
            <a:r>
              <a:rPr lang="ko-KR" altLang="ko-KR" dirty="0" smtClean="0"/>
              <a:t>각 </a:t>
            </a:r>
            <a:r>
              <a:rPr lang="ko-KR" altLang="ko-KR" dirty="0"/>
              <a:t>테이블의</a:t>
            </a:r>
            <a:r>
              <a:rPr lang="en-US" altLang="ko-KR" dirty="0"/>
              <a:t> Column</a:t>
            </a:r>
            <a:r>
              <a:rPr lang="ko-KR" altLang="ko-KR" dirty="0"/>
              <a:t>중 하나를 </a:t>
            </a:r>
            <a:r>
              <a:rPr lang="ko-KR" altLang="ko-KR" dirty="0" smtClean="0"/>
              <a:t>선택</a:t>
            </a:r>
            <a:r>
              <a:rPr lang="ko-KR" altLang="en-US" dirty="0" smtClean="0"/>
              <a:t>해 반환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/>
              <a:t>%s FROM %s, Column, Table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6460" y="3621217"/>
            <a:ext cx="3989516" cy="288032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14932" y="3621217"/>
            <a:ext cx="434955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3(2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9508" y="1425619"/>
            <a:ext cx="707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/>
              <a:t>Senario</a:t>
            </a:r>
            <a:r>
              <a:rPr lang="en-US" altLang="ko-KR" dirty="0" smtClean="0"/>
              <a:t> 3 - DATAANALIST</a:t>
            </a:r>
            <a:r>
              <a:rPr lang="ko-KR" altLang="ko-KR" dirty="0"/>
              <a:t>와 </a:t>
            </a:r>
            <a:r>
              <a:rPr lang="en-US" altLang="ko-KR" dirty="0"/>
              <a:t>PROJECT</a:t>
            </a:r>
            <a:r>
              <a:rPr lang="ko-KR" altLang="ko-KR" dirty="0"/>
              <a:t>를 </a:t>
            </a:r>
            <a:r>
              <a:rPr lang="en-US" altLang="ko-KR" dirty="0"/>
              <a:t>Join</a:t>
            </a:r>
            <a:r>
              <a:rPr lang="ko-KR" altLang="ko-KR" dirty="0"/>
              <a:t>한 테이블 반환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atinLnBrk="0"/>
            <a:r>
              <a:rPr lang="en-US" altLang="ko-KR" dirty="0" smtClean="0"/>
              <a:t>SELECT </a:t>
            </a:r>
            <a:r>
              <a:rPr lang="en-US" altLang="ko-KR" dirty="0"/>
              <a:t>* FROM DATAANALIST AS D, PROJECT AS P</a:t>
            </a:r>
            <a:endParaRPr lang="ko-KR" altLang="ko-KR" dirty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807660"/>
            <a:ext cx="4139952" cy="235580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3589792"/>
            <a:ext cx="4371568" cy="27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4(3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48" y="1412776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4 – LANGUAGE,DATA MINOR, DATA MANAGER</a:t>
            </a:r>
            <a:r>
              <a:rPr lang="ko-KR" altLang="ko-KR" dirty="0"/>
              <a:t>를 </a:t>
            </a:r>
            <a:r>
              <a:rPr lang="en-US" altLang="ko-KR" dirty="0"/>
              <a:t>JOIN</a:t>
            </a:r>
            <a:r>
              <a:rPr lang="ko-KR" altLang="ko-KR" dirty="0"/>
              <a:t>한 테이블 </a:t>
            </a:r>
            <a:r>
              <a:rPr lang="ko-KR" altLang="ko-KR" dirty="0" smtClean="0"/>
              <a:t>반환</a:t>
            </a:r>
            <a:endParaRPr lang="en-US" altLang="ko-KR" dirty="0" smtClean="0"/>
          </a:p>
          <a:p>
            <a:pPr latinLnBrk="0"/>
            <a:r>
              <a:rPr lang="en-US" altLang="ko-KR" dirty="0"/>
              <a:t>SELECT * FROM DATAANALIST AS D, PROJECT AS P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WHERE </a:t>
            </a:r>
            <a:r>
              <a:rPr lang="en-US" altLang="ko-KR" dirty="0"/>
              <a:t>D.ANALIST_NUM = P.ANALIST_NO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592" y="2548442"/>
            <a:ext cx="4203400" cy="2464734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69973" y="2656336"/>
            <a:ext cx="45365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5(4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48" y="1412776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</a:t>
            </a:r>
            <a:r>
              <a:rPr lang="en-US" altLang="ko-KR" dirty="0" smtClean="0"/>
              <a:t>5 </a:t>
            </a:r>
            <a:r>
              <a:rPr lang="en-US" altLang="ko-KR" dirty="0"/>
              <a:t>– DATA ANALIST, CLIENT, REQUEST, OFFER</a:t>
            </a:r>
            <a:r>
              <a:rPr lang="ko-KR" altLang="ko-KR" dirty="0"/>
              <a:t>를 </a:t>
            </a:r>
            <a:r>
              <a:rPr lang="en-US" altLang="ko-KR" dirty="0"/>
              <a:t>JOIN</a:t>
            </a:r>
            <a:r>
              <a:rPr lang="ko-KR" altLang="ko-KR" dirty="0"/>
              <a:t>한 </a:t>
            </a:r>
            <a:r>
              <a:rPr lang="en-US" altLang="ko-KR" dirty="0"/>
              <a:t>TABLE </a:t>
            </a:r>
            <a:r>
              <a:rPr lang="ko-KR" altLang="ko-KR" dirty="0"/>
              <a:t>반환</a:t>
            </a:r>
          </a:p>
          <a:p>
            <a:pPr latinLnBrk="0"/>
            <a:r>
              <a:rPr lang="en-US" altLang="ko-KR" dirty="0"/>
              <a:t>SELECT * FROM LANGUAGEDATA AS L, DATAMINER AS M, DATAMANAGER AS R WHERE L.MANAGER_NO = R.MANAGER_NUM AND L.MINER_NO = M.MIN_NUM</a:t>
            </a:r>
            <a:endParaRPr lang="ko-KR" altLang="ko-KR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592" y="2548442"/>
            <a:ext cx="4203400" cy="2464734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69973" y="2656336"/>
            <a:ext cx="45365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6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48" y="141277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6 – </a:t>
            </a:r>
            <a:r>
              <a:rPr lang="ko-KR" altLang="ko-KR" dirty="0"/>
              <a:t>특정 테이블 관리자가 관리하는 언어 데이터 모두 반환</a:t>
            </a:r>
          </a:p>
          <a:p>
            <a:pPr latinLnBrk="0"/>
            <a:r>
              <a:rPr lang="en-US" altLang="ko-KR" dirty="0"/>
              <a:t>SELECT * FROM LANGUAGEDATA WHERE MANAGER_NO = %s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636912"/>
            <a:ext cx="3960440" cy="232072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2649864"/>
            <a:ext cx="424847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5" y="1412776"/>
            <a:ext cx="8460432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Senario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1 –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입력값에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따라 새 프로젝트가 생성됨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"INSERT INTO PROJECT VALUES(%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d,%s,'%s',%s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)",projectnum,Analist,str1,str2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28" y="2708920"/>
            <a:ext cx="4115043" cy="2240464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66160" y="2731024"/>
            <a:ext cx="3971027" cy="22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2 – </a:t>
            </a:r>
            <a:r>
              <a:rPr lang="ko-KR" altLang="ko-KR" dirty="0" err="1"/>
              <a:t>입력값에</a:t>
            </a:r>
            <a:r>
              <a:rPr lang="ko-KR" altLang="ko-KR" dirty="0"/>
              <a:t> 따라 새 의뢰 생성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r>
              <a:rPr lang="en-US" altLang="ko-KR" dirty="0"/>
              <a:t>"INSERT INTO REQUEST VALUES(%</a:t>
            </a:r>
            <a:r>
              <a:rPr lang="en-US" altLang="ko-KR" dirty="0" err="1"/>
              <a:t>s,%s,%s,%s,'%s</a:t>
            </a:r>
            <a:r>
              <a:rPr lang="en-US" altLang="ko-KR" dirty="0"/>
              <a:t>')", </a:t>
            </a:r>
            <a:r>
              <a:rPr lang="en-US" altLang="ko-KR" dirty="0" err="1"/>
              <a:t>Analist</a:t>
            </a:r>
            <a:r>
              <a:rPr lang="en-US" altLang="ko-KR" dirty="0"/>
              <a:t>, Client, str1, str2,str3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92895"/>
            <a:ext cx="4337445" cy="282574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2492905"/>
            <a:ext cx="4456552" cy="28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3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3 – </a:t>
            </a:r>
            <a:r>
              <a:rPr lang="ko-KR" altLang="ko-KR" dirty="0"/>
              <a:t>새</a:t>
            </a:r>
            <a:r>
              <a:rPr lang="en-US" altLang="ko-KR" dirty="0"/>
              <a:t> OFFER TABLE </a:t>
            </a:r>
            <a:r>
              <a:rPr lang="ko-KR" altLang="ko-KR" dirty="0"/>
              <a:t>생성</a:t>
            </a:r>
          </a:p>
          <a:p>
            <a:pPr latinLnBrk="0"/>
            <a:r>
              <a:rPr lang="en-US" altLang="ko-KR" dirty="0"/>
              <a:t>INSERT INTO OFFER VALUES(%</a:t>
            </a:r>
            <a:r>
              <a:rPr lang="en-US" altLang="ko-KR" dirty="0" err="1"/>
              <a:t>s,%s,'%s','%s</a:t>
            </a:r>
            <a:r>
              <a:rPr lang="en-US" altLang="ko-KR" dirty="0"/>
              <a:t>')</a:t>
            </a:r>
            <a:endParaRPr lang="ko-KR" altLang="ko-KR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3971027" cy="2665527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319464" y="2393196"/>
            <a:ext cx="4824536" cy="30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4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4 – </a:t>
            </a:r>
            <a:r>
              <a:rPr lang="ko-KR" altLang="ko-KR" dirty="0"/>
              <a:t>새 </a:t>
            </a:r>
            <a:r>
              <a:rPr lang="en-US" altLang="ko-KR" dirty="0"/>
              <a:t>CLIENT TABLE </a:t>
            </a:r>
            <a:r>
              <a:rPr lang="ko-KR" altLang="ko-KR" dirty="0"/>
              <a:t>생성</a:t>
            </a:r>
          </a:p>
          <a:p>
            <a:pPr latinLnBrk="0"/>
            <a:r>
              <a:rPr lang="en-US" altLang="ko-KR" dirty="0"/>
              <a:t>INSERT INTO OFFER VALUES(%</a:t>
            </a:r>
            <a:r>
              <a:rPr lang="en-US" altLang="ko-KR" dirty="0" err="1"/>
              <a:t>s,%s,'%s','%s</a:t>
            </a:r>
            <a:r>
              <a:rPr lang="en-US" altLang="ko-KR" dirty="0"/>
              <a:t>')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6754" y="2237403"/>
            <a:ext cx="4367254" cy="313581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2237403"/>
            <a:ext cx="3974398" cy="29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Implementation Level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4891" y="1237788"/>
            <a:ext cx="7070742" cy="47114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t" anchorCtr="0"/>
          <a:lstStyle/>
          <a:p>
            <a:pPr latinLnBrk="1"/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SCHEMA CHECK : </a:t>
            </a:r>
            <a:r>
              <a:rPr lang="ko-KR" altLang="en-US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: 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시나리오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시나리오 구현</a:t>
            </a: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: 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시나리오 구현</a:t>
            </a: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 smtClean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 </a:t>
            </a:r>
            <a:r>
              <a:rPr lang="en-US" altLang="ko-KR" sz="14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시나리오 구현</a:t>
            </a: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/>
            <a:endParaRPr lang="en-US" altLang="ko-KR" sz="14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 : </a:t>
            </a:r>
            <a:r>
              <a:rPr lang="en-US" altLang="ko-KR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2,3,4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 조인 시나리오 구현</a:t>
            </a:r>
            <a:endParaRPr lang="en-US" altLang="ko-KR" sz="14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1">
              <a:lnSpc>
                <a:spcPct val="100000"/>
              </a:lnSpc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1 - </a:t>
            </a:r>
            <a:r>
              <a:rPr lang="ko-KR" altLang="ko-KR" dirty="0"/>
              <a:t>언어 테이블 간의 </a:t>
            </a:r>
            <a:r>
              <a:rPr lang="en-US" altLang="ko-KR" dirty="0"/>
              <a:t>SIMILARITY </a:t>
            </a:r>
            <a:r>
              <a:rPr lang="ko-KR" altLang="ko-KR" dirty="0"/>
              <a:t>변경</a:t>
            </a:r>
          </a:p>
          <a:p>
            <a:pPr latinLnBrk="0"/>
            <a:r>
              <a:rPr lang="en-US" altLang="ko-KR" dirty="0"/>
              <a:t>UPDATE SIMILARITY SET LAN1 = %s, LAN2 = %s, RELATION_RATE = %s </a:t>
            </a:r>
            <a:endParaRPr lang="en-US" altLang="ko-KR" dirty="0"/>
          </a:p>
          <a:p>
            <a:pPr latinLnBrk="0"/>
            <a:r>
              <a:rPr lang="en-US" altLang="ko-KR" dirty="0" smtClean="0"/>
              <a:t>WHERE </a:t>
            </a:r>
            <a:r>
              <a:rPr lang="en-US" altLang="ko-KR" dirty="0"/>
              <a:t>LAN1 = %s AND LAN2 = %s", str1, str2, str3, str1, str2</a:t>
            </a:r>
            <a:endParaRPr lang="ko-KR" altLang="ko-KR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57426"/>
            <a:ext cx="4331067" cy="3321219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19131" y="2433859"/>
            <a:ext cx="454709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2 – </a:t>
            </a:r>
            <a:r>
              <a:rPr lang="ko-KR" altLang="ko-KR" dirty="0"/>
              <a:t>언어 테이블의 데이터 관리자 변경</a:t>
            </a:r>
          </a:p>
          <a:p>
            <a:pPr latinLnBrk="0"/>
            <a:r>
              <a:rPr lang="en-US" altLang="ko-KR" dirty="0"/>
              <a:t>UPDATE LANGUAGEDATA SET MANAGER_NO = %s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WHERE </a:t>
            </a:r>
            <a:r>
              <a:rPr lang="en-US" altLang="ko-KR" dirty="0"/>
              <a:t>LAN_NUM = %s", str2, str1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896" y="2497250"/>
            <a:ext cx="4106056" cy="3380022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11960" y="2434394"/>
            <a:ext cx="4989727" cy="35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 3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3 – </a:t>
            </a:r>
            <a:r>
              <a:rPr lang="ko-KR" altLang="ko-KR" dirty="0"/>
              <a:t>고객 테이블의 등급 변경</a:t>
            </a:r>
          </a:p>
          <a:p>
            <a:pPr latinLnBrk="0"/>
            <a:r>
              <a:rPr lang="en-US" altLang="ko-KR" dirty="0"/>
              <a:t>UPDATE CLIENT SET RATE = %s WHERE CLIENT_NUM = %s</a:t>
            </a:r>
            <a:endParaRPr lang="ko-KR" altLang="ko-KR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888" y="2059107"/>
            <a:ext cx="4475083" cy="354327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39479" y="2059106"/>
            <a:ext cx="4604522" cy="35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 4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4 – </a:t>
            </a:r>
            <a:r>
              <a:rPr lang="ko-KR" altLang="ko-KR" dirty="0"/>
              <a:t>프로젝트 테이블의 예산 변경</a:t>
            </a:r>
          </a:p>
          <a:p>
            <a:pPr latinLnBrk="0"/>
            <a:r>
              <a:rPr lang="en-US" altLang="ko-KR" dirty="0"/>
              <a:t>UPDATE PROJECT SET BUDGET = %s WHERE PROJECT_NUM = %s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9056" y="2059107"/>
            <a:ext cx="4403075" cy="382464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40068" y="2059107"/>
            <a:ext cx="4475083" cy="38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1. </a:t>
            </a:r>
            <a:r>
              <a:rPr lang="ko-KR" altLang="ko-KR" dirty="0"/>
              <a:t>고객의 </a:t>
            </a:r>
            <a:r>
              <a:rPr lang="en-US" altLang="ko-KR" dirty="0"/>
              <a:t>REQUEST,OFFER </a:t>
            </a:r>
            <a:r>
              <a:rPr lang="ko-KR" altLang="ko-KR" dirty="0"/>
              <a:t>모두 삭제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DELETE FROM OFFER WHERE CLIENT_NO = %s", Table</a:t>
            </a:r>
            <a:endParaRPr lang="ko-KR" altLang="ko-KR" dirty="0"/>
          </a:p>
          <a:p>
            <a:pPr latinLnBrk="0"/>
            <a:r>
              <a:rPr lang="en-US" altLang="ko-KR" dirty="0"/>
              <a:t>DELETE FROM REQUEST WHERE CLIENT_NO = %s", </a:t>
            </a:r>
            <a:r>
              <a:rPr lang="en-US" altLang="ko-KR" dirty="0" smtClean="0"/>
              <a:t>Table</a:t>
            </a:r>
            <a:endParaRPr lang="ko-KR" altLang="ko-KR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208" y="2780928"/>
            <a:ext cx="4327768" cy="354203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632405" y="2889124"/>
            <a:ext cx="4511595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2. </a:t>
            </a:r>
            <a:r>
              <a:rPr lang="ko-KR" altLang="ko-KR" dirty="0"/>
              <a:t>특정 언어 데이터와 특정 프로젝트와의 관계 삭제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DELETE FROM DATAUSES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WHERE </a:t>
            </a:r>
            <a:r>
              <a:rPr lang="en-US" altLang="ko-KR" dirty="0"/>
              <a:t>PROJECT_NO = %s AND LANGUAGE_NO = %s", str1,str2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636912"/>
            <a:ext cx="4115043" cy="338201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03033" y="2598494"/>
            <a:ext cx="4505863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3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3. </a:t>
            </a:r>
            <a:r>
              <a:rPr lang="ko-KR" altLang="ko-KR" dirty="0"/>
              <a:t>프로젝트 테이블 삭제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DELETE FROM DATAUSES WHERE PROJECT_NO = %s</a:t>
            </a:r>
            <a:endParaRPr lang="ko-KR" altLang="ko-KR" dirty="0"/>
          </a:p>
          <a:p>
            <a:pPr latinLnBrk="0"/>
            <a:r>
              <a:rPr lang="en-US" altLang="ko-KR" dirty="0"/>
              <a:t>DELETE FROM PROJECT WHERE PROJECT_NUM = %s</a:t>
            </a:r>
            <a:endParaRPr lang="ko-KR" altLang="ko-KR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321242"/>
            <a:ext cx="4259059" cy="347345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990" y="2341442"/>
            <a:ext cx="4504506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54868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4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754" y="1412776"/>
            <a:ext cx="87597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err="1"/>
              <a:t>Senario</a:t>
            </a:r>
            <a:r>
              <a:rPr lang="en-US" altLang="ko-KR" dirty="0"/>
              <a:t> 4. </a:t>
            </a:r>
            <a:r>
              <a:rPr lang="ko-KR" altLang="ko-KR" dirty="0"/>
              <a:t>특정 프로젝트 테이블이 사용하고 있는 언어 데이터 모두 삭제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CREATE TABLE TMP(NUM INTEGER NOT NULL);</a:t>
            </a:r>
            <a:endParaRPr lang="ko-KR" altLang="ko-KR" dirty="0"/>
          </a:p>
          <a:p>
            <a:pPr latinLnBrk="0"/>
            <a:r>
              <a:rPr lang="en-US" altLang="ko-KR" dirty="0"/>
              <a:t>INSERT TMP SELECT CLIENT_NO FROM REQUEST WHERE ANALIST_NO = 5; </a:t>
            </a:r>
            <a:endParaRPr lang="ko-KR" altLang="ko-KR" dirty="0"/>
          </a:p>
          <a:p>
            <a:pPr latinLnBrk="0"/>
            <a:r>
              <a:rPr lang="en-US" altLang="ko-KR" dirty="0"/>
              <a:t>DELETE FROM REQUEST WHERE ANALIST_NO = 5;</a:t>
            </a:r>
            <a:endParaRPr lang="ko-KR" altLang="ko-KR" dirty="0"/>
          </a:p>
          <a:p>
            <a:pPr latinLnBrk="0"/>
            <a:r>
              <a:rPr lang="en-US" altLang="ko-KR" dirty="0"/>
              <a:t>DELETE FROM OFFER WHERE ANALIST_NO = 5;</a:t>
            </a:r>
            <a:endParaRPr lang="ko-KR" altLang="ko-KR" dirty="0"/>
          </a:p>
          <a:p>
            <a:pPr latinLnBrk="0"/>
            <a:r>
              <a:rPr lang="en-US" altLang="ko-KR" dirty="0"/>
              <a:t>DELETE FROM CLIENT WHERE CLIENT_NUM IN (SELECT NUM FROM TMP); </a:t>
            </a:r>
            <a:endParaRPr lang="ko-KR" altLang="ko-KR" dirty="0"/>
          </a:p>
          <a:p>
            <a:pPr latinLnBrk="0"/>
            <a:r>
              <a:rPr lang="en-US" altLang="ko-KR" dirty="0"/>
              <a:t>DROP TABLE TMP;</a:t>
            </a:r>
            <a:endParaRPr lang="ko-KR" altLang="ko-KR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208" y="3789041"/>
            <a:ext cx="3972728" cy="3051056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08040" y="3789041"/>
            <a:ext cx="4205967" cy="30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8" y="2564904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5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Requirement &amp; Analysis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03683" y="1268760"/>
            <a:ext cx="6969972" cy="518457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Entity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자연어와 자연어를 처리한 데이터를 가지는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attribute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MINER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무조건 한 명만 가질 수 있고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DATA MANAGER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한 명까지 가질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MINER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MANAGER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한 개 이상의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가질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한 개 이상의 프로젝트에 들어갈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여러 개의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SUBJECT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가질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SIMILIARITY Relation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두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얼마나 관련이 있는지 저장한다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자기보다 큰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관계를 모두 가지고 있어야 한다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데이터 셋이 있다면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X!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관계를 유지하고 있어야 함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-&gt;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본인과 본인은 무조건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100%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MINER Entity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데이터를 수집해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저장한다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MINER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MANAGER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한 명까지 가진다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MANAGER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결합해야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역할을 수행할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MINER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SUBJECT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한 개 이상 설정할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MANAGER Entity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MINER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관리하면서 동시에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오류를 확인하고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일관성이 유지되도록 관리한다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MANAGER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최대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MINER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관리할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ANALIST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진행하는 프로젝트를 저장한 곳이다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ANALIST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무조건 한 명만 가진다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프로젝트는 여러 개의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가질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USES Relation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프로젝트가 사용하는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LANGUAGE DATA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관계이다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ANALIST Entity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통해서 데이터를 이용한 결과를 도출해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제공한다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ANALIST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최대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프로젝트와 고객을 동시에 가질 수 있다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명의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ANALIST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여러 개의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SUBJECT FIELD(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전문 분야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가질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CLIENT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작업을 의뢰하는 고객이다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ANALIST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여러 명 지정할 수 있다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OFFER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Relation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ANALIST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관계와 행위를 설명한다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ER Diagram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856895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Relation table schema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06715"/>
              </p:ext>
            </p:extLst>
          </p:nvPr>
        </p:nvGraphicFramePr>
        <p:xfrm>
          <a:off x="251520" y="1484785"/>
          <a:ext cx="8280919" cy="689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553">
                  <a:extLst>
                    <a:ext uri="{9D8B030D-6E8A-4147-A177-3AD203B41FA5}">
                      <a16:colId xmlns:a16="http://schemas.microsoft.com/office/drawing/2014/main" val="4095111635"/>
                    </a:ext>
                  </a:extLst>
                </a:gridCol>
                <a:gridCol w="1380595">
                  <a:extLst>
                    <a:ext uri="{9D8B030D-6E8A-4147-A177-3AD203B41FA5}">
                      <a16:colId xmlns:a16="http://schemas.microsoft.com/office/drawing/2014/main" val="323514460"/>
                    </a:ext>
                  </a:extLst>
                </a:gridCol>
                <a:gridCol w="1129981">
                  <a:extLst>
                    <a:ext uri="{9D8B030D-6E8A-4147-A177-3AD203B41FA5}">
                      <a16:colId xmlns:a16="http://schemas.microsoft.com/office/drawing/2014/main" val="2372692568"/>
                    </a:ext>
                  </a:extLst>
                </a:gridCol>
                <a:gridCol w="1129981">
                  <a:extLst>
                    <a:ext uri="{9D8B030D-6E8A-4147-A177-3AD203B41FA5}">
                      <a16:colId xmlns:a16="http://schemas.microsoft.com/office/drawing/2014/main" val="3247734193"/>
                    </a:ext>
                  </a:extLst>
                </a:gridCol>
                <a:gridCol w="878482">
                  <a:extLst>
                    <a:ext uri="{9D8B030D-6E8A-4147-A177-3AD203B41FA5}">
                      <a16:colId xmlns:a16="http://schemas.microsoft.com/office/drawing/2014/main" val="529420367"/>
                    </a:ext>
                  </a:extLst>
                </a:gridCol>
                <a:gridCol w="1340184">
                  <a:extLst>
                    <a:ext uri="{9D8B030D-6E8A-4147-A177-3AD203B41FA5}">
                      <a16:colId xmlns:a16="http://schemas.microsoft.com/office/drawing/2014/main" val="859747879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4110385495"/>
                    </a:ext>
                  </a:extLst>
                </a:gridCol>
              </a:tblGrid>
              <a:tr h="998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LANGUAGE_NUM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NATURAL DATA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PROCEED DATA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SUBJECT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SOURCE SITE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DATA_MINER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</a:rPr>
                        <a:t>NO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DATA_MANAGERNO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776901"/>
                  </a:ext>
                </a:extLst>
              </a:tr>
              <a:tr h="49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“</a:t>
                      </a:r>
                      <a:r>
                        <a:rPr lang="ko-KR" sz="900" kern="100">
                          <a:effectLst/>
                        </a:rPr>
                        <a:t>뭐 이 자식아</a:t>
                      </a:r>
                      <a:r>
                        <a:rPr lang="en-US" sz="900" kern="100">
                          <a:effectLst/>
                        </a:rPr>
                        <a:t>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[0.5,1,1,1,0.8]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일상 데이터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http://...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040822"/>
                  </a:ext>
                </a:extLst>
              </a:tr>
              <a:tr h="49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“</a:t>
                      </a:r>
                      <a:r>
                        <a:rPr lang="ko-KR" sz="900" kern="100">
                          <a:effectLst/>
                        </a:rPr>
                        <a:t>의왕</a:t>
                      </a:r>
                      <a:r>
                        <a:rPr lang="en-US" sz="900" kern="100">
                          <a:effectLst/>
                        </a:rPr>
                        <a:t>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[1,1,0,0,0.4]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지역 데이터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http://...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67896"/>
                  </a:ext>
                </a:extLst>
              </a:tr>
              <a:tr h="49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“</a:t>
                      </a:r>
                      <a:r>
                        <a:rPr lang="ko-KR" sz="900" kern="100">
                          <a:effectLst/>
                        </a:rPr>
                        <a:t>안녕하세요</a:t>
                      </a:r>
                      <a:r>
                        <a:rPr lang="en-US" sz="900" kern="100">
                          <a:effectLst/>
                        </a:rPr>
                        <a:t>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[4,5,2,1,0]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대화 데이터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http://...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188059"/>
                  </a:ext>
                </a:extLst>
              </a:tr>
              <a:tr h="49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“</a:t>
                      </a:r>
                      <a:r>
                        <a:rPr lang="ko-KR" sz="900" kern="100">
                          <a:effectLst/>
                        </a:rPr>
                        <a:t>반갑습니다</a:t>
                      </a:r>
                      <a:r>
                        <a:rPr lang="en-US" sz="900" kern="100">
                          <a:effectLst/>
                        </a:rPr>
                        <a:t>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[5,5,5,0,0]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대화 데이터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http://...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1813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96064"/>
              </p:ext>
            </p:extLst>
          </p:nvPr>
        </p:nvGraphicFramePr>
        <p:xfrm>
          <a:off x="251520" y="2412376"/>
          <a:ext cx="3816423" cy="710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482">
                  <a:extLst>
                    <a:ext uri="{9D8B030D-6E8A-4147-A177-3AD203B41FA5}">
                      <a16:colId xmlns:a16="http://schemas.microsoft.com/office/drawing/2014/main" val="2248712128"/>
                    </a:ext>
                  </a:extLst>
                </a:gridCol>
                <a:gridCol w="1277482">
                  <a:extLst>
                    <a:ext uri="{9D8B030D-6E8A-4147-A177-3AD203B41FA5}">
                      <a16:colId xmlns:a16="http://schemas.microsoft.com/office/drawing/2014/main" val="2425644213"/>
                    </a:ext>
                  </a:extLst>
                </a:gridCol>
                <a:gridCol w="1261459">
                  <a:extLst>
                    <a:ext uri="{9D8B030D-6E8A-4147-A177-3AD203B41FA5}">
                      <a16:colId xmlns:a16="http://schemas.microsoft.com/office/drawing/2014/main" val="3526685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 dirty="0">
                          <a:effectLst/>
                        </a:rPr>
                        <a:t>LANGUAGE_NUM1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LANGUAGE_NUM2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RELATED 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704117"/>
                  </a:ext>
                </a:extLst>
              </a:tr>
              <a:tr h="1449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100.0%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565869"/>
                  </a:ext>
                </a:extLst>
              </a:tr>
              <a:tr h="1449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56.3%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421757"/>
                  </a:ext>
                </a:extLst>
              </a:tr>
              <a:tr h="1449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33.2%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336911"/>
                  </a:ext>
                </a:extLst>
              </a:tr>
              <a:tr h="1404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33.2%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93035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4200"/>
              </p:ext>
            </p:extLst>
          </p:nvPr>
        </p:nvGraphicFramePr>
        <p:xfrm>
          <a:off x="251520" y="3300069"/>
          <a:ext cx="5324591" cy="792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422">
                  <a:extLst>
                    <a:ext uri="{9D8B030D-6E8A-4147-A177-3AD203B41FA5}">
                      <a16:colId xmlns:a16="http://schemas.microsoft.com/office/drawing/2014/main" val="1177273069"/>
                    </a:ext>
                  </a:extLst>
                </a:gridCol>
                <a:gridCol w="1003580">
                  <a:extLst>
                    <a:ext uri="{9D8B030D-6E8A-4147-A177-3AD203B41FA5}">
                      <a16:colId xmlns:a16="http://schemas.microsoft.com/office/drawing/2014/main" val="2947474328"/>
                    </a:ext>
                  </a:extLst>
                </a:gridCol>
                <a:gridCol w="981098">
                  <a:extLst>
                    <a:ext uri="{9D8B030D-6E8A-4147-A177-3AD203B41FA5}">
                      <a16:colId xmlns:a16="http://schemas.microsoft.com/office/drawing/2014/main" val="1368686905"/>
                    </a:ext>
                  </a:extLst>
                </a:gridCol>
                <a:gridCol w="1049343">
                  <a:extLst>
                    <a:ext uri="{9D8B030D-6E8A-4147-A177-3AD203B41FA5}">
                      <a16:colId xmlns:a16="http://schemas.microsoft.com/office/drawing/2014/main" val="55810001"/>
                    </a:ext>
                  </a:extLst>
                </a:gridCol>
                <a:gridCol w="1331148">
                  <a:extLst>
                    <a:ext uri="{9D8B030D-6E8A-4147-A177-3AD203B41FA5}">
                      <a16:colId xmlns:a16="http://schemas.microsoft.com/office/drawing/2014/main" val="1216067348"/>
                    </a:ext>
                  </a:extLst>
                </a:gridCol>
              </a:tblGrid>
              <a:tr h="15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MINER_NUM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MINER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PHONE_NUM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SUBJECT_FIELD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DATA_MANAGER 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664034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KIM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010-0000-0000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일상</a:t>
                      </a:r>
                      <a:r>
                        <a:rPr lang="en-US" sz="900" kern="100">
                          <a:effectLst/>
                        </a:rPr>
                        <a:t>, </a:t>
                      </a:r>
                      <a:r>
                        <a:rPr lang="ko-KR" sz="900" kern="100">
                          <a:effectLst/>
                        </a:rPr>
                        <a:t>대화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28277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010-1234-1234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강연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706358"/>
                  </a:ext>
                </a:extLst>
              </a:tr>
              <a:tr h="159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PART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010-1234-5678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과학</a:t>
                      </a:r>
                      <a:r>
                        <a:rPr lang="en-US" sz="900" kern="100">
                          <a:effectLst/>
                        </a:rPr>
                        <a:t>, </a:t>
                      </a:r>
                      <a:r>
                        <a:rPr lang="ko-KR" sz="900" kern="100">
                          <a:effectLst/>
                        </a:rPr>
                        <a:t>공학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252480"/>
                  </a:ext>
                </a:extLst>
              </a:tr>
              <a:tr h="154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CHOI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010-2222-3333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사학</a:t>
                      </a:r>
                      <a:r>
                        <a:rPr lang="en-US" sz="900" kern="100">
                          <a:effectLst/>
                        </a:rPr>
                        <a:t>, </a:t>
                      </a:r>
                      <a:r>
                        <a:rPr lang="ko-KR" sz="900" kern="100">
                          <a:effectLst/>
                        </a:rPr>
                        <a:t>문학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6277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47075"/>
              </p:ext>
            </p:extLst>
          </p:nvPr>
        </p:nvGraphicFramePr>
        <p:xfrm>
          <a:off x="4563141" y="2447537"/>
          <a:ext cx="3885089" cy="67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9889">
                  <a:extLst>
                    <a:ext uri="{9D8B030D-6E8A-4147-A177-3AD203B41FA5}">
                      <a16:colId xmlns:a16="http://schemas.microsoft.com/office/drawing/2014/main" val="3305346739"/>
                    </a:ext>
                  </a:extLst>
                </a:gridCol>
                <a:gridCol w="1322600">
                  <a:extLst>
                    <a:ext uri="{9D8B030D-6E8A-4147-A177-3AD203B41FA5}">
                      <a16:colId xmlns:a16="http://schemas.microsoft.com/office/drawing/2014/main" val="3775418431"/>
                    </a:ext>
                  </a:extLst>
                </a:gridCol>
                <a:gridCol w="1322600">
                  <a:extLst>
                    <a:ext uri="{9D8B030D-6E8A-4147-A177-3AD203B41FA5}">
                      <a16:colId xmlns:a16="http://schemas.microsoft.com/office/drawing/2014/main" val="3825818338"/>
                    </a:ext>
                  </a:extLst>
                </a:gridCol>
              </a:tblGrid>
              <a:tr h="97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MANAGER_NUM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MANAGER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PHONE_NUM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07748"/>
                  </a:ext>
                </a:extLst>
              </a:tr>
              <a:tr h="97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KIM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010-0000-0000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169120"/>
                  </a:ext>
                </a:extLst>
              </a:tr>
              <a:tr h="97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010-1234-1234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953579"/>
                  </a:ext>
                </a:extLst>
              </a:tr>
              <a:tr h="97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CHOI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010-1234-5678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21361"/>
                  </a:ext>
                </a:extLst>
              </a:tr>
              <a:tr h="94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PARK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010-2222-3333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21023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20061"/>
              </p:ext>
            </p:extLst>
          </p:nvPr>
        </p:nvGraphicFramePr>
        <p:xfrm>
          <a:off x="259920" y="4187763"/>
          <a:ext cx="4152900" cy="67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128">
                  <a:extLst>
                    <a:ext uri="{9D8B030D-6E8A-4147-A177-3AD203B41FA5}">
                      <a16:colId xmlns:a16="http://schemas.microsoft.com/office/drawing/2014/main" val="1200111168"/>
                    </a:ext>
                  </a:extLst>
                </a:gridCol>
                <a:gridCol w="1006128">
                  <a:extLst>
                    <a:ext uri="{9D8B030D-6E8A-4147-A177-3AD203B41FA5}">
                      <a16:colId xmlns:a16="http://schemas.microsoft.com/office/drawing/2014/main" val="973494825"/>
                    </a:ext>
                  </a:extLst>
                </a:gridCol>
                <a:gridCol w="1063331">
                  <a:extLst>
                    <a:ext uri="{9D8B030D-6E8A-4147-A177-3AD203B41FA5}">
                      <a16:colId xmlns:a16="http://schemas.microsoft.com/office/drawing/2014/main" val="2475666583"/>
                    </a:ext>
                  </a:extLst>
                </a:gridCol>
                <a:gridCol w="1077313">
                  <a:extLst>
                    <a:ext uri="{9D8B030D-6E8A-4147-A177-3AD203B41FA5}">
                      <a16:colId xmlns:a16="http://schemas.microsoft.com/office/drawing/2014/main" val="2413887547"/>
                    </a:ext>
                  </a:extLst>
                </a:gridCol>
              </a:tblGrid>
              <a:tr h="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ANALIST_NO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 dirty="0">
                          <a:effectLst/>
                        </a:rPr>
                        <a:t>PROJECT_NUM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PROJECT_NAME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BUDGET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731444"/>
                  </a:ext>
                </a:extLst>
              </a:tr>
              <a:tr h="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연구</a:t>
                      </a: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1,000,000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42265"/>
                  </a:ext>
                </a:extLst>
              </a:tr>
              <a:tr h="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`1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연구</a:t>
                      </a: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2,000,000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76165"/>
                  </a:ext>
                </a:extLst>
              </a:tr>
              <a:tr h="7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활용</a:t>
                      </a: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326546"/>
                  </a:ext>
                </a:extLst>
              </a:tr>
              <a:tr h="767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활용</a:t>
                      </a: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150,000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84177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33323"/>
              </p:ext>
            </p:extLst>
          </p:nvPr>
        </p:nvGraphicFramePr>
        <p:xfrm>
          <a:off x="5724128" y="3300069"/>
          <a:ext cx="3134916" cy="67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458">
                  <a:extLst>
                    <a:ext uri="{9D8B030D-6E8A-4147-A177-3AD203B41FA5}">
                      <a16:colId xmlns:a16="http://schemas.microsoft.com/office/drawing/2014/main" val="44543522"/>
                    </a:ext>
                  </a:extLst>
                </a:gridCol>
                <a:gridCol w="1567458">
                  <a:extLst>
                    <a:ext uri="{9D8B030D-6E8A-4147-A177-3AD203B41FA5}">
                      <a16:colId xmlns:a16="http://schemas.microsoft.com/office/drawing/2014/main" val="61372797"/>
                    </a:ext>
                  </a:extLst>
                </a:gridCol>
              </a:tblGrid>
              <a:tr h="49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PROJECT_NO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LANGUAGEDATA_NO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360826"/>
                  </a:ext>
                </a:extLst>
              </a:tr>
              <a:tr h="42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994794"/>
                  </a:ext>
                </a:extLst>
              </a:tr>
              <a:tr h="49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830495"/>
                  </a:ext>
                </a:extLst>
              </a:tr>
              <a:tr h="49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480543"/>
                  </a:ext>
                </a:extLst>
              </a:tr>
              <a:tr h="498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68585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8436"/>
              </p:ext>
            </p:extLst>
          </p:nvPr>
        </p:nvGraphicFramePr>
        <p:xfrm>
          <a:off x="4623709" y="4202749"/>
          <a:ext cx="3807460" cy="660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33441066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816042025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500282565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3861731152"/>
                    </a:ext>
                  </a:extLst>
                </a:gridCol>
              </a:tblGrid>
              <a:tr h="108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 kern="100">
                          <a:effectLst/>
                        </a:rPr>
                        <a:t>CLIENT_NUM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CLIENT_NAME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PHONE_NUM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CLIENT_RATE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337986"/>
                  </a:ext>
                </a:extLst>
              </a:tr>
              <a:tr h="108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KIM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010-0000-0000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3966"/>
                  </a:ext>
                </a:extLst>
              </a:tr>
              <a:tr h="108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010-1234-1234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179026"/>
                  </a:ext>
                </a:extLst>
              </a:tr>
              <a:tr h="108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CHOI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010-1234-5678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205116"/>
                  </a:ext>
                </a:extLst>
              </a:tr>
              <a:tr h="104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PARK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010-2222-3333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23349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19123"/>
              </p:ext>
            </p:extLst>
          </p:nvPr>
        </p:nvGraphicFramePr>
        <p:xfrm>
          <a:off x="281624" y="5086481"/>
          <a:ext cx="4722424" cy="67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416">
                  <a:extLst>
                    <a:ext uri="{9D8B030D-6E8A-4147-A177-3AD203B41FA5}">
                      <a16:colId xmlns:a16="http://schemas.microsoft.com/office/drawing/2014/main" val="2374348619"/>
                    </a:ext>
                  </a:extLst>
                </a:gridCol>
                <a:gridCol w="950752">
                  <a:extLst>
                    <a:ext uri="{9D8B030D-6E8A-4147-A177-3AD203B41FA5}">
                      <a16:colId xmlns:a16="http://schemas.microsoft.com/office/drawing/2014/main" val="2065111855"/>
                    </a:ext>
                  </a:extLst>
                </a:gridCol>
                <a:gridCol w="1054762">
                  <a:extLst>
                    <a:ext uri="{9D8B030D-6E8A-4147-A177-3AD203B41FA5}">
                      <a16:colId xmlns:a16="http://schemas.microsoft.com/office/drawing/2014/main" val="3185729110"/>
                    </a:ext>
                  </a:extLst>
                </a:gridCol>
                <a:gridCol w="822740">
                  <a:extLst>
                    <a:ext uri="{9D8B030D-6E8A-4147-A177-3AD203B41FA5}">
                      <a16:colId xmlns:a16="http://schemas.microsoft.com/office/drawing/2014/main" val="3402455876"/>
                    </a:ext>
                  </a:extLst>
                </a:gridCol>
                <a:gridCol w="972754">
                  <a:extLst>
                    <a:ext uri="{9D8B030D-6E8A-4147-A177-3AD203B41FA5}">
                      <a16:colId xmlns:a16="http://schemas.microsoft.com/office/drawing/2014/main" val="3808807956"/>
                    </a:ext>
                  </a:extLst>
                </a:gridCol>
              </a:tblGrid>
              <a:tr h="86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CLIENT_NUM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 kern="100">
                          <a:effectLst/>
                        </a:rPr>
                        <a:t>ANALIST_NUM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REQUEST PRICE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FINAL PRICE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REQUIRMENT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366178"/>
                  </a:ext>
                </a:extLst>
              </a:tr>
              <a:tr h="86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1,000,000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ko-KR" altLang="en-US" sz="900" kern="100" dirty="0" smtClean="0">
                          <a:effectLst/>
                        </a:rPr>
                        <a:t>요구사항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982055"/>
                  </a:ext>
                </a:extLst>
              </a:tr>
              <a:tr h="86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1,000,000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2,000,000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ko-KR" altLang="en-US" sz="900" kern="100" dirty="0" smtClean="0">
                          <a:effectLst/>
                        </a:rPr>
                        <a:t>요구사항</a:t>
                      </a:r>
                      <a:r>
                        <a:rPr lang="en-US" altLang="ko-KR" sz="900" kern="100" dirty="0" smtClean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403863"/>
                  </a:ext>
                </a:extLst>
              </a:tr>
              <a:tr h="86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ko-KR" altLang="en-US" sz="900" kern="100" dirty="0" smtClean="0">
                          <a:effectLst/>
                        </a:rPr>
                        <a:t>요구사항</a:t>
                      </a:r>
                      <a:r>
                        <a:rPr lang="en-US" altLang="ko-KR" sz="900" kern="100" dirty="0" smtClean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154393"/>
                  </a:ext>
                </a:extLst>
              </a:tr>
              <a:tr h="86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150,000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ko-KR" altLang="en-US" sz="900" kern="100" dirty="0" smtClean="0">
                          <a:effectLst/>
                        </a:rPr>
                        <a:t>요구사항</a:t>
                      </a:r>
                      <a:r>
                        <a:rPr lang="en-US" altLang="ko-KR" sz="900" kern="100" dirty="0" smtClean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52353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3970"/>
              </p:ext>
            </p:extLst>
          </p:nvPr>
        </p:nvGraphicFramePr>
        <p:xfrm>
          <a:off x="5122764" y="5093294"/>
          <a:ext cx="3933601" cy="60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622">
                  <a:extLst>
                    <a:ext uri="{9D8B030D-6E8A-4147-A177-3AD203B41FA5}">
                      <a16:colId xmlns:a16="http://schemas.microsoft.com/office/drawing/2014/main" val="3007437213"/>
                    </a:ext>
                  </a:extLst>
                </a:gridCol>
                <a:gridCol w="969622">
                  <a:extLst>
                    <a:ext uri="{9D8B030D-6E8A-4147-A177-3AD203B41FA5}">
                      <a16:colId xmlns:a16="http://schemas.microsoft.com/office/drawing/2014/main" val="3377574185"/>
                    </a:ext>
                  </a:extLst>
                </a:gridCol>
                <a:gridCol w="969622">
                  <a:extLst>
                    <a:ext uri="{9D8B030D-6E8A-4147-A177-3AD203B41FA5}">
                      <a16:colId xmlns:a16="http://schemas.microsoft.com/office/drawing/2014/main" val="1635578517"/>
                    </a:ext>
                  </a:extLst>
                </a:gridCol>
                <a:gridCol w="1024735">
                  <a:extLst>
                    <a:ext uri="{9D8B030D-6E8A-4147-A177-3AD203B41FA5}">
                      <a16:colId xmlns:a16="http://schemas.microsoft.com/office/drawing/2014/main" val="786992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 kern="100" dirty="0">
                          <a:effectLst/>
                        </a:rPr>
                        <a:t>CLIENT_NUM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sng" kern="100">
                          <a:effectLst/>
                        </a:rPr>
                        <a:t>ANALIST_NUM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SUBJECT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RESULTS REPORT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53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A.docx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452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강연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B.docx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741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교습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C.docx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679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과학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D.docx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08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3"/>
            <a:ext cx="2980931" cy="51845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556793"/>
            <a:ext cx="2724458" cy="53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" y="1340768"/>
            <a:ext cx="9062810" cy="4896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42546"/>
            <a:ext cx="290244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1"/>
            <a:ext cx="2961343" cy="540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268761"/>
            <a:ext cx="1933575" cy="5210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268761"/>
            <a:ext cx="1647825" cy="5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404664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Schema Check</a:t>
            </a: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99" y="1844824"/>
            <a:ext cx="4169485" cy="201811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104456" cy="2018112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86315" y="4150968"/>
            <a:ext cx="4798501" cy="2632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9612" y="119849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TABLE_NAME FROM </a:t>
            </a:r>
            <a:r>
              <a:rPr lang="en-US" altLang="ko-KR" dirty="0" smtClean="0"/>
              <a:t>INFORMATION_SCHEMA.TABLES</a:t>
            </a:r>
          </a:p>
          <a:p>
            <a:r>
              <a:rPr lang="en-US" altLang="ko-KR" dirty="0"/>
              <a:t>SELECT * FROM %s, 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1193</Words>
  <Application>Microsoft Office PowerPoint</Application>
  <PresentationFormat>화면 슬라이드 쇼(4:3)</PresentationFormat>
  <Paragraphs>306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HY헤드라인M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sejong404</dc:creator>
  <cp:lastModifiedBy>Windows User</cp:lastModifiedBy>
  <cp:revision>36</cp:revision>
  <dcterms:created xsi:type="dcterms:W3CDTF">2016-05-09T04:24:25Z</dcterms:created>
  <dcterms:modified xsi:type="dcterms:W3CDTF">2019-06-10T00:19:06Z</dcterms:modified>
</cp:coreProperties>
</file>