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10BB1F-B19E-3252-A2C8-F24EF6E8FE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D40A77-714F-7F40-957A-7499709632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365AF-6C2C-4E3F-AD3B-EFADCD4FE85D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10D7D-565D-A832-6FCC-A629C0EBD8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4DB95-7917-8BEB-6EC3-49FA0ECDE34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74BD9-4D64-4440-9375-7781B44CFB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9689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A0151A-7BB2-4C86-80E1-EDD6438DD1C0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1874B-2907-4CA2-84BD-B8038EDCB0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06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5A67-9989-5568-5934-D3B077FD5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5822-416B-BC33-5DDE-D8C5350DB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BD10B-E19A-7744-FE8B-AF240849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2DD2-ABC5-8D1A-CD98-3D839960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95AE-0197-6444-E4FC-8E353442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83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84BEB-8666-C857-24EE-FF10644B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7D278-F0AA-B73F-BB4B-E9C6FCDD1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79CA-0363-3079-C50C-7C711CD2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B5BA1-3EF0-3C20-3A5A-A614964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2644-1520-D6E9-5ADB-BCD1F2CD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8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5874B-5BF7-B32C-FFE5-8E0B1BE72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75A59-DDAB-0F22-8ED3-1E306E0E1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2041E-3E82-5471-612F-F2F1FB83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0AC1F-D531-4944-4297-712CA152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EB18-2BDF-CDCB-8A9F-4091456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6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6833-4E52-C3A0-616C-DAF05DBE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5120-452E-2DFB-BB1C-2CAA11B9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2C5A-F050-C3C3-C561-9AF49FD0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6D930-266B-166C-F351-1DF5983D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6A4CD-26F7-7FDA-117C-B76CB36C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5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3AAE-E704-5CBD-278B-7E1B4EDA0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741F9-7564-23AC-1A8A-CCB8A9F2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B1D2F-FB1A-BC4D-9591-9189C9D1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EC555-25DA-F49C-6795-B601B916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52716-B0AE-EC48-ABD0-1D9AB2ED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78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4227-66AD-5556-4182-6EB0213F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AC93E-6ECA-3A5B-FEFA-D7D5D5704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E0FF2-14B5-62E9-2774-94E72CBF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BFAA9-C508-CE53-EBD3-C531A586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27B89-A48A-F663-51CF-B8AADA5D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D6D60-49A3-BA4E-159B-D43639E0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8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F0D-3E43-D1C8-9091-FF3822E3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C14F7-D99D-6152-10C7-EA235505A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5CCF4-2969-BAE3-3AFC-A7ECCBE2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5406B-421B-1DDD-B325-C7D15D0AF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A92BB-FAC8-4FD3-3CAE-31053A8B9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DD38B-77B8-511B-F90B-C094C2CE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CA35B-5961-CE11-0E53-4E99FB61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757B3-7DF7-E0C0-22DD-38CD812E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3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B875-75E2-8230-7928-95933430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4C1AF-D421-A0D9-19FF-E112E95F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C8FF0-008F-85D3-F598-F07CDD6C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96365-A898-3F35-FC50-46B6BB5A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86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476E5A-27BE-7C68-9C0A-9284CD50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295DB4-423A-9B97-F07D-22EB61E8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B6BB1-699C-2CC7-CA24-1ADEDDC0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55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8033-DAD8-9EC7-67E0-650CBD8B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092F-DEAE-30A4-73A6-C5B7F4FA7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9FD64-AAD7-456C-8874-E1AF30D34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01F35-1A10-73D8-164B-4CFD08A6E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27F55-680A-82EB-FEC0-2138D6DF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18A8-0E2C-ABAD-956F-189CC0E5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89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50B0-0EA7-07CB-5D0D-6B36490F3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83C33-DAD2-6FF8-F9EE-020B66E0A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1C4DA-9167-E08D-5B2E-343FBFD55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CF200-0B4A-2988-6D36-DE392C71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B5549-5A90-C73E-1533-F29B0C0A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5FF3-05E4-011B-C3EC-841F315B9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4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FF7FE-BCCF-427F-EE54-4B944178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C9AC5-BD81-EA9E-03BB-38D11A614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A456A-FA1A-E35A-1401-46FFE62AE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C1F6A-FEA8-48C2-B313-F69787F98CC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47862-CBD1-2AA9-F255-EBF53674C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8395-7D5E-46C3-AD9F-18B20B9C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8EEC1-4C2C-4CCD-A500-5750F896F6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43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237C66F-66C2-C1FD-7F7F-62B333AA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4E2828E-E4B4-75FC-68FD-AEDBBF41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000"/>
          </a:blip>
          <a:srcRect l="1605" b="1220"/>
          <a:stretch/>
        </p:blipFill>
        <p:spPr>
          <a:xfrm>
            <a:off x="2" y="21288"/>
            <a:ext cx="10046326" cy="6858233"/>
          </a:xfrm>
          <a:prstGeom prst="rect">
            <a:avLst/>
          </a:prstGeom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9D04D47-64BC-6B79-6621-C72EB73B7247}"/>
              </a:ext>
            </a:extLst>
          </p:cNvPr>
          <p:cNvSpPr/>
          <p:nvPr/>
        </p:nvSpPr>
        <p:spPr>
          <a:xfrm>
            <a:off x="233632" y="2629208"/>
            <a:ext cx="3533415" cy="2155692"/>
          </a:xfrm>
          <a:prstGeom prst="roundRect">
            <a:avLst/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C968B1-7124-D924-CD98-31F01915B9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6" t="321" r="366" b="721"/>
          <a:stretch/>
        </p:blipFill>
        <p:spPr>
          <a:xfrm>
            <a:off x="3948079" y="66845"/>
            <a:ext cx="3561581" cy="2171609"/>
          </a:xfrm>
          <a:prstGeom prst="rect">
            <a:avLst/>
          </a:prstGeom>
          <a:ln>
            <a:noFill/>
          </a:ln>
          <a:effectLst>
            <a:outerShdw blurRad="38100" dist="88900" dir="2700000" algn="tl" rotWithShape="0">
              <a:srgbClr val="333333">
                <a:alpha val="18000"/>
              </a:srgb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868059B-D1E9-B908-B356-5194A6B0F7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35" t="1620" r="908" b="1461"/>
          <a:stretch/>
        </p:blipFill>
        <p:spPr>
          <a:xfrm>
            <a:off x="3948079" y="2350999"/>
            <a:ext cx="3561581" cy="2160556"/>
          </a:xfrm>
          <a:prstGeom prst="rect">
            <a:avLst/>
          </a:prstGeom>
          <a:ln>
            <a:noFill/>
          </a:ln>
          <a:effectLst>
            <a:outerShdw blurRad="38100" dist="88900" dir="2700000" algn="tl" rotWithShape="0">
              <a:srgbClr val="333333">
                <a:alpha val="18000"/>
              </a:srgb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77CEC22-6629-9179-8580-AE4E2D149F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63" t="2939" r="1379" b="2523"/>
          <a:stretch/>
        </p:blipFill>
        <p:spPr>
          <a:xfrm>
            <a:off x="3948079" y="4622230"/>
            <a:ext cx="3561580" cy="2155693"/>
          </a:xfrm>
          <a:prstGeom prst="rect">
            <a:avLst/>
          </a:prstGeom>
          <a:ln>
            <a:noFill/>
          </a:ln>
          <a:effectLst>
            <a:outerShdw blurRad="38100" dist="88900" dir="2700000" algn="tl" rotWithShape="0">
              <a:srgbClr val="333333">
                <a:alpha val="18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85DE86-2C12-5BB8-C014-39C1DA7EEEE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73178"/>
          <a:stretch/>
        </p:blipFill>
        <p:spPr>
          <a:xfrm>
            <a:off x="7669053" y="47820"/>
            <a:ext cx="242701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ABDA03-5A06-46E4-B8C7-338FF69A73D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822" r="38160" b="19711"/>
          <a:stretch/>
        </p:blipFill>
        <p:spPr>
          <a:xfrm>
            <a:off x="7605680" y="2397799"/>
            <a:ext cx="316870" cy="2600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7464CC-CD5B-EC71-A3E5-4DFA15EDA8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3200" t="6068" r="1781" b="-16066"/>
          <a:stretch/>
        </p:blipFill>
        <p:spPr>
          <a:xfrm>
            <a:off x="7641894" y="4688008"/>
            <a:ext cx="316870" cy="3562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F0BEEA4-2B20-0CDB-7135-217FA9376AC6}"/>
              </a:ext>
            </a:extLst>
          </p:cNvPr>
          <p:cNvSpPr txBox="1"/>
          <p:nvPr/>
        </p:nvSpPr>
        <p:spPr>
          <a:xfrm>
            <a:off x="7911754" y="30633"/>
            <a:ext cx="1349665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/>
              <a:t>Dashboard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24BFE8-D901-EA48-B196-CC735EB83C59}"/>
              </a:ext>
            </a:extLst>
          </p:cNvPr>
          <p:cNvSpPr txBox="1"/>
          <p:nvPr/>
        </p:nvSpPr>
        <p:spPr>
          <a:xfrm>
            <a:off x="7958690" y="2371939"/>
            <a:ext cx="3746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/>
              <a:t>Measurement Efficiency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F3E57-7F34-2BF9-7D83-DC879882562F}"/>
              </a:ext>
            </a:extLst>
          </p:cNvPr>
          <p:cNvSpPr txBox="1"/>
          <p:nvPr/>
        </p:nvSpPr>
        <p:spPr>
          <a:xfrm>
            <a:off x="7812171" y="4656786"/>
            <a:ext cx="4208524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900" dirty="0"/>
              <a:t>Advanced Search &amp; Data Management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F503EB-240C-825C-4B5F-ACD1D9D7ABD9}"/>
              </a:ext>
            </a:extLst>
          </p:cNvPr>
          <p:cNvSpPr txBox="1"/>
          <p:nvPr/>
        </p:nvSpPr>
        <p:spPr>
          <a:xfrm>
            <a:off x="366545" y="2501652"/>
            <a:ext cx="3317275" cy="2239074"/>
          </a:xfrm>
          <a:prstGeom prst="rect">
            <a:avLst/>
          </a:prstGeom>
          <a:noFill/>
          <a:effectLst>
            <a:outerShdw blurRad="63500" dist="12700" dir="2700000" algn="tl" rotWithShape="0">
              <a:prstClr val="black">
                <a:alpha val="38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GB" sz="1200" b="1" dirty="0">
              <a:solidFill>
                <a:schemeClr val="bg1"/>
              </a:solidFill>
            </a:endParaRPr>
          </a:p>
          <a:p>
            <a:r>
              <a:rPr lang="en-GB" sz="1200" b="1" dirty="0">
                <a:solidFill>
                  <a:schemeClr val="bg1"/>
                </a:solidFill>
              </a:rPr>
              <a:t>OGP Monitoring  Program</a:t>
            </a:r>
          </a:p>
          <a:p>
            <a:endParaRPr lang="en-GB" sz="1050" b="1" dirty="0">
              <a:solidFill>
                <a:schemeClr val="bg1"/>
              </a:solidFill>
            </a:endParaRPr>
          </a:p>
          <a:p>
            <a:r>
              <a:rPr lang="en-GB" sz="1050" dirty="0">
                <a:solidFill>
                  <a:schemeClr val="bg1"/>
                </a:solidFill>
              </a:rPr>
              <a:t>The OGP Monitoring Program is automatically updated with real-time data received from OGP machines.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As it operates without requiring any manual input from operators, it offers a reliable foundation for consistency and traceability.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The primary goal of the program is to support a transparent working environment while simplifying planning and management processes.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Furthermore, the data collected through this platform will contribute to future improvement initiatives.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F3336A-49F8-EEF9-5FE8-888FEF4E885F}"/>
              </a:ext>
            </a:extLst>
          </p:cNvPr>
          <p:cNvSpPr txBox="1"/>
          <p:nvPr/>
        </p:nvSpPr>
        <p:spPr>
          <a:xfrm>
            <a:off x="388183" y="150318"/>
            <a:ext cx="3097598" cy="1969193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12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2800" b="0" dirty="0">
                <a:solidFill>
                  <a:srgbClr val="CE9178"/>
                </a:solidFill>
                <a:effectLst/>
                <a:latin typeface="Aptos Display" panose="020B0004020202020204" pitchFamily="34" charset="0"/>
                <a:cs typeface="Aharoni" panose="02010803020104030203" pitchFamily="2" charset="-79"/>
              </a:rPr>
              <a:t>⚡ </a:t>
            </a:r>
            <a:r>
              <a:rPr lang="en-GB" sz="2800" b="1" dirty="0">
                <a:effectLst/>
                <a:latin typeface="Aptos Display" panose="020B0004020202020204" pitchFamily="34" charset="0"/>
                <a:cs typeface="Aharoni" panose="02010803020104030203" pitchFamily="2" charset="-79"/>
              </a:rPr>
              <a:t>PRECI-SPARK</a:t>
            </a:r>
          </a:p>
          <a:p>
            <a:pPr algn="ctr">
              <a:lnSpc>
                <a:spcPct val="150000"/>
              </a:lnSpc>
            </a:pPr>
            <a:r>
              <a:rPr lang="en-GB" sz="2800" b="1" dirty="0">
                <a:latin typeface="Aptos Display" panose="020B0004020202020204" pitchFamily="34" charset="0"/>
                <a:cs typeface="Aharoni" panose="02010803020104030203" pitchFamily="2" charset="-79"/>
              </a:rPr>
              <a:t>OGP (Coalville)</a:t>
            </a:r>
          </a:p>
          <a:p>
            <a:pPr algn="ctr">
              <a:lnSpc>
                <a:spcPct val="150000"/>
              </a:lnSpc>
            </a:pPr>
            <a:r>
              <a:rPr lang="en-GB" sz="2800" b="1" dirty="0">
                <a:effectLst/>
                <a:latin typeface="Aptos Display" panose="020B0004020202020204" pitchFamily="34" charset="0"/>
                <a:cs typeface="Aharoni" panose="02010803020104030203" pitchFamily="2" charset="-79"/>
              </a:rPr>
              <a:t>OGP  (</a:t>
            </a:r>
            <a:r>
              <a:rPr lang="en-GB" sz="2800" b="1" dirty="0" err="1">
                <a:effectLst/>
                <a:latin typeface="Aptos Display" panose="020B0004020202020204" pitchFamily="34" charset="0"/>
                <a:cs typeface="Aharoni" panose="02010803020104030203" pitchFamily="2" charset="-79"/>
              </a:rPr>
              <a:t>L’Boro</a:t>
            </a:r>
            <a:r>
              <a:rPr lang="en-GB" sz="2800" b="1" dirty="0">
                <a:effectLst/>
                <a:latin typeface="Aptos Display" panose="020B0004020202020204" pitchFamily="34" charset="0"/>
                <a:cs typeface="Aharoni" panose="02010803020104030203" pitchFamily="2" charset="-79"/>
              </a:rPr>
              <a:t>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54EEEA7-5DBD-9373-DB13-1358CFA6B949}"/>
              </a:ext>
            </a:extLst>
          </p:cNvPr>
          <p:cNvSpPr/>
          <p:nvPr/>
        </p:nvSpPr>
        <p:spPr>
          <a:xfrm>
            <a:off x="7632839" y="382421"/>
            <a:ext cx="4351642" cy="1856033"/>
          </a:xfrm>
          <a:prstGeom prst="roundRect">
            <a:avLst/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36C0D55-BB34-14F0-108E-0CEEB7FD49B7}"/>
              </a:ext>
            </a:extLst>
          </p:cNvPr>
          <p:cNvSpPr/>
          <p:nvPr/>
        </p:nvSpPr>
        <p:spPr>
          <a:xfrm>
            <a:off x="7632839" y="2722268"/>
            <a:ext cx="4290267" cy="1845651"/>
          </a:xfrm>
          <a:prstGeom prst="roundRect">
            <a:avLst/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9335D08-613B-4375-1BE6-98939212928A}"/>
              </a:ext>
            </a:extLst>
          </p:cNvPr>
          <p:cNvSpPr/>
          <p:nvPr/>
        </p:nvSpPr>
        <p:spPr>
          <a:xfrm>
            <a:off x="7646462" y="5026118"/>
            <a:ext cx="4290267" cy="1765038"/>
          </a:xfrm>
          <a:prstGeom prst="roundRect">
            <a:avLst/>
          </a:prstGeom>
          <a:solidFill>
            <a:srgbClr val="7F7F7F">
              <a:alpha val="5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A19A96-9C84-4666-436B-D9E9D2FD2B6E}"/>
              </a:ext>
            </a:extLst>
          </p:cNvPr>
          <p:cNvSpPr txBox="1"/>
          <p:nvPr/>
        </p:nvSpPr>
        <p:spPr>
          <a:xfrm>
            <a:off x="7705265" y="413368"/>
            <a:ext cx="4351642" cy="1785104"/>
          </a:xfrm>
          <a:prstGeom prst="rect">
            <a:avLst/>
          </a:prstGeom>
          <a:noFill/>
          <a:effectLst>
            <a:outerShdw blurRad="63500" dir="2700000" algn="tl" rotWithShape="0">
              <a:prstClr val="black">
                <a:alpha val="52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</a:rPr>
              <a:t>This screen provides an overview of daily shift performance.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Performance is calculated based on a 100% scale, assuming all four machines operate at full capacity throughout the day, with a standard allowance of one 30-minute stop.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Even if a machine is idle due to lack of work, this is still reflected as a performance decrease, since the OGP section is not running at full capacity.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Additionally, this screen allows real-time tracking of ongoing measurements.</a:t>
            </a:r>
            <a:br>
              <a:rPr lang="en-GB" sz="1000" dirty="0">
                <a:solidFill>
                  <a:schemeClr val="bg1"/>
                </a:solidFill>
              </a:rPr>
            </a:br>
            <a:r>
              <a:rPr lang="en-GB" sz="1000" dirty="0">
                <a:solidFill>
                  <a:schemeClr val="bg1"/>
                </a:solidFill>
              </a:rPr>
              <a:t>At the bottom of the screen, you can find detailed information about the measured parts, including which machine performed the measurement, who checked it, and the corresponding </a:t>
            </a:r>
            <a:r>
              <a:rPr lang="en-GB" sz="1000" dirty="0" err="1">
                <a:solidFill>
                  <a:schemeClr val="bg1"/>
                </a:solidFill>
              </a:rPr>
              <a:t>RouteCard</a:t>
            </a:r>
            <a:r>
              <a:rPr lang="en-GB" sz="1000" dirty="0">
                <a:solidFill>
                  <a:schemeClr val="bg1"/>
                </a:solidFill>
              </a:rPr>
              <a:t> number.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B26BE5-A222-F086-574C-D7CF28E19DEB}"/>
              </a:ext>
            </a:extLst>
          </p:cNvPr>
          <p:cNvSpPr txBox="1"/>
          <p:nvPr/>
        </p:nvSpPr>
        <p:spPr>
          <a:xfrm>
            <a:off x="7706817" y="2927951"/>
            <a:ext cx="4118637" cy="1477328"/>
          </a:xfrm>
          <a:prstGeom prst="rect">
            <a:avLst/>
          </a:prstGeom>
          <a:noFill/>
          <a:effectLst>
            <a:outerShdw blurRad="63500" dir="2700000" algn="tl" rotWithShape="0">
              <a:prstClr val="black">
                <a:alpha val="52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tab provides a visual representation of measurement efficiency.</a:t>
            </a:r>
            <a:br>
              <a:rPr lang="en-GB" dirty="0"/>
            </a:br>
            <a:r>
              <a:rPr lang="en-GB" dirty="0"/>
              <a:t>Each part's actual measurement time can be compared with its standard cycle time, allowing performance evaluation through average duration graphs.</a:t>
            </a:r>
          </a:p>
          <a:p>
            <a:br>
              <a:rPr lang="en-GB" dirty="0"/>
            </a:br>
            <a:r>
              <a:rPr lang="en-GB" dirty="0"/>
              <a:t>You can filter the data by item, route card, or even specific operation to access comparative measurement time charts.</a:t>
            </a:r>
            <a:br>
              <a:rPr lang="en-GB" dirty="0"/>
            </a:br>
            <a:r>
              <a:rPr lang="en-GB" dirty="0"/>
              <a:t>This tab serves as a valuable tool for both identifying potential issues and supporting continuous improvement efforts.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4D6889-6EBA-81CB-0EB4-31EEF1E09DA0}"/>
              </a:ext>
            </a:extLst>
          </p:cNvPr>
          <p:cNvSpPr txBox="1"/>
          <p:nvPr/>
        </p:nvSpPr>
        <p:spPr>
          <a:xfrm>
            <a:off x="7714318" y="5153954"/>
            <a:ext cx="4129242" cy="1708160"/>
          </a:xfrm>
          <a:prstGeom prst="rect">
            <a:avLst/>
          </a:prstGeom>
          <a:noFill/>
          <a:effectLst>
            <a:outerShdw blurRad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1050" dirty="0">
                <a:solidFill>
                  <a:schemeClr val="bg1"/>
                </a:solidFill>
              </a:rPr>
              <a:t>This tab allows you to perform detailed searches using a wide range of filtering options, enabling you to analyse measured parts from multiple perspectives.</a:t>
            </a:r>
          </a:p>
          <a:p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From this section, you can add new measurements, edit existing measurement details, or delete selected records as needed.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All data management operations are password-protected.</a:t>
            </a:r>
            <a:br>
              <a:rPr lang="en-GB" sz="1050" dirty="0">
                <a:solidFill>
                  <a:schemeClr val="bg1"/>
                </a:solidFill>
              </a:rPr>
            </a:br>
            <a:r>
              <a:rPr lang="en-GB" sz="1050" dirty="0">
                <a:solidFill>
                  <a:schemeClr val="bg1"/>
                </a:solidFill>
              </a:rPr>
              <a:t>(Once the password is entered, all actions performed within the next 5 minutes will not require re-authentication.)</a:t>
            </a:r>
          </a:p>
          <a:p>
            <a:endParaRPr lang="en-GB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1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371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Preci-Spark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Goker Gokkaya</dc:creator>
  <cp:lastModifiedBy>Goker Gokkaya</cp:lastModifiedBy>
  <cp:revision>1</cp:revision>
  <cp:lastPrinted>2025-04-30T13:32:19Z</cp:lastPrinted>
  <dcterms:created xsi:type="dcterms:W3CDTF">2025-04-29T12:53:56Z</dcterms:created>
  <dcterms:modified xsi:type="dcterms:W3CDTF">2025-04-30T14:17:50Z</dcterms:modified>
</cp:coreProperties>
</file>