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41"/>
  </p:notesMasterIdLst>
  <p:sldIdLst>
    <p:sldId id="256" r:id="rId2"/>
    <p:sldId id="257" r:id="rId3"/>
    <p:sldId id="258" r:id="rId4"/>
    <p:sldId id="264" r:id="rId5"/>
    <p:sldId id="265" r:id="rId6"/>
    <p:sldId id="263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0EB0-B20B-4931-B3AC-AEDEC92EE22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01189-6EC2-4FBA-8410-9ADC2CF2F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1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2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7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30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1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1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7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0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2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pull</a:t>
            </a:r>
            <a:r>
              <a:rPr lang="zh-CN" altLang="en-US" dirty="0"/>
              <a:t>相当于</a:t>
            </a:r>
            <a:r>
              <a:rPr lang="en-US" altLang="zh-CN" dirty="0" err="1"/>
              <a:t>fetch+merge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22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25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5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4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更像是把数据看做是对小型文件系统的一组快照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0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8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3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1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5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1189-6EC2-4FBA-8410-9ADC2CF2F89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8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A4509D-6EF8-43EE-943F-FEC0F72285F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24FB7E-35D3-4DE8-A68E-113672E44A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8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z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ie.com/posts/a-successful-git-branching-model/" TargetMode="External"/><Relationship Id="rId5" Type="http://schemas.openxmlformats.org/officeDocument/2006/relationships/hyperlink" Target="http://km.oa.com/group/31528/articles/show/337960" TargetMode="External"/><Relationship Id="rId4" Type="http://schemas.openxmlformats.org/officeDocument/2006/relationships/hyperlink" Target="http://km.oa.com/group/24904/articles/show/354941?kmref=search&amp;from_page=1&amp;no=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D5A7-CFA2-489B-B7A7-48EE1A619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相关内容分享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1BB6AB-CC72-405C-8447-EE82EB64A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carterding(</a:t>
            </a:r>
            <a:r>
              <a:rPr lang="zh-CN" altLang="en-US" dirty="0"/>
              <a:t>丁吉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2018.9.26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27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同步到远程仓库</a:t>
            </a:r>
            <a:endParaRPr lang="en-US" altLang="zh-CN" dirty="0"/>
          </a:p>
          <a:p>
            <a:pPr lvl="1"/>
            <a:r>
              <a:rPr lang="en-US" altLang="zh-CN" dirty="0"/>
              <a:t>git push [</a:t>
            </a:r>
            <a:r>
              <a:rPr lang="zh-CN" altLang="en-US" dirty="0"/>
              <a:t>远程仓库名</a:t>
            </a:r>
            <a:r>
              <a:rPr lang="en-US" altLang="zh-CN" dirty="0"/>
              <a:t>] [</a:t>
            </a:r>
            <a:r>
              <a:rPr lang="zh-CN" altLang="en-US" dirty="0"/>
              <a:t>本地分支名</a:t>
            </a:r>
            <a:r>
              <a:rPr lang="en-US" altLang="zh-CN" dirty="0"/>
              <a:t>]:[</a:t>
            </a:r>
            <a:r>
              <a:rPr lang="zh-CN" altLang="en-US" dirty="0"/>
              <a:t>远程分支名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push origin master</a:t>
            </a:r>
          </a:p>
          <a:p>
            <a:pPr lvl="2"/>
            <a:r>
              <a:rPr lang="en-US" altLang="zh-CN" dirty="0"/>
              <a:t>git push origin </a:t>
            </a:r>
            <a:r>
              <a:rPr lang="en-US" altLang="zh-CN" dirty="0" err="1"/>
              <a:t>localbranch:master</a:t>
            </a:r>
            <a:endParaRPr lang="en-US" altLang="zh-CN" dirty="0"/>
          </a:p>
          <a:p>
            <a:r>
              <a:rPr lang="zh-CN" altLang="en-US" dirty="0"/>
              <a:t>同步到本地仓库</a:t>
            </a:r>
            <a:endParaRPr lang="en-US" altLang="zh-CN" dirty="0"/>
          </a:p>
          <a:p>
            <a:pPr lvl="1"/>
            <a:r>
              <a:rPr lang="en-US" altLang="zh-CN" dirty="0"/>
              <a:t>git pull [</a:t>
            </a:r>
            <a:r>
              <a:rPr lang="zh-CN" altLang="en-US" dirty="0"/>
              <a:t>远程仓库名</a:t>
            </a:r>
            <a:r>
              <a:rPr lang="en-US" altLang="zh-CN" dirty="0"/>
              <a:t>] [</a:t>
            </a:r>
            <a:r>
              <a:rPr lang="zh-CN" altLang="en-US" dirty="0"/>
              <a:t>远程分支名</a:t>
            </a:r>
            <a:r>
              <a:rPr lang="en-US" altLang="zh-CN" dirty="0"/>
              <a:t>]:[</a:t>
            </a:r>
            <a:r>
              <a:rPr lang="zh-CN" altLang="en-US" dirty="0"/>
              <a:t>本地分支名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pull origin master</a:t>
            </a:r>
          </a:p>
          <a:p>
            <a:pPr lvl="2"/>
            <a:r>
              <a:rPr lang="en-US" altLang="zh-CN" dirty="0"/>
              <a:t>git pull origin </a:t>
            </a:r>
            <a:r>
              <a:rPr lang="en-US" altLang="zh-CN" dirty="0" err="1"/>
              <a:t>master:localbranch</a:t>
            </a:r>
            <a:endParaRPr lang="en-US" altLang="zh-CN" dirty="0"/>
          </a:p>
          <a:p>
            <a:pPr lvl="1"/>
            <a:r>
              <a:rPr lang="zh-CN" altLang="en-US" dirty="0"/>
              <a:t>或者</a:t>
            </a:r>
            <a:endParaRPr lang="en-US" altLang="zh-CN" dirty="0"/>
          </a:p>
          <a:p>
            <a:pPr lvl="1"/>
            <a:r>
              <a:rPr lang="en-US" altLang="zh-CN" dirty="0"/>
              <a:t>git fetch [</a:t>
            </a:r>
            <a:r>
              <a:rPr lang="zh-CN" altLang="en-US" dirty="0"/>
              <a:t>远程仓库名</a:t>
            </a:r>
            <a:r>
              <a:rPr lang="en-US" altLang="zh-CN" dirty="0"/>
              <a:t>] [</a:t>
            </a:r>
            <a:r>
              <a:rPr lang="zh-CN" altLang="en-US" dirty="0"/>
              <a:t>远程分支名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fetch origin master</a:t>
            </a:r>
          </a:p>
          <a:p>
            <a:pPr lvl="1"/>
            <a:r>
              <a:rPr lang="en-US" altLang="zh-CN" dirty="0"/>
              <a:t>git merge [</a:t>
            </a:r>
            <a:r>
              <a:rPr lang="zh-CN" altLang="en-US" dirty="0"/>
              <a:t>远程仓库名</a:t>
            </a:r>
            <a:r>
              <a:rPr lang="en-US" altLang="zh-CN" dirty="0"/>
              <a:t>]/[</a:t>
            </a:r>
            <a:r>
              <a:rPr lang="zh-CN" altLang="en-US" dirty="0"/>
              <a:t>远程分支名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merge origin/master</a:t>
            </a:r>
          </a:p>
        </p:txBody>
      </p:sp>
    </p:spTree>
    <p:extLst>
      <p:ext uri="{BB962C8B-B14F-4D97-AF65-F5344CB8AC3E}">
        <p14:creationId xmlns:p14="http://schemas.microsoft.com/office/powerpoint/2010/main" val="34486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创建分支</a:t>
            </a:r>
            <a:endParaRPr lang="en-US" altLang="zh-CN" dirty="0"/>
          </a:p>
          <a:p>
            <a:pPr lvl="1"/>
            <a:r>
              <a:rPr lang="en-US" altLang="zh-CN" dirty="0"/>
              <a:t>git branch [</a:t>
            </a:r>
            <a:r>
              <a:rPr lang="zh-CN" altLang="en-US" dirty="0"/>
              <a:t>本地分支名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branch </a:t>
            </a:r>
            <a:r>
              <a:rPr lang="en-US" altLang="zh-CN" dirty="0" err="1"/>
              <a:t>branch</a:t>
            </a:r>
            <a:endParaRPr lang="en-US" altLang="zh-CN" dirty="0"/>
          </a:p>
          <a:p>
            <a:r>
              <a:rPr lang="zh-CN" altLang="en-US" dirty="0"/>
              <a:t>切换分支</a:t>
            </a:r>
            <a:endParaRPr lang="en-US" altLang="zh-CN" dirty="0"/>
          </a:p>
          <a:p>
            <a:pPr lvl="1"/>
            <a:r>
              <a:rPr lang="en-US" altLang="zh-CN" dirty="0"/>
              <a:t>git checkout [</a:t>
            </a:r>
            <a:r>
              <a:rPr lang="zh-CN" altLang="en-US" dirty="0"/>
              <a:t>本地分支名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checkout branch</a:t>
            </a:r>
          </a:p>
          <a:p>
            <a:pPr lvl="2"/>
            <a:r>
              <a:rPr lang="en-US" altLang="zh-CN" dirty="0"/>
              <a:t>git checkout -b branch    #</a:t>
            </a:r>
            <a:r>
              <a:rPr lang="zh-CN" altLang="en-US" dirty="0"/>
              <a:t>创建及切换分支</a:t>
            </a:r>
            <a:endParaRPr lang="en-US" altLang="zh-CN" dirty="0"/>
          </a:p>
          <a:p>
            <a:r>
              <a:rPr lang="zh-CN" altLang="en-US" dirty="0"/>
              <a:t>合并分支</a:t>
            </a:r>
            <a:endParaRPr lang="en-US" altLang="zh-CN" dirty="0"/>
          </a:p>
          <a:p>
            <a:pPr lvl="1"/>
            <a:r>
              <a:rPr lang="en-US" altLang="zh-CN" dirty="0"/>
              <a:t>git merge [</a:t>
            </a:r>
            <a:r>
              <a:rPr lang="zh-CN" altLang="en-US" dirty="0"/>
              <a:t>本地分支名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merge branch</a:t>
            </a:r>
          </a:p>
          <a:p>
            <a:pPr lvl="2"/>
            <a:r>
              <a:rPr lang="en-US" altLang="zh-CN" dirty="0"/>
              <a:t>git merge --no-</a:t>
            </a:r>
            <a:r>
              <a:rPr lang="en-US" altLang="zh-CN" dirty="0" err="1"/>
              <a:t>ff</a:t>
            </a:r>
            <a:r>
              <a:rPr lang="en-US" altLang="zh-CN" dirty="0"/>
              <a:t> branch     #</a:t>
            </a:r>
            <a:r>
              <a:rPr lang="zh-CN" altLang="en-US" dirty="0"/>
              <a:t>不使用</a:t>
            </a:r>
            <a:r>
              <a:rPr lang="en-US" altLang="zh-CN" dirty="0"/>
              <a:t>fast-forward</a:t>
            </a:r>
            <a:r>
              <a:rPr lang="zh-CN" altLang="en-US" dirty="0"/>
              <a:t>模式，保留分支的提交历史</a:t>
            </a:r>
            <a:endParaRPr lang="en-US" altLang="zh-CN" dirty="0"/>
          </a:p>
          <a:p>
            <a:pPr lvl="2"/>
            <a:r>
              <a:rPr lang="en-US" altLang="zh-CN" dirty="0"/>
              <a:t>git merge --squash branch  #</a:t>
            </a:r>
            <a:r>
              <a:rPr lang="zh-CN" altLang="en-US" dirty="0"/>
              <a:t>把多次分支提交历史压缩为一次，需要额外再提交一次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974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查看分支</a:t>
            </a:r>
            <a:endParaRPr lang="en-US" altLang="zh-CN" dirty="0"/>
          </a:p>
          <a:p>
            <a:pPr lvl="1"/>
            <a:r>
              <a:rPr lang="en-US" altLang="zh-CN" dirty="0"/>
              <a:t>git branch</a:t>
            </a:r>
          </a:p>
          <a:p>
            <a:pPr lvl="1"/>
            <a:r>
              <a:rPr lang="en-US" altLang="zh-CN" dirty="0"/>
              <a:t>git branch -r     #</a:t>
            </a:r>
            <a:r>
              <a:rPr lang="zh-CN" altLang="en-US" dirty="0"/>
              <a:t>查看远程分支</a:t>
            </a:r>
            <a:endParaRPr lang="en-US" altLang="zh-CN" dirty="0"/>
          </a:p>
          <a:p>
            <a:pPr lvl="1"/>
            <a:r>
              <a:rPr lang="en-US" altLang="zh-CN" dirty="0"/>
              <a:t>git branch -a    #</a:t>
            </a:r>
            <a:r>
              <a:rPr lang="zh-CN" altLang="en-US" dirty="0"/>
              <a:t>查看所有分支</a:t>
            </a:r>
            <a:endParaRPr lang="en-US" altLang="zh-CN" dirty="0"/>
          </a:p>
          <a:p>
            <a:r>
              <a:rPr lang="zh-CN" altLang="en-US" dirty="0"/>
              <a:t>删除分支</a:t>
            </a:r>
            <a:endParaRPr lang="en-US" altLang="zh-CN" dirty="0"/>
          </a:p>
          <a:p>
            <a:pPr lvl="1"/>
            <a:r>
              <a:rPr lang="en-US" altLang="zh-CN" dirty="0"/>
              <a:t>git branch -d </a:t>
            </a:r>
            <a:r>
              <a:rPr lang="en-US" altLang="zh-CN" dirty="0" err="1"/>
              <a:t>localbranch</a:t>
            </a:r>
            <a:r>
              <a:rPr lang="en-US" altLang="zh-CN" dirty="0"/>
              <a:t>                         #</a:t>
            </a:r>
            <a:r>
              <a:rPr lang="zh-CN" altLang="en-US" dirty="0"/>
              <a:t>删除本地分支</a:t>
            </a:r>
            <a:endParaRPr lang="en-US" altLang="zh-CN" dirty="0"/>
          </a:p>
          <a:p>
            <a:pPr lvl="1"/>
            <a:r>
              <a:rPr lang="en-US" altLang="zh-CN" dirty="0"/>
              <a:t>git push origin --delete </a:t>
            </a:r>
            <a:r>
              <a:rPr lang="en-US" altLang="zh-CN" dirty="0" err="1"/>
              <a:t>remotebranch</a:t>
            </a:r>
            <a:r>
              <a:rPr lang="en-US" altLang="zh-CN" dirty="0"/>
              <a:t>     #</a:t>
            </a:r>
            <a:r>
              <a:rPr lang="zh-CN" altLang="en-US" dirty="0"/>
              <a:t>删除远程分支</a:t>
            </a:r>
            <a:endParaRPr lang="en-US" altLang="zh-CN" dirty="0"/>
          </a:p>
          <a:p>
            <a:pPr lvl="1"/>
            <a:r>
              <a:rPr lang="en-US" altLang="zh-CN" dirty="0"/>
              <a:t>git push origin :</a:t>
            </a:r>
            <a:r>
              <a:rPr lang="en-US" altLang="zh-CN" dirty="0" err="1"/>
              <a:t>remotebranch</a:t>
            </a:r>
            <a:r>
              <a:rPr lang="en-US" altLang="zh-CN" dirty="0"/>
              <a:t>                  #</a:t>
            </a:r>
            <a:r>
              <a:rPr lang="zh-CN" altLang="en-US" dirty="0"/>
              <a:t>删除远程分支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05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查看提交历史</a:t>
            </a:r>
            <a:endParaRPr lang="en-US" altLang="zh-CN" dirty="0"/>
          </a:p>
          <a:p>
            <a:pPr lvl="1"/>
            <a:r>
              <a:rPr lang="en-US" altLang="zh-CN" dirty="0"/>
              <a:t>git log</a:t>
            </a:r>
          </a:p>
          <a:p>
            <a:pPr lvl="1"/>
            <a:r>
              <a:rPr lang="en-US" altLang="zh-CN" dirty="0"/>
              <a:t>git log -p -2      #-p</a:t>
            </a:r>
            <a:r>
              <a:rPr lang="zh-CN" altLang="en-US" dirty="0"/>
              <a:t>显示提交内容差异，</a:t>
            </a:r>
            <a:r>
              <a:rPr lang="en-US" altLang="zh-CN" dirty="0"/>
              <a:t>-2</a:t>
            </a:r>
            <a:r>
              <a:rPr lang="zh-CN" altLang="en-US" dirty="0"/>
              <a:t>查看最近两次提交日志</a:t>
            </a:r>
            <a:endParaRPr lang="en-US" altLang="zh-CN" dirty="0"/>
          </a:p>
          <a:p>
            <a:pPr lvl="1"/>
            <a:r>
              <a:rPr lang="en-US" altLang="zh-CN" dirty="0"/>
              <a:t>git log filename #</a:t>
            </a:r>
            <a:r>
              <a:rPr lang="zh-CN" altLang="en-US" dirty="0"/>
              <a:t>查看某文件或目录的提交日志</a:t>
            </a:r>
            <a:endParaRPr lang="en-US" altLang="zh-CN" dirty="0"/>
          </a:p>
          <a:p>
            <a:r>
              <a:rPr lang="zh-CN" altLang="en-US" dirty="0"/>
              <a:t>查看修改</a:t>
            </a:r>
            <a:endParaRPr lang="en-US" altLang="zh-CN" dirty="0"/>
          </a:p>
          <a:p>
            <a:pPr lvl="1"/>
            <a:r>
              <a:rPr lang="en-US" altLang="zh-CN" dirty="0"/>
              <a:t>git diff                    #</a:t>
            </a:r>
            <a:r>
              <a:rPr lang="zh-CN" altLang="en-US" dirty="0"/>
              <a:t>查看工作区与暂存区的差异</a:t>
            </a:r>
            <a:endParaRPr lang="en-US" altLang="zh-CN" dirty="0"/>
          </a:p>
          <a:p>
            <a:pPr lvl="1"/>
            <a:r>
              <a:rPr lang="en-US" altLang="zh-CN" dirty="0"/>
              <a:t>git diff --staged     #</a:t>
            </a:r>
            <a:r>
              <a:rPr lang="zh-CN" altLang="en-US" dirty="0"/>
              <a:t>查看暂存区与最后提交的差异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98D4E4-ABCA-4058-A9FC-DF8100D6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90" y="2969903"/>
            <a:ext cx="404869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忽略文件</a:t>
            </a:r>
            <a:endParaRPr lang="en-US" altLang="zh-CN" dirty="0"/>
          </a:p>
          <a:p>
            <a:pPr lvl="1"/>
            <a:r>
              <a:rPr lang="zh-CN" altLang="en-US" dirty="0"/>
              <a:t>编辑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文件，可参考</a:t>
            </a:r>
            <a:r>
              <a:rPr lang="en-US" altLang="zh-CN" dirty="0">
                <a:hlinkClick r:id="rId2"/>
              </a:rPr>
              <a:t>https://github.com/github/gitignore</a:t>
            </a:r>
            <a:endParaRPr lang="en-US" altLang="zh-CN" dirty="0"/>
          </a:p>
          <a:p>
            <a:r>
              <a:rPr lang="zh-CN" altLang="en-US" dirty="0"/>
              <a:t>撤销操作</a:t>
            </a:r>
            <a:endParaRPr lang="en-US" altLang="zh-CN" dirty="0"/>
          </a:p>
          <a:p>
            <a:pPr lvl="1"/>
            <a:r>
              <a:rPr lang="en-US" altLang="zh-CN" dirty="0"/>
              <a:t>git reset HEAD filename  #</a:t>
            </a:r>
            <a:r>
              <a:rPr lang="zh-CN" altLang="en-US" dirty="0"/>
              <a:t>取消暂存的文件（撤销</a:t>
            </a:r>
            <a:r>
              <a:rPr lang="en-US" altLang="zh-CN" dirty="0"/>
              <a:t>add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git checkout --filename  #</a:t>
            </a:r>
            <a:r>
              <a:rPr lang="zh-CN" altLang="en-US" dirty="0"/>
              <a:t>撤销到最近一次</a:t>
            </a:r>
            <a:r>
              <a:rPr lang="en-US" altLang="zh-CN" dirty="0"/>
              <a:t>add</a:t>
            </a:r>
            <a:r>
              <a:rPr lang="zh-CN" altLang="en-US" dirty="0"/>
              <a:t>或</a:t>
            </a:r>
            <a:r>
              <a:rPr lang="en-US" altLang="zh-CN" dirty="0"/>
              <a:t>commit</a:t>
            </a:r>
            <a:r>
              <a:rPr lang="zh-CN" altLang="en-US" dirty="0"/>
              <a:t>时的内容（不可逆）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100B6A-7570-41B4-8AC0-CFA8CA276330}"/>
              </a:ext>
            </a:extLst>
          </p:cNvPr>
          <p:cNvSpPr txBox="1"/>
          <p:nvPr/>
        </p:nvSpPr>
        <p:spPr>
          <a:xfrm>
            <a:off x="8655727" y="1845734"/>
            <a:ext cx="1349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*.[</a:t>
            </a:r>
            <a:r>
              <a:rPr lang="en-US" altLang="zh-CN" dirty="0" err="1"/>
              <a:t>oa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*~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6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冲突处理</a:t>
            </a:r>
            <a:endParaRPr lang="en-US" altLang="zh-CN" dirty="0"/>
          </a:p>
          <a:p>
            <a:pPr lvl="1"/>
            <a:r>
              <a:rPr lang="en-US" altLang="zh-CN" dirty="0"/>
              <a:t>git merge --no-</a:t>
            </a:r>
            <a:r>
              <a:rPr lang="en-US" altLang="zh-CN" dirty="0" err="1"/>
              <a:t>ff</a:t>
            </a:r>
            <a:r>
              <a:rPr lang="en-US" altLang="zh-CN" dirty="0"/>
              <a:t> branch   #</a:t>
            </a:r>
            <a:r>
              <a:rPr lang="zh-CN" altLang="en-US" dirty="0"/>
              <a:t>合并分支，发生冲突</a:t>
            </a:r>
            <a:endParaRPr lang="en-US" altLang="zh-CN" dirty="0"/>
          </a:p>
          <a:p>
            <a:pPr lvl="1"/>
            <a:r>
              <a:rPr lang="en-US" altLang="zh-CN" dirty="0"/>
              <a:t>git diff                                #</a:t>
            </a:r>
            <a:r>
              <a:rPr lang="zh-CN" altLang="en-US" dirty="0"/>
              <a:t>查看冲突情况</a:t>
            </a:r>
            <a:endParaRPr lang="en-US" altLang="zh-CN" dirty="0"/>
          </a:p>
          <a:p>
            <a:pPr lvl="1"/>
            <a:r>
              <a:rPr lang="zh-CN" altLang="en-US" dirty="0"/>
              <a:t>手动修改冲突文件</a:t>
            </a:r>
            <a:endParaRPr lang="en-US" altLang="zh-CN" dirty="0"/>
          </a:p>
          <a:p>
            <a:pPr lvl="1"/>
            <a:r>
              <a:rPr lang="en-US" altLang="zh-CN" dirty="0"/>
              <a:t>git add filename</a:t>
            </a:r>
          </a:p>
          <a:p>
            <a:pPr lvl="1"/>
            <a:r>
              <a:rPr lang="en-US" altLang="zh-CN" dirty="0"/>
              <a:t>git commit -m "commit info"</a:t>
            </a:r>
          </a:p>
          <a:p>
            <a:pPr lvl="1"/>
            <a:r>
              <a:rPr lang="en-US" altLang="zh-CN" dirty="0"/>
              <a:t>git push origin master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4E6719-C801-4F10-92C3-D6DB214963C5}"/>
              </a:ext>
            </a:extLst>
          </p:cNvPr>
          <p:cNvSpPr txBox="1"/>
          <p:nvPr/>
        </p:nvSpPr>
        <p:spPr>
          <a:xfrm>
            <a:off x="6693058" y="2220403"/>
            <a:ext cx="27684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&lt;&lt;&lt;&lt;&lt;&lt;&lt; HEAD </a:t>
            </a:r>
            <a:br>
              <a:rPr lang="en-US" altLang="zh-CN" dirty="0"/>
            </a:br>
            <a:r>
              <a:rPr lang="en-US" altLang="zh-CN" dirty="0"/>
              <a:t>#! /</a:t>
            </a:r>
            <a:r>
              <a:rPr lang="en-US" altLang="zh-CN" dirty="0" err="1"/>
              <a:t>env</a:t>
            </a:r>
            <a:r>
              <a:rPr lang="en-US" altLang="zh-CN" dirty="0"/>
              <a:t>/python </a:t>
            </a:r>
            <a:br>
              <a:rPr lang="en-US" altLang="zh-CN" dirty="0"/>
            </a:br>
            <a:r>
              <a:rPr lang="en-US" altLang="zh-CN" dirty="0"/>
              <a:t>======= </a:t>
            </a:r>
            <a:br>
              <a:rPr lang="en-US" altLang="zh-CN" dirty="0"/>
            </a:br>
            <a:r>
              <a:rPr lang="en-US" altLang="zh-CN" dirty="0"/>
              <a:t>#! /</a:t>
            </a:r>
            <a:r>
              <a:rPr lang="en-US" altLang="zh-CN" dirty="0" err="1"/>
              <a:t>usr</a:t>
            </a:r>
            <a:r>
              <a:rPr lang="en-US" altLang="zh-CN" dirty="0"/>
              <a:t>/bin/python2.7 </a:t>
            </a:r>
            <a:br>
              <a:rPr lang="en-US" altLang="zh-CN" dirty="0"/>
            </a:br>
            <a:r>
              <a:rPr lang="en-US" altLang="zh-CN" dirty="0"/>
              <a:t>&gt;&gt;&gt;&gt;&gt;&gt;&gt; branch_ca8ba59e </a:t>
            </a:r>
            <a:br>
              <a:rPr lang="en-US" altLang="zh-CN" dirty="0"/>
            </a:br>
            <a:r>
              <a:rPr lang="en-US" altLang="zh-CN" dirty="0"/>
              <a:t># -*- coding: UTF-8 -*- </a:t>
            </a:r>
            <a:br>
              <a:rPr lang="en-US" altLang="zh-CN" dirty="0"/>
            </a:b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版本回退</a:t>
            </a:r>
            <a:endParaRPr lang="en-US" altLang="zh-CN" dirty="0"/>
          </a:p>
          <a:p>
            <a:pPr lvl="1"/>
            <a:r>
              <a:rPr lang="en-US" altLang="zh-CN" dirty="0"/>
              <a:t>git reset --hard </a:t>
            </a:r>
            <a:r>
              <a:rPr lang="en-US" altLang="zh-CN" dirty="0" err="1"/>
              <a:t>commit_id</a:t>
            </a:r>
            <a:r>
              <a:rPr lang="en-US" altLang="zh-CN" dirty="0"/>
              <a:t>   #</a:t>
            </a:r>
            <a:r>
              <a:rPr lang="zh-CN" altLang="en-US" dirty="0"/>
              <a:t>回退到</a:t>
            </a:r>
            <a:r>
              <a:rPr lang="en-US" altLang="zh-CN" dirty="0" err="1"/>
              <a:t>commit_id</a:t>
            </a:r>
            <a:r>
              <a:rPr lang="zh-CN" altLang="en-US" dirty="0"/>
              <a:t>指定版本</a:t>
            </a:r>
            <a:endParaRPr lang="en-US" altLang="zh-CN" dirty="0"/>
          </a:p>
          <a:p>
            <a:pPr lvl="1"/>
            <a:r>
              <a:rPr lang="en-US" altLang="zh-CN" dirty="0"/>
              <a:t>git reset --hard HEAD^       #</a:t>
            </a:r>
            <a:r>
              <a:rPr lang="zh-CN" altLang="en-US" dirty="0"/>
              <a:t>回退到上一个版本</a:t>
            </a:r>
            <a:endParaRPr lang="en-US" altLang="zh-CN" dirty="0"/>
          </a:p>
          <a:p>
            <a:pPr lvl="1"/>
            <a:r>
              <a:rPr lang="en-US" altLang="zh-CN" dirty="0"/>
              <a:t>git reset --hard HEAD^^     #</a:t>
            </a:r>
            <a:r>
              <a:rPr lang="zh-CN" altLang="en-US" dirty="0"/>
              <a:t>回退到上上个版本</a:t>
            </a:r>
            <a:endParaRPr lang="en-US" altLang="zh-CN" dirty="0"/>
          </a:p>
          <a:p>
            <a:pPr lvl="1"/>
            <a:r>
              <a:rPr lang="en-US" altLang="zh-CN" dirty="0"/>
              <a:t>git reset --hard HEAD~100  #</a:t>
            </a:r>
            <a:r>
              <a:rPr lang="zh-CN" altLang="en-US" dirty="0"/>
              <a:t>回退到上</a:t>
            </a:r>
            <a:r>
              <a:rPr lang="en-US" altLang="zh-CN" dirty="0"/>
              <a:t>100</a:t>
            </a:r>
            <a:r>
              <a:rPr lang="zh-CN" altLang="en-US" dirty="0"/>
              <a:t>个版本</a:t>
            </a:r>
            <a:endParaRPr lang="en-US" altLang="zh-CN" dirty="0"/>
          </a:p>
          <a:p>
            <a:r>
              <a:rPr lang="zh-CN" altLang="en-US" dirty="0"/>
              <a:t>查看所有分支的所有操作记录</a:t>
            </a:r>
            <a:endParaRPr lang="en-US" altLang="zh-CN" dirty="0"/>
          </a:p>
          <a:p>
            <a:pPr lvl="1"/>
            <a:r>
              <a:rPr lang="en-US" altLang="zh-CN" dirty="0"/>
              <a:t>git </a:t>
            </a:r>
            <a:r>
              <a:rPr lang="en-US" altLang="zh-CN" dirty="0" err="1"/>
              <a:t>reflog</a:t>
            </a:r>
            <a:r>
              <a:rPr lang="en-US" altLang="zh-CN" dirty="0"/>
              <a:t>  #</a:t>
            </a:r>
            <a:r>
              <a:rPr lang="zh-CN" altLang="en-US" dirty="0"/>
              <a:t>可以查看所有的</a:t>
            </a:r>
            <a:r>
              <a:rPr lang="en-US" altLang="zh-CN" dirty="0"/>
              <a:t>commit</a:t>
            </a:r>
            <a:r>
              <a:rPr lang="zh-CN" altLang="en-US" dirty="0"/>
              <a:t>和</a:t>
            </a:r>
            <a:r>
              <a:rPr lang="en-US" altLang="zh-CN" dirty="0"/>
              <a:t>reset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9583F-6258-42EB-AEE7-F6307E18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35366"/>
            <a:ext cx="5543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代码评审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338E0-EBC6-4FA4-87CB-FAF2CE56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42" y="1845734"/>
            <a:ext cx="5535156" cy="38961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8E4E26-8409-4C9C-895F-4DA2509E74ED}"/>
              </a:ext>
            </a:extLst>
          </p:cNvPr>
          <p:cNvSpPr txBox="1"/>
          <p:nvPr/>
        </p:nvSpPr>
        <p:spPr>
          <a:xfrm>
            <a:off x="1758539" y="5869094"/>
            <a:ext cx="7913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更多内容可参考：</a:t>
            </a:r>
            <a:r>
              <a:rPr lang="en-US" altLang="zh-CN" sz="1400" dirty="0"/>
              <a:t>http://x.code.oa.com/Code/Git/blob/master/help/solutions/how_to_code_review.md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61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分支基础</a:t>
            </a:r>
            <a:endParaRPr lang="en-US" altLang="zh-CN" dirty="0"/>
          </a:p>
          <a:p>
            <a:pPr lvl="1"/>
            <a:r>
              <a:rPr lang="zh-CN" altLang="en-US" dirty="0"/>
              <a:t>提交对象</a:t>
            </a:r>
            <a:endParaRPr lang="en-US" altLang="zh-CN" dirty="0"/>
          </a:p>
          <a:p>
            <a:pPr lvl="2"/>
            <a:r>
              <a:rPr lang="en-US" altLang="zh-CN" dirty="0"/>
              <a:t>tree</a:t>
            </a:r>
            <a:r>
              <a:rPr lang="zh-CN" altLang="en-US" dirty="0"/>
              <a:t>对象指针</a:t>
            </a:r>
            <a:endParaRPr lang="en-US" altLang="zh-CN" dirty="0"/>
          </a:p>
          <a:p>
            <a:pPr lvl="2"/>
            <a:r>
              <a:rPr lang="zh-CN" altLang="en-US" dirty="0"/>
              <a:t>提交信息</a:t>
            </a:r>
            <a:endParaRPr lang="en-US" altLang="zh-CN" dirty="0"/>
          </a:p>
          <a:p>
            <a:pPr lvl="2"/>
            <a:r>
              <a:rPr lang="zh-CN" altLang="en-US" dirty="0"/>
              <a:t>父对象指针</a:t>
            </a:r>
            <a:endParaRPr lang="en-US" altLang="zh-CN" dirty="0"/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目录结构</a:t>
            </a:r>
            <a:endParaRPr lang="en-US" altLang="zh-CN" dirty="0"/>
          </a:p>
          <a:p>
            <a:pPr lvl="2"/>
            <a:r>
              <a:rPr lang="en-US" altLang="zh-CN" dirty="0"/>
              <a:t>blob</a:t>
            </a:r>
            <a:r>
              <a:rPr lang="zh-CN" altLang="en-US" dirty="0"/>
              <a:t>对象索引</a:t>
            </a:r>
            <a:endParaRPr lang="en-US" altLang="zh-CN" dirty="0"/>
          </a:p>
          <a:p>
            <a:pPr lvl="1"/>
            <a:r>
              <a:rPr lang="en-US" altLang="zh-CN" dirty="0"/>
              <a:t>blob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文件快照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6B6304-781A-4B4F-BF72-00122ED4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1845734"/>
            <a:ext cx="7620000" cy="4219575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84303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分支基础</a:t>
            </a:r>
            <a:endParaRPr lang="en-US" altLang="zh-CN" dirty="0"/>
          </a:p>
          <a:p>
            <a:pPr lvl="1"/>
            <a:r>
              <a:rPr lang="zh-CN" altLang="en-US" dirty="0"/>
              <a:t>提交对象</a:t>
            </a:r>
            <a:endParaRPr lang="en-US" altLang="zh-CN" dirty="0"/>
          </a:p>
          <a:p>
            <a:pPr lvl="2"/>
            <a:r>
              <a:rPr lang="en-US" altLang="zh-CN" dirty="0"/>
              <a:t>tree</a:t>
            </a:r>
            <a:r>
              <a:rPr lang="zh-CN" altLang="en-US" dirty="0"/>
              <a:t>对象指针</a:t>
            </a:r>
            <a:endParaRPr lang="en-US" altLang="zh-CN" dirty="0"/>
          </a:p>
          <a:p>
            <a:pPr lvl="2"/>
            <a:r>
              <a:rPr lang="zh-CN" altLang="en-US" dirty="0"/>
              <a:t>提交信息</a:t>
            </a:r>
            <a:endParaRPr lang="en-US" altLang="zh-CN" dirty="0"/>
          </a:p>
          <a:p>
            <a:pPr lvl="2"/>
            <a:r>
              <a:rPr lang="zh-CN" altLang="en-US" dirty="0"/>
              <a:t>父对象指针</a:t>
            </a:r>
            <a:endParaRPr lang="en-US" altLang="zh-CN" dirty="0"/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目录结构</a:t>
            </a:r>
            <a:endParaRPr lang="en-US" altLang="zh-CN" dirty="0"/>
          </a:p>
          <a:p>
            <a:pPr lvl="2"/>
            <a:r>
              <a:rPr lang="en-US" altLang="zh-CN" dirty="0"/>
              <a:t>blob</a:t>
            </a:r>
            <a:r>
              <a:rPr lang="zh-CN" altLang="en-US" dirty="0"/>
              <a:t>对象索引</a:t>
            </a:r>
            <a:endParaRPr lang="en-US" altLang="zh-CN" dirty="0"/>
          </a:p>
          <a:p>
            <a:pPr lvl="1"/>
            <a:r>
              <a:rPr lang="en-US" altLang="zh-CN" dirty="0"/>
              <a:t>blob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文件快照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B57574-26CC-48DC-9E26-56EF292E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64" y="1845734"/>
            <a:ext cx="7447716" cy="2467056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2196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C68BD-C886-489C-9422-6D8D77B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3F09B-4070-47FF-BD5B-19DC50AB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整体设计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  <a:endParaRPr lang="en-US" altLang="zh-CN" dirty="0"/>
          </a:p>
          <a:p>
            <a:r>
              <a:rPr lang="zh-CN" altLang="en-US" dirty="0"/>
              <a:t>分布式工作流程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8715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分支基础</a:t>
            </a:r>
            <a:endParaRPr lang="en-US" altLang="zh-CN" dirty="0"/>
          </a:p>
          <a:p>
            <a:pPr lvl="1"/>
            <a:r>
              <a:rPr lang="zh-CN" altLang="en-US" dirty="0"/>
              <a:t>分支的本质</a:t>
            </a:r>
            <a:endParaRPr lang="en-US" altLang="zh-CN" dirty="0"/>
          </a:p>
          <a:p>
            <a:pPr lvl="2"/>
            <a:r>
              <a:rPr lang="zh-CN" altLang="en-US" dirty="0"/>
              <a:t>指向</a:t>
            </a:r>
            <a:r>
              <a:rPr lang="en-US" altLang="zh-CN" dirty="0"/>
              <a:t>commit</a:t>
            </a:r>
            <a:r>
              <a:rPr lang="zh-CN" altLang="en-US" dirty="0"/>
              <a:t>对象的可变指针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A6587-77EB-4362-AE2C-EB16CD480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3" y="5333482"/>
            <a:ext cx="4884249" cy="7241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6EFE22-23C9-4F07-B7B8-061C0758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3" y="3392875"/>
            <a:ext cx="4884249" cy="12168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449374-306C-4C82-AEA9-CFE22F3F25A5}"/>
              </a:ext>
            </a:extLst>
          </p:cNvPr>
          <p:cNvSpPr txBox="1"/>
          <p:nvPr/>
        </p:nvSpPr>
        <p:spPr>
          <a:xfrm>
            <a:off x="6180674" y="381662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.git/ref/heads/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36CBBC-27B5-46F3-A602-94613C8A4471}"/>
              </a:ext>
            </a:extLst>
          </p:cNvPr>
          <p:cNvSpPr txBox="1"/>
          <p:nvPr/>
        </p:nvSpPr>
        <p:spPr>
          <a:xfrm>
            <a:off x="6194694" y="557055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51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分支基础</a:t>
            </a:r>
            <a:endParaRPr lang="en-US" altLang="zh-CN" dirty="0"/>
          </a:p>
          <a:p>
            <a:pPr lvl="1"/>
            <a:r>
              <a:rPr lang="en-US" altLang="zh-CN" dirty="0"/>
              <a:t>HEAD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2"/>
            <a:r>
              <a:rPr lang="zh-CN" altLang="en-US" dirty="0"/>
              <a:t>指示当前所在的分支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87CF16-0FAC-4399-AB79-4BAB4A3DB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9921"/>
            <a:ext cx="7168159" cy="4587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D78B0C-CE17-40B4-89DF-C0687CD7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30" y="2626969"/>
            <a:ext cx="238125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2BEF75-398B-491F-8409-9CC475B47FF7}"/>
              </a:ext>
            </a:extLst>
          </p:cNvPr>
          <p:cNvSpPr txBox="1"/>
          <p:nvPr/>
        </p:nvSpPr>
        <p:spPr>
          <a:xfrm>
            <a:off x="8774430" y="224159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.git/HEAD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559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分支创建与合并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79F3A-038F-4EB8-AF5B-C805D291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978555"/>
            <a:ext cx="4281073" cy="12415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E01B2A-D2F3-46E3-96D2-1E153D821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9" y="3890444"/>
            <a:ext cx="4281074" cy="20870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1DDA70-4FC6-4B5D-BDEE-0FCDD1EAA66A}"/>
              </a:ext>
            </a:extLst>
          </p:cNvPr>
          <p:cNvSpPr txBox="1"/>
          <p:nvPr/>
        </p:nvSpPr>
        <p:spPr>
          <a:xfrm>
            <a:off x="1097280" y="2853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5F466-C7A3-43C9-8FB4-093983EC2E22}"/>
              </a:ext>
            </a:extLst>
          </p:cNvPr>
          <p:cNvSpPr txBox="1"/>
          <p:nvPr/>
        </p:nvSpPr>
        <p:spPr>
          <a:xfrm>
            <a:off x="1097280" y="4767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336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分支创建与合并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1DDA70-4FC6-4B5D-BDEE-0FCDD1EAA66A}"/>
              </a:ext>
            </a:extLst>
          </p:cNvPr>
          <p:cNvSpPr txBox="1"/>
          <p:nvPr/>
        </p:nvSpPr>
        <p:spPr>
          <a:xfrm>
            <a:off x="1097280" y="2456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5F466-C7A3-43C9-8FB4-093983EC2E22}"/>
              </a:ext>
            </a:extLst>
          </p:cNvPr>
          <p:cNvSpPr txBox="1"/>
          <p:nvPr/>
        </p:nvSpPr>
        <p:spPr>
          <a:xfrm>
            <a:off x="1097280" y="4658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B77971-E086-445E-86BF-F43062FD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9" y="1787258"/>
            <a:ext cx="4777186" cy="1719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4A856D-C0EB-4F4D-A7C3-1DA77E404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9" y="3999494"/>
            <a:ext cx="4777186" cy="22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分支创建与合并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5F466-C7A3-43C9-8FB4-093983EC2E22}"/>
              </a:ext>
            </a:extLst>
          </p:cNvPr>
          <p:cNvSpPr txBox="1"/>
          <p:nvPr/>
        </p:nvSpPr>
        <p:spPr>
          <a:xfrm>
            <a:off x="1097280" y="3530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E5C317-D93C-42D6-B7DB-D385B379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2154847"/>
            <a:ext cx="5198528" cy="3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分支创建与合并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5F466-C7A3-43C9-8FB4-093983EC2E22}"/>
              </a:ext>
            </a:extLst>
          </p:cNvPr>
          <p:cNvSpPr txBox="1"/>
          <p:nvPr/>
        </p:nvSpPr>
        <p:spPr>
          <a:xfrm>
            <a:off x="1097280" y="3579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08E73-B15B-4C5B-90F6-63CBA09F8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2319253"/>
            <a:ext cx="6087756" cy="28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分支创建与合并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5F466-C7A3-43C9-8FB4-093983EC2E22}"/>
              </a:ext>
            </a:extLst>
          </p:cNvPr>
          <p:cNvSpPr txBox="1"/>
          <p:nvPr/>
        </p:nvSpPr>
        <p:spPr>
          <a:xfrm>
            <a:off x="1097280" y="46259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AA6D2-73DA-4005-A92B-9CD18CD6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495875"/>
            <a:ext cx="5575876" cy="2655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4B5CC5-23FA-4643-AB36-D7F77AE16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3488614"/>
            <a:ext cx="6693830" cy="26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分支管理模式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59EF68-3962-41E9-82D2-504E9DEB9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5" y="2375761"/>
            <a:ext cx="6554140" cy="852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88307C-6B21-402B-B42E-BB60107DB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5" y="3916497"/>
            <a:ext cx="6554140" cy="23922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8E7079-1369-44E1-8AEE-621254947BC4}"/>
              </a:ext>
            </a:extLst>
          </p:cNvPr>
          <p:cNvSpPr txBox="1"/>
          <p:nvPr/>
        </p:nvSpPr>
        <p:spPr>
          <a:xfrm>
            <a:off x="7925230" y="2686395"/>
            <a:ext cx="133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实际分支图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614AE1-FFD2-46F0-8DC6-4BD4F0B6EF9E}"/>
              </a:ext>
            </a:extLst>
          </p:cNvPr>
          <p:cNvSpPr txBox="1"/>
          <p:nvPr/>
        </p:nvSpPr>
        <p:spPr>
          <a:xfrm>
            <a:off x="7925230" y="4919283"/>
            <a:ext cx="133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流水线显示</a:t>
            </a:r>
          </a:p>
        </p:txBody>
      </p:sp>
    </p:spTree>
    <p:extLst>
      <p:ext uri="{BB962C8B-B14F-4D97-AF65-F5344CB8AC3E}">
        <p14:creationId xmlns:p14="http://schemas.microsoft.com/office/powerpoint/2010/main" val="106788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分支管理模式</a:t>
            </a:r>
            <a:endParaRPr lang="en-US" altLang="zh-CN" dirty="0"/>
          </a:p>
          <a:p>
            <a:pPr lvl="1"/>
            <a:r>
              <a:rPr lang="en-US" altLang="zh-CN" dirty="0"/>
              <a:t>git-flow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C2DC2BC-2B01-436C-B5EC-01303DE41F95}"/>
              </a:ext>
            </a:extLst>
          </p:cNvPr>
          <p:cNvCxnSpPr>
            <a:cxnSpLocks/>
          </p:cNvCxnSpPr>
          <p:nvPr/>
        </p:nvCxnSpPr>
        <p:spPr>
          <a:xfrm>
            <a:off x="1301859" y="2912602"/>
            <a:ext cx="985692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BC24E83-8CA4-4157-90DC-68E3788ABD24}"/>
              </a:ext>
            </a:extLst>
          </p:cNvPr>
          <p:cNvSpPr txBox="1"/>
          <p:nvPr/>
        </p:nvSpPr>
        <p:spPr>
          <a:xfrm>
            <a:off x="5919177" y="256909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Time</a:t>
            </a:r>
            <a:endParaRPr lang="zh-CN" altLang="en-US" b="1" i="1" dirty="0"/>
          </a:p>
        </p:txBody>
      </p:sp>
      <p:sp>
        <p:nvSpPr>
          <p:cNvPr id="192" name="流程图: 接点 191">
            <a:extLst>
              <a:ext uri="{FF2B5EF4-FFF2-40B4-BE49-F238E27FC236}">
                <a16:creationId xmlns:a16="http://schemas.microsoft.com/office/drawing/2014/main" id="{625D2DD3-0F51-4B59-B419-864F79F2283B}"/>
              </a:ext>
            </a:extLst>
          </p:cNvPr>
          <p:cNvSpPr/>
          <p:nvPr/>
        </p:nvSpPr>
        <p:spPr>
          <a:xfrm>
            <a:off x="1890794" y="3393048"/>
            <a:ext cx="201478" cy="20147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19131A8-4644-423D-9D19-B9FFBE30D508}"/>
              </a:ext>
            </a:extLst>
          </p:cNvPr>
          <p:cNvCxnSpPr>
            <a:endCxn id="192" idx="2"/>
          </p:cNvCxnSpPr>
          <p:nvPr/>
        </p:nvCxnSpPr>
        <p:spPr>
          <a:xfrm>
            <a:off x="1332855" y="3493787"/>
            <a:ext cx="55793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53D081B3-FD22-4C6E-A8DC-9C9C6AD334C3}"/>
              </a:ext>
            </a:extLst>
          </p:cNvPr>
          <p:cNvSpPr/>
          <p:nvPr/>
        </p:nvSpPr>
        <p:spPr>
          <a:xfrm>
            <a:off x="3918489" y="3393048"/>
            <a:ext cx="201478" cy="20147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流程图: 接点 194">
            <a:extLst>
              <a:ext uri="{FF2B5EF4-FFF2-40B4-BE49-F238E27FC236}">
                <a16:creationId xmlns:a16="http://schemas.microsoft.com/office/drawing/2014/main" id="{97B4ADE9-C220-4846-A2A5-6086E278F61D}"/>
              </a:ext>
            </a:extLst>
          </p:cNvPr>
          <p:cNvSpPr/>
          <p:nvPr/>
        </p:nvSpPr>
        <p:spPr>
          <a:xfrm>
            <a:off x="8286428" y="3393048"/>
            <a:ext cx="201478" cy="20147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流程图: 接点 195">
            <a:extLst>
              <a:ext uri="{FF2B5EF4-FFF2-40B4-BE49-F238E27FC236}">
                <a16:creationId xmlns:a16="http://schemas.microsoft.com/office/drawing/2014/main" id="{1C14030F-321F-42CA-A357-EA9138F490A9}"/>
              </a:ext>
            </a:extLst>
          </p:cNvPr>
          <p:cNvSpPr/>
          <p:nvPr/>
        </p:nvSpPr>
        <p:spPr>
          <a:xfrm>
            <a:off x="10988299" y="3393048"/>
            <a:ext cx="201478" cy="20147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6F876B2-C65B-469E-8102-28AAF2422D3C}"/>
              </a:ext>
            </a:extLst>
          </p:cNvPr>
          <p:cNvCxnSpPr>
            <a:stCxn id="192" idx="6"/>
            <a:endCxn id="194" idx="2"/>
          </p:cNvCxnSpPr>
          <p:nvPr/>
        </p:nvCxnSpPr>
        <p:spPr>
          <a:xfrm>
            <a:off x="2092272" y="3493787"/>
            <a:ext cx="182621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00A8FF6-DF54-4F8A-B8F5-01E4D5B2586D}"/>
              </a:ext>
            </a:extLst>
          </p:cNvPr>
          <p:cNvCxnSpPr>
            <a:stCxn id="194" idx="6"/>
            <a:endCxn id="195" idx="2"/>
          </p:cNvCxnSpPr>
          <p:nvPr/>
        </p:nvCxnSpPr>
        <p:spPr>
          <a:xfrm>
            <a:off x="4119967" y="3493787"/>
            <a:ext cx="416646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304F24F5-A775-404D-92D6-95736AAA48A6}"/>
              </a:ext>
            </a:extLst>
          </p:cNvPr>
          <p:cNvCxnSpPr>
            <a:stCxn id="195" idx="6"/>
            <a:endCxn id="196" idx="2"/>
          </p:cNvCxnSpPr>
          <p:nvPr/>
        </p:nvCxnSpPr>
        <p:spPr>
          <a:xfrm>
            <a:off x="8487906" y="3493787"/>
            <a:ext cx="250039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330D5858-594F-4DCF-B127-9544D04BC953}"/>
              </a:ext>
            </a:extLst>
          </p:cNvPr>
          <p:cNvCxnSpPr>
            <a:cxnSpLocks/>
          </p:cNvCxnSpPr>
          <p:nvPr/>
        </p:nvCxnSpPr>
        <p:spPr>
          <a:xfrm>
            <a:off x="1332855" y="3973380"/>
            <a:ext cx="985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流程图: 接点 200">
            <a:extLst>
              <a:ext uri="{FF2B5EF4-FFF2-40B4-BE49-F238E27FC236}">
                <a16:creationId xmlns:a16="http://schemas.microsoft.com/office/drawing/2014/main" id="{972319E7-F726-4A51-B263-94E55965F7F4}"/>
              </a:ext>
            </a:extLst>
          </p:cNvPr>
          <p:cNvSpPr/>
          <p:nvPr/>
        </p:nvSpPr>
        <p:spPr>
          <a:xfrm>
            <a:off x="3593024" y="3872640"/>
            <a:ext cx="201478" cy="20147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A938441A-7D72-44A8-B1F8-BC1EEA5196A7}"/>
              </a:ext>
            </a:extLst>
          </p:cNvPr>
          <p:cNvCxnSpPr>
            <a:cxnSpLocks/>
          </p:cNvCxnSpPr>
          <p:nvPr/>
        </p:nvCxnSpPr>
        <p:spPr>
          <a:xfrm>
            <a:off x="1332855" y="4442323"/>
            <a:ext cx="985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998455DB-2111-491F-867C-AB8975FEEE2F}"/>
              </a:ext>
            </a:extLst>
          </p:cNvPr>
          <p:cNvCxnSpPr>
            <a:cxnSpLocks/>
          </p:cNvCxnSpPr>
          <p:nvPr/>
        </p:nvCxnSpPr>
        <p:spPr>
          <a:xfrm>
            <a:off x="1332855" y="4942265"/>
            <a:ext cx="985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83946DAD-3DF0-4EE6-B7ED-799DD4D46600}"/>
              </a:ext>
            </a:extLst>
          </p:cNvPr>
          <p:cNvCxnSpPr>
            <a:cxnSpLocks/>
          </p:cNvCxnSpPr>
          <p:nvPr/>
        </p:nvCxnSpPr>
        <p:spPr>
          <a:xfrm>
            <a:off x="1332855" y="5439229"/>
            <a:ext cx="985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B2CA6D6-1AAF-4026-B09D-2F966759F01C}"/>
              </a:ext>
            </a:extLst>
          </p:cNvPr>
          <p:cNvSpPr txBox="1"/>
          <p:nvPr/>
        </p:nvSpPr>
        <p:spPr>
          <a:xfrm>
            <a:off x="391471" y="3309121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master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2934BBC-E13C-4ECA-AA23-6BA6EFF590E6}"/>
              </a:ext>
            </a:extLst>
          </p:cNvPr>
          <p:cNvSpPr txBox="1"/>
          <p:nvPr/>
        </p:nvSpPr>
        <p:spPr>
          <a:xfrm>
            <a:off x="498195" y="37887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hotfix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03E525C2-7D90-4942-98B5-B2796E8D9F36}"/>
              </a:ext>
            </a:extLst>
          </p:cNvPr>
          <p:cNvSpPr txBox="1"/>
          <p:nvPr/>
        </p:nvSpPr>
        <p:spPr>
          <a:xfrm>
            <a:off x="401890" y="425765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release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970928BE-CA3E-4661-AC9C-1CC9FCA153AC}"/>
              </a:ext>
            </a:extLst>
          </p:cNvPr>
          <p:cNvSpPr txBox="1"/>
          <p:nvPr/>
        </p:nvSpPr>
        <p:spPr>
          <a:xfrm>
            <a:off x="256016" y="4757599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develop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5E2F7BF-6529-4ABF-83A0-C3E1786C59CE}"/>
              </a:ext>
            </a:extLst>
          </p:cNvPr>
          <p:cNvSpPr txBox="1"/>
          <p:nvPr/>
        </p:nvSpPr>
        <p:spPr>
          <a:xfrm>
            <a:off x="389907" y="525456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feature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FC783D78-739B-4EB6-A55F-8B41D39BC968}"/>
              </a:ext>
            </a:extLst>
          </p:cNvPr>
          <p:cNvCxnSpPr>
            <a:cxnSpLocks/>
          </p:cNvCxnSpPr>
          <p:nvPr/>
        </p:nvCxnSpPr>
        <p:spPr>
          <a:xfrm>
            <a:off x="1332855" y="5942460"/>
            <a:ext cx="985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717DEE49-0DAD-4766-82E5-FEF1B84D0387}"/>
              </a:ext>
            </a:extLst>
          </p:cNvPr>
          <p:cNvSpPr txBox="1"/>
          <p:nvPr/>
        </p:nvSpPr>
        <p:spPr>
          <a:xfrm>
            <a:off x="387509" y="575779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feature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2" name="流程图: 接点 211">
            <a:extLst>
              <a:ext uri="{FF2B5EF4-FFF2-40B4-BE49-F238E27FC236}">
                <a16:creationId xmlns:a16="http://schemas.microsoft.com/office/drawing/2014/main" id="{B1A56C4F-29FE-4315-90CE-C378772CE79B}"/>
              </a:ext>
            </a:extLst>
          </p:cNvPr>
          <p:cNvSpPr/>
          <p:nvPr/>
        </p:nvSpPr>
        <p:spPr>
          <a:xfrm>
            <a:off x="2319920" y="4841526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流程图: 接点 212">
            <a:extLst>
              <a:ext uri="{FF2B5EF4-FFF2-40B4-BE49-F238E27FC236}">
                <a16:creationId xmlns:a16="http://schemas.microsoft.com/office/drawing/2014/main" id="{B3D8299F-73EB-45C0-93E8-0A4E0234D3ED}"/>
              </a:ext>
            </a:extLst>
          </p:cNvPr>
          <p:cNvSpPr/>
          <p:nvPr/>
        </p:nvSpPr>
        <p:spPr>
          <a:xfrm>
            <a:off x="2803902" y="4843568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流程图: 接点 213">
            <a:extLst>
              <a:ext uri="{FF2B5EF4-FFF2-40B4-BE49-F238E27FC236}">
                <a16:creationId xmlns:a16="http://schemas.microsoft.com/office/drawing/2014/main" id="{29AC3E34-60AA-4EE2-8A36-9782179387CC}"/>
              </a:ext>
            </a:extLst>
          </p:cNvPr>
          <p:cNvSpPr/>
          <p:nvPr/>
        </p:nvSpPr>
        <p:spPr>
          <a:xfrm>
            <a:off x="3306985" y="4841526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流程图: 接点 214">
            <a:extLst>
              <a:ext uri="{FF2B5EF4-FFF2-40B4-BE49-F238E27FC236}">
                <a16:creationId xmlns:a16="http://schemas.microsoft.com/office/drawing/2014/main" id="{BB915AC5-BF59-492F-AB09-45D28B81CCE0}"/>
              </a:ext>
            </a:extLst>
          </p:cNvPr>
          <p:cNvSpPr/>
          <p:nvPr/>
        </p:nvSpPr>
        <p:spPr>
          <a:xfrm>
            <a:off x="4318068" y="4836425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AFA380A7-311E-4972-9BCC-C8A693DCB944}"/>
              </a:ext>
            </a:extLst>
          </p:cNvPr>
          <p:cNvSpPr/>
          <p:nvPr/>
        </p:nvSpPr>
        <p:spPr>
          <a:xfrm>
            <a:off x="5299015" y="4836425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流程图: 接点 216">
            <a:extLst>
              <a:ext uri="{FF2B5EF4-FFF2-40B4-BE49-F238E27FC236}">
                <a16:creationId xmlns:a16="http://schemas.microsoft.com/office/drawing/2014/main" id="{F45E5D42-AFFA-45AE-B2A8-5BFA30E6F369}"/>
              </a:ext>
            </a:extLst>
          </p:cNvPr>
          <p:cNvSpPr/>
          <p:nvPr/>
        </p:nvSpPr>
        <p:spPr>
          <a:xfrm>
            <a:off x="5727732" y="4341584"/>
            <a:ext cx="201478" cy="20147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流程图: 接点 217">
            <a:extLst>
              <a:ext uri="{FF2B5EF4-FFF2-40B4-BE49-F238E27FC236}">
                <a16:creationId xmlns:a16="http://schemas.microsoft.com/office/drawing/2014/main" id="{26509B01-4DD9-4158-9063-568657DD5BDC}"/>
              </a:ext>
            </a:extLst>
          </p:cNvPr>
          <p:cNvSpPr/>
          <p:nvPr/>
        </p:nvSpPr>
        <p:spPr>
          <a:xfrm>
            <a:off x="6203197" y="4341584"/>
            <a:ext cx="201478" cy="20147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流程图: 接点 218">
            <a:extLst>
              <a:ext uri="{FF2B5EF4-FFF2-40B4-BE49-F238E27FC236}">
                <a16:creationId xmlns:a16="http://schemas.microsoft.com/office/drawing/2014/main" id="{EAAC3FD3-38F5-477A-BA42-9E9F825FBB38}"/>
              </a:ext>
            </a:extLst>
          </p:cNvPr>
          <p:cNvSpPr/>
          <p:nvPr/>
        </p:nvSpPr>
        <p:spPr>
          <a:xfrm>
            <a:off x="6779401" y="4346208"/>
            <a:ext cx="201478" cy="20147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接点 219">
            <a:extLst>
              <a:ext uri="{FF2B5EF4-FFF2-40B4-BE49-F238E27FC236}">
                <a16:creationId xmlns:a16="http://schemas.microsoft.com/office/drawing/2014/main" id="{43046B0C-14E4-4B9A-A16B-6581B8F447E8}"/>
              </a:ext>
            </a:extLst>
          </p:cNvPr>
          <p:cNvSpPr/>
          <p:nvPr/>
        </p:nvSpPr>
        <p:spPr>
          <a:xfrm>
            <a:off x="7545371" y="4341584"/>
            <a:ext cx="201478" cy="20147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接点 220">
            <a:extLst>
              <a:ext uri="{FF2B5EF4-FFF2-40B4-BE49-F238E27FC236}">
                <a16:creationId xmlns:a16="http://schemas.microsoft.com/office/drawing/2014/main" id="{DDE8A850-0F2D-4580-8AE9-548A381B86FA}"/>
              </a:ext>
            </a:extLst>
          </p:cNvPr>
          <p:cNvSpPr/>
          <p:nvPr/>
        </p:nvSpPr>
        <p:spPr>
          <a:xfrm>
            <a:off x="6619364" y="4838810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接点 221">
            <a:extLst>
              <a:ext uri="{FF2B5EF4-FFF2-40B4-BE49-F238E27FC236}">
                <a16:creationId xmlns:a16="http://schemas.microsoft.com/office/drawing/2014/main" id="{79472ACD-9A0B-48B1-AE6A-442F949BA105}"/>
              </a:ext>
            </a:extLst>
          </p:cNvPr>
          <p:cNvSpPr/>
          <p:nvPr/>
        </p:nvSpPr>
        <p:spPr>
          <a:xfrm>
            <a:off x="8084950" y="4836425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接点 222">
            <a:extLst>
              <a:ext uri="{FF2B5EF4-FFF2-40B4-BE49-F238E27FC236}">
                <a16:creationId xmlns:a16="http://schemas.microsoft.com/office/drawing/2014/main" id="{B4131719-E275-4070-AB11-D717C776CB44}"/>
              </a:ext>
            </a:extLst>
          </p:cNvPr>
          <p:cNvSpPr/>
          <p:nvPr/>
        </p:nvSpPr>
        <p:spPr>
          <a:xfrm>
            <a:off x="10273944" y="4340289"/>
            <a:ext cx="201478" cy="20147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1F484D19-F361-4920-A902-AEBB8D7AEDA7}"/>
              </a:ext>
            </a:extLst>
          </p:cNvPr>
          <p:cNvSpPr/>
          <p:nvPr/>
        </p:nvSpPr>
        <p:spPr>
          <a:xfrm>
            <a:off x="9931743" y="4836110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5B0E4CE9-2B2E-4ECC-9580-4E4268116D2F}"/>
              </a:ext>
            </a:extLst>
          </p:cNvPr>
          <p:cNvSpPr/>
          <p:nvPr/>
        </p:nvSpPr>
        <p:spPr>
          <a:xfrm>
            <a:off x="10887560" y="4831536"/>
            <a:ext cx="201478" cy="20147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7A49477F-4FB6-453D-9ADB-8807B8B9375F}"/>
              </a:ext>
            </a:extLst>
          </p:cNvPr>
          <p:cNvSpPr/>
          <p:nvPr/>
        </p:nvSpPr>
        <p:spPr>
          <a:xfrm>
            <a:off x="3203731" y="5338490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14ECFEFE-2DA2-4C53-83F9-CA122873A67B}"/>
              </a:ext>
            </a:extLst>
          </p:cNvPr>
          <p:cNvSpPr/>
          <p:nvPr/>
        </p:nvSpPr>
        <p:spPr>
          <a:xfrm>
            <a:off x="4019228" y="5338490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EF7FDDF1-01FF-4E69-A893-B445DDB0CEEE}"/>
              </a:ext>
            </a:extLst>
          </p:cNvPr>
          <p:cNvSpPr/>
          <p:nvPr/>
        </p:nvSpPr>
        <p:spPr>
          <a:xfrm>
            <a:off x="4834725" y="5338490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861E2013-5382-4D89-BA53-44869A073EFC}"/>
              </a:ext>
            </a:extLst>
          </p:cNvPr>
          <p:cNvSpPr/>
          <p:nvPr/>
        </p:nvSpPr>
        <p:spPr>
          <a:xfrm>
            <a:off x="7165419" y="5334479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B451022C-18B6-4A94-BEFE-CCE5ED6049ED}"/>
              </a:ext>
            </a:extLst>
          </p:cNvPr>
          <p:cNvSpPr/>
          <p:nvPr/>
        </p:nvSpPr>
        <p:spPr>
          <a:xfrm>
            <a:off x="7980916" y="5334479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30CF7007-2EF5-4310-9039-C9F4A76C22F1}"/>
              </a:ext>
            </a:extLst>
          </p:cNvPr>
          <p:cNvSpPr/>
          <p:nvPr/>
        </p:nvSpPr>
        <p:spPr>
          <a:xfrm>
            <a:off x="8796413" y="5334479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8A0286AF-3D2E-484E-8D59-42CA8E4C2746}"/>
              </a:ext>
            </a:extLst>
          </p:cNvPr>
          <p:cNvSpPr/>
          <p:nvPr/>
        </p:nvSpPr>
        <p:spPr>
          <a:xfrm>
            <a:off x="3010618" y="5841721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B3D0252F-372A-4098-847D-193F00EB6871}"/>
              </a:ext>
            </a:extLst>
          </p:cNvPr>
          <p:cNvSpPr/>
          <p:nvPr/>
        </p:nvSpPr>
        <p:spPr>
          <a:xfrm>
            <a:off x="3693763" y="5841721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11ECF150-479F-4461-9013-85AFAB56A70D}"/>
              </a:ext>
            </a:extLst>
          </p:cNvPr>
          <p:cNvSpPr/>
          <p:nvPr/>
        </p:nvSpPr>
        <p:spPr>
          <a:xfrm>
            <a:off x="6886122" y="5841721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3F8FE284-6919-414C-8062-5F67D5321E76}"/>
              </a:ext>
            </a:extLst>
          </p:cNvPr>
          <p:cNvSpPr/>
          <p:nvPr/>
        </p:nvSpPr>
        <p:spPr>
          <a:xfrm>
            <a:off x="9536624" y="5841721"/>
            <a:ext cx="201478" cy="201478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F6F8EEB8-765C-4E0A-83F7-8F286B071269}"/>
              </a:ext>
            </a:extLst>
          </p:cNvPr>
          <p:cNvCxnSpPr>
            <a:stCxn id="192" idx="4"/>
            <a:endCxn id="201" idx="1"/>
          </p:cNvCxnSpPr>
          <p:nvPr/>
        </p:nvCxnSpPr>
        <p:spPr>
          <a:xfrm>
            <a:off x="1991533" y="3594526"/>
            <a:ext cx="1630997" cy="3076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962CC409-2DEA-4625-B565-6AC4E17AE421}"/>
              </a:ext>
            </a:extLst>
          </p:cNvPr>
          <p:cNvCxnSpPr>
            <a:stCxn id="201" idx="7"/>
            <a:endCxn id="194" idx="4"/>
          </p:cNvCxnSpPr>
          <p:nvPr/>
        </p:nvCxnSpPr>
        <p:spPr>
          <a:xfrm flipV="1">
            <a:off x="3764996" y="3594526"/>
            <a:ext cx="254232" cy="3076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83ECA122-BCA3-4A17-A3C7-428C6B44AECF}"/>
              </a:ext>
            </a:extLst>
          </p:cNvPr>
          <p:cNvCxnSpPr>
            <a:stCxn id="192" idx="4"/>
            <a:endCxn id="212" idx="0"/>
          </p:cNvCxnSpPr>
          <p:nvPr/>
        </p:nvCxnSpPr>
        <p:spPr>
          <a:xfrm>
            <a:off x="1991533" y="3594526"/>
            <a:ext cx="429126" cy="1247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D992AAA0-CFF7-487F-8532-90E970E4C7A5}"/>
              </a:ext>
            </a:extLst>
          </p:cNvPr>
          <p:cNvCxnSpPr>
            <a:stCxn id="212" idx="6"/>
            <a:endCxn id="213" idx="2"/>
          </p:cNvCxnSpPr>
          <p:nvPr/>
        </p:nvCxnSpPr>
        <p:spPr>
          <a:xfrm>
            <a:off x="2521398" y="4942265"/>
            <a:ext cx="282504" cy="204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0138FCB2-6DF0-4CB9-B4EF-A57EC90E1098}"/>
              </a:ext>
            </a:extLst>
          </p:cNvPr>
          <p:cNvCxnSpPr>
            <a:stCxn id="213" idx="6"/>
            <a:endCxn id="214" idx="2"/>
          </p:cNvCxnSpPr>
          <p:nvPr/>
        </p:nvCxnSpPr>
        <p:spPr>
          <a:xfrm flipV="1">
            <a:off x="3005380" y="4942265"/>
            <a:ext cx="301605" cy="204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DCEB8C26-A1B2-44EB-9987-6610AD9A345D}"/>
              </a:ext>
            </a:extLst>
          </p:cNvPr>
          <p:cNvCxnSpPr>
            <a:stCxn id="214" idx="6"/>
            <a:endCxn id="215" idx="2"/>
          </p:cNvCxnSpPr>
          <p:nvPr/>
        </p:nvCxnSpPr>
        <p:spPr>
          <a:xfrm flipV="1">
            <a:off x="3508463" y="4937164"/>
            <a:ext cx="809605" cy="510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716B546-4E92-4940-B184-7E93921775ED}"/>
              </a:ext>
            </a:extLst>
          </p:cNvPr>
          <p:cNvCxnSpPr>
            <a:stCxn id="215" idx="6"/>
            <a:endCxn id="216" idx="2"/>
          </p:cNvCxnSpPr>
          <p:nvPr/>
        </p:nvCxnSpPr>
        <p:spPr>
          <a:xfrm>
            <a:off x="4519546" y="4937164"/>
            <a:ext cx="77946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A0B7A716-A8F6-4CE0-833F-6EB88E13CEBB}"/>
              </a:ext>
            </a:extLst>
          </p:cNvPr>
          <p:cNvCxnSpPr>
            <a:stCxn id="216" idx="6"/>
            <a:endCxn id="221" idx="2"/>
          </p:cNvCxnSpPr>
          <p:nvPr/>
        </p:nvCxnSpPr>
        <p:spPr>
          <a:xfrm>
            <a:off x="5500493" y="4937164"/>
            <a:ext cx="1118871" cy="23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DE7CA26B-04DB-42C6-9912-8F2C9D921758}"/>
              </a:ext>
            </a:extLst>
          </p:cNvPr>
          <p:cNvCxnSpPr>
            <a:stCxn id="221" idx="6"/>
            <a:endCxn id="222" idx="2"/>
          </p:cNvCxnSpPr>
          <p:nvPr/>
        </p:nvCxnSpPr>
        <p:spPr>
          <a:xfrm flipV="1">
            <a:off x="6820842" y="4937164"/>
            <a:ext cx="1264108" cy="23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A04575B7-DD4D-4CDD-93BF-79CF5E2A5B24}"/>
              </a:ext>
            </a:extLst>
          </p:cNvPr>
          <p:cNvCxnSpPr>
            <a:stCxn id="222" idx="6"/>
            <a:endCxn id="224" idx="2"/>
          </p:cNvCxnSpPr>
          <p:nvPr/>
        </p:nvCxnSpPr>
        <p:spPr>
          <a:xfrm flipV="1">
            <a:off x="8286428" y="4936849"/>
            <a:ext cx="1645315" cy="31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716CFDB3-A74F-42E3-8B47-2CCE5BE27BF2}"/>
              </a:ext>
            </a:extLst>
          </p:cNvPr>
          <p:cNvCxnSpPr>
            <a:cxnSpLocks/>
            <a:stCxn id="224" idx="6"/>
            <a:endCxn id="225" idx="2"/>
          </p:cNvCxnSpPr>
          <p:nvPr/>
        </p:nvCxnSpPr>
        <p:spPr>
          <a:xfrm flipV="1">
            <a:off x="10133221" y="4932275"/>
            <a:ext cx="754339" cy="457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4535AD9-B621-4450-9DB2-CD1F7044F4F9}"/>
              </a:ext>
            </a:extLst>
          </p:cNvPr>
          <p:cNvCxnSpPr>
            <a:stCxn id="217" idx="6"/>
            <a:endCxn id="218" idx="2"/>
          </p:cNvCxnSpPr>
          <p:nvPr/>
        </p:nvCxnSpPr>
        <p:spPr>
          <a:xfrm>
            <a:off x="5929210" y="4442323"/>
            <a:ext cx="27398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3C396D-D674-47FE-BD4B-C03FFA1ACB18}"/>
              </a:ext>
            </a:extLst>
          </p:cNvPr>
          <p:cNvCxnSpPr>
            <a:stCxn id="218" idx="6"/>
            <a:endCxn id="219" idx="2"/>
          </p:cNvCxnSpPr>
          <p:nvPr/>
        </p:nvCxnSpPr>
        <p:spPr>
          <a:xfrm>
            <a:off x="6404675" y="4442323"/>
            <a:ext cx="374726" cy="462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68E0EC9-5810-4C96-A847-E06F49B59ED5}"/>
              </a:ext>
            </a:extLst>
          </p:cNvPr>
          <p:cNvCxnSpPr>
            <a:stCxn id="219" idx="6"/>
            <a:endCxn id="220" idx="2"/>
          </p:cNvCxnSpPr>
          <p:nvPr/>
        </p:nvCxnSpPr>
        <p:spPr>
          <a:xfrm flipV="1">
            <a:off x="6980879" y="4442323"/>
            <a:ext cx="564492" cy="462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9E045DEE-6796-4C6E-A613-DF331F86F503}"/>
              </a:ext>
            </a:extLst>
          </p:cNvPr>
          <p:cNvCxnSpPr>
            <a:stCxn id="220" idx="6"/>
            <a:endCxn id="223" idx="2"/>
          </p:cNvCxnSpPr>
          <p:nvPr/>
        </p:nvCxnSpPr>
        <p:spPr>
          <a:xfrm flipV="1">
            <a:off x="7746849" y="4441028"/>
            <a:ext cx="2527095" cy="129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E7B79BC0-C1CB-492D-A2AF-146B6204B28F}"/>
              </a:ext>
            </a:extLst>
          </p:cNvPr>
          <p:cNvCxnSpPr>
            <a:stCxn id="226" idx="6"/>
            <a:endCxn id="227" idx="2"/>
          </p:cNvCxnSpPr>
          <p:nvPr/>
        </p:nvCxnSpPr>
        <p:spPr>
          <a:xfrm>
            <a:off x="3405209" y="5439229"/>
            <a:ext cx="61401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EB11CAB-44C8-4B57-80E0-403ACCF9039F}"/>
              </a:ext>
            </a:extLst>
          </p:cNvPr>
          <p:cNvCxnSpPr>
            <a:stCxn id="227" idx="6"/>
            <a:endCxn id="228" idx="2"/>
          </p:cNvCxnSpPr>
          <p:nvPr/>
        </p:nvCxnSpPr>
        <p:spPr>
          <a:xfrm>
            <a:off x="4220706" y="5439229"/>
            <a:ext cx="61401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3C03A93-5E92-4506-A8BA-30B61357362C}"/>
              </a:ext>
            </a:extLst>
          </p:cNvPr>
          <p:cNvCxnSpPr>
            <a:stCxn id="228" idx="6"/>
            <a:endCxn id="229" idx="2"/>
          </p:cNvCxnSpPr>
          <p:nvPr/>
        </p:nvCxnSpPr>
        <p:spPr>
          <a:xfrm flipV="1">
            <a:off x="5036203" y="5435218"/>
            <a:ext cx="2129216" cy="401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774989D7-C419-4752-AACD-28A0FFC2C2B4}"/>
              </a:ext>
            </a:extLst>
          </p:cNvPr>
          <p:cNvCxnSpPr>
            <a:stCxn id="229" idx="6"/>
            <a:endCxn id="230" idx="2"/>
          </p:cNvCxnSpPr>
          <p:nvPr/>
        </p:nvCxnSpPr>
        <p:spPr>
          <a:xfrm>
            <a:off x="7366897" y="5435218"/>
            <a:ext cx="61401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E595C4C-CBD7-4799-BD8D-E7378B70820A}"/>
              </a:ext>
            </a:extLst>
          </p:cNvPr>
          <p:cNvCxnSpPr>
            <a:stCxn id="230" idx="6"/>
            <a:endCxn id="231" idx="2"/>
          </p:cNvCxnSpPr>
          <p:nvPr/>
        </p:nvCxnSpPr>
        <p:spPr>
          <a:xfrm>
            <a:off x="8182394" y="5435218"/>
            <a:ext cx="614019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1019FF41-CA42-498D-9477-3AAB1AAA2000}"/>
              </a:ext>
            </a:extLst>
          </p:cNvPr>
          <p:cNvCxnSpPr>
            <a:stCxn id="232" idx="6"/>
            <a:endCxn id="233" idx="2"/>
          </p:cNvCxnSpPr>
          <p:nvPr/>
        </p:nvCxnSpPr>
        <p:spPr>
          <a:xfrm>
            <a:off x="3212096" y="5942460"/>
            <a:ext cx="48166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0262F560-1B2B-4B49-AE9D-81DE8047019B}"/>
              </a:ext>
            </a:extLst>
          </p:cNvPr>
          <p:cNvCxnSpPr>
            <a:stCxn id="233" idx="6"/>
            <a:endCxn id="234" idx="2"/>
          </p:cNvCxnSpPr>
          <p:nvPr/>
        </p:nvCxnSpPr>
        <p:spPr>
          <a:xfrm>
            <a:off x="3895241" y="5942460"/>
            <a:ext cx="299088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BA339D17-56FD-4C93-8E55-AD2A0363931C}"/>
              </a:ext>
            </a:extLst>
          </p:cNvPr>
          <p:cNvCxnSpPr>
            <a:stCxn id="234" idx="6"/>
            <a:endCxn id="235" idx="2"/>
          </p:cNvCxnSpPr>
          <p:nvPr/>
        </p:nvCxnSpPr>
        <p:spPr>
          <a:xfrm>
            <a:off x="7087600" y="5942460"/>
            <a:ext cx="244902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660D3D28-F2E4-452E-902A-23B14D8FFBCB}"/>
              </a:ext>
            </a:extLst>
          </p:cNvPr>
          <p:cNvCxnSpPr>
            <a:cxnSpLocks/>
            <a:stCxn id="201" idx="5"/>
            <a:endCxn id="215" idx="0"/>
          </p:cNvCxnSpPr>
          <p:nvPr/>
        </p:nvCxnSpPr>
        <p:spPr>
          <a:xfrm>
            <a:off x="3764996" y="4044612"/>
            <a:ext cx="653811" cy="79181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58C425-A8D8-4B06-9A95-CFC356F5B533}"/>
              </a:ext>
            </a:extLst>
          </p:cNvPr>
          <p:cNvCxnSpPr>
            <a:stCxn id="213" idx="4"/>
            <a:endCxn id="226" idx="0"/>
          </p:cNvCxnSpPr>
          <p:nvPr/>
        </p:nvCxnSpPr>
        <p:spPr>
          <a:xfrm>
            <a:off x="2904641" y="5045046"/>
            <a:ext cx="399829" cy="29344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112D4C7B-66EA-4E66-87C2-CE0424F99970}"/>
              </a:ext>
            </a:extLst>
          </p:cNvPr>
          <p:cNvCxnSpPr>
            <a:stCxn id="213" idx="4"/>
            <a:endCxn id="232" idx="0"/>
          </p:cNvCxnSpPr>
          <p:nvPr/>
        </p:nvCxnSpPr>
        <p:spPr>
          <a:xfrm>
            <a:off x="2904641" y="5045046"/>
            <a:ext cx="206716" cy="79667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C8BB27CF-A96F-44E6-98E9-A217D0A52686}"/>
              </a:ext>
            </a:extLst>
          </p:cNvPr>
          <p:cNvCxnSpPr>
            <a:stCxn id="228" idx="7"/>
            <a:endCxn id="216" idx="4"/>
          </p:cNvCxnSpPr>
          <p:nvPr/>
        </p:nvCxnSpPr>
        <p:spPr>
          <a:xfrm flipV="1">
            <a:off x="5006697" y="5037903"/>
            <a:ext cx="393057" cy="33009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BAEBCFC3-A230-4F71-AF2D-68734BCFEE9C}"/>
              </a:ext>
            </a:extLst>
          </p:cNvPr>
          <p:cNvCxnSpPr>
            <a:stCxn id="216" idx="0"/>
            <a:endCxn id="217" idx="3"/>
          </p:cNvCxnSpPr>
          <p:nvPr/>
        </p:nvCxnSpPr>
        <p:spPr>
          <a:xfrm flipV="1">
            <a:off x="5399754" y="4513556"/>
            <a:ext cx="357484" cy="3228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2F379D5D-03AE-4D3E-8B68-31611E544589}"/>
              </a:ext>
            </a:extLst>
          </p:cNvPr>
          <p:cNvCxnSpPr>
            <a:stCxn id="218" idx="5"/>
            <a:endCxn id="221" idx="0"/>
          </p:cNvCxnSpPr>
          <p:nvPr/>
        </p:nvCxnSpPr>
        <p:spPr>
          <a:xfrm>
            <a:off x="6375169" y="4513556"/>
            <a:ext cx="344934" cy="32525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EE6DE81-BE48-49B2-AD71-757EB99F50B1}"/>
              </a:ext>
            </a:extLst>
          </p:cNvPr>
          <p:cNvCxnSpPr>
            <a:stCxn id="220" idx="5"/>
            <a:endCxn id="222" idx="0"/>
          </p:cNvCxnSpPr>
          <p:nvPr/>
        </p:nvCxnSpPr>
        <p:spPr>
          <a:xfrm>
            <a:off x="7717343" y="4513556"/>
            <a:ext cx="468346" cy="3228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2DB39641-73DD-46D4-8167-4C8769475677}"/>
              </a:ext>
            </a:extLst>
          </p:cNvPr>
          <p:cNvCxnSpPr>
            <a:cxnSpLocks/>
          </p:cNvCxnSpPr>
          <p:nvPr/>
        </p:nvCxnSpPr>
        <p:spPr>
          <a:xfrm>
            <a:off x="6694221" y="4468089"/>
            <a:ext cx="391029" cy="4423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3032BE73-6E34-46DC-BB45-D69012FEE75A}"/>
              </a:ext>
            </a:extLst>
          </p:cNvPr>
          <p:cNvCxnSpPr>
            <a:cxnSpLocks/>
          </p:cNvCxnSpPr>
          <p:nvPr/>
        </p:nvCxnSpPr>
        <p:spPr>
          <a:xfrm>
            <a:off x="7182552" y="4487211"/>
            <a:ext cx="331861" cy="39974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77B27B2-FED1-4B7B-A930-283BD7B4E3CF}"/>
              </a:ext>
            </a:extLst>
          </p:cNvPr>
          <p:cNvCxnSpPr>
            <a:cxnSpLocks/>
            <a:stCxn id="221" idx="5"/>
            <a:endCxn id="229" idx="1"/>
          </p:cNvCxnSpPr>
          <p:nvPr/>
        </p:nvCxnSpPr>
        <p:spPr>
          <a:xfrm>
            <a:off x="6791336" y="5010782"/>
            <a:ext cx="403589" cy="35320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44CDFA01-B3E5-4666-A7BC-41A9A5487B8F}"/>
              </a:ext>
            </a:extLst>
          </p:cNvPr>
          <p:cNvCxnSpPr>
            <a:stCxn id="231" idx="7"/>
            <a:endCxn id="224" idx="4"/>
          </p:cNvCxnSpPr>
          <p:nvPr/>
        </p:nvCxnSpPr>
        <p:spPr>
          <a:xfrm flipV="1">
            <a:off x="8968385" y="5037588"/>
            <a:ext cx="1064097" cy="32639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88FE3C95-D3DB-4305-94B5-81192AB4DEF3}"/>
              </a:ext>
            </a:extLst>
          </p:cNvPr>
          <p:cNvCxnSpPr>
            <a:stCxn id="235" idx="0"/>
            <a:endCxn id="224" idx="4"/>
          </p:cNvCxnSpPr>
          <p:nvPr/>
        </p:nvCxnSpPr>
        <p:spPr>
          <a:xfrm flipV="1">
            <a:off x="9637363" y="5037588"/>
            <a:ext cx="395119" cy="80413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F5794E4-F3B7-497B-86BB-02AEC8B2A7EA}"/>
              </a:ext>
            </a:extLst>
          </p:cNvPr>
          <p:cNvCxnSpPr>
            <a:stCxn id="220" idx="0"/>
            <a:endCxn id="195" idx="4"/>
          </p:cNvCxnSpPr>
          <p:nvPr/>
        </p:nvCxnSpPr>
        <p:spPr>
          <a:xfrm flipV="1">
            <a:off x="7646110" y="3594526"/>
            <a:ext cx="741057" cy="74705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2B70C688-92EC-4A1C-9757-40BDFCAE93D2}"/>
              </a:ext>
            </a:extLst>
          </p:cNvPr>
          <p:cNvCxnSpPr>
            <a:stCxn id="223" idx="0"/>
            <a:endCxn id="196" idx="4"/>
          </p:cNvCxnSpPr>
          <p:nvPr/>
        </p:nvCxnSpPr>
        <p:spPr>
          <a:xfrm flipV="1">
            <a:off x="10374683" y="3594526"/>
            <a:ext cx="714355" cy="74576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BBCA88A-D9DD-4B0E-B52F-DF38408EC8F6}"/>
              </a:ext>
            </a:extLst>
          </p:cNvPr>
          <p:cNvCxnSpPr>
            <a:cxnSpLocks/>
            <a:stCxn id="224" idx="0"/>
            <a:endCxn id="223" idx="3"/>
          </p:cNvCxnSpPr>
          <p:nvPr/>
        </p:nvCxnSpPr>
        <p:spPr>
          <a:xfrm flipV="1">
            <a:off x="10032482" y="4512261"/>
            <a:ext cx="270968" cy="32384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ACB54F2D-37B5-4638-83CF-D815D3788C96}"/>
              </a:ext>
            </a:extLst>
          </p:cNvPr>
          <p:cNvCxnSpPr>
            <a:cxnSpLocks/>
            <a:stCxn id="223" idx="5"/>
            <a:endCxn id="225" idx="0"/>
          </p:cNvCxnSpPr>
          <p:nvPr/>
        </p:nvCxnSpPr>
        <p:spPr>
          <a:xfrm>
            <a:off x="10445916" y="4512261"/>
            <a:ext cx="542383" cy="31927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A6F008A-5C3D-4CCD-B3A9-2CFFD9F9825A}"/>
              </a:ext>
            </a:extLst>
          </p:cNvPr>
          <p:cNvSpPr txBox="1"/>
          <p:nvPr/>
        </p:nvSpPr>
        <p:spPr>
          <a:xfrm>
            <a:off x="6656972" y="1710596"/>
            <a:ext cx="55248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master: </a:t>
            </a:r>
            <a:r>
              <a:rPr lang="zh-CN" altLang="en-US" sz="1400" dirty="0"/>
              <a:t>用来存放最稳定的代码 </a:t>
            </a:r>
            <a:br>
              <a:rPr lang="zh-CN" altLang="en-US" sz="1400" dirty="0"/>
            </a:br>
            <a:r>
              <a:rPr lang="en-US" altLang="zh-CN" sz="1400" dirty="0"/>
              <a:t>hotfix: </a:t>
            </a:r>
            <a:r>
              <a:rPr lang="zh-CN" altLang="en-US" sz="1400" dirty="0"/>
              <a:t>用来紧急修改</a:t>
            </a:r>
            <a:r>
              <a:rPr lang="en-US" altLang="zh-CN" sz="1400" dirty="0"/>
              <a:t>bug</a:t>
            </a:r>
            <a:r>
              <a:rPr lang="zh-CN" altLang="en-US" sz="1400" dirty="0"/>
              <a:t>的分支 </a:t>
            </a:r>
            <a:br>
              <a:rPr lang="zh-CN" altLang="en-US" sz="1400" dirty="0"/>
            </a:br>
            <a:r>
              <a:rPr lang="en-US" altLang="zh-CN" sz="1400" dirty="0"/>
              <a:t>release: </a:t>
            </a:r>
            <a:r>
              <a:rPr lang="zh-CN" altLang="en-US" sz="1400" dirty="0"/>
              <a:t>用来发布上线的分支 </a:t>
            </a:r>
            <a:br>
              <a:rPr lang="zh-CN" altLang="en-US" sz="1400" dirty="0"/>
            </a:br>
            <a:r>
              <a:rPr lang="en-US" altLang="zh-CN" sz="1400" dirty="0"/>
              <a:t>feature: </a:t>
            </a:r>
            <a:r>
              <a:rPr lang="zh-CN" altLang="en-US" sz="1400" dirty="0"/>
              <a:t>特性分支，每个新功能都应该有一个特性分支 </a:t>
            </a:r>
            <a:br>
              <a:rPr lang="zh-CN" altLang="en-US" sz="1400" dirty="0"/>
            </a:br>
            <a:r>
              <a:rPr lang="en-US" altLang="zh-CN" sz="1400" dirty="0"/>
              <a:t>develop: </a:t>
            </a:r>
            <a:r>
              <a:rPr lang="zh-CN" altLang="en-US" sz="1400" dirty="0"/>
              <a:t>开发分支，当特性开发完毕后，将特性分支合并到开发分支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A54222-94B7-4D6E-AC13-76647A29C498}"/>
              </a:ext>
            </a:extLst>
          </p:cNvPr>
          <p:cNvCxnSpPr>
            <a:cxnSpLocks/>
            <a:stCxn id="217" idx="4"/>
          </p:cNvCxnSpPr>
          <p:nvPr/>
        </p:nvCxnSpPr>
        <p:spPr>
          <a:xfrm>
            <a:off x="5828471" y="4543062"/>
            <a:ext cx="0" cy="3964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533274CB-7E40-4882-827E-F46FA0F9A465}"/>
              </a:ext>
            </a:extLst>
          </p:cNvPr>
          <p:cNvSpPr/>
          <p:nvPr/>
        </p:nvSpPr>
        <p:spPr>
          <a:xfrm>
            <a:off x="4084333" y="3586994"/>
            <a:ext cx="2656925" cy="310541"/>
          </a:xfrm>
          <a:prstGeom prst="wedgeRoundRectCallout">
            <a:avLst>
              <a:gd name="adj1" fmla="val -60116"/>
              <a:gd name="adj2" fmla="val 5357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Severe bug fixed for prod. hotfix </a:t>
            </a:r>
            <a:r>
              <a:rPr lang="en-US" altLang="zh-CN" sz="1200" b="1" dirty="0">
                <a:solidFill>
                  <a:schemeClr val="tx1"/>
                </a:solidFill>
              </a:rPr>
              <a:t>0.2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4" name="对话气泡: 圆角矩形 103">
            <a:extLst>
              <a:ext uri="{FF2B5EF4-FFF2-40B4-BE49-F238E27FC236}">
                <a16:creationId xmlns:a16="http://schemas.microsoft.com/office/drawing/2014/main" id="{E3AE6E7C-875F-4787-98A3-1E24F92D321E}"/>
              </a:ext>
            </a:extLst>
          </p:cNvPr>
          <p:cNvSpPr/>
          <p:nvPr/>
        </p:nvSpPr>
        <p:spPr>
          <a:xfrm>
            <a:off x="2160263" y="3047540"/>
            <a:ext cx="733043" cy="310541"/>
          </a:xfrm>
          <a:prstGeom prst="wedgeRoundRectCallout">
            <a:avLst>
              <a:gd name="adj1" fmla="val -59117"/>
              <a:gd name="adj2" fmla="val 7737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Tag </a:t>
            </a:r>
            <a:r>
              <a:rPr lang="en-US" altLang="zh-CN" sz="1200" b="1" dirty="0">
                <a:solidFill>
                  <a:schemeClr val="tx1"/>
                </a:solidFill>
              </a:rPr>
              <a:t>0.1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对话气泡: 圆角矩形 104">
            <a:extLst>
              <a:ext uri="{FF2B5EF4-FFF2-40B4-BE49-F238E27FC236}">
                <a16:creationId xmlns:a16="http://schemas.microsoft.com/office/drawing/2014/main" id="{E0A93685-D455-4511-B074-4AF70D8E240E}"/>
              </a:ext>
            </a:extLst>
          </p:cNvPr>
          <p:cNvSpPr/>
          <p:nvPr/>
        </p:nvSpPr>
        <p:spPr>
          <a:xfrm>
            <a:off x="4261101" y="3053091"/>
            <a:ext cx="733043" cy="310541"/>
          </a:xfrm>
          <a:prstGeom prst="wedgeRoundRectCallout">
            <a:avLst>
              <a:gd name="adj1" fmla="val -65417"/>
              <a:gd name="adj2" fmla="val 7439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Tag </a:t>
            </a:r>
            <a:r>
              <a:rPr lang="en-US" altLang="zh-CN" sz="1200" b="1" dirty="0">
                <a:solidFill>
                  <a:schemeClr val="tx1"/>
                </a:solidFill>
              </a:rPr>
              <a:t>0.2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对话气泡: 圆角矩形 105">
            <a:extLst>
              <a:ext uri="{FF2B5EF4-FFF2-40B4-BE49-F238E27FC236}">
                <a16:creationId xmlns:a16="http://schemas.microsoft.com/office/drawing/2014/main" id="{6F8604C1-75BE-42E3-9183-5EC01692B993}"/>
              </a:ext>
            </a:extLst>
          </p:cNvPr>
          <p:cNvSpPr/>
          <p:nvPr/>
        </p:nvSpPr>
        <p:spPr>
          <a:xfrm>
            <a:off x="8530630" y="3053091"/>
            <a:ext cx="733043" cy="310541"/>
          </a:xfrm>
          <a:prstGeom prst="wedgeRoundRectCallout">
            <a:avLst>
              <a:gd name="adj1" fmla="val -56597"/>
              <a:gd name="adj2" fmla="val 7439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Tag </a:t>
            </a:r>
            <a:r>
              <a:rPr lang="en-US" altLang="zh-CN" sz="1200" b="1" dirty="0">
                <a:solidFill>
                  <a:schemeClr val="tx1"/>
                </a:solidFill>
              </a:rPr>
              <a:t>1.0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8032527-283E-4C55-9549-2ACD0E9CE5B6}"/>
              </a:ext>
            </a:extLst>
          </p:cNvPr>
          <p:cNvSpPr/>
          <p:nvPr/>
        </p:nvSpPr>
        <p:spPr>
          <a:xfrm>
            <a:off x="3964035" y="3988911"/>
            <a:ext cx="2181936" cy="310541"/>
          </a:xfrm>
          <a:prstGeom prst="wedgeRoundRectCallout">
            <a:avLst>
              <a:gd name="adj1" fmla="val 33210"/>
              <a:gd name="adj2" fmla="val 7737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Start of release branch for </a:t>
            </a:r>
            <a:r>
              <a:rPr lang="en-US" altLang="zh-CN" sz="1200" b="1" dirty="0">
                <a:solidFill>
                  <a:schemeClr val="tx1"/>
                </a:solidFill>
              </a:rPr>
              <a:t>1.0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对话气泡: 圆角矩形 107">
            <a:extLst>
              <a:ext uri="{FF2B5EF4-FFF2-40B4-BE49-F238E27FC236}">
                <a16:creationId xmlns:a16="http://schemas.microsoft.com/office/drawing/2014/main" id="{09694033-2DFE-4B8F-B785-1AEB94C9C1C6}"/>
              </a:ext>
            </a:extLst>
          </p:cNvPr>
          <p:cNvSpPr/>
          <p:nvPr/>
        </p:nvSpPr>
        <p:spPr>
          <a:xfrm>
            <a:off x="6668654" y="4003212"/>
            <a:ext cx="777107" cy="310541"/>
          </a:xfrm>
          <a:prstGeom prst="wedgeRoundRectCallout">
            <a:avLst>
              <a:gd name="adj1" fmla="val 7921"/>
              <a:gd name="adj2" fmla="val 8629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Only bugfixes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对话气泡: 圆角矩形 108">
            <a:extLst>
              <a:ext uri="{FF2B5EF4-FFF2-40B4-BE49-F238E27FC236}">
                <a16:creationId xmlns:a16="http://schemas.microsoft.com/office/drawing/2014/main" id="{AA346BBA-76C0-449F-8C0B-D9461F5BAD69}"/>
              </a:ext>
            </a:extLst>
          </p:cNvPr>
          <p:cNvSpPr/>
          <p:nvPr/>
        </p:nvSpPr>
        <p:spPr>
          <a:xfrm>
            <a:off x="2591184" y="4441000"/>
            <a:ext cx="1445759" cy="387426"/>
          </a:xfrm>
          <a:prstGeom prst="wedgeRoundRectCallout">
            <a:avLst>
              <a:gd name="adj1" fmla="val 69058"/>
              <a:gd name="adj2" fmla="val 7697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Incorporate bugfix in </a:t>
            </a:r>
            <a:r>
              <a:rPr lang="en-US" altLang="zh-CN" sz="1200" b="1" dirty="0">
                <a:solidFill>
                  <a:schemeClr val="tx1"/>
                </a:solidFill>
              </a:rPr>
              <a:t>develop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对话气泡: 圆角矩形 109">
            <a:extLst>
              <a:ext uri="{FF2B5EF4-FFF2-40B4-BE49-F238E27FC236}">
                <a16:creationId xmlns:a16="http://schemas.microsoft.com/office/drawing/2014/main" id="{E12F60F9-FE02-4AB7-9F59-9D20A62E8F11}"/>
              </a:ext>
            </a:extLst>
          </p:cNvPr>
          <p:cNvSpPr/>
          <p:nvPr/>
        </p:nvSpPr>
        <p:spPr>
          <a:xfrm>
            <a:off x="5374441" y="5110783"/>
            <a:ext cx="1292721" cy="982322"/>
          </a:xfrm>
          <a:prstGeom prst="wedgeRoundRectCallout">
            <a:avLst>
              <a:gd name="adj1" fmla="val -14969"/>
              <a:gd name="adj2" fmla="val -6502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From this point on, "next release" means the release after 1.0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对话气泡: 圆角矩形 110">
            <a:extLst>
              <a:ext uri="{FF2B5EF4-FFF2-40B4-BE49-F238E27FC236}">
                <a16:creationId xmlns:a16="http://schemas.microsoft.com/office/drawing/2014/main" id="{364A044A-9CDB-401D-972E-752DD642E502}"/>
              </a:ext>
            </a:extLst>
          </p:cNvPr>
          <p:cNvSpPr/>
          <p:nvPr/>
        </p:nvSpPr>
        <p:spPr>
          <a:xfrm>
            <a:off x="1583971" y="5342244"/>
            <a:ext cx="1300024" cy="387426"/>
          </a:xfrm>
          <a:prstGeom prst="wedgeRoundRectCallout">
            <a:avLst>
              <a:gd name="adj1" fmla="val 74282"/>
              <a:gd name="adj2" fmla="val -1362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Major feature for next release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对话气泡: 圆角矩形 111">
            <a:extLst>
              <a:ext uri="{FF2B5EF4-FFF2-40B4-BE49-F238E27FC236}">
                <a16:creationId xmlns:a16="http://schemas.microsoft.com/office/drawing/2014/main" id="{E9CF56C7-7854-42D7-A26B-DAD6C8877AA1}"/>
              </a:ext>
            </a:extLst>
          </p:cNvPr>
          <p:cNvSpPr/>
          <p:nvPr/>
        </p:nvSpPr>
        <p:spPr>
          <a:xfrm>
            <a:off x="3304470" y="6069482"/>
            <a:ext cx="1300024" cy="387426"/>
          </a:xfrm>
          <a:prstGeom prst="wedgeRoundRectCallout">
            <a:avLst>
              <a:gd name="adj1" fmla="val -62129"/>
              <a:gd name="adj2" fmla="val -5892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Feature for future release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对话气泡: 圆角矩形 112">
            <a:extLst>
              <a:ext uri="{FF2B5EF4-FFF2-40B4-BE49-F238E27FC236}">
                <a16:creationId xmlns:a16="http://schemas.microsoft.com/office/drawing/2014/main" id="{CD71C028-1C16-44D2-A855-776BC7508B1F}"/>
              </a:ext>
            </a:extLst>
          </p:cNvPr>
          <p:cNvSpPr/>
          <p:nvPr/>
        </p:nvSpPr>
        <p:spPr>
          <a:xfrm>
            <a:off x="8477363" y="3801131"/>
            <a:ext cx="1300024" cy="1129930"/>
          </a:xfrm>
          <a:prstGeom prst="wedgeRoundRectCallout">
            <a:avLst>
              <a:gd name="adj1" fmla="val -147386"/>
              <a:gd name="adj2" fmla="val 2541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Bugfixes from </a:t>
            </a:r>
            <a:r>
              <a:rPr lang="en-US" altLang="zh-CN" sz="1200" b="1" dirty="0">
                <a:solidFill>
                  <a:schemeClr val="tx1"/>
                </a:solidFill>
              </a:rPr>
              <a:t>rel. branch </a:t>
            </a:r>
            <a:r>
              <a:rPr lang="en-US" altLang="zh-CN" sz="1200" dirty="0">
                <a:solidFill>
                  <a:schemeClr val="tx1"/>
                </a:solidFill>
              </a:rPr>
              <a:t>may be continuously merged back into </a:t>
            </a:r>
            <a:r>
              <a:rPr lang="en-US" altLang="zh-CN" sz="1200" b="1" dirty="0">
                <a:solidFill>
                  <a:schemeClr val="tx1"/>
                </a:solidFill>
              </a:rPr>
              <a:t>develop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8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变基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merge</a:t>
            </a:r>
          </a:p>
          <a:p>
            <a:pPr lvl="1"/>
            <a:r>
              <a:rPr lang="en-US" altLang="zh-CN" dirty="0"/>
              <a:t>rebase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1A0758C-81EB-4203-8A2D-6A157686210F}"/>
              </a:ext>
            </a:extLst>
          </p:cNvPr>
          <p:cNvSpPr/>
          <p:nvPr/>
        </p:nvSpPr>
        <p:spPr>
          <a:xfrm>
            <a:off x="6410036" y="3445158"/>
            <a:ext cx="406400" cy="101794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AD0E1F-25D7-4294-8804-1068D83A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4" y="1683178"/>
            <a:ext cx="4427064" cy="21194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7644C99-67D8-4AAF-91F7-0402B5B78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4" y="3954132"/>
            <a:ext cx="5343237" cy="20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  <a:endParaRPr lang="en-US" altLang="zh-CN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135037D-A2EC-4CDE-93C0-FC019C31B770}"/>
              </a:ext>
            </a:extLst>
          </p:cNvPr>
          <p:cNvSpPr/>
          <p:nvPr/>
        </p:nvSpPr>
        <p:spPr>
          <a:xfrm>
            <a:off x="1142316" y="2526021"/>
            <a:ext cx="1744276" cy="2034251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Remote repository</a:t>
            </a:r>
            <a:endParaRPr lang="zh-CN" altLang="en-US" dirty="0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C05D6022-AA79-4284-90F9-EAE6C8FED1AF}"/>
              </a:ext>
            </a:extLst>
          </p:cNvPr>
          <p:cNvSpPr/>
          <p:nvPr/>
        </p:nvSpPr>
        <p:spPr>
          <a:xfrm>
            <a:off x="4629868" y="2526021"/>
            <a:ext cx="1744276" cy="2034251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</a:t>
            </a:r>
          </a:p>
          <a:p>
            <a:pPr algn="ctr"/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865EE0FC-E1AE-4054-8D58-5BCF5542E895}"/>
              </a:ext>
            </a:extLst>
          </p:cNvPr>
          <p:cNvSpPr/>
          <p:nvPr/>
        </p:nvSpPr>
        <p:spPr>
          <a:xfrm>
            <a:off x="7738089" y="3528982"/>
            <a:ext cx="1029660" cy="1031290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</a:p>
        </p:txBody>
      </p:sp>
      <p:sp>
        <p:nvSpPr>
          <p:cNvPr id="7" name="流程图: 文档 6">
            <a:extLst>
              <a:ext uri="{FF2B5EF4-FFF2-40B4-BE49-F238E27FC236}">
                <a16:creationId xmlns:a16="http://schemas.microsoft.com/office/drawing/2014/main" id="{091FD92D-7113-4099-9698-D0166C801B76}"/>
              </a:ext>
            </a:extLst>
          </p:cNvPr>
          <p:cNvSpPr/>
          <p:nvPr/>
        </p:nvSpPr>
        <p:spPr>
          <a:xfrm>
            <a:off x="9840798" y="2526021"/>
            <a:ext cx="1366981" cy="134470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Workspace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4F5A5F29-1EC7-49F1-BFA0-40DD9388AC8A}"/>
              </a:ext>
            </a:extLst>
          </p:cNvPr>
          <p:cNvSpPr/>
          <p:nvPr/>
        </p:nvSpPr>
        <p:spPr>
          <a:xfrm>
            <a:off x="2765743" y="2245049"/>
            <a:ext cx="7405313" cy="1906649"/>
          </a:xfrm>
          <a:prstGeom prst="arc">
            <a:avLst>
              <a:gd name="adj1" fmla="val 11031476"/>
              <a:gd name="adj2" fmla="val 211989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95D2A59F-B565-4EFF-AE27-72E87C197EE6}"/>
              </a:ext>
            </a:extLst>
          </p:cNvPr>
          <p:cNvSpPr/>
          <p:nvPr/>
        </p:nvSpPr>
        <p:spPr>
          <a:xfrm>
            <a:off x="7840795" y="3402002"/>
            <a:ext cx="2406868" cy="953983"/>
          </a:xfrm>
          <a:prstGeom prst="arc">
            <a:avLst>
              <a:gd name="adj1" fmla="val 21562045"/>
              <a:gd name="adj2" fmla="val 731292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AFCDF115-A33E-4852-ACCC-A3C6AC3878A4}"/>
              </a:ext>
            </a:extLst>
          </p:cNvPr>
          <p:cNvSpPr/>
          <p:nvPr/>
        </p:nvSpPr>
        <p:spPr>
          <a:xfrm>
            <a:off x="6334782" y="3605201"/>
            <a:ext cx="1548305" cy="852928"/>
          </a:xfrm>
          <a:prstGeom prst="arc">
            <a:avLst>
              <a:gd name="adj1" fmla="val 1173540"/>
              <a:gd name="adj2" fmla="val 1010724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978DD005-88AE-462F-BF33-3E2107F23AEB}"/>
              </a:ext>
            </a:extLst>
          </p:cNvPr>
          <p:cNvSpPr/>
          <p:nvPr/>
        </p:nvSpPr>
        <p:spPr>
          <a:xfrm>
            <a:off x="2868128" y="3609974"/>
            <a:ext cx="1816528" cy="791456"/>
          </a:xfrm>
          <a:prstGeom prst="arc">
            <a:avLst>
              <a:gd name="adj1" fmla="val 610697"/>
              <a:gd name="adj2" fmla="val 104683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AA1BEE2-0B01-437E-AB13-51E0A82560C0}"/>
              </a:ext>
            </a:extLst>
          </p:cNvPr>
          <p:cNvSpPr/>
          <p:nvPr/>
        </p:nvSpPr>
        <p:spPr>
          <a:xfrm>
            <a:off x="2886593" y="3325160"/>
            <a:ext cx="1743276" cy="676389"/>
          </a:xfrm>
          <a:prstGeom prst="arc">
            <a:avLst>
              <a:gd name="adj1" fmla="val 11074349"/>
              <a:gd name="adj2" fmla="val 2133247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52794A46-5F4D-41D3-AB48-8813C062865E}"/>
              </a:ext>
            </a:extLst>
          </p:cNvPr>
          <p:cNvSpPr/>
          <p:nvPr/>
        </p:nvSpPr>
        <p:spPr>
          <a:xfrm>
            <a:off x="6253296" y="3111405"/>
            <a:ext cx="3856288" cy="860612"/>
          </a:xfrm>
          <a:prstGeom prst="arc">
            <a:avLst>
              <a:gd name="adj1" fmla="val 11120482"/>
              <a:gd name="adj2" fmla="val 211159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AEAD68-94F1-4553-A703-B7FACA357D93}"/>
              </a:ext>
            </a:extLst>
          </p:cNvPr>
          <p:cNvSpPr txBox="1"/>
          <p:nvPr/>
        </p:nvSpPr>
        <p:spPr>
          <a:xfrm>
            <a:off x="6194926" y="182562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7910D4-2332-4066-9F42-120FF69B8FAD}"/>
              </a:ext>
            </a:extLst>
          </p:cNvPr>
          <p:cNvSpPr txBox="1"/>
          <p:nvPr/>
        </p:nvSpPr>
        <p:spPr>
          <a:xfrm>
            <a:off x="3425446" y="444345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94504-5F68-4154-8555-6CCCFECB27E4}"/>
              </a:ext>
            </a:extLst>
          </p:cNvPr>
          <p:cNvSpPr txBox="1"/>
          <p:nvPr/>
        </p:nvSpPr>
        <p:spPr>
          <a:xfrm>
            <a:off x="7641067" y="269534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checkout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1700A8-66B9-4BB0-8C94-EEDCB8579E5C}"/>
              </a:ext>
            </a:extLst>
          </p:cNvPr>
          <p:cNvSpPr txBox="1"/>
          <p:nvPr/>
        </p:nvSpPr>
        <p:spPr>
          <a:xfrm>
            <a:off x="6641498" y="44434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4485DD-1DED-46A5-AF34-D23AEC90A5D3}"/>
              </a:ext>
            </a:extLst>
          </p:cNvPr>
          <p:cNvSpPr txBox="1"/>
          <p:nvPr/>
        </p:nvSpPr>
        <p:spPr>
          <a:xfrm>
            <a:off x="9418021" y="444345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371CF3-9D6C-417C-B223-AF0DBBDAEC28}"/>
              </a:ext>
            </a:extLst>
          </p:cNvPr>
          <p:cNvSpPr txBox="1"/>
          <p:nvPr/>
        </p:nvSpPr>
        <p:spPr>
          <a:xfrm>
            <a:off x="3110457" y="29567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fetch/clone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40B316-479B-4D7D-BDB8-B3CCFD78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05727"/>
              </p:ext>
            </p:extLst>
          </p:nvPr>
        </p:nvGraphicFramePr>
        <p:xfrm>
          <a:off x="1142317" y="4873409"/>
          <a:ext cx="395346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729">
                  <a:extLst>
                    <a:ext uri="{9D8B030D-6E8A-4147-A177-3AD203B41FA5}">
                      <a16:colId xmlns:a16="http://schemas.microsoft.com/office/drawing/2014/main" val="2422613137"/>
                    </a:ext>
                  </a:extLst>
                </a:gridCol>
                <a:gridCol w="2144737">
                  <a:extLst>
                    <a:ext uri="{9D8B030D-6E8A-4147-A177-3AD203B41FA5}">
                      <a16:colId xmlns:a16="http://schemas.microsoft.com/office/drawing/2014/main" val="108404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Workspace: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工作区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Stage/Index: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暂存区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0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Local repository: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本地仓库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仓库区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存储库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5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Remote repository: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远程仓库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5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8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变基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rebase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1A0758C-81EB-4203-8A2D-6A157686210F}"/>
              </a:ext>
            </a:extLst>
          </p:cNvPr>
          <p:cNvSpPr/>
          <p:nvPr/>
        </p:nvSpPr>
        <p:spPr>
          <a:xfrm>
            <a:off x="6410036" y="3445160"/>
            <a:ext cx="406400" cy="101794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A49C4-11C3-40D0-8C6F-55730E7EC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1" y="2119234"/>
            <a:ext cx="5823528" cy="1681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147A29-D183-4861-8621-7BA14541E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1" y="4063637"/>
            <a:ext cx="5823528" cy="16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9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变基</a:t>
            </a:r>
            <a:endParaRPr lang="en-US" altLang="zh-CN" dirty="0"/>
          </a:p>
          <a:p>
            <a:pPr lvl="1"/>
            <a:r>
              <a:rPr lang="en-US" altLang="zh-CN" dirty="0"/>
              <a:t>rebase</a:t>
            </a:r>
          </a:p>
          <a:p>
            <a:pPr lvl="2"/>
            <a:r>
              <a:rPr lang="zh-CN" altLang="en-US" dirty="0"/>
              <a:t>作用</a:t>
            </a:r>
            <a:endParaRPr lang="en-US" altLang="zh-CN" dirty="0"/>
          </a:p>
          <a:p>
            <a:pPr lvl="3"/>
            <a:r>
              <a:rPr lang="zh-CN" altLang="en-US" dirty="0"/>
              <a:t>用于清理提交历史</a:t>
            </a:r>
            <a:endParaRPr lang="en-US" altLang="zh-CN" dirty="0"/>
          </a:p>
          <a:p>
            <a:pPr lvl="3"/>
            <a:r>
              <a:rPr lang="zh-CN" altLang="en-US" dirty="0"/>
              <a:t>如同书籍出版之前，打了好几个版本的草稿，真正出版时并不将这些草稿展示给别人，便将这些草稿隐去，人们只能看到出版的书籍</a:t>
            </a:r>
            <a:endParaRPr lang="en-US" altLang="zh-CN" dirty="0"/>
          </a:p>
          <a:p>
            <a:pPr lvl="2"/>
            <a:r>
              <a:rPr lang="zh-CN" altLang="en-US" dirty="0"/>
              <a:t>使用原则</a:t>
            </a:r>
            <a:endParaRPr lang="en-US" altLang="zh-CN" dirty="0"/>
          </a:p>
          <a:p>
            <a:pPr lvl="3"/>
            <a:r>
              <a:rPr lang="zh-CN" altLang="en-US" b="1" dirty="0"/>
              <a:t>只对尚未推送或分享给别人的本地修改执行变基操作清理提交历史，从不对已推送至别处的提交执行变基操作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2277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集中式工作流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</a:rPr>
              <a:t>一个中心仓库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个开发者</a:t>
            </a:r>
            <a:endParaRPr lang="en-US" altLang="zh-CN" sz="1800" dirty="0"/>
          </a:p>
          <a:p>
            <a:r>
              <a:rPr lang="zh-CN" altLang="en-US" dirty="0"/>
              <a:t>集成管理者工作流</a:t>
            </a:r>
            <a:endParaRPr lang="en-US" altLang="zh-CN" dirty="0"/>
          </a:p>
          <a:p>
            <a:r>
              <a:rPr lang="zh-CN" altLang="en-US" dirty="0"/>
              <a:t>司令官与副官工作流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13208D-8CF2-46FC-85EB-711C66A8C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35" y="1954934"/>
            <a:ext cx="5104765" cy="2201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26027B-E755-43BA-BC99-1F1371F8B271}"/>
              </a:ext>
            </a:extLst>
          </p:cNvPr>
          <p:cNvSpPr txBox="1"/>
          <p:nvPr/>
        </p:nvSpPr>
        <p:spPr>
          <a:xfrm>
            <a:off x="8258640" y="429130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SVN</a:t>
            </a:r>
            <a:r>
              <a:rPr lang="zh-CN" altLang="en-US" sz="1200" dirty="0"/>
              <a:t>式工作流</a:t>
            </a:r>
          </a:p>
        </p:txBody>
      </p:sp>
    </p:spTree>
    <p:extLst>
      <p:ext uri="{BB962C8B-B14F-4D97-AF65-F5344CB8AC3E}">
        <p14:creationId xmlns:p14="http://schemas.microsoft.com/office/powerpoint/2010/main" val="3373595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集中式工作流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集成管理者工作流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项目维护者推送到主仓库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贡献者克隆此仓库，作出修改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贡献者将数据推送到自己的公开仓库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维护者在自己的本地仓库中，将贡献者的仓库加为远程仓库并合并修改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维护者将合并后的修改推送到主仓库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dirty="0"/>
              <a:t>司令官与副官工作流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1A108D-2DB7-44E1-B143-85FB5F44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21" y="3820681"/>
            <a:ext cx="5710460" cy="19058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1C6DA3-961E-4DDF-A7AC-356020A59E0E}"/>
              </a:ext>
            </a:extLst>
          </p:cNvPr>
          <p:cNvSpPr txBox="1"/>
          <p:nvPr/>
        </p:nvSpPr>
        <p:spPr>
          <a:xfrm>
            <a:off x="8099364" y="5730594"/>
            <a:ext cx="226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github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gitlab</a:t>
            </a:r>
            <a:r>
              <a:rPr lang="zh-CN" altLang="en-US" sz="1200" dirty="0"/>
              <a:t>最常用的工作流</a:t>
            </a:r>
          </a:p>
        </p:txBody>
      </p:sp>
    </p:spTree>
    <p:extLst>
      <p:ext uri="{BB962C8B-B14F-4D97-AF65-F5344CB8AC3E}">
        <p14:creationId xmlns:p14="http://schemas.microsoft.com/office/powerpoint/2010/main" val="295970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81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集中式工作流</a:t>
            </a:r>
            <a:endParaRPr lang="en-US" altLang="zh-CN" dirty="0"/>
          </a:p>
          <a:p>
            <a:r>
              <a:rPr lang="zh-CN" altLang="en-US" dirty="0"/>
              <a:t>集成管理者工作流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司令官与副官工作流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普通开发者在自己的特性分支上工作，并根据</a:t>
            </a:r>
            <a:r>
              <a:rPr lang="en-US" altLang="zh-CN" sz="1600" dirty="0">
                <a:solidFill>
                  <a:srgbClr val="C00000"/>
                </a:solidFill>
              </a:rPr>
              <a:t>master</a:t>
            </a:r>
            <a:r>
              <a:rPr lang="zh-CN" altLang="en-US" sz="1600" dirty="0">
                <a:solidFill>
                  <a:srgbClr val="C00000"/>
                </a:solidFill>
              </a:rPr>
              <a:t>分支（司令官的）进行变基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副官将普通开发者的特性分支合并到自己的</a:t>
            </a:r>
            <a:r>
              <a:rPr lang="en-US" altLang="zh-CN" sz="1600" dirty="0">
                <a:solidFill>
                  <a:srgbClr val="C00000"/>
                </a:solidFill>
              </a:rPr>
              <a:t>master</a:t>
            </a:r>
            <a:r>
              <a:rPr lang="zh-CN" altLang="en-US" sz="1600" dirty="0">
                <a:solidFill>
                  <a:srgbClr val="C00000"/>
                </a:solidFill>
              </a:rPr>
              <a:t>分支中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司令官将所有副官的</a:t>
            </a:r>
            <a:r>
              <a:rPr lang="en-US" altLang="zh-CN" sz="1600" dirty="0">
                <a:solidFill>
                  <a:srgbClr val="C00000"/>
                </a:solidFill>
              </a:rPr>
              <a:t>master</a:t>
            </a:r>
            <a:r>
              <a:rPr lang="zh-CN" altLang="en-US" sz="1600" dirty="0">
                <a:solidFill>
                  <a:srgbClr val="C00000"/>
                </a:solidFill>
              </a:rPr>
              <a:t>分支并入自己的</a:t>
            </a:r>
            <a:r>
              <a:rPr lang="en-US" altLang="zh-CN" sz="1600" dirty="0">
                <a:solidFill>
                  <a:srgbClr val="C00000"/>
                </a:solidFill>
              </a:rPr>
              <a:t>master</a:t>
            </a:r>
            <a:r>
              <a:rPr lang="zh-CN" altLang="en-US" sz="1600" dirty="0">
                <a:solidFill>
                  <a:srgbClr val="C00000"/>
                </a:solidFill>
              </a:rPr>
              <a:t>分支中</a:t>
            </a: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司令官将集成后的</a:t>
            </a:r>
            <a:r>
              <a:rPr lang="en-US" altLang="zh-CN" sz="1600" dirty="0">
                <a:solidFill>
                  <a:srgbClr val="C00000"/>
                </a:solidFill>
              </a:rPr>
              <a:t>master</a:t>
            </a:r>
            <a:r>
              <a:rPr lang="zh-CN" altLang="en-US" sz="1600" dirty="0">
                <a:solidFill>
                  <a:srgbClr val="C00000"/>
                </a:solidFill>
              </a:rPr>
              <a:t>分支推送到参考仓库中，以便所有其他开发者以此为基础进行变基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7BEE82-51CC-4319-ADF1-996B97A0A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48" y="1825625"/>
            <a:ext cx="5207223" cy="2681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C6BE8C-EA44-4849-B57B-90DA46E85DFF}"/>
              </a:ext>
            </a:extLst>
          </p:cNvPr>
          <p:cNvSpPr txBox="1"/>
          <p:nvPr/>
        </p:nvSpPr>
        <p:spPr>
          <a:xfrm>
            <a:off x="8217963" y="4642282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Linux</a:t>
            </a:r>
            <a:r>
              <a:rPr lang="zh-CN" altLang="en-US" sz="1200" dirty="0"/>
              <a:t>内核项目使用的工作流</a:t>
            </a:r>
          </a:p>
        </p:txBody>
      </p:sp>
    </p:spTree>
    <p:extLst>
      <p:ext uri="{BB962C8B-B14F-4D97-AF65-F5344CB8AC3E}">
        <p14:creationId xmlns:p14="http://schemas.microsoft.com/office/powerpoint/2010/main" val="1556664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SVN</a:t>
            </a:r>
            <a:r>
              <a:rPr lang="zh-CN" altLang="en-US" dirty="0"/>
              <a:t>是集中式的，</a:t>
            </a:r>
            <a:r>
              <a:rPr lang="en-US" altLang="zh-CN" dirty="0"/>
              <a:t>Git</a:t>
            </a:r>
            <a:r>
              <a:rPr lang="zh-CN" altLang="en-US" dirty="0"/>
              <a:t>是分布式的</a:t>
            </a:r>
            <a:endParaRPr lang="en-US" altLang="zh-CN" dirty="0"/>
          </a:p>
          <a:p>
            <a:pPr lvl="1"/>
            <a:r>
              <a:rPr lang="zh-CN" altLang="en-US" dirty="0"/>
              <a:t>集中式易于管理，但会发生单点故障</a:t>
            </a:r>
            <a:endParaRPr lang="en-US" altLang="zh-CN" dirty="0"/>
          </a:p>
          <a:p>
            <a:pPr lvl="1"/>
            <a:r>
              <a:rPr lang="zh-CN" altLang="en-US" dirty="0"/>
              <a:t>分布式管理复杂，但故障时恢复简单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6BC4D-0078-4B9E-8A81-F5728417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82" y="3509755"/>
            <a:ext cx="3394363" cy="2359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B27A6C-1904-4400-A768-9023C5F09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75" y="1948609"/>
            <a:ext cx="3273605" cy="39204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7FE81B-2DF1-44DD-A3C1-3F0DB27074EA}"/>
              </a:ext>
            </a:extLst>
          </p:cNvPr>
          <p:cNvSpPr txBox="1"/>
          <p:nvPr/>
        </p:nvSpPr>
        <p:spPr>
          <a:xfrm>
            <a:off x="2550125" y="59366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集中式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0316A9-B77B-4B0B-AFF4-90AB3F25564E}"/>
              </a:ext>
            </a:extLst>
          </p:cNvPr>
          <p:cNvSpPr txBox="1"/>
          <p:nvPr/>
        </p:nvSpPr>
        <p:spPr>
          <a:xfrm>
            <a:off x="8620439" y="5936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分布式</a:t>
            </a:r>
          </a:p>
        </p:txBody>
      </p:sp>
    </p:spTree>
    <p:extLst>
      <p:ext uri="{BB962C8B-B14F-4D97-AF65-F5344CB8AC3E}">
        <p14:creationId xmlns:p14="http://schemas.microsoft.com/office/powerpoint/2010/main" val="293458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SVN</a:t>
            </a:r>
            <a:r>
              <a:rPr lang="zh-CN" altLang="en-US" dirty="0"/>
              <a:t>保存文件差异，</a:t>
            </a:r>
            <a:r>
              <a:rPr lang="en-US" altLang="zh-CN" dirty="0"/>
              <a:t>Git</a:t>
            </a:r>
            <a:r>
              <a:rPr lang="zh-CN" altLang="en-US" dirty="0"/>
              <a:t>保存文件快照</a:t>
            </a:r>
            <a:endParaRPr lang="en-US" altLang="zh-CN" dirty="0"/>
          </a:p>
          <a:p>
            <a:pPr lvl="1"/>
            <a:r>
              <a:rPr lang="zh-CN" altLang="en-US" dirty="0"/>
              <a:t>保存快照使得</a:t>
            </a:r>
            <a:r>
              <a:rPr lang="en-US" altLang="zh-CN" dirty="0"/>
              <a:t>Git</a:t>
            </a:r>
            <a:r>
              <a:rPr lang="zh-CN" altLang="en-US" dirty="0"/>
              <a:t>更像一个小型的文件系统</a:t>
            </a:r>
            <a:endParaRPr lang="en-US" altLang="zh-CN" dirty="0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6FE2BA84-FCDF-40D2-A958-40B7F5135195}"/>
              </a:ext>
            </a:extLst>
          </p:cNvPr>
          <p:cNvSpPr/>
          <p:nvPr/>
        </p:nvSpPr>
        <p:spPr>
          <a:xfrm>
            <a:off x="6444670" y="3421048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1</a:t>
            </a:r>
            <a:endParaRPr lang="zh-CN" altLang="en-US" sz="1400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8FEA9247-316F-4F2A-B0FE-113692338B39}"/>
              </a:ext>
            </a:extLst>
          </p:cNvPr>
          <p:cNvSpPr/>
          <p:nvPr/>
        </p:nvSpPr>
        <p:spPr>
          <a:xfrm>
            <a:off x="6444670" y="400489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A</a:t>
            </a:r>
            <a:endParaRPr lang="zh-CN" altLang="en-US" sz="1400" dirty="0"/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id="{92A6A03C-9D7B-41B9-8443-5DBA7DC90372}"/>
              </a:ext>
            </a:extLst>
          </p:cNvPr>
          <p:cNvSpPr/>
          <p:nvPr/>
        </p:nvSpPr>
        <p:spPr>
          <a:xfrm>
            <a:off x="6444669" y="4467936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B</a:t>
            </a:r>
            <a:endParaRPr lang="zh-CN" altLang="en-US" sz="1400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36D02364-0820-46CD-8C70-23BE1EDF8FE3}"/>
              </a:ext>
            </a:extLst>
          </p:cNvPr>
          <p:cNvSpPr/>
          <p:nvPr/>
        </p:nvSpPr>
        <p:spPr>
          <a:xfrm>
            <a:off x="6444669" y="4949451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C</a:t>
            </a:r>
            <a:endParaRPr lang="zh-CN" altLang="en-US" sz="14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449FE2-0ADD-4E83-BCBC-033471ADED6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944594" y="3743393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715AEA-46E6-4DD8-8B7E-4D904DFD64A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944593" y="4327239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C5FB0C-554B-4049-B268-5318D85A9F5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944593" y="4790281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50697CE6-4146-4E62-B014-61D24E97393D}"/>
              </a:ext>
            </a:extLst>
          </p:cNvPr>
          <p:cNvSpPr/>
          <p:nvPr/>
        </p:nvSpPr>
        <p:spPr>
          <a:xfrm>
            <a:off x="7543790" y="3421048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2</a:t>
            </a:r>
            <a:endParaRPr lang="zh-CN" altLang="en-US" sz="1400" dirty="0"/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CB1D914E-1F98-4617-B42C-BE6DB9076914}"/>
              </a:ext>
            </a:extLst>
          </p:cNvPr>
          <p:cNvSpPr/>
          <p:nvPr/>
        </p:nvSpPr>
        <p:spPr>
          <a:xfrm>
            <a:off x="7543790" y="400489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A1</a:t>
            </a:r>
            <a:endParaRPr lang="zh-CN" altLang="en-US" sz="1400" dirty="0"/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52B5F971-771F-44C9-9706-6BAF90A0BA42}"/>
              </a:ext>
            </a:extLst>
          </p:cNvPr>
          <p:cNvSpPr/>
          <p:nvPr/>
        </p:nvSpPr>
        <p:spPr>
          <a:xfrm>
            <a:off x="7543789" y="4467936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/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8D21B887-B450-4A2C-8836-2B6B426CD511}"/>
              </a:ext>
            </a:extLst>
          </p:cNvPr>
          <p:cNvSpPr/>
          <p:nvPr/>
        </p:nvSpPr>
        <p:spPr>
          <a:xfrm>
            <a:off x="7543789" y="4949451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912362-8BE8-4D77-9AD7-5F09725CB05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043714" y="3743393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508115-B8BD-4930-9A82-8F69BB2DA4E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043713" y="4327239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43593D-33D1-4C1B-9B8B-D66F9C23204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043713" y="4790281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B4DD543C-5C25-4465-A18F-0BB046E02479}"/>
              </a:ext>
            </a:extLst>
          </p:cNvPr>
          <p:cNvSpPr/>
          <p:nvPr/>
        </p:nvSpPr>
        <p:spPr>
          <a:xfrm>
            <a:off x="8661396" y="3421048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3</a:t>
            </a:r>
            <a:endParaRPr lang="zh-CN" altLang="en-US" sz="1400" dirty="0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E5B0EA9F-C96D-44FB-BBD5-414001771A38}"/>
              </a:ext>
            </a:extLst>
          </p:cNvPr>
          <p:cNvSpPr/>
          <p:nvPr/>
        </p:nvSpPr>
        <p:spPr>
          <a:xfrm>
            <a:off x="8661396" y="400489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A1</a:t>
            </a:r>
            <a:endParaRPr lang="zh-CN" altLang="en-US" sz="1400" dirty="0"/>
          </a:p>
        </p:txBody>
      </p:sp>
      <p:sp>
        <p:nvSpPr>
          <p:cNvPr id="23" name="流程图: 终止 22">
            <a:extLst>
              <a:ext uri="{FF2B5EF4-FFF2-40B4-BE49-F238E27FC236}">
                <a16:creationId xmlns:a16="http://schemas.microsoft.com/office/drawing/2014/main" id="{C56C532F-A900-46A9-96F8-0B8441AA6479}"/>
              </a:ext>
            </a:extLst>
          </p:cNvPr>
          <p:cNvSpPr/>
          <p:nvPr/>
        </p:nvSpPr>
        <p:spPr>
          <a:xfrm>
            <a:off x="8661395" y="4467936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/>
          </a:p>
        </p:txBody>
      </p:sp>
      <p:sp>
        <p:nvSpPr>
          <p:cNvPr id="24" name="流程图: 终止 23">
            <a:extLst>
              <a:ext uri="{FF2B5EF4-FFF2-40B4-BE49-F238E27FC236}">
                <a16:creationId xmlns:a16="http://schemas.microsoft.com/office/drawing/2014/main" id="{CB6597F2-C994-4E47-B3CC-669AC39F7151}"/>
              </a:ext>
            </a:extLst>
          </p:cNvPr>
          <p:cNvSpPr/>
          <p:nvPr/>
        </p:nvSpPr>
        <p:spPr>
          <a:xfrm>
            <a:off x="8661395" y="4949451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C2</a:t>
            </a:r>
            <a:endParaRPr lang="zh-CN" altLang="en-US" sz="14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33499-E966-4041-9CB9-CA9F1770685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161320" y="3743393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F82CD7-F895-47D3-91B0-FBE70AA41D2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9161319" y="4327239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714A5DC-F28F-4305-8E66-5818E37366F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161319" y="4790281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8AD939C1-FA51-462C-B641-10C8A9E06B8C}"/>
              </a:ext>
            </a:extLst>
          </p:cNvPr>
          <p:cNvSpPr/>
          <p:nvPr/>
        </p:nvSpPr>
        <p:spPr>
          <a:xfrm>
            <a:off x="9788238" y="3421048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4</a:t>
            </a:r>
            <a:endParaRPr lang="zh-CN" altLang="en-US" sz="1400" dirty="0"/>
          </a:p>
        </p:txBody>
      </p: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989A7CD2-782A-40EC-B6DA-75B4B424069F}"/>
              </a:ext>
            </a:extLst>
          </p:cNvPr>
          <p:cNvSpPr/>
          <p:nvPr/>
        </p:nvSpPr>
        <p:spPr>
          <a:xfrm>
            <a:off x="9788238" y="400489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A2</a:t>
            </a:r>
            <a:endParaRPr lang="zh-CN" altLang="en-US" sz="1400" dirty="0"/>
          </a:p>
        </p:txBody>
      </p:sp>
      <p:sp>
        <p:nvSpPr>
          <p:cNvPr id="30" name="流程图: 终止 29">
            <a:extLst>
              <a:ext uri="{FF2B5EF4-FFF2-40B4-BE49-F238E27FC236}">
                <a16:creationId xmlns:a16="http://schemas.microsoft.com/office/drawing/2014/main" id="{ADA97A94-B00F-4D72-8217-4C04D366790E}"/>
              </a:ext>
            </a:extLst>
          </p:cNvPr>
          <p:cNvSpPr/>
          <p:nvPr/>
        </p:nvSpPr>
        <p:spPr>
          <a:xfrm>
            <a:off x="9788237" y="4467936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B1</a:t>
            </a:r>
            <a:endParaRPr lang="zh-CN" altLang="en-US" sz="1400" dirty="0"/>
          </a:p>
        </p:txBody>
      </p:sp>
      <p:sp>
        <p:nvSpPr>
          <p:cNvPr id="31" name="流程图: 终止 30">
            <a:extLst>
              <a:ext uri="{FF2B5EF4-FFF2-40B4-BE49-F238E27FC236}">
                <a16:creationId xmlns:a16="http://schemas.microsoft.com/office/drawing/2014/main" id="{C1810FDA-0DDA-4F86-9320-C4266EB35AEF}"/>
              </a:ext>
            </a:extLst>
          </p:cNvPr>
          <p:cNvSpPr/>
          <p:nvPr/>
        </p:nvSpPr>
        <p:spPr>
          <a:xfrm>
            <a:off x="9788237" y="4949451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A3F47C3-D493-4194-8130-15F56937BA3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288162" y="3743393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E483AC0-D482-457A-A468-36342924D3CC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0288161" y="4327239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880294-995D-4B5D-A825-AD11C8CA286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0288161" y="4790281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终止 34">
            <a:extLst>
              <a:ext uri="{FF2B5EF4-FFF2-40B4-BE49-F238E27FC236}">
                <a16:creationId xmlns:a16="http://schemas.microsoft.com/office/drawing/2014/main" id="{ED2095E5-60E3-458C-85FB-F1DF99AFD034}"/>
              </a:ext>
            </a:extLst>
          </p:cNvPr>
          <p:cNvSpPr/>
          <p:nvPr/>
        </p:nvSpPr>
        <p:spPr>
          <a:xfrm>
            <a:off x="10915072" y="3421048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5</a:t>
            </a:r>
            <a:endParaRPr lang="zh-CN" altLang="en-US" sz="1400" dirty="0"/>
          </a:p>
        </p:txBody>
      </p: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B429EB6E-A108-4579-B2E8-8291505F4FEB}"/>
              </a:ext>
            </a:extLst>
          </p:cNvPr>
          <p:cNvSpPr/>
          <p:nvPr/>
        </p:nvSpPr>
        <p:spPr>
          <a:xfrm>
            <a:off x="10915072" y="400489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A2</a:t>
            </a:r>
            <a:endParaRPr lang="zh-CN" altLang="en-US" sz="1400" dirty="0"/>
          </a:p>
        </p:txBody>
      </p: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AC7D1641-BB1B-49CC-A43F-4A983841BED7}"/>
              </a:ext>
            </a:extLst>
          </p:cNvPr>
          <p:cNvSpPr/>
          <p:nvPr/>
        </p:nvSpPr>
        <p:spPr>
          <a:xfrm>
            <a:off x="10915071" y="4467936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B2</a:t>
            </a:r>
            <a:endParaRPr lang="zh-CN" altLang="en-US" sz="1400" dirty="0"/>
          </a:p>
        </p:txBody>
      </p:sp>
      <p:sp>
        <p:nvSpPr>
          <p:cNvPr id="38" name="流程图: 终止 37">
            <a:extLst>
              <a:ext uri="{FF2B5EF4-FFF2-40B4-BE49-F238E27FC236}">
                <a16:creationId xmlns:a16="http://schemas.microsoft.com/office/drawing/2014/main" id="{FA7B3BF1-5C8C-476B-809A-20FD1096ADBF}"/>
              </a:ext>
            </a:extLst>
          </p:cNvPr>
          <p:cNvSpPr/>
          <p:nvPr/>
        </p:nvSpPr>
        <p:spPr>
          <a:xfrm>
            <a:off x="10915071" y="4949451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5DD4770-BE86-4EF5-A0F6-E75D4D1F6AF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1414996" y="3743393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B518B5B-563A-4E5B-98E0-B75BF64B444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11414995" y="4327239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CE3CC73-42F1-4504-AEAA-3AC53E358A7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1414995" y="4790281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909004C-6DEB-46C6-9EC3-AA6A4820E32B}"/>
              </a:ext>
            </a:extLst>
          </p:cNvPr>
          <p:cNvCxnSpPr>
            <a:cxnSpLocks/>
          </p:cNvCxnSpPr>
          <p:nvPr/>
        </p:nvCxnSpPr>
        <p:spPr>
          <a:xfrm flipV="1">
            <a:off x="6511632" y="3252591"/>
            <a:ext cx="5403287" cy="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18B3716-E5AB-41D8-A745-53E7B819CC54}"/>
              </a:ext>
            </a:extLst>
          </p:cNvPr>
          <p:cNvSpPr txBox="1"/>
          <p:nvPr/>
        </p:nvSpPr>
        <p:spPr>
          <a:xfrm>
            <a:off x="8304820" y="2944814"/>
            <a:ext cx="171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Checkins</a:t>
            </a:r>
            <a:r>
              <a:rPr lang="en-US" altLang="zh-CN" sz="1400" dirty="0"/>
              <a:t> Over Time</a:t>
            </a:r>
            <a:endParaRPr lang="zh-CN" altLang="en-US" sz="1400" dirty="0"/>
          </a:p>
        </p:txBody>
      </p:sp>
      <p:sp>
        <p:nvSpPr>
          <p:cNvPr id="123" name="流程图: 终止 122">
            <a:extLst>
              <a:ext uri="{FF2B5EF4-FFF2-40B4-BE49-F238E27FC236}">
                <a16:creationId xmlns:a16="http://schemas.microsoft.com/office/drawing/2014/main" id="{BB0D3D7F-3595-4A5A-998F-2569E59553BE}"/>
              </a:ext>
            </a:extLst>
          </p:cNvPr>
          <p:cNvSpPr/>
          <p:nvPr/>
        </p:nvSpPr>
        <p:spPr>
          <a:xfrm>
            <a:off x="353266" y="3425666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1</a:t>
            </a:r>
            <a:endParaRPr lang="zh-CN" altLang="en-US" sz="1400" dirty="0"/>
          </a:p>
        </p:txBody>
      </p:sp>
      <p:sp>
        <p:nvSpPr>
          <p:cNvPr id="124" name="流程图: 终止 123">
            <a:extLst>
              <a:ext uri="{FF2B5EF4-FFF2-40B4-BE49-F238E27FC236}">
                <a16:creationId xmlns:a16="http://schemas.microsoft.com/office/drawing/2014/main" id="{40088745-5375-47D9-9213-EBE6EA3FD5FF}"/>
              </a:ext>
            </a:extLst>
          </p:cNvPr>
          <p:cNvSpPr/>
          <p:nvPr/>
        </p:nvSpPr>
        <p:spPr>
          <a:xfrm>
            <a:off x="353266" y="4009512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A</a:t>
            </a:r>
            <a:endParaRPr lang="zh-CN" altLang="en-US" sz="1400" dirty="0"/>
          </a:p>
        </p:txBody>
      </p:sp>
      <p:sp>
        <p:nvSpPr>
          <p:cNvPr id="125" name="流程图: 终止 124">
            <a:extLst>
              <a:ext uri="{FF2B5EF4-FFF2-40B4-BE49-F238E27FC236}">
                <a16:creationId xmlns:a16="http://schemas.microsoft.com/office/drawing/2014/main" id="{3F787842-6694-40E6-A43B-B95FD667ACF2}"/>
              </a:ext>
            </a:extLst>
          </p:cNvPr>
          <p:cNvSpPr/>
          <p:nvPr/>
        </p:nvSpPr>
        <p:spPr>
          <a:xfrm>
            <a:off x="353265" y="447255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B</a:t>
            </a:r>
            <a:endParaRPr lang="zh-CN" altLang="en-US" sz="1400" dirty="0"/>
          </a:p>
        </p:txBody>
      </p:sp>
      <p:sp>
        <p:nvSpPr>
          <p:cNvPr id="126" name="流程图: 终止 125">
            <a:extLst>
              <a:ext uri="{FF2B5EF4-FFF2-40B4-BE49-F238E27FC236}">
                <a16:creationId xmlns:a16="http://schemas.microsoft.com/office/drawing/2014/main" id="{6C1A83F2-34BB-4761-80BF-06688FCEC5DE}"/>
              </a:ext>
            </a:extLst>
          </p:cNvPr>
          <p:cNvSpPr/>
          <p:nvPr/>
        </p:nvSpPr>
        <p:spPr>
          <a:xfrm>
            <a:off x="353265" y="4954069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C</a:t>
            </a:r>
            <a:endParaRPr lang="zh-CN" altLang="en-US" sz="1400" dirty="0"/>
          </a:p>
        </p:txBody>
      </p:sp>
      <p:sp>
        <p:nvSpPr>
          <p:cNvPr id="130" name="流程图: 终止 129">
            <a:extLst>
              <a:ext uri="{FF2B5EF4-FFF2-40B4-BE49-F238E27FC236}">
                <a16:creationId xmlns:a16="http://schemas.microsoft.com/office/drawing/2014/main" id="{946D47CC-11F9-4DB6-8418-EC7F5F65D074}"/>
              </a:ext>
            </a:extLst>
          </p:cNvPr>
          <p:cNvSpPr/>
          <p:nvPr/>
        </p:nvSpPr>
        <p:spPr>
          <a:xfrm>
            <a:off x="1452386" y="3425666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2</a:t>
            </a:r>
            <a:endParaRPr lang="zh-CN" altLang="en-US" sz="1400" dirty="0"/>
          </a:p>
        </p:txBody>
      </p:sp>
      <p:sp>
        <p:nvSpPr>
          <p:cNvPr id="131" name="流程图: 终止 130">
            <a:extLst>
              <a:ext uri="{FF2B5EF4-FFF2-40B4-BE49-F238E27FC236}">
                <a16:creationId xmlns:a16="http://schemas.microsoft.com/office/drawing/2014/main" id="{EE5D71EF-A45E-4E30-A639-BFE04B652FD4}"/>
              </a:ext>
            </a:extLst>
          </p:cNvPr>
          <p:cNvSpPr/>
          <p:nvPr/>
        </p:nvSpPr>
        <p:spPr>
          <a:xfrm>
            <a:off x="1452386" y="4009512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△1</a:t>
            </a:r>
            <a:endParaRPr lang="zh-CN" altLang="en-US" sz="1400" dirty="0"/>
          </a:p>
        </p:txBody>
      </p:sp>
      <p:sp>
        <p:nvSpPr>
          <p:cNvPr id="133" name="流程图: 终止 132">
            <a:extLst>
              <a:ext uri="{FF2B5EF4-FFF2-40B4-BE49-F238E27FC236}">
                <a16:creationId xmlns:a16="http://schemas.microsoft.com/office/drawing/2014/main" id="{D15C40DE-E200-47F5-9E0A-FCB773F68809}"/>
              </a:ext>
            </a:extLst>
          </p:cNvPr>
          <p:cNvSpPr/>
          <p:nvPr/>
        </p:nvSpPr>
        <p:spPr>
          <a:xfrm>
            <a:off x="1452385" y="4954069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8B204FE8-280C-436E-A1B1-0A75BDD46D1D}"/>
              </a:ext>
            </a:extLst>
          </p:cNvPr>
          <p:cNvSpPr/>
          <p:nvPr/>
        </p:nvSpPr>
        <p:spPr>
          <a:xfrm>
            <a:off x="2569992" y="3425666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3</a:t>
            </a:r>
            <a:endParaRPr lang="zh-CN" altLang="en-US" sz="1400" dirty="0"/>
          </a:p>
        </p:txBody>
      </p:sp>
      <p:sp>
        <p:nvSpPr>
          <p:cNvPr id="140" name="流程图: 终止 139">
            <a:extLst>
              <a:ext uri="{FF2B5EF4-FFF2-40B4-BE49-F238E27FC236}">
                <a16:creationId xmlns:a16="http://schemas.microsoft.com/office/drawing/2014/main" id="{1BB04068-EA34-4A45-982B-C263467ECCA4}"/>
              </a:ext>
            </a:extLst>
          </p:cNvPr>
          <p:cNvSpPr/>
          <p:nvPr/>
        </p:nvSpPr>
        <p:spPr>
          <a:xfrm>
            <a:off x="2569991" y="4954069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△2</a:t>
            </a:r>
            <a:endParaRPr lang="zh-CN" altLang="en-US" sz="1400" dirty="0"/>
          </a:p>
        </p:txBody>
      </p:sp>
      <p:sp>
        <p:nvSpPr>
          <p:cNvPr id="144" name="流程图: 终止 143">
            <a:extLst>
              <a:ext uri="{FF2B5EF4-FFF2-40B4-BE49-F238E27FC236}">
                <a16:creationId xmlns:a16="http://schemas.microsoft.com/office/drawing/2014/main" id="{B9486558-C811-4E8E-B933-A9C651EB8FF0}"/>
              </a:ext>
            </a:extLst>
          </p:cNvPr>
          <p:cNvSpPr/>
          <p:nvPr/>
        </p:nvSpPr>
        <p:spPr>
          <a:xfrm>
            <a:off x="3696834" y="3425666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4</a:t>
            </a:r>
            <a:endParaRPr lang="zh-CN" altLang="en-US" sz="1400" dirty="0"/>
          </a:p>
        </p:txBody>
      </p:sp>
      <p:sp>
        <p:nvSpPr>
          <p:cNvPr id="145" name="流程图: 终止 144">
            <a:extLst>
              <a:ext uri="{FF2B5EF4-FFF2-40B4-BE49-F238E27FC236}">
                <a16:creationId xmlns:a16="http://schemas.microsoft.com/office/drawing/2014/main" id="{09A32E9E-4108-49D2-A98E-2D8A372D80BB}"/>
              </a:ext>
            </a:extLst>
          </p:cNvPr>
          <p:cNvSpPr/>
          <p:nvPr/>
        </p:nvSpPr>
        <p:spPr>
          <a:xfrm>
            <a:off x="3696834" y="4009512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△2</a:t>
            </a:r>
            <a:endParaRPr lang="zh-CN" altLang="en-US" sz="1400" dirty="0"/>
          </a:p>
        </p:txBody>
      </p:sp>
      <p:sp>
        <p:nvSpPr>
          <p:cNvPr id="146" name="流程图: 终止 145">
            <a:extLst>
              <a:ext uri="{FF2B5EF4-FFF2-40B4-BE49-F238E27FC236}">
                <a16:creationId xmlns:a16="http://schemas.microsoft.com/office/drawing/2014/main" id="{44E93E37-3A14-45E4-8B31-14CD0191C3DC}"/>
              </a:ext>
            </a:extLst>
          </p:cNvPr>
          <p:cNvSpPr/>
          <p:nvPr/>
        </p:nvSpPr>
        <p:spPr>
          <a:xfrm>
            <a:off x="3696833" y="447255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△1</a:t>
            </a:r>
            <a:endParaRPr lang="zh-CN" altLang="en-US" sz="1400" dirty="0"/>
          </a:p>
        </p:txBody>
      </p:sp>
      <p:sp>
        <p:nvSpPr>
          <p:cNvPr id="151" name="流程图: 终止 150">
            <a:extLst>
              <a:ext uri="{FF2B5EF4-FFF2-40B4-BE49-F238E27FC236}">
                <a16:creationId xmlns:a16="http://schemas.microsoft.com/office/drawing/2014/main" id="{B4AA5DED-1C1F-4433-92DF-827DA44A587B}"/>
              </a:ext>
            </a:extLst>
          </p:cNvPr>
          <p:cNvSpPr/>
          <p:nvPr/>
        </p:nvSpPr>
        <p:spPr>
          <a:xfrm>
            <a:off x="4823668" y="3425666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5</a:t>
            </a:r>
            <a:endParaRPr lang="zh-CN" altLang="en-US" sz="1400" dirty="0"/>
          </a:p>
        </p:txBody>
      </p:sp>
      <p:sp>
        <p:nvSpPr>
          <p:cNvPr id="153" name="流程图: 终止 152">
            <a:extLst>
              <a:ext uri="{FF2B5EF4-FFF2-40B4-BE49-F238E27FC236}">
                <a16:creationId xmlns:a16="http://schemas.microsoft.com/office/drawing/2014/main" id="{E4D96346-37B6-4898-9D9B-BE029E792DD2}"/>
              </a:ext>
            </a:extLst>
          </p:cNvPr>
          <p:cNvSpPr/>
          <p:nvPr/>
        </p:nvSpPr>
        <p:spPr>
          <a:xfrm>
            <a:off x="4823667" y="447255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△2</a:t>
            </a:r>
            <a:endParaRPr lang="zh-CN" altLang="en-US" sz="1400" dirty="0"/>
          </a:p>
        </p:txBody>
      </p:sp>
      <p:sp>
        <p:nvSpPr>
          <p:cNvPr id="154" name="流程图: 终止 153">
            <a:extLst>
              <a:ext uri="{FF2B5EF4-FFF2-40B4-BE49-F238E27FC236}">
                <a16:creationId xmlns:a16="http://schemas.microsoft.com/office/drawing/2014/main" id="{B1C0FB77-EDA3-403E-996A-D0626A0D1B1B}"/>
              </a:ext>
            </a:extLst>
          </p:cNvPr>
          <p:cNvSpPr/>
          <p:nvPr/>
        </p:nvSpPr>
        <p:spPr>
          <a:xfrm>
            <a:off x="4823667" y="4954069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△3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6E617F1-7A8A-42F3-88EF-DE353E142116}"/>
              </a:ext>
            </a:extLst>
          </p:cNvPr>
          <p:cNvCxnSpPr>
            <a:cxnSpLocks/>
          </p:cNvCxnSpPr>
          <p:nvPr/>
        </p:nvCxnSpPr>
        <p:spPr>
          <a:xfrm flipV="1">
            <a:off x="420228" y="3257209"/>
            <a:ext cx="5403287" cy="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7290137-AB1E-4EA4-B591-5417E2ACD0C6}"/>
              </a:ext>
            </a:extLst>
          </p:cNvPr>
          <p:cNvSpPr txBox="1"/>
          <p:nvPr/>
        </p:nvSpPr>
        <p:spPr>
          <a:xfrm>
            <a:off x="2213416" y="2949432"/>
            <a:ext cx="171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Checkins</a:t>
            </a:r>
            <a:r>
              <a:rPr lang="en-US" altLang="zh-CN" sz="1400" dirty="0"/>
              <a:t> Over Time</a:t>
            </a:r>
            <a:endParaRPr lang="zh-CN" altLang="en-US" sz="1400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7535AE38-DACE-4E20-B61F-65282D93491E}"/>
              </a:ext>
            </a:extLst>
          </p:cNvPr>
          <p:cNvCxnSpPr>
            <a:stCxn id="124" idx="3"/>
            <a:endCxn id="131" idx="1"/>
          </p:cNvCxnSpPr>
          <p:nvPr/>
        </p:nvCxnSpPr>
        <p:spPr>
          <a:xfrm>
            <a:off x="1353114" y="4170685"/>
            <a:ext cx="99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F8DA97C-21C2-4779-9100-4250D6302F1D}"/>
              </a:ext>
            </a:extLst>
          </p:cNvPr>
          <p:cNvCxnSpPr>
            <a:stCxn id="131" idx="3"/>
            <a:endCxn id="145" idx="1"/>
          </p:cNvCxnSpPr>
          <p:nvPr/>
        </p:nvCxnSpPr>
        <p:spPr>
          <a:xfrm>
            <a:off x="2452234" y="4170685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39CE015-1F29-4535-BDA4-6224091DE5EA}"/>
              </a:ext>
            </a:extLst>
          </p:cNvPr>
          <p:cNvCxnSpPr>
            <a:stCxn id="125" idx="3"/>
            <a:endCxn id="146" idx="1"/>
          </p:cNvCxnSpPr>
          <p:nvPr/>
        </p:nvCxnSpPr>
        <p:spPr>
          <a:xfrm>
            <a:off x="1353113" y="4633727"/>
            <a:ext cx="234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5B9B272-0E83-4294-8B0B-3BAA28FB8547}"/>
              </a:ext>
            </a:extLst>
          </p:cNvPr>
          <p:cNvCxnSpPr>
            <a:stCxn id="146" idx="3"/>
            <a:endCxn id="153" idx="1"/>
          </p:cNvCxnSpPr>
          <p:nvPr/>
        </p:nvCxnSpPr>
        <p:spPr>
          <a:xfrm>
            <a:off x="4696681" y="4633727"/>
            <a:ext cx="12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CF5D4AE-8951-481D-B71E-DD910F8B7F7A}"/>
              </a:ext>
            </a:extLst>
          </p:cNvPr>
          <p:cNvCxnSpPr>
            <a:stCxn id="126" idx="3"/>
            <a:endCxn id="133" idx="1"/>
          </p:cNvCxnSpPr>
          <p:nvPr/>
        </p:nvCxnSpPr>
        <p:spPr>
          <a:xfrm>
            <a:off x="1353113" y="5115242"/>
            <a:ext cx="99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71D41D6-B172-49E1-BC0C-83227B9974D8}"/>
              </a:ext>
            </a:extLst>
          </p:cNvPr>
          <p:cNvCxnSpPr>
            <a:stCxn id="133" idx="3"/>
            <a:endCxn id="140" idx="1"/>
          </p:cNvCxnSpPr>
          <p:nvPr/>
        </p:nvCxnSpPr>
        <p:spPr>
          <a:xfrm>
            <a:off x="2452233" y="5115242"/>
            <a:ext cx="11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D306963-BCDD-4BC9-AEC9-A07D00956FF7}"/>
              </a:ext>
            </a:extLst>
          </p:cNvPr>
          <p:cNvCxnSpPr>
            <a:stCxn id="140" idx="3"/>
            <a:endCxn id="154" idx="1"/>
          </p:cNvCxnSpPr>
          <p:nvPr/>
        </p:nvCxnSpPr>
        <p:spPr>
          <a:xfrm>
            <a:off x="3569839" y="5115242"/>
            <a:ext cx="125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A0EF081-0380-4C44-9FC1-19E18DEE4F6D}"/>
              </a:ext>
            </a:extLst>
          </p:cNvPr>
          <p:cNvSpPr txBox="1"/>
          <p:nvPr/>
        </p:nvSpPr>
        <p:spPr>
          <a:xfrm>
            <a:off x="2618508" y="5442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保存差异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36709FB-42C4-44E2-9E61-4C4C25FC3371}"/>
              </a:ext>
            </a:extLst>
          </p:cNvPr>
          <p:cNvSpPr txBox="1"/>
          <p:nvPr/>
        </p:nvSpPr>
        <p:spPr>
          <a:xfrm>
            <a:off x="8709912" y="5442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保存快照</a:t>
            </a:r>
          </a:p>
        </p:txBody>
      </p:sp>
    </p:spTree>
    <p:extLst>
      <p:ext uri="{BB962C8B-B14F-4D97-AF65-F5344CB8AC3E}">
        <p14:creationId xmlns:p14="http://schemas.microsoft.com/office/powerpoint/2010/main" val="2325791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SVN</a:t>
            </a:r>
            <a:r>
              <a:rPr lang="zh-CN" altLang="en-US" dirty="0"/>
              <a:t>分支复制文件，</a:t>
            </a:r>
            <a:r>
              <a:rPr lang="en-US" altLang="zh-CN" dirty="0"/>
              <a:t>Git</a:t>
            </a:r>
            <a:r>
              <a:rPr lang="zh-CN" altLang="en-US" dirty="0"/>
              <a:t>分支创建指针</a:t>
            </a:r>
            <a:endParaRPr lang="en-US" altLang="zh-CN" dirty="0"/>
          </a:p>
          <a:p>
            <a:pPr lvl="1"/>
            <a:r>
              <a:rPr lang="zh-CN" altLang="en-US" dirty="0"/>
              <a:t>复制文件使得分支成本高，切换分支效率低</a:t>
            </a:r>
            <a:endParaRPr lang="en-US" altLang="zh-CN" dirty="0"/>
          </a:p>
          <a:p>
            <a:pPr lvl="1"/>
            <a:r>
              <a:rPr lang="zh-CN" altLang="en-US" dirty="0"/>
              <a:t>创建指针使得分支成分低，切换分支效率高</a:t>
            </a:r>
            <a:endParaRPr lang="en-US" altLang="zh-CN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9B31921-209F-48DB-810F-C27C3997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82" y="1944255"/>
            <a:ext cx="7335982" cy="46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SVN</a:t>
            </a:r>
            <a:r>
              <a:rPr lang="zh-CN" altLang="en-US" dirty="0"/>
              <a:t>使用简单，</a:t>
            </a:r>
            <a:r>
              <a:rPr lang="en-US" altLang="zh-CN" dirty="0"/>
              <a:t>Git</a:t>
            </a:r>
            <a:r>
              <a:rPr lang="zh-CN" altLang="en-US" dirty="0"/>
              <a:t>命令繁多</a:t>
            </a:r>
            <a:endParaRPr lang="en-US" altLang="zh-CN" dirty="0"/>
          </a:p>
          <a:p>
            <a:pPr lvl="1"/>
            <a:r>
              <a:rPr lang="en-US" altLang="zh-CN" dirty="0"/>
              <a:t>SVN</a:t>
            </a:r>
            <a:r>
              <a:rPr lang="zh-CN" altLang="en-US" dirty="0"/>
              <a:t>上手很容易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概念较多，需要一定学习成本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876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https://git-scm.com/book/zh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http://km.oa.com/group/24904/articles/show/354941?kmref=search&amp;from_page=1&amp;no=5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http://km.oa.com/group/31528/articles/show/337960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hlinkClick r:id="rId6"/>
              </a:rPr>
              <a:t>https://nvie.com/posts/a-successful-git-branching-model/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1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文件状态变迁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BBE979-3EED-4FEE-AA0C-42BC7ABA8572}"/>
              </a:ext>
            </a:extLst>
          </p:cNvPr>
          <p:cNvSpPr>
            <a:spLocks noChangeAspect="1"/>
          </p:cNvSpPr>
          <p:nvPr/>
        </p:nvSpPr>
        <p:spPr>
          <a:xfrm>
            <a:off x="1152686" y="2405962"/>
            <a:ext cx="1661746" cy="3780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Untracked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7CDE5D-5235-4403-9EDB-876309BB9253}"/>
              </a:ext>
            </a:extLst>
          </p:cNvPr>
          <p:cNvSpPr>
            <a:spLocks noChangeAspect="1"/>
          </p:cNvSpPr>
          <p:nvPr/>
        </p:nvSpPr>
        <p:spPr>
          <a:xfrm>
            <a:off x="3459201" y="2405962"/>
            <a:ext cx="1661746" cy="3780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Unmodified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14AEDE-375D-49C8-8A1A-D597C59664B4}"/>
              </a:ext>
            </a:extLst>
          </p:cNvPr>
          <p:cNvSpPr>
            <a:spLocks noChangeAspect="1"/>
          </p:cNvSpPr>
          <p:nvPr/>
        </p:nvSpPr>
        <p:spPr>
          <a:xfrm>
            <a:off x="5765716" y="2405962"/>
            <a:ext cx="1661746" cy="3780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Modified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B2FD7C-76F8-4E96-B070-F5B7FD372EF4}"/>
              </a:ext>
            </a:extLst>
          </p:cNvPr>
          <p:cNvSpPr>
            <a:spLocks noChangeAspect="1"/>
          </p:cNvSpPr>
          <p:nvPr/>
        </p:nvSpPr>
        <p:spPr>
          <a:xfrm>
            <a:off x="8072231" y="2405962"/>
            <a:ext cx="1661746" cy="37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Staged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62F72B6-10C9-482A-9666-2D209433D3CF}"/>
              </a:ext>
            </a:extLst>
          </p:cNvPr>
          <p:cNvCxnSpPr>
            <a:cxnSpLocks noChangeAspect="1"/>
            <a:stCxn id="21" idx="2"/>
          </p:cNvCxnSpPr>
          <p:nvPr/>
        </p:nvCxnSpPr>
        <p:spPr>
          <a:xfrm flipH="1">
            <a:off x="1979163" y="2784032"/>
            <a:ext cx="4396" cy="378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75616F-3371-4692-B66C-C0ED7BE6801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290074" y="2784032"/>
            <a:ext cx="4396" cy="378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924395-26E4-4BDA-8EB2-A0F94B3F3C7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6589" y="2784032"/>
            <a:ext cx="4396" cy="378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C0B653-96C1-45DA-AC48-71ADE5EE7B1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903104" y="2784032"/>
            <a:ext cx="4396" cy="378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B7D7E33-D1D2-483E-AB4E-3F0EC0E72840}"/>
              </a:ext>
            </a:extLst>
          </p:cNvPr>
          <p:cNvSpPr>
            <a:spLocks noChangeAspect="1"/>
          </p:cNvSpPr>
          <p:nvPr/>
        </p:nvSpPr>
        <p:spPr>
          <a:xfrm>
            <a:off x="1979163" y="3118139"/>
            <a:ext cx="6923941" cy="685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Add the file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A1C3959-25C1-45FE-894F-E94F6520CC54}"/>
              </a:ext>
            </a:extLst>
          </p:cNvPr>
          <p:cNvSpPr>
            <a:spLocks noChangeAspect="1"/>
          </p:cNvSpPr>
          <p:nvPr/>
        </p:nvSpPr>
        <p:spPr>
          <a:xfrm>
            <a:off x="4294470" y="3781338"/>
            <a:ext cx="2302120" cy="685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Edit the file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50DA7A8-81E3-47E4-BBB8-56C35B0BC03A}"/>
              </a:ext>
            </a:extLst>
          </p:cNvPr>
          <p:cNvSpPr>
            <a:spLocks noChangeAspect="1"/>
          </p:cNvSpPr>
          <p:nvPr/>
        </p:nvSpPr>
        <p:spPr>
          <a:xfrm>
            <a:off x="6603182" y="4335874"/>
            <a:ext cx="2302120" cy="685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Stage the file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5FBBF5B-761E-4947-9D56-1EF3CCE4A799}"/>
              </a:ext>
            </a:extLst>
          </p:cNvPr>
          <p:cNvSpPr>
            <a:spLocks noChangeAspect="1"/>
          </p:cNvSpPr>
          <p:nvPr/>
        </p:nvSpPr>
        <p:spPr>
          <a:xfrm flipH="1">
            <a:off x="1983559" y="4845827"/>
            <a:ext cx="2299922" cy="685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Remove the file</a:t>
            </a:r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8FE67DA-5FF4-4ADE-85F0-54526C778504}"/>
              </a:ext>
            </a:extLst>
          </p:cNvPr>
          <p:cNvSpPr>
            <a:spLocks noChangeAspect="1"/>
          </p:cNvSpPr>
          <p:nvPr/>
        </p:nvSpPr>
        <p:spPr>
          <a:xfrm flipH="1">
            <a:off x="4303260" y="5531627"/>
            <a:ext cx="4599844" cy="685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数据保存方式</a:t>
            </a:r>
            <a:endParaRPr lang="en-US" altLang="zh-CN" dirty="0"/>
          </a:p>
          <a:p>
            <a:pPr lvl="1"/>
            <a:r>
              <a:rPr lang="zh-CN" altLang="en-US" dirty="0"/>
              <a:t>对全部文件做一个快照并保存快照的索引</a:t>
            </a:r>
            <a:endParaRPr lang="en-US" altLang="zh-CN" dirty="0"/>
          </a:p>
          <a:p>
            <a:pPr lvl="1"/>
            <a:r>
              <a:rPr lang="zh-CN" altLang="en-US" dirty="0"/>
              <a:t>文件未修改则只保留一个链接指向之前存储的文件</a:t>
            </a:r>
            <a:endParaRPr lang="en-US" altLang="zh-CN" dirty="0"/>
          </a:p>
        </p:txBody>
      </p:sp>
      <p:sp>
        <p:nvSpPr>
          <p:cNvPr id="64" name="流程图: 终止 63">
            <a:extLst>
              <a:ext uri="{FF2B5EF4-FFF2-40B4-BE49-F238E27FC236}">
                <a16:creationId xmlns:a16="http://schemas.microsoft.com/office/drawing/2014/main" id="{BC1287CD-1066-486C-B881-F38FA711E0C9}"/>
              </a:ext>
            </a:extLst>
          </p:cNvPr>
          <p:cNvSpPr/>
          <p:nvPr/>
        </p:nvSpPr>
        <p:spPr>
          <a:xfrm>
            <a:off x="1939110" y="3642721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1</a:t>
            </a:r>
            <a:endParaRPr lang="zh-CN" altLang="en-US" sz="1400" dirty="0"/>
          </a:p>
        </p:txBody>
      </p: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908425A7-D94A-4297-AE12-869384BA2CC8}"/>
              </a:ext>
            </a:extLst>
          </p:cNvPr>
          <p:cNvSpPr/>
          <p:nvPr/>
        </p:nvSpPr>
        <p:spPr>
          <a:xfrm>
            <a:off x="1939110" y="4226567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A</a:t>
            </a:r>
            <a:endParaRPr lang="zh-CN" altLang="en-US" sz="1400" dirty="0"/>
          </a:p>
        </p:txBody>
      </p:sp>
      <p:sp>
        <p:nvSpPr>
          <p:cNvPr id="66" name="流程图: 终止 65">
            <a:extLst>
              <a:ext uri="{FF2B5EF4-FFF2-40B4-BE49-F238E27FC236}">
                <a16:creationId xmlns:a16="http://schemas.microsoft.com/office/drawing/2014/main" id="{BF066B71-0243-4F02-A445-4A4DFD6B8DCA}"/>
              </a:ext>
            </a:extLst>
          </p:cNvPr>
          <p:cNvSpPr/>
          <p:nvPr/>
        </p:nvSpPr>
        <p:spPr>
          <a:xfrm>
            <a:off x="1939109" y="4689609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B</a:t>
            </a:r>
            <a:endParaRPr lang="zh-CN" altLang="en-US" sz="1400" dirty="0"/>
          </a:p>
        </p:txBody>
      </p:sp>
      <p:sp>
        <p:nvSpPr>
          <p:cNvPr id="67" name="流程图: 终止 66">
            <a:extLst>
              <a:ext uri="{FF2B5EF4-FFF2-40B4-BE49-F238E27FC236}">
                <a16:creationId xmlns:a16="http://schemas.microsoft.com/office/drawing/2014/main" id="{62B5C645-23ED-43C2-BE4F-C15C27C8F2EA}"/>
              </a:ext>
            </a:extLst>
          </p:cNvPr>
          <p:cNvSpPr/>
          <p:nvPr/>
        </p:nvSpPr>
        <p:spPr>
          <a:xfrm>
            <a:off x="1939109" y="517112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File C</a:t>
            </a:r>
            <a:endParaRPr lang="zh-CN" altLang="en-US" sz="1400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C6BED94-C3AF-4F4A-AB4E-C147C4BD73A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2439034" y="3965066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C637D4D-5955-4C77-94C7-905CB354F22F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2439033" y="4548912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E9362AA-FD91-465A-9098-543A96C8AD88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2439033" y="5011954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终止 70">
            <a:extLst>
              <a:ext uri="{FF2B5EF4-FFF2-40B4-BE49-F238E27FC236}">
                <a16:creationId xmlns:a16="http://schemas.microsoft.com/office/drawing/2014/main" id="{B7888E4A-A969-4D82-B4B0-FCD71BE12BF4}"/>
              </a:ext>
            </a:extLst>
          </p:cNvPr>
          <p:cNvSpPr/>
          <p:nvPr/>
        </p:nvSpPr>
        <p:spPr>
          <a:xfrm>
            <a:off x="3038230" y="3642721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2</a:t>
            </a:r>
            <a:endParaRPr lang="zh-CN" altLang="en-US" sz="1400" dirty="0"/>
          </a:p>
        </p:txBody>
      </p:sp>
      <p:sp>
        <p:nvSpPr>
          <p:cNvPr id="72" name="流程图: 终止 71">
            <a:extLst>
              <a:ext uri="{FF2B5EF4-FFF2-40B4-BE49-F238E27FC236}">
                <a16:creationId xmlns:a16="http://schemas.microsoft.com/office/drawing/2014/main" id="{E5AEA64F-6BFA-4B3A-ADB4-CDAB9FBBDF39}"/>
              </a:ext>
            </a:extLst>
          </p:cNvPr>
          <p:cNvSpPr/>
          <p:nvPr/>
        </p:nvSpPr>
        <p:spPr>
          <a:xfrm>
            <a:off x="3038230" y="4226567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A1</a:t>
            </a:r>
            <a:endParaRPr lang="zh-CN" altLang="en-US" sz="1400" dirty="0"/>
          </a:p>
        </p:txBody>
      </p:sp>
      <p:sp>
        <p:nvSpPr>
          <p:cNvPr id="73" name="流程图: 终止 72">
            <a:extLst>
              <a:ext uri="{FF2B5EF4-FFF2-40B4-BE49-F238E27FC236}">
                <a16:creationId xmlns:a16="http://schemas.microsoft.com/office/drawing/2014/main" id="{C29271F4-43F5-4E09-8E2F-CE0290924D39}"/>
              </a:ext>
            </a:extLst>
          </p:cNvPr>
          <p:cNvSpPr/>
          <p:nvPr/>
        </p:nvSpPr>
        <p:spPr>
          <a:xfrm>
            <a:off x="3038229" y="4689609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/>
          </a:p>
        </p:txBody>
      </p:sp>
      <p:sp>
        <p:nvSpPr>
          <p:cNvPr id="74" name="流程图: 终止 73">
            <a:extLst>
              <a:ext uri="{FF2B5EF4-FFF2-40B4-BE49-F238E27FC236}">
                <a16:creationId xmlns:a16="http://schemas.microsoft.com/office/drawing/2014/main" id="{592B82AB-8BE9-44E8-BABB-909F7E5AFC95}"/>
              </a:ext>
            </a:extLst>
          </p:cNvPr>
          <p:cNvSpPr/>
          <p:nvPr/>
        </p:nvSpPr>
        <p:spPr>
          <a:xfrm>
            <a:off x="3038229" y="517112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04D9E87-C913-45DA-A454-7A1AF75F7D71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3538154" y="3965066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545A240-216A-4F90-85FA-A5887E194C9A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flipH="1">
            <a:off x="3538153" y="4548912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6E28CE4-FAFC-4451-B43A-1E33CC194F6D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>
            <a:off x="3538153" y="5011954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终止 77">
            <a:extLst>
              <a:ext uri="{FF2B5EF4-FFF2-40B4-BE49-F238E27FC236}">
                <a16:creationId xmlns:a16="http://schemas.microsoft.com/office/drawing/2014/main" id="{689BFB5A-4190-47DD-8FDF-770C0CA9B9F9}"/>
              </a:ext>
            </a:extLst>
          </p:cNvPr>
          <p:cNvSpPr/>
          <p:nvPr/>
        </p:nvSpPr>
        <p:spPr>
          <a:xfrm>
            <a:off x="4155836" y="3642721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3</a:t>
            </a:r>
            <a:endParaRPr lang="zh-CN" altLang="en-US" sz="1400" dirty="0"/>
          </a:p>
        </p:txBody>
      </p:sp>
      <p:sp>
        <p:nvSpPr>
          <p:cNvPr id="79" name="流程图: 终止 78">
            <a:extLst>
              <a:ext uri="{FF2B5EF4-FFF2-40B4-BE49-F238E27FC236}">
                <a16:creationId xmlns:a16="http://schemas.microsoft.com/office/drawing/2014/main" id="{29D9E0E3-6078-429C-B0D6-2147EAADF16E}"/>
              </a:ext>
            </a:extLst>
          </p:cNvPr>
          <p:cNvSpPr/>
          <p:nvPr/>
        </p:nvSpPr>
        <p:spPr>
          <a:xfrm>
            <a:off x="4155836" y="4226567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A1</a:t>
            </a:r>
            <a:endParaRPr lang="zh-CN" altLang="en-US" sz="1400" dirty="0"/>
          </a:p>
        </p:txBody>
      </p:sp>
      <p:sp>
        <p:nvSpPr>
          <p:cNvPr id="80" name="流程图: 终止 79">
            <a:extLst>
              <a:ext uri="{FF2B5EF4-FFF2-40B4-BE49-F238E27FC236}">
                <a16:creationId xmlns:a16="http://schemas.microsoft.com/office/drawing/2014/main" id="{907F5B7D-73FA-4B4E-99E9-9D921C006903}"/>
              </a:ext>
            </a:extLst>
          </p:cNvPr>
          <p:cNvSpPr/>
          <p:nvPr/>
        </p:nvSpPr>
        <p:spPr>
          <a:xfrm>
            <a:off x="4155835" y="4689609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/>
          </a:p>
        </p:txBody>
      </p:sp>
      <p:sp>
        <p:nvSpPr>
          <p:cNvPr id="81" name="流程图: 终止 80">
            <a:extLst>
              <a:ext uri="{FF2B5EF4-FFF2-40B4-BE49-F238E27FC236}">
                <a16:creationId xmlns:a16="http://schemas.microsoft.com/office/drawing/2014/main" id="{0E20DFCD-8B42-481E-BE88-3D96247DE46C}"/>
              </a:ext>
            </a:extLst>
          </p:cNvPr>
          <p:cNvSpPr/>
          <p:nvPr/>
        </p:nvSpPr>
        <p:spPr>
          <a:xfrm>
            <a:off x="4155835" y="5171124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C2</a:t>
            </a:r>
            <a:endParaRPr lang="zh-CN" altLang="en-US" sz="140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FCAA0F-5019-4DEA-8033-519C819EDF2F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4655760" y="3965066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AAEE44-5E22-46F6-A24F-FEBEF7D86EA9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4655759" y="4548912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F9D26E5-F987-4FA1-923D-DEA412162ED7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4655759" y="5011954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终止 84">
            <a:extLst>
              <a:ext uri="{FF2B5EF4-FFF2-40B4-BE49-F238E27FC236}">
                <a16:creationId xmlns:a16="http://schemas.microsoft.com/office/drawing/2014/main" id="{1372D9DB-ADA6-48C7-8D2A-2E51F9156BE4}"/>
              </a:ext>
            </a:extLst>
          </p:cNvPr>
          <p:cNvSpPr/>
          <p:nvPr/>
        </p:nvSpPr>
        <p:spPr>
          <a:xfrm>
            <a:off x="5282678" y="3642721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4</a:t>
            </a:r>
            <a:endParaRPr lang="zh-CN" altLang="en-US" sz="1400" dirty="0"/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FCDA6D43-60F0-45BC-88F8-1AB3CAF92FF4}"/>
              </a:ext>
            </a:extLst>
          </p:cNvPr>
          <p:cNvSpPr/>
          <p:nvPr/>
        </p:nvSpPr>
        <p:spPr>
          <a:xfrm>
            <a:off x="5282678" y="4226567"/>
            <a:ext cx="999848" cy="3223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A2</a:t>
            </a:r>
            <a:endParaRPr lang="zh-CN" altLang="en-US" sz="1400" dirty="0"/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E29A2E49-5BCB-459D-9B46-E0E2C69E8BA6}"/>
              </a:ext>
            </a:extLst>
          </p:cNvPr>
          <p:cNvSpPr/>
          <p:nvPr/>
        </p:nvSpPr>
        <p:spPr>
          <a:xfrm>
            <a:off x="5282677" y="4689609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B1</a:t>
            </a:r>
            <a:endParaRPr lang="zh-CN" altLang="en-US" sz="1400" dirty="0"/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02C3694A-B0EC-4215-9490-FC9C6A1EFE83}"/>
              </a:ext>
            </a:extLst>
          </p:cNvPr>
          <p:cNvSpPr/>
          <p:nvPr/>
        </p:nvSpPr>
        <p:spPr>
          <a:xfrm>
            <a:off x="5282677" y="517112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A858F1-E162-479A-B1A8-8B0A669DC8FC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782602" y="3965066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E21B031-FD3D-4B1A-A962-55418BE29B6A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flipH="1">
            <a:off x="5782601" y="4548912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8610CFB-F426-49EA-A458-A5E49CA6CF3B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5782601" y="5011954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终止 91">
            <a:extLst>
              <a:ext uri="{FF2B5EF4-FFF2-40B4-BE49-F238E27FC236}">
                <a16:creationId xmlns:a16="http://schemas.microsoft.com/office/drawing/2014/main" id="{5FDCD175-342B-438D-8D29-7B022D1E588D}"/>
              </a:ext>
            </a:extLst>
          </p:cNvPr>
          <p:cNvSpPr/>
          <p:nvPr/>
        </p:nvSpPr>
        <p:spPr>
          <a:xfrm>
            <a:off x="6409512" y="3642721"/>
            <a:ext cx="999848" cy="3223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Version 5</a:t>
            </a:r>
            <a:endParaRPr lang="zh-CN" altLang="en-US" sz="1400" dirty="0"/>
          </a:p>
        </p:txBody>
      </p:sp>
      <p:sp>
        <p:nvSpPr>
          <p:cNvPr id="93" name="流程图: 终止 92">
            <a:extLst>
              <a:ext uri="{FF2B5EF4-FFF2-40B4-BE49-F238E27FC236}">
                <a16:creationId xmlns:a16="http://schemas.microsoft.com/office/drawing/2014/main" id="{DBC1C91C-BD06-4465-ABC8-EED53579DAFE}"/>
              </a:ext>
            </a:extLst>
          </p:cNvPr>
          <p:cNvSpPr/>
          <p:nvPr/>
        </p:nvSpPr>
        <p:spPr>
          <a:xfrm>
            <a:off x="6409512" y="4226567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A2</a:t>
            </a:r>
            <a:endParaRPr lang="zh-CN" altLang="en-US" sz="1400" dirty="0"/>
          </a:p>
        </p:txBody>
      </p:sp>
      <p:sp>
        <p:nvSpPr>
          <p:cNvPr id="94" name="流程图: 终止 93">
            <a:extLst>
              <a:ext uri="{FF2B5EF4-FFF2-40B4-BE49-F238E27FC236}">
                <a16:creationId xmlns:a16="http://schemas.microsoft.com/office/drawing/2014/main" id="{2406D952-2B11-47F5-A5CF-4208615A17F4}"/>
              </a:ext>
            </a:extLst>
          </p:cNvPr>
          <p:cNvSpPr/>
          <p:nvPr/>
        </p:nvSpPr>
        <p:spPr>
          <a:xfrm>
            <a:off x="6409511" y="4689609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B2</a:t>
            </a:r>
            <a:endParaRPr lang="zh-CN" altLang="en-US" sz="1400" dirty="0"/>
          </a:p>
        </p:txBody>
      </p:sp>
      <p:sp>
        <p:nvSpPr>
          <p:cNvPr id="95" name="流程图: 终止 94">
            <a:extLst>
              <a:ext uri="{FF2B5EF4-FFF2-40B4-BE49-F238E27FC236}">
                <a16:creationId xmlns:a16="http://schemas.microsoft.com/office/drawing/2014/main" id="{927ABD23-C3C9-4046-B8EE-AA19D0EE5156}"/>
              </a:ext>
            </a:extLst>
          </p:cNvPr>
          <p:cNvSpPr/>
          <p:nvPr/>
        </p:nvSpPr>
        <p:spPr>
          <a:xfrm>
            <a:off x="6409511" y="5171124"/>
            <a:ext cx="999848" cy="322345"/>
          </a:xfrm>
          <a:prstGeom prst="flowChartTerminator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F604EA9-5E88-41B0-858B-CF73060F14BE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6909436" y="3965066"/>
            <a:ext cx="0" cy="26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0C5AC08-688D-4183-9502-4FAF23F355FE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flipH="1">
            <a:off x="6909435" y="4548912"/>
            <a:ext cx="1" cy="14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FAA7809-C2FC-4294-B6B4-9DBEC15A8042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6909435" y="5011954"/>
            <a:ext cx="0" cy="15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6C37F60-E197-46CB-B70D-B482D76BAA47}"/>
              </a:ext>
            </a:extLst>
          </p:cNvPr>
          <p:cNvCxnSpPr>
            <a:cxnSpLocks/>
          </p:cNvCxnSpPr>
          <p:nvPr/>
        </p:nvCxnSpPr>
        <p:spPr>
          <a:xfrm flipV="1">
            <a:off x="2006072" y="3474264"/>
            <a:ext cx="5403287" cy="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38AFE38-79A3-4359-BFDA-BA7C0E1744E0}"/>
              </a:ext>
            </a:extLst>
          </p:cNvPr>
          <p:cNvSpPr txBox="1"/>
          <p:nvPr/>
        </p:nvSpPr>
        <p:spPr>
          <a:xfrm>
            <a:off x="3799260" y="3166487"/>
            <a:ext cx="171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Checkins</a:t>
            </a:r>
            <a:r>
              <a:rPr lang="en-US" altLang="zh-CN" sz="1400" dirty="0"/>
              <a:t> Over Time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初次使用</a:t>
            </a:r>
            <a:endParaRPr lang="en-US" altLang="zh-CN" dirty="0"/>
          </a:p>
          <a:p>
            <a:pPr lvl="1"/>
            <a:r>
              <a:rPr lang="en-US" altLang="zh-CN" dirty="0"/>
              <a:t>git config --global user.name "username" </a:t>
            </a:r>
          </a:p>
          <a:p>
            <a:pPr lvl="1"/>
            <a:r>
              <a:rPr lang="en-US" altLang="zh-CN" dirty="0"/>
              <a:t>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"useremail@tencent.com"</a:t>
            </a:r>
          </a:p>
          <a:p>
            <a:pPr lvl="1"/>
            <a:r>
              <a:rPr lang="en-US" altLang="zh-CN" dirty="0"/>
              <a:t>git config --system …</a:t>
            </a:r>
          </a:p>
          <a:p>
            <a:pPr lvl="1"/>
            <a:r>
              <a:rPr lang="en-US" altLang="zh-CN" dirty="0"/>
              <a:t>git config --list / git config --l</a:t>
            </a:r>
          </a:p>
        </p:txBody>
      </p:sp>
    </p:spTree>
    <p:extLst>
      <p:ext uri="{BB962C8B-B14F-4D97-AF65-F5344CB8AC3E}">
        <p14:creationId xmlns:p14="http://schemas.microsoft.com/office/powerpoint/2010/main" val="19317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初始化本地仓库</a:t>
            </a:r>
            <a:endParaRPr lang="en-US" altLang="zh-CN" dirty="0"/>
          </a:p>
          <a:p>
            <a:pPr lvl="1"/>
            <a:r>
              <a:rPr lang="en-US" altLang="zh-CN" dirty="0"/>
              <a:t>git clone [-b </a:t>
            </a:r>
            <a:r>
              <a:rPr lang="zh-CN" altLang="en-US" dirty="0"/>
              <a:t>分支名</a:t>
            </a:r>
            <a:r>
              <a:rPr lang="en-US" altLang="zh-CN" dirty="0"/>
              <a:t>] [</a:t>
            </a:r>
            <a:r>
              <a:rPr lang="zh-CN" altLang="en-US" dirty="0"/>
              <a:t>远程仓库地址</a:t>
            </a:r>
            <a:r>
              <a:rPr lang="en-US" altLang="zh-CN" dirty="0"/>
              <a:t>] [</a:t>
            </a:r>
            <a:r>
              <a:rPr lang="zh-CN" altLang="en-US" dirty="0"/>
              <a:t>本地目录名称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clone http://git.code.oa.com/carterding/utils.git</a:t>
            </a:r>
          </a:p>
          <a:p>
            <a:pPr lvl="2"/>
            <a:r>
              <a:rPr lang="en-US" altLang="zh-CN" dirty="0"/>
              <a:t>git clone http://git.code.oa.com/carterding/utils.git </a:t>
            </a:r>
            <a:r>
              <a:rPr lang="en-US" altLang="zh-CN" dirty="0" err="1"/>
              <a:t>myutils</a:t>
            </a:r>
            <a:endParaRPr lang="en-US" altLang="zh-CN" dirty="0"/>
          </a:p>
          <a:p>
            <a:pPr lvl="2"/>
            <a:r>
              <a:rPr lang="en-US" altLang="zh-CN" dirty="0"/>
              <a:t>git clone -b branch http://git.code.oa.com/carterding/utils.git</a:t>
            </a:r>
          </a:p>
          <a:p>
            <a:pPr lvl="1"/>
            <a:r>
              <a:rPr lang="zh-CN" altLang="en-US" dirty="0"/>
              <a:t>或者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[</a:t>
            </a:r>
            <a:r>
              <a:rPr lang="zh-CN" altLang="en-US" dirty="0"/>
              <a:t>目录名</a:t>
            </a:r>
            <a:r>
              <a:rPr lang="en-US" altLang="zh-CN" dirty="0"/>
              <a:t>] &amp;&amp; cd [</a:t>
            </a:r>
            <a:r>
              <a:rPr lang="zh-CN" altLang="en-US" dirty="0"/>
              <a:t>目录名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en-US" altLang="zh-CN" dirty="0"/>
              <a:t>git remote add [</a:t>
            </a:r>
            <a:r>
              <a:rPr lang="zh-CN" altLang="en-US" dirty="0"/>
              <a:t>远程仓库名</a:t>
            </a:r>
            <a:r>
              <a:rPr lang="en-US" altLang="zh-CN" dirty="0"/>
              <a:t>] [</a:t>
            </a:r>
            <a:r>
              <a:rPr lang="zh-CN" altLang="en-US" dirty="0"/>
              <a:t>远程仓库地址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remote add origin http://git.code.oa.com/carterding/utils.git</a:t>
            </a:r>
          </a:p>
          <a:p>
            <a:pPr lvl="1"/>
            <a:r>
              <a:rPr lang="en-US" altLang="zh-CN" dirty="0"/>
              <a:t>git pull [</a:t>
            </a:r>
            <a:r>
              <a:rPr lang="zh-CN" altLang="en-US" dirty="0"/>
              <a:t>远程仓库名</a:t>
            </a:r>
            <a:r>
              <a:rPr lang="en-US" altLang="zh-CN" dirty="0"/>
              <a:t>] [</a:t>
            </a:r>
            <a:r>
              <a:rPr lang="zh-CN" altLang="en-US" dirty="0"/>
              <a:t>远程分支名</a:t>
            </a:r>
            <a:r>
              <a:rPr lang="en-US" altLang="zh-CN" dirty="0"/>
              <a:t>]:[</a:t>
            </a:r>
            <a:r>
              <a:rPr lang="zh-CN" altLang="en-US" dirty="0"/>
              <a:t>本地分支名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61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查看本地仓库状态</a:t>
            </a:r>
            <a:endParaRPr lang="en-US" altLang="zh-CN" dirty="0"/>
          </a:p>
          <a:p>
            <a:pPr lvl="1"/>
            <a:r>
              <a:rPr lang="en-US" altLang="zh-CN" dirty="0"/>
              <a:t>git status</a:t>
            </a:r>
          </a:p>
          <a:p>
            <a:r>
              <a:rPr lang="zh-CN" altLang="en-US" dirty="0"/>
              <a:t>添加到暂存区</a:t>
            </a:r>
            <a:endParaRPr lang="en-US" altLang="zh-CN" dirty="0"/>
          </a:p>
          <a:p>
            <a:pPr lvl="1"/>
            <a:r>
              <a:rPr lang="en-US" altLang="zh-CN" dirty="0"/>
              <a:t>git add [</a:t>
            </a:r>
            <a:r>
              <a:rPr lang="zh-CN" altLang="en-US" dirty="0"/>
              <a:t>路径名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git add .</a:t>
            </a:r>
          </a:p>
          <a:p>
            <a:pPr lvl="2"/>
            <a:r>
              <a:rPr lang="en-US" altLang="zh-CN" dirty="0"/>
              <a:t>git add README.md</a:t>
            </a:r>
          </a:p>
        </p:txBody>
      </p:sp>
    </p:spTree>
    <p:extLst>
      <p:ext uri="{BB962C8B-B14F-4D97-AF65-F5344CB8AC3E}">
        <p14:creationId xmlns:p14="http://schemas.microsoft.com/office/powerpoint/2010/main" val="143240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C574-8A4B-44FE-95C3-54C9F67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3BB5-FE14-42EB-BFF7-0906104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提交到本地仓库</a:t>
            </a:r>
            <a:endParaRPr lang="en-US" altLang="zh-CN" dirty="0"/>
          </a:p>
          <a:p>
            <a:pPr lvl="1"/>
            <a:r>
              <a:rPr lang="en-US" altLang="zh-CN" dirty="0"/>
              <a:t>git commit -m "</a:t>
            </a:r>
            <a:r>
              <a:rPr lang="zh-CN" altLang="en-US" dirty="0"/>
              <a:t>提交信息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git commit -m "add vfile_checker.py"</a:t>
            </a:r>
          </a:p>
          <a:p>
            <a:pPr lvl="1"/>
            <a:r>
              <a:rPr lang="zh-CN" altLang="en-US" dirty="0"/>
              <a:t>或者</a:t>
            </a:r>
            <a:endParaRPr lang="en-US" altLang="zh-CN" dirty="0"/>
          </a:p>
          <a:p>
            <a:pPr lvl="1"/>
            <a:r>
              <a:rPr lang="en-US" altLang="zh-CN" dirty="0"/>
              <a:t>git commit -am "</a:t>
            </a:r>
            <a:r>
              <a:rPr lang="zh-CN" altLang="en-US" dirty="0"/>
              <a:t>提交信息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git commit -am "add vfile_checker.py"    #add</a:t>
            </a:r>
            <a:r>
              <a:rPr lang="zh-CN" altLang="en-US" dirty="0"/>
              <a:t>并</a:t>
            </a:r>
            <a:r>
              <a:rPr lang="en-US" altLang="zh-CN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6588125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1717</Words>
  <Application>Microsoft Office PowerPoint</Application>
  <PresentationFormat>宽屏</PresentationFormat>
  <Paragraphs>371</Paragraphs>
  <Slides>39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宋体</vt:lpstr>
      <vt:lpstr>Calibri</vt:lpstr>
      <vt:lpstr>Calibri Light</vt:lpstr>
      <vt:lpstr>回顾</vt:lpstr>
      <vt:lpstr>Git相关内容分享</vt:lpstr>
      <vt:lpstr>目录</vt:lpstr>
      <vt:lpstr>Git整体设计</vt:lpstr>
      <vt:lpstr>Git整体设计</vt:lpstr>
      <vt:lpstr>Git整体设计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Git分支介绍</vt:lpstr>
      <vt:lpstr>分布式工作流程</vt:lpstr>
      <vt:lpstr>分布式工作流程</vt:lpstr>
      <vt:lpstr>分布式工作流程</vt:lpstr>
      <vt:lpstr>Git与SVN区别</vt:lpstr>
      <vt:lpstr>Git与SVN区别</vt:lpstr>
      <vt:lpstr>Git与SVN区别</vt:lpstr>
      <vt:lpstr>Git与SVN区别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T135777</dc:creator>
  <cp:lastModifiedBy>T135777</cp:lastModifiedBy>
  <cp:revision>62</cp:revision>
  <dcterms:created xsi:type="dcterms:W3CDTF">2018-09-25T08:20:23Z</dcterms:created>
  <dcterms:modified xsi:type="dcterms:W3CDTF">2018-10-11T10:32:25Z</dcterms:modified>
</cp:coreProperties>
</file>