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99CC"/>
    <a:srgbClr val="0099FF"/>
    <a:srgbClr val="000099"/>
    <a:srgbClr val="003399"/>
    <a:srgbClr val="3366CC"/>
    <a:srgbClr val="0066CC"/>
  </p:clrMru>
</p:presentationPr>
</file>

<file path=ppt/tableStyles.xml><?xml version="1.0" encoding="utf-8"?>
<a:tblStyleLst xmlns:a="http://schemas.openxmlformats.org/drawingml/2006/main" def="{43182D0B-F03E-4630-A5BF-0D247B9F638D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ker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kern="0">
                <a:latin typeface="+mn-lt"/>
              </a:defRPr>
            </a:lvl1pPr>
          </a:lstStyle>
          <a:p>
            <a:pPr>
              <a:defRPr/>
            </a:pPr>
            <a:fld id="{3E954C82-41C4-452A-8734-4C63B9BBF822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ker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kern="0">
                <a:latin typeface="+mn-lt"/>
              </a:defRPr>
            </a:lvl1pPr>
          </a:lstStyle>
          <a:p>
            <a:pPr>
              <a:defRPr/>
            </a:pPr>
            <a:fld id="{3DF31D88-DBFD-47C5-9317-BC7C7CA42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/>
          <p:nvPr/>
        </p:nvCxnSpPr>
        <p:spPr>
          <a:xfrm>
            <a:off x="1350963" y="4243388"/>
            <a:ext cx="6437312" cy="0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1066981"/>
            <a:ext cx="6436178" cy="2946400"/>
          </a:xfrm>
          <a:prstGeom prst="rect">
            <a:avLst/>
          </a:prstGeom>
        </p:spPr>
        <p:txBody>
          <a:bodyPr rtlCol="0"/>
          <a:lstStyle>
            <a:lvl1pPr lvl="0" algn="ctr">
              <a:lnSpc>
                <a:spcPct val="100000"/>
              </a:lnSpc>
              <a:defRPr lang="en-US" sz="5100" b="0" i="0" cap="none" spc="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4554900"/>
            <a:ext cx="6436178" cy="94262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9"/>
          <p:cNvSpPr/>
          <p:nvPr/>
        </p:nvSpPr>
        <p:spPr>
          <a:xfrm>
            <a:off x="889000" y="1992313"/>
            <a:ext cx="1711325" cy="29225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  <p:sp>
        <p:nvSpPr>
          <p:cNvPr id="10" name="Rectangle 20"/>
          <p:cNvSpPr/>
          <p:nvPr/>
        </p:nvSpPr>
        <p:spPr>
          <a:xfrm>
            <a:off x="2774950" y="1992313"/>
            <a:ext cx="1714500" cy="29225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  <p:sp>
        <p:nvSpPr>
          <p:cNvPr id="11" name="Rectangle 22"/>
          <p:cNvSpPr/>
          <p:nvPr/>
        </p:nvSpPr>
        <p:spPr>
          <a:xfrm>
            <a:off x="4648200" y="1992313"/>
            <a:ext cx="3616325" cy="29225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2067983"/>
            <a:ext cx="1593851" cy="2766484"/>
          </a:xfrm>
          <a:ln w="38100">
            <a:noFill/>
            <a:miter lim="800000"/>
          </a:ln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2067983"/>
            <a:ext cx="1593850" cy="2766484"/>
          </a:xfrm>
          <a:ln w="38100">
            <a:noFill/>
            <a:miter lim="800000"/>
          </a:ln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2067983"/>
            <a:ext cx="3482976" cy="2766484"/>
          </a:xfrm>
          <a:ln w="38100">
            <a:noFill/>
            <a:miter lim="800000"/>
          </a:ln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4" y="5143141"/>
            <a:ext cx="1714931" cy="84702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5143141"/>
            <a:ext cx="1714931" cy="84702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5143141"/>
            <a:ext cx="3604336" cy="84702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649094"/>
            <a:ext cx="7480300" cy="939800"/>
          </a:xfrm>
          <a:prstGeom prst="rect">
            <a:avLst/>
          </a:prstGeom>
        </p:spPr>
        <p:txBody>
          <a:bodyPr rtlCol="0"/>
          <a:lstStyle>
            <a:lvl1pPr lvl="0" algn="l">
              <a:lnSpc>
                <a:spcPct val="100000"/>
              </a:lnSpc>
              <a:defRPr lang="en-US" sz="3200" cap="none" spc="1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9099C-CF60-4CE6-900D-35A1C21E1A0D}" type="datetime1">
              <a:rPr/>
              <a:pPr>
                <a:defRPr/>
              </a:pPr>
              <a:t>5/22/2013</a:t>
            </a:fld>
            <a:endParaRPr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Footer Text Area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4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4"/>
          <p:cNvSpPr/>
          <p:nvPr/>
        </p:nvSpPr>
        <p:spPr>
          <a:xfrm>
            <a:off x="889000" y="1992313"/>
            <a:ext cx="2305050" cy="19827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  <p:sp>
        <p:nvSpPr>
          <p:cNvPr id="9" name="Rectangle 17"/>
          <p:cNvSpPr/>
          <p:nvPr/>
        </p:nvSpPr>
        <p:spPr>
          <a:xfrm>
            <a:off x="3365500" y="1992313"/>
            <a:ext cx="4895850" cy="19827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  <p:sp>
        <p:nvSpPr>
          <p:cNvPr id="11" name="Rectangle 26"/>
          <p:cNvSpPr/>
          <p:nvPr/>
        </p:nvSpPr>
        <p:spPr>
          <a:xfrm>
            <a:off x="889000" y="4208463"/>
            <a:ext cx="2305050" cy="19827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  <p:sp>
        <p:nvSpPr>
          <p:cNvPr id="12" name="Rectangle 12"/>
          <p:cNvSpPr/>
          <p:nvPr/>
        </p:nvSpPr>
        <p:spPr>
          <a:xfrm>
            <a:off x="3368675" y="4214813"/>
            <a:ext cx="4895850" cy="19827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649094"/>
            <a:ext cx="7480300" cy="939800"/>
          </a:xfrm>
          <a:prstGeom prst="rect">
            <a:avLst/>
          </a:prstGeom>
        </p:spPr>
        <p:txBody>
          <a:bodyPr rtlCol="0"/>
          <a:lstStyle>
            <a:lvl1pPr lvl="0" algn="l">
              <a:lnSpc>
                <a:spcPct val="100000"/>
              </a:lnSpc>
              <a:defRPr lang="en-US" sz="3200" cap="none" spc="1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7" y="2067986"/>
            <a:ext cx="2185266" cy="1830916"/>
          </a:xfrm>
          <a:ln w="38100">
            <a:noFill/>
            <a:miter lim="800000"/>
          </a:ln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2067983"/>
            <a:ext cx="4776119" cy="1818217"/>
          </a:xfrm>
          <a:ln w="38100">
            <a:noFill/>
            <a:miter lim="800000"/>
          </a:ln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7" y="4284714"/>
            <a:ext cx="2185266" cy="1830916"/>
          </a:xfrm>
          <a:ln w="38100">
            <a:noFill/>
            <a:miter lim="800000"/>
          </a:ln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2" y="4291062"/>
            <a:ext cx="4776119" cy="1818217"/>
          </a:xfrm>
          <a:ln w="38100">
            <a:noFill/>
            <a:miter lim="800000"/>
          </a:ln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51E77-5321-48A3-84FA-533564814FC6}" type="datetime1">
              <a:rPr/>
              <a:pPr>
                <a:defRPr/>
              </a:pPr>
              <a:t>5/22/2013</a:t>
            </a:fld>
            <a:endParaRPr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Footer Text Area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649094"/>
            <a:ext cx="7480300" cy="939800"/>
          </a:xfrm>
          <a:prstGeom prst="rect">
            <a:avLst/>
          </a:prstGeom>
        </p:spPr>
        <p:txBody>
          <a:bodyPr rtlCol="0"/>
          <a:lstStyle>
            <a:lvl1pPr lvl="0" algn="l">
              <a:lnSpc>
                <a:spcPct val="100000"/>
              </a:lnSpc>
              <a:defRPr lang="en-US" sz="3200" cap="none" spc="1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991784"/>
            <a:ext cx="7480300" cy="3998383"/>
          </a:xfrm>
        </p:spPr>
        <p:txBody>
          <a:bodyPr rtlCol="0">
            <a:normAutofit/>
          </a:bodyPr>
          <a:lstStyle>
            <a:lvl1pPr lvl="0">
              <a:defRPr lang="en-US"/>
            </a:lvl1pPr>
            <a:lvl2pPr lvl="1">
              <a:defRPr lang="en-US"/>
            </a:lvl2pPr>
            <a:lvl3pPr lvl="2">
              <a:defRPr lang="en-US"/>
            </a:lvl3pPr>
            <a:lvl4pPr lvl="3">
              <a:defRPr lang="en-US"/>
            </a:lvl4pPr>
            <a:lvl5pPr lvl="4"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B4C9A-7677-4984-9F34-BE9CF4EA87B5}" type="datetime1">
              <a:rPr/>
              <a:pPr>
                <a:defRPr/>
              </a:pPr>
              <a:t>5/22/2013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Footer Text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4"/>
          <p:cNvCxnSpPr/>
          <p:nvPr/>
        </p:nvCxnSpPr>
        <p:spPr>
          <a:xfrm>
            <a:off x="895350" y="3708400"/>
            <a:ext cx="7361238" cy="0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2" y="3901549"/>
            <a:ext cx="7480300" cy="2087031"/>
          </a:xfrm>
          <a:prstGeom prst="rect">
            <a:avLst/>
          </a:prstGeom>
        </p:spPr>
        <p:txBody>
          <a:bodyPr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8" y="2922745"/>
            <a:ext cx="7472264" cy="68241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2125135"/>
            <a:ext cx="3586111" cy="3826933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649094"/>
            <a:ext cx="7480300" cy="939800"/>
          </a:xfrm>
          <a:prstGeom prst="rect">
            <a:avLst/>
          </a:prstGeom>
        </p:spPr>
        <p:txBody>
          <a:bodyPr rtlCol="0"/>
          <a:lstStyle>
            <a:lvl1pPr lvl="0" algn="l">
              <a:lnSpc>
                <a:spcPct val="100000"/>
              </a:lnSpc>
              <a:defRPr lang="en-US" sz="3200" cap="none" spc="1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2" y="2125135"/>
            <a:ext cx="3586111" cy="3826933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878D8-7DA5-4786-AAED-6A492631A6DC}" type="datetime1">
              <a:rPr/>
              <a:pPr>
                <a:defRPr/>
              </a:pPr>
              <a:t>5/22/2013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Footer Text Area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2002113"/>
            <a:ext cx="3586112" cy="720859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lvl="0" indent="0">
              <a:buNone/>
              <a:defRPr lang="en-US" sz="2000" i="0" cap="none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/>
            </a:lvl2pPr>
            <a:lvl3pPr marL="914400" lvl="2" indent="0">
              <a:buNone/>
              <a:defRPr lang="en-US" sz="1800" b="1"/>
            </a:lvl3pPr>
            <a:lvl4pPr marL="1371600" lvl="3" indent="0">
              <a:buNone/>
              <a:defRPr lang="en-US" sz="1600" b="1"/>
            </a:lvl4pPr>
            <a:lvl5pPr marL="1828800" lvl="4" indent="0">
              <a:buNone/>
              <a:defRPr lang="en-US" sz="1600" b="1"/>
            </a:lvl5pPr>
            <a:lvl6pPr marL="2286000" lvl="5" indent="0">
              <a:buNone/>
              <a:defRPr lang="en-US" sz="1600" b="1"/>
            </a:lvl6pPr>
            <a:lvl7pPr marL="2743200" lvl="6" indent="0">
              <a:buNone/>
              <a:defRPr lang="en-US" sz="1600" b="1"/>
            </a:lvl7pPr>
            <a:lvl8pPr marL="3200400" lvl="7" indent="0">
              <a:buNone/>
              <a:defRPr lang="en-US" sz="1600" b="1"/>
            </a:lvl8pPr>
            <a:lvl9pPr marL="3657600" lvl="8" indent="0">
              <a:buNone/>
              <a:defRPr lang="en-US"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2002112"/>
            <a:ext cx="3582834" cy="720859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lvl="0" indent="0">
              <a:buNone/>
              <a:defRPr lang="en-US" sz="2000" i="0" cap="none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/>
            </a:lvl2pPr>
            <a:lvl3pPr marL="914400" lvl="2" indent="0">
              <a:buNone/>
              <a:defRPr lang="en-US" sz="1800" b="1"/>
            </a:lvl3pPr>
            <a:lvl4pPr marL="1371600" lvl="3" indent="0">
              <a:buNone/>
              <a:defRPr lang="en-US" sz="1600" b="1"/>
            </a:lvl4pPr>
            <a:lvl5pPr marL="1828800" lvl="4" indent="0">
              <a:buNone/>
              <a:defRPr lang="en-US" sz="1600" b="1"/>
            </a:lvl5pPr>
            <a:lvl6pPr marL="2286000" lvl="5" indent="0">
              <a:buNone/>
              <a:defRPr lang="en-US" sz="1600" b="1"/>
            </a:lvl6pPr>
            <a:lvl7pPr marL="2743200" lvl="6" indent="0">
              <a:buNone/>
              <a:defRPr lang="en-US" sz="1600" b="1"/>
            </a:lvl7pPr>
            <a:lvl8pPr marL="3200400" lvl="7" indent="0">
              <a:buNone/>
              <a:defRPr lang="en-US" sz="1600" b="1"/>
            </a:lvl8pPr>
            <a:lvl9pPr marL="3657600" lvl="8" indent="0">
              <a:buNone/>
              <a:defRPr lang="en-US"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818582"/>
            <a:ext cx="3586111" cy="3173702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649094"/>
            <a:ext cx="7480300" cy="939800"/>
          </a:xfrm>
          <a:prstGeom prst="rect">
            <a:avLst/>
          </a:prstGeom>
        </p:spPr>
        <p:txBody>
          <a:bodyPr rtlCol="0"/>
          <a:lstStyle>
            <a:lvl1pPr lvl="0" algn="l">
              <a:lnSpc>
                <a:spcPct val="100000"/>
              </a:lnSpc>
              <a:defRPr lang="en-US" sz="3200" cap="none" spc="1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2" y="2818582"/>
            <a:ext cx="3586111" cy="3173702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5B90A-52B9-4A76-ACFE-FC8DD732BE7C}" type="datetime1">
              <a:rPr/>
              <a:pPr>
                <a:defRPr/>
              </a:pPr>
              <a:t>5/22/2013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Footer Text Area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649094"/>
            <a:ext cx="7480300" cy="939800"/>
          </a:xfrm>
          <a:prstGeom prst="rect">
            <a:avLst/>
          </a:prstGeom>
        </p:spPr>
        <p:txBody>
          <a:bodyPr rtlCol="0"/>
          <a:lstStyle>
            <a:lvl1pPr lvl="0" algn="l">
              <a:lnSpc>
                <a:spcPct val="100000"/>
              </a:lnSpc>
              <a:defRPr lang="en-US" sz="3200" cap="none" spc="1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885F3-7FBA-4EA7-8F2C-CBE3F3FC89F5}" type="datetime1">
              <a:rPr/>
              <a:pPr>
                <a:defRPr/>
              </a:pPr>
              <a:t>5/22/2013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Footer Text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4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FA6EC-689D-4DF9-B672-1316AB8D65B1}" type="datetime1">
              <a:rPr/>
              <a:pPr>
                <a:defRPr/>
              </a:pPr>
              <a:t>5/22/2013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Footer Text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>
            <a:off x="895350" y="1763713"/>
            <a:ext cx="7361238" cy="0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649094"/>
            <a:ext cx="7480300" cy="939800"/>
          </a:xfrm>
          <a:prstGeom prst="rect">
            <a:avLst/>
          </a:prstGeom>
        </p:spPr>
        <p:txBody>
          <a:bodyPr rtlCol="0"/>
          <a:lstStyle>
            <a:lvl1pPr lvl="0" algn="l">
              <a:lnSpc>
                <a:spcPct val="100000"/>
              </a:lnSpc>
              <a:defRPr lang="en-US" sz="3200" cap="none" spc="1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991786"/>
            <a:ext cx="4484595" cy="4000500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990800"/>
            <a:ext cx="2822399" cy="3981600"/>
          </a:xfrm>
        </p:spPr>
        <p:txBody>
          <a:bodyPr rtlCol="0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/>
            </a:lvl1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A3323-1BC5-4A24-A4AE-92D89CD915CE}" type="datetime1">
              <a:rPr/>
              <a:pPr>
                <a:defRPr/>
              </a:pPr>
              <a:t>5/22/2013</a:t>
            </a:fld>
            <a:endParaRPr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Footer Text Area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4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/>
          <p:nvPr/>
        </p:nvSpPr>
        <p:spPr>
          <a:xfrm>
            <a:off x="3775075" y="1992313"/>
            <a:ext cx="4486275" cy="4000500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2065868"/>
            <a:ext cx="4368800" cy="3852333"/>
          </a:xfrm>
          <a:ln w="38100">
            <a:noFill/>
            <a:miter lim="800000"/>
          </a:ln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649094"/>
            <a:ext cx="7480300" cy="939800"/>
          </a:xfrm>
          <a:prstGeom prst="rect">
            <a:avLst/>
          </a:prstGeom>
        </p:spPr>
        <p:txBody>
          <a:bodyPr rtlCol="0"/>
          <a:lstStyle>
            <a:lvl1pPr lvl="0" algn="l">
              <a:lnSpc>
                <a:spcPct val="100000"/>
              </a:lnSpc>
              <a:defRPr lang="en-US" sz="3200" cap="none" spc="1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990800"/>
            <a:ext cx="2822399" cy="3981600"/>
          </a:xfrm>
        </p:spPr>
        <p:txBody>
          <a:bodyPr rtlCol="0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/>
            </a:lvl1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2C0F8-9E90-4BDA-9C58-95518628B6A4}" type="datetime1">
              <a:rPr/>
              <a:pPr>
                <a:defRPr/>
              </a:pPr>
              <a:t>5/22/2013</a:t>
            </a:fld>
            <a:endParaRPr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Footer Text Area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5350" y="63611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 fontAlgn="auto">
              <a:spcBef>
                <a:spcPts val="0"/>
              </a:spcBef>
              <a:spcAft>
                <a:spcPts val="0"/>
              </a:spcAft>
              <a:defRPr lang="en-US" sz="600" i="0" ker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92A1177-D87D-44F9-A970-B7FCC2068B4F}" type="datetime1">
              <a:rPr/>
              <a:pPr>
                <a:defRPr/>
              </a:pPr>
              <a:t>5/22/2013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6111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 fontAlgn="auto">
              <a:spcBef>
                <a:spcPts val="0"/>
              </a:spcBef>
              <a:spcAft>
                <a:spcPts val="0"/>
              </a:spcAft>
              <a:defRPr lang="en-US" sz="600" i="0" ker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t>Footer Text Area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2988" y="63611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 fontAlgn="auto">
              <a:spcBef>
                <a:spcPts val="0"/>
              </a:spcBef>
              <a:spcAft>
                <a:spcPts val="0"/>
              </a:spcAft>
              <a:defRPr lang="en-US" sz="600" i="0" ker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t>4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781050" y="261938"/>
            <a:ext cx="7364413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81050" y="1990725"/>
            <a:ext cx="73660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36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5350" y="1763713"/>
            <a:ext cx="7361238" cy="0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1" r:id="rId3"/>
    <p:sldLayoutId id="2147483658" r:id="rId4"/>
    <p:sldLayoutId id="2147483657" r:id="rId5"/>
    <p:sldLayoutId id="2147483656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>
          <a:solidFill>
            <a:srgbClr val="262626"/>
          </a:solidFill>
          <a:latin typeface="+mj-l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26"/>
          </a:solidFill>
          <a:latin typeface="Robot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26"/>
          </a:solidFill>
          <a:latin typeface="Robot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26"/>
          </a:solidFill>
          <a:latin typeface="Robot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26"/>
          </a:solidFill>
          <a:latin typeface="Roboto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26"/>
          </a:solidFill>
          <a:latin typeface="Roboto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26"/>
          </a:solidFill>
          <a:latin typeface="Roboto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26"/>
          </a:solidFill>
          <a:latin typeface="Roboto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26"/>
          </a:solidFill>
          <a:latin typeface="Roboto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&gt;"/>
        <a:defRPr lang="en-US">
          <a:solidFill>
            <a:srgbClr val="262626"/>
          </a:solidFill>
          <a:latin typeface="+mn-lt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Arial" charset="0"/>
        <a:buChar char="-"/>
        <a:defRPr lang="en-US" sz="1600">
          <a:solidFill>
            <a:srgbClr val="7F7F7F"/>
          </a:solidFill>
          <a:latin typeface="+mn-lt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Arial" charset="0"/>
        <a:buChar char="-"/>
        <a:defRPr lang="en-US" sz="1400">
          <a:solidFill>
            <a:srgbClr val="7F7F7F"/>
          </a:solidFill>
          <a:latin typeface="+mn-lt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Arial" charset="0"/>
        <a:buChar char="-"/>
        <a:defRPr lang="en-US" sz="1200">
          <a:solidFill>
            <a:srgbClr val="7F7F7F"/>
          </a:solidFill>
          <a:latin typeface="+mn-lt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Arial" charset="0"/>
        <a:buChar char="-"/>
        <a:defRPr lang="en-US" sz="1000">
          <a:solidFill>
            <a:srgbClr val="7F7F7F"/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>
          <a:solidFill>
            <a:schemeClr val="tx1"/>
          </a:solidFill>
          <a:latin typeface="+mn-lt"/>
        </a:defRPr>
      </a:lvl1pPr>
      <a:lvl2pPr marL="457200" lvl="1" algn="l" rtl="0">
        <a:defRPr lang="en-US" sz="1800">
          <a:solidFill>
            <a:schemeClr val="tx1"/>
          </a:solidFill>
          <a:latin typeface="+mn-lt"/>
        </a:defRPr>
      </a:lvl2pPr>
      <a:lvl3pPr marL="914400" lvl="2" algn="l" rtl="0">
        <a:defRPr lang="en-US" sz="1800">
          <a:solidFill>
            <a:schemeClr val="tx1"/>
          </a:solidFill>
          <a:latin typeface="+mn-lt"/>
        </a:defRPr>
      </a:lvl3pPr>
      <a:lvl4pPr marL="1371600" lvl="3" algn="l" rtl="0">
        <a:defRPr lang="en-US" sz="1800">
          <a:solidFill>
            <a:schemeClr val="tx1"/>
          </a:solidFill>
          <a:latin typeface="+mn-lt"/>
        </a:defRPr>
      </a:lvl4pPr>
      <a:lvl5pPr marL="1828800" lvl="4" algn="l" rtl="0">
        <a:defRPr lang="en-US" sz="1800">
          <a:solidFill>
            <a:schemeClr val="tx1"/>
          </a:solidFill>
          <a:latin typeface="+mn-lt"/>
        </a:defRPr>
      </a:lvl5pPr>
      <a:lvl6pPr marL="2286000" lvl="5" algn="l" rtl="0">
        <a:defRPr lang="en-US" sz="1800">
          <a:solidFill>
            <a:schemeClr val="tx1"/>
          </a:solidFill>
          <a:latin typeface="+mn-lt"/>
        </a:defRPr>
      </a:lvl6pPr>
      <a:lvl7pPr marL="2743200" lvl="6" algn="l" rtl="0">
        <a:defRPr lang="en-US" sz="1800">
          <a:solidFill>
            <a:schemeClr val="tx1"/>
          </a:solidFill>
          <a:latin typeface="+mn-lt"/>
        </a:defRPr>
      </a:lvl7pPr>
      <a:lvl8pPr marL="3200400" lvl="7" algn="l" rtl="0">
        <a:defRPr lang="en-US" sz="1800">
          <a:solidFill>
            <a:schemeClr val="tx1"/>
          </a:solidFill>
          <a:latin typeface="+mn-lt"/>
        </a:defRPr>
      </a:lvl8pPr>
      <a:lvl9pPr marL="3657600" lvl="8" algn="l" rtl="0">
        <a:defRPr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Shap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738" y="3198813"/>
            <a:ext cx="18669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1354138" y="703263"/>
            <a:ext cx="6435725" cy="1597025"/>
          </a:xfrm>
        </p:spPr>
        <p:txBody>
          <a:bodyPr/>
          <a:lstStyle/>
          <a:p>
            <a:pPr algn="ctr" eaLnBrk="1" hangingPunct="1"/>
            <a:r>
              <a:rPr b="0" smtClean="0">
                <a:latin typeface="Verdana" pitchFamily="34" charset="0"/>
              </a:rPr>
              <a:t>Intraspezifische Konkurrenz - wenn zwei Cestoden um Wirtsressourcen konkurrieren 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4294967295"/>
          </p:nvPr>
        </p:nvSpPr>
        <p:spPr>
          <a:xfrm>
            <a:off x="1235075" y="2589213"/>
            <a:ext cx="6435725" cy="94297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smtClean="0">
                <a:solidFill>
                  <a:schemeClr val="tx1"/>
                </a:solidFill>
                <a:latin typeface="Verdana" pitchFamily="34" charset="0"/>
              </a:rPr>
              <a:t>(Noémie Erin, </a:t>
            </a:r>
            <a:r>
              <a:rPr u="sng" smtClean="0">
                <a:solidFill>
                  <a:schemeClr val="tx1"/>
                </a:solidFill>
                <a:latin typeface="Verdana" pitchFamily="34" charset="0"/>
              </a:rPr>
              <a:t>Tina Henrich</a:t>
            </a:r>
            <a:r>
              <a:rPr smtClean="0">
                <a:solidFill>
                  <a:schemeClr val="tx1"/>
                </a:solidFill>
                <a:latin typeface="Verdana" pitchFamily="34" charset="0"/>
              </a:rPr>
              <a:t> &amp; Martin Kalbe) </a:t>
            </a:r>
          </a:p>
        </p:txBody>
      </p:sp>
      <p:pic>
        <p:nvPicPr>
          <p:cNvPr id="14340" name="Shape"/>
          <p:cNvPicPr>
            <a:picLocks noChangeAspect="1"/>
          </p:cNvPicPr>
          <p:nvPr/>
        </p:nvPicPr>
        <p:blipFill>
          <a:blip r:embed="rId3"/>
          <a:srcRect l="3880" t="2879" r="3180" b="3281"/>
          <a:stretch>
            <a:fillRect/>
          </a:stretch>
        </p:blipFill>
        <p:spPr bwMode="auto">
          <a:xfrm>
            <a:off x="3535363" y="3646488"/>
            <a:ext cx="2706687" cy="322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Shap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4425" y="5516563"/>
            <a:ext cx="15811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Shape"/>
          <p:cNvSpPr txBox="1">
            <a:spLocks noChangeArrowheads="1"/>
          </p:cNvSpPr>
          <p:nvPr/>
        </p:nvSpPr>
        <p:spPr bwMode="auto">
          <a:xfrm>
            <a:off x="169863" y="5622925"/>
            <a:ext cx="2857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Verdana" pitchFamily="34" charset="0"/>
              </a:rPr>
              <a:t>IPS Boiensdorf</a:t>
            </a:r>
          </a:p>
          <a:p>
            <a:r>
              <a:rPr lang="en-US">
                <a:latin typeface="Verdana" pitchFamily="34" charset="0"/>
              </a:rPr>
              <a:t>24.05.2013</a:t>
            </a:r>
          </a:p>
          <a:p>
            <a:endParaRPr lang="en-US">
              <a:latin typeface="Roboto"/>
            </a:endParaRPr>
          </a:p>
        </p:txBody>
      </p:sp>
      <p:cxnSp>
        <p:nvCxnSpPr>
          <p:cNvPr id="8" name="Shape"/>
          <p:cNvCxnSpPr/>
          <p:nvPr/>
        </p:nvCxnSpPr>
        <p:spPr>
          <a:xfrm rot="10800000" flipH="1">
            <a:off x="744538" y="2474913"/>
            <a:ext cx="7654925" cy="15875"/>
          </a:xfrm>
          <a:prstGeom prst="straightConnector1">
            <a:avLst/>
          </a:prstGeom>
          <a:ln w="28575" cap="rnd">
            <a:solidFill>
              <a:srgbClr val="00B0F0">
                <a:alpha val="100000"/>
                <a:shade val="95000"/>
                <a:satMod val="104999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Shap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38213"/>
            <a:ext cx="914400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hape"/>
          <p:cNvCxnSpPr/>
          <p:nvPr/>
        </p:nvCxnSpPr>
        <p:spPr>
          <a:xfrm rot="10800000" flipH="1">
            <a:off x="104775" y="684213"/>
            <a:ext cx="5302250" cy="11112"/>
          </a:xfrm>
          <a:prstGeom prst="straightConnector1">
            <a:avLst/>
          </a:prstGeom>
          <a:ln w="28575" cap="rnd">
            <a:solidFill>
              <a:srgbClr val="00B0F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3555" name="Shape"/>
          <p:cNvSpPr txBox="1">
            <a:spLocks noChangeArrowheads="1"/>
          </p:cNvSpPr>
          <p:nvPr/>
        </p:nvSpPr>
        <p:spPr bwMode="auto">
          <a:xfrm>
            <a:off x="150813" y="63500"/>
            <a:ext cx="8040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2400">
                <a:latin typeface="Verdana" pitchFamily="34" charset="0"/>
              </a:rPr>
              <a:t>Ein paar Zahlen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hape"/>
          <p:cNvCxnSpPr/>
          <p:nvPr/>
        </p:nvCxnSpPr>
        <p:spPr>
          <a:xfrm rot="10800000" flipH="1">
            <a:off x="104775" y="684213"/>
            <a:ext cx="5302250" cy="11112"/>
          </a:xfrm>
          <a:prstGeom prst="straightConnector1">
            <a:avLst/>
          </a:prstGeom>
          <a:ln w="28575" cap="rnd">
            <a:solidFill>
              <a:srgbClr val="00B0F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4578" name="Shape"/>
          <p:cNvSpPr txBox="1">
            <a:spLocks noChangeArrowheads="1"/>
          </p:cNvSpPr>
          <p:nvPr/>
        </p:nvSpPr>
        <p:spPr bwMode="auto">
          <a:xfrm>
            <a:off x="150813" y="63500"/>
            <a:ext cx="8040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2400">
                <a:latin typeface="Verdana" pitchFamily="34" charset="0"/>
              </a:rPr>
              <a:t>Wer setzt sich durch?</a:t>
            </a:r>
          </a:p>
        </p:txBody>
      </p:sp>
      <p:pic>
        <p:nvPicPr>
          <p:cNvPr id="24579" name="Shape"/>
          <p:cNvPicPr>
            <a:picLocks noChangeAspect="1"/>
          </p:cNvPicPr>
          <p:nvPr/>
        </p:nvPicPr>
        <p:blipFill>
          <a:blip r:embed="rId2"/>
          <a:srcRect r="23750"/>
          <a:stretch>
            <a:fillRect/>
          </a:stretch>
        </p:blipFill>
        <p:spPr bwMode="auto">
          <a:xfrm>
            <a:off x="4267200" y="2209800"/>
            <a:ext cx="45466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Shape"/>
          <p:cNvPicPr>
            <a:picLocks noChangeAspect="1"/>
          </p:cNvPicPr>
          <p:nvPr/>
        </p:nvPicPr>
        <p:blipFill>
          <a:blip r:embed="rId3"/>
          <a:srcRect r="21620"/>
          <a:stretch>
            <a:fillRect/>
          </a:stretch>
        </p:blipFill>
        <p:spPr bwMode="auto">
          <a:xfrm>
            <a:off x="0" y="2195513"/>
            <a:ext cx="46736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Shap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3" y="1827213"/>
            <a:ext cx="1090612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Shap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81750" y="1779588"/>
            <a:ext cx="123507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Shap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5963" y="1827213"/>
            <a:ext cx="1090612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Shap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16500" y="1765300"/>
            <a:ext cx="123348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hape"/>
          <p:cNvCxnSpPr/>
          <p:nvPr/>
        </p:nvCxnSpPr>
        <p:spPr>
          <a:xfrm rot="10800000" flipH="1" flipV="1">
            <a:off x="234950" y="1225550"/>
            <a:ext cx="436563" cy="11113"/>
          </a:xfrm>
          <a:prstGeom prst="straightConnector1">
            <a:avLst/>
          </a:prstGeom>
          <a:ln w="28575" cap="flat">
            <a:solidFill>
              <a:srgbClr val="00B0F0">
                <a:alpha val="100000"/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4586" name="Shape"/>
          <p:cNvSpPr txBox="1">
            <a:spLocks noChangeArrowheads="1"/>
          </p:cNvSpPr>
          <p:nvPr/>
        </p:nvSpPr>
        <p:spPr bwMode="auto">
          <a:xfrm>
            <a:off x="696913" y="1033463"/>
            <a:ext cx="35575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Roboto"/>
              </a:rPr>
              <a:t>Anteil an Einzelinfektionen</a:t>
            </a:r>
          </a:p>
          <a:p>
            <a:endParaRPr lang="en-US">
              <a:latin typeface="Roboto"/>
            </a:endParaRPr>
          </a:p>
        </p:txBody>
      </p:sp>
      <p:sp>
        <p:nvSpPr>
          <p:cNvPr id="24587" name="Shape"/>
          <p:cNvSpPr txBox="1">
            <a:spLocks noChangeArrowheads="1"/>
          </p:cNvSpPr>
          <p:nvPr/>
        </p:nvSpPr>
        <p:spPr bwMode="auto">
          <a:xfrm>
            <a:off x="1171575" y="5056188"/>
            <a:ext cx="647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1400">
                <a:latin typeface="Verdana" pitchFamily="34" charset="0"/>
              </a:rPr>
              <a:t>1x3</a:t>
            </a:r>
          </a:p>
        </p:txBody>
      </p:sp>
      <p:sp>
        <p:nvSpPr>
          <p:cNvPr id="24588" name="Shape"/>
          <p:cNvSpPr txBox="1">
            <a:spLocks noChangeArrowheads="1"/>
          </p:cNvSpPr>
          <p:nvPr/>
        </p:nvSpPr>
        <p:spPr bwMode="auto">
          <a:xfrm>
            <a:off x="1057275" y="2511425"/>
            <a:ext cx="8143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1400">
                <a:latin typeface="Verdana" pitchFamily="34" charset="0"/>
              </a:rPr>
              <a:t>10x14</a:t>
            </a:r>
          </a:p>
        </p:txBody>
      </p:sp>
      <p:sp>
        <p:nvSpPr>
          <p:cNvPr id="24589" name="Shape"/>
          <p:cNvSpPr txBox="1">
            <a:spLocks noChangeArrowheads="1"/>
          </p:cNvSpPr>
          <p:nvPr/>
        </p:nvSpPr>
        <p:spPr bwMode="auto">
          <a:xfrm>
            <a:off x="2224088" y="5029200"/>
            <a:ext cx="8143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1400">
                <a:latin typeface="Verdana" pitchFamily="34" charset="0"/>
              </a:rPr>
              <a:t>10x14</a:t>
            </a:r>
          </a:p>
        </p:txBody>
      </p:sp>
      <p:sp>
        <p:nvSpPr>
          <p:cNvPr id="24590" name="Shape"/>
          <p:cNvSpPr txBox="1">
            <a:spLocks noChangeArrowheads="1"/>
          </p:cNvSpPr>
          <p:nvPr/>
        </p:nvSpPr>
        <p:spPr bwMode="auto">
          <a:xfrm>
            <a:off x="2276475" y="2538413"/>
            <a:ext cx="812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1400">
                <a:latin typeface="Verdana" pitchFamily="34" charset="0"/>
              </a:rPr>
              <a:t>2x4</a:t>
            </a:r>
          </a:p>
        </p:txBody>
      </p:sp>
      <p:sp>
        <p:nvSpPr>
          <p:cNvPr id="24591" name="Shape"/>
          <p:cNvSpPr txBox="1">
            <a:spLocks noChangeArrowheads="1"/>
          </p:cNvSpPr>
          <p:nvPr/>
        </p:nvSpPr>
        <p:spPr bwMode="auto">
          <a:xfrm>
            <a:off x="3416300" y="2538413"/>
            <a:ext cx="812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1400">
                <a:latin typeface="Verdana" pitchFamily="34" charset="0"/>
              </a:rPr>
              <a:t>1x3</a:t>
            </a:r>
          </a:p>
        </p:txBody>
      </p:sp>
      <p:sp>
        <p:nvSpPr>
          <p:cNvPr id="24592" name="Shape"/>
          <p:cNvSpPr txBox="1">
            <a:spLocks noChangeArrowheads="1"/>
          </p:cNvSpPr>
          <p:nvPr/>
        </p:nvSpPr>
        <p:spPr bwMode="auto">
          <a:xfrm>
            <a:off x="3340100" y="5056188"/>
            <a:ext cx="812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pPr algn="ctr"/>
            <a:r>
              <a:rPr lang="en-US" sz="1400">
                <a:latin typeface="Verdana" pitchFamily="34" charset="0"/>
              </a:rPr>
              <a:t>2x4</a:t>
            </a:r>
          </a:p>
        </p:txBody>
      </p:sp>
      <p:sp>
        <p:nvSpPr>
          <p:cNvPr id="24593" name="Shape"/>
          <p:cNvSpPr txBox="1">
            <a:spLocks noChangeArrowheads="1"/>
          </p:cNvSpPr>
          <p:nvPr/>
        </p:nvSpPr>
        <p:spPr bwMode="auto">
          <a:xfrm>
            <a:off x="5321300" y="2492375"/>
            <a:ext cx="812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14x24</a:t>
            </a:r>
          </a:p>
        </p:txBody>
      </p:sp>
      <p:sp>
        <p:nvSpPr>
          <p:cNvPr id="24594" name="Shape"/>
          <p:cNvSpPr txBox="1">
            <a:spLocks noChangeArrowheads="1"/>
          </p:cNvSpPr>
          <p:nvPr/>
        </p:nvSpPr>
        <p:spPr bwMode="auto">
          <a:xfrm>
            <a:off x="6457950" y="2511425"/>
            <a:ext cx="8143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28x31</a:t>
            </a:r>
          </a:p>
        </p:txBody>
      </p:sp>
      <p:sp>
        <p:nvSpPr>
          <p:cNvPr id="24595" name="Shape"/>
          <p:cNvSpPr txBox="1">
            <a:spLocks noChangeArrowheads="1"/>
          </p:cNvSpPr>
          <p:nvPr/>
        </p:nvSpPr>
        <p:spPr bwMode="auto">
          <a:xfrm>
            <a:off x="7569200" y="2511425"/>
            <a:ext cx="812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23x26</a:t>
            </a:r>
          </a:p>
        </p:txBody>
      </p:sp>
      <p:sp>
        <p:nvSpPr>
          <p:cNvPr id="24596" name="Shape"/>
          <p:cNvSpPr txBox="1">
            <a:spLocks noChangeArrowheads="1"/>
          </p:cNvSpPr>
          <p:nvPr/>
        </p:nvSpPr>
        <p:spPr bwMode="auto">
          <a:xfrm>
            <a:off x="5322888" y="4941888"/>
            <a:ext cx="812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23x26</a:t>
            </a:r>
          </a:p>
        </p:txBody>
      </p:sp>
      <p:sp>
        <p:nvSpPr>
          <p:cNvPr id="24597" name="Shape"/>
          <p:cNvSpPr txBox="1">
            <a:spLocks noChangeArrowheads="1"/>
          </p:cNvSpPr>
          <p:nvPr/>
        </p:nvSpPr>
        <p:spPr bwMode="auto">
          <a:xfrm>
            <a:off x="6465888" y="4941888"/>
            <a:ext cx="812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14x24</a:t>
            </a:r>
          </a:p>
        </p:txBody>
      </p:sp>
      <p:sp>
        <p:nvSpPr>
          <p:cNvPr id="24598" name="Shape"/>
          <p:cNvSpPr txBox="1">
            <a:spLocks noChangeArrowheads="1"/>
          </p:cNvSpPr>
          <p:nvPr/>
        </p:nvSpPr>
        <p:spPr bwMode="auto">
          <a:xfrm>
            <a:off x="7569200" y="4941888"/>
            <a:ext cx="812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28x31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"/>
          <p:cNvSpPr txBox="1">
            <a:spLocks noChangeArrowheads="1"/>
          </p:cNvSpPr>
          <p:nvPr/>
        </p:nvSpPr>
        <p:spPr bwMode="auto">
          <a:xfrm>
            <a:off x="150813" y="63500"/>
            <a:ext cx="8040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2400">
                <a:latin typeface="Verdana" pitchFamily="34" charset="0"/>
              </a:rPr>
              <a:t>Wer setzt sich durch?</a:t>
            </a:r>
          </a:p>
        </p:txBody>
      </p:sp>
      <p:cxnSp>
        <p:nvCxnSpPr>
          <p:cNvPr id="3" name="Shape"/>
          <p:cNvCxnSpPr/>
          <p:nvPr/>
        </p:nvCxnSpPr>
        <p:spPr>
          <a:xfrm rot="10800000" flipH="1">
            <a:off x="104775" y="684213"/>
            <a:ext cx="5302250" cy="11112"/>
          </a:xfrm>
          <a:prstGeom prst="straightConnector1">
            <a:avLst/>
          </a:prstGeom>
          <a:ln w="28575" cap="rnd">
            <a:solidFill>
              <a:srgbClr val="00B0F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5603" name="Shape"/>
          <p:cNvSpPr txBox="1">
            <a:spLocks noChangeArrowheads="1"/>
          </p:cNvSpPr>
          <p:nvPr/>
        </p:nvSpPr>
        <p:spPr bwMode="auto">
          <a:xfrm>
            <a:off x="696913" y="1033463"/>
            <a:ext cx="35575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Roboto"/>
              </a:rPr>
              <a:t>Anteil an Einzelinfektionen</a:t>
            </a:r>
          </a:p>
          <a:p>
            <a:endParaRPr lang="en-US">
              <a:latin typeface="Roboto"/>
            </a:endParaRPr>
          </a:p>
        </p:txBody>
      </p:sp>
      <p:cxnSp>
        <p:nvCxnSpPr>
          <p:cNvPr id="5" name="Shape"/>
          <p:cNvCxnSpPr/>
          <p:nvPr/>
        </p:nvCxnSpPr>
        <p:spPr>
          <a:xfrm rot="10800000" flipH="1" flipV="1">
            <a:off x="234950" y="1225550"/>
            <a:ext cx="436563" cy="11113"/>
          </a:xfrm>
          <a:prstGeom prst="straightConnector1">
            <a:avLst/>
          </a:prstGeom>
          <a:ln w="28575" cap="flat">
            <a:solidFill>
              <a:srgbClr val="00B0F0">
                <a:alpha val="100000"/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pic>
        <p:nvPicPr>
          <p:cNvPr id="25605" name="Shap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338" y="2268538"/>
            <a:ext cx="5962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Shap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1885950"/>
            <a:ext cx="1090612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Shap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76475" y="1836738"/>
            <a:ext cx="12334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"/>
          <p:cNvSpPr txBox="1">
            <a:spLocks noChangeArrowheads="1"/>
          </p:cNvSpPr>
          <p:nvPr/>
        </p:nvSpPr>
        <p:spPr bwMode="auto">
          <a:xfrm>
            <a:off x="150813" y="63500"/>
            <a:ext cx="8040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2400">
                <a:latin typeface="Verdana" pitchFamily="34" charset="0"/>
              </a:rPr>
              <a:t>Wer setzt sich durch?</a:t>
            </a:r>
          </a:p>
        </p:txBody>
      </p:sp>
      <p:cxnSp>
        <p:nvCxnSpPr>
          <p:cNvPr id="3" name="Shape"/>
          <p:cNvCxnSpPr/>
          <p:nvPr/>
        </p:nvCxnSpPr>
        <p:spPr>
          <a:xfrm rot="10800000" flipH="1">
            <a:off x="104775" y="684213"/>
            <a:ext cx="5302250" cy="11112"/>
          </a:xfrm>
          <a:prstGeom prst="straightConnector1">
            <a:avLst/>
          </a:prstGeom>
          <a:ln w="28575" cap="rnd">
            <a:solidFill>
              <a:srgbClr val="00B0F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6627" name="Shape"/>
          <p:cNvSpPr txBox="1">
            <a:spLocks noChangeArrowheads="1"/>
          </p:cNvSpPr>
          <p:nvPr/>
        </p:nvSpPr>
        <p:spPr bwMode="auto">
          <a:xfrm>
            <a:off x="696913" y="1033463"/>
            <a:ext cx="35575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Verdana" pitchFamily="34" charset="0"/>
              </a:rPr>
              <a:t>absolutes Wurmgewicht</a:t>
            </a:r>
          </a:p>
          <a:p>
            <a:endParaRPr lang="en-US">
              <a:latin typeface="Roboto"/>
            </a:endParaRPr>
          </a:p>
        </p:txBody>
      </p:sp>
      <p:cxnSp>
        <p:nvCxnSpPr>
          <p:cNvPr id="5" name="Shape"/>
          <p:cNvCxnSpPr/>
          <p:nvPr/>
        </p:nvCxnSpPr>
        <p:spPr>
          <a:xfrm rot="10800000" flipH="1" flipV="1">
            <a:off x="234950" y="1225550"/>
            <a:ext cx="436563" cy="11113"/>
          </a:xfrm>
          <a:prstGeom prst="straightConnector1">
            <a:avLst/>
          </a:prstGeom>
          <a:ln w="28575" cap="flat">
            <a:solidFill>
              <a:srgbClr val="00B0F0">
                <a:alpha val="100000"/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pic>
        <p:nvPicPr>
          <p:cNvPr id="26629" name="Shap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2250" y="1509713"/>
            <a:ext cx="6699250" cy="53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hape"/>
          <p:cNvCxnSpPr/>
          <p:nvPr/>
        </p:nvCxnSpPr>
        <p:spPr>
          <a:xfrm rot="10800000" flipH="1" flipV="1">
            <a:off x="4278313" y="1565275"/>
            <a:ext cx="9525" cy="4519613"/>
          </a:xfrm>
          <a:prstGeom prst="straightConnector1">
            <a:avLst/>
          </a:prstGeom>
          <a:ln w="19050" cap="flat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pic>
        <p:nvPicPr>
          <p:cNvPr id="26631" name="Shap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8025" y="1590675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Shap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3225" y="1603375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"/>
          <p:cNvSpPr/>
          <p:nvPr/>
        </p:nvSpPr>
        <p:spPr>
          <a:xfrm>
            <a:off x="2801938" y="3198813"/>
            <a:ext cx="615950" cy="1506537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  <p:sp>
        <p:nvSpPr>
          <p:cNvPr id="11" name="Shape"/>
          <p:cNvSpPr/>
          <p:nvPr/>
        </p:nvSpPr>
        <p:spPr>
          <a:xfrm>
            <a:off x="5716588" y="4314825"/>
            <a:ext cx="215900" cy="1389063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  <p:sp>
        <p:nvSpPr>
          <p:cNvPr id="12" name="Shape"/>
          <p:cNvSpPr/>
          <p:nvPr/>
        </p:nvSpPr>
        <p:spPr>
          <a:xfrm>
            <a:off x="3779838" y="3767138"/>
            <a:ext cx="263525" cy="850900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  <p:sp>
        <p:nvSpPr>
          <p:cNvPr id="13" name="Shape"/>
          <p:cNvSpPr/>
          <p:nvPr/>
        </p:nvSpPr>
        <p:spPr>
          <a:xfrm>
            <a:off x="6010275" y="4040188"/>
            <a:ext cx="273050" cy="841375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"/>
          <p:cNvSpPr txBox="1">
            <a:spLocks noChangeArrowheads="1"/>
          </p:cNvSpPr>
          <p:nvPr/>
        </p:nvSpPr>
        <p:spPr bwMode="auto">
          <a:xfrm>
            <a:off x="150813" y="63500"/>
            <a:ext cx="8040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2400">
                <a:latin typeface="Verdana" pitchFamily="34" charset="0"/>
              </a:rPr>
              <a:t>Wer setzt sich durch?</a:t>
            </a:r>
          </a:p>
        </p:txBody>
      </p:sp>
      <p:cxnSp>
        <p:nvCxnSpPr>
          <p:cNvPr id="3" name="Shape"/>
          <p:cNvCxnSpPr/>
          <p:nvPr/>
        </p:nvCxnSpPr>
        <p:spPr>
          <a:xfrm rot="10800000" flipH="1">
            <a:off x="104775" y="684213"/>
            <a:ext cx="5302250" cy="11112"/>
          </a:xfrm>
          <a:prstGeom prst="straightConnector1">
            <a:avLst/>
          </a:prstGeom>
          <a:ln w="28575" cap="rnd">
            <a:solidFill>
              <a:srgbClr val="00B0F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7651" name="Shape"/>
          <p:cNvSpPr txBox="1">
            <a:spLocks noChangeArrowheads="1"/>
          </p:cNvSpPr>
          <p:nvPr/>
        </p:nvSpPr>
        <p:spPr bwMode="auto">
          <a:xfrm>
            <a:off x="696913" y="1033463"/>
            <a:ext cx="35575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Verdana" pitchFamily="34" charset="0"/>
              </a:rPr>
              <a:t>absolutes Wurmgewicht</a:t>
            </a:r>
          </a:p>
          <a:p>
            <a:endParaRPr lang="en-US">
              <a:latin typeface="Roboto"/>
            </a:endParaRPr>
          </a:p>
        </p:txBody>
      </p:sp>
      <p:cxnSp>
        <p:nvCxnSpPr>
          <p:cNvPr id="5" name="Shape"/>
          <p:cNvCxnSpPr/>
          <p:nvPr/>
        </p:nvCxnSpPr>
        <p:spPr>
          <a:xfrm rot="10800000" flipH="1" flipV="1">
            <a:off x="234950" y="1225550"/>
            <a:ext cx="436563" cy="11113"/>
          </a:xfrm>
          <a:prstGeom prst="straightConnector1">
            <a:avLst/>
          </a:prstGeom>
          <a:ln w="28575" cap="flat">
            <a:solidFill>
              <a:srgbClr val="00B0F0">
                <a:alpha val="100000"/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pic>
        <p:nvPicPr>
          <p:cNvPr id="27653" name="Shap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2250" y="1509713"/>
            <a:ext cx="6699250" cy="53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hape"/>
          <p:cNvCxnSpPr/>
          <p:nvPr/>
        </p:nvCxnSpPr>
        <p:spPr>
          <a:xfrm rot="10800000" flipH="1" flipV="1">
            <a:off x="4278313" y="1565275"/>
            <a:ext cx="9525" cy="4519613"/>
          </a:xfrm>
          <a:prstGeom prst="straightConnector1">
            <a:avLst/>
          </a:prstGeom>
          <a:ln w="19050" cap="flat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pic>
        <p:nvPicPr>
          <p:cNvPr id="27655" name="Shap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8025" y="1590675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Shap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3225" y="1603375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"/>
          <p:cNvSpPr/>
          <p:nvPr/>
        </p:nvSpPr>
        <p:spPr>
          <a:xfrm>
            <a:off x="3779838" y="3767138"/>
            <a:ext cx="263525" cy="850900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  <p:sp>
        <p:nvSpPr>
          <p:cNvPr id="11" name="Shape"/>
          <p:cNvSpPr/>
          <p:nvPr/>
        </p:nvSpPr>
        <p:spPr>
          <a:xfrm>
            <a:off x="6010275" y="4040188"/>
            <a:ext cx="273050" cy="841375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"/>
          <p:cNvSpPr txBox="1">
            <a:spLocks noChangeArrowheads="1"/>
          </p:cNvSpPr>
          <p:nvPr/>
        </p:nvSpPr>
        <p:spPr bwMode="auto">
          <a:xfrm>
            <a:off x="150813" y="63500"/>
            <a:ext cx="8040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2400">
                <a:latin typeface="Verdana" pitchFamily="34" charset="0"/>
              </a:rPr>
              <a:t>Wer setzt sich durch?</a:t>
            </a:r>
          </a:p>
        </p:txBody>
      </p:sp>
      <p:cxnSp>
        <p:nvCxnSpPr>
          <p:cNvPr id="3" name="Shape"/>
          <p:cNvCxnSpPr/>
          <p:nvPr/>
        </p:nvCxnSpPr>
        <p:spPr>
          <a:xfrm rot="10800000" flipH="1">
            <a:off x="104775" y="684213"/>
            <a:ext cx="5302250" cy="11112"/>
          </a:xfrm>
          <a:prstGeom prst="straightConnector1">
            <a:avLst/>
          </a:prstGeom>
          <a:ln w="28575" cap="rnd">
            <a:solidFill>
              <a:srgbClr val="00B0F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8675" name="Shape"/>
          <p:cNvSpPr txBox="1">
            <a:spLocks noChangeArrowheads="1"/>
          </p:cNvSpPr>
          <p:nvPr/>
        </p:nvSpPr>
        <p:spPr bwMode="auto">
          <a:xfrm>
            <a:off x="696913" y="1033463"/>
            <a:ext cx="35575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Verdana" pitchFamily="34" charset="0"/>
              </a:rPr>
              <a:t>absolutes Wurmgewicht</a:t>
            </a:r>
          </a:p>
          <a:p>
            <a:endParaRPr lang="en-US">
              <a:latin typeface="Roboto"/>
            </a:endParaRPr>
          </a:p>
        </p:txBody>
      </p:sp>
      <p:cxnSp>
        <p:nvCxnSpPr>
          <p:cNvPr id="5" name="Shape"/>
          <p:cNvCxnSpPr/>
          <p:nvPr/>
        </p:nvCxnSpPr>
        <p:spPr>
          <a:xfrm rot="10800000" flipH="1" flipV="1">
            <a:off x="234950" y="1225550"/>
            <a:ext cx="436563" cy="11113"/>
          </a:xfrm>
          <a:prstGeom prst="straightConnector1">
            <a:avLst/>
          </a:prstGeom>
          <a:ln w="28575" cap="flat">
            <a:solidFill>
              <a:srgbClr val="00B0F0">
                <a:alpha val="100000"/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pic>
        <p:nvPicPr>
          <p:cNvPr id="28677" name="Shap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2250" y="1509713"/>
            <a:ext cx="6699250" cy="53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hape"/>
          <p:cNvCxnSpPr/>
          <p:nvPr/>
        </p:nvCxnSpPr>
        <p:spPr>
          <a:xfrm rot="10800000" flipH="1" flipV="1">
            <a:off x="4278313" y="1565275"/>
            <a:ext cx="9525" cy="4519613"/>
          </a:xfrm>
          <a:prstGeom prst="straightConnector1">
            <a:avLst/>
          </a:prstGeom>
          <a:ln w="19050" cap="flat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pic>
        <p:nvPicPr>
          <p:cNvPr id="28679" name="Shap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8025" y="1590675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Shap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3225" y="1603375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Shap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6200" y="977900"/>
            <a:ext cx="6848475" cy="591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Shape"/>
          <p:cNvSpPr txBox="1">
            <a:spLocks noChangeArrowheads="1"/>
          </p:cNvSpPr>
          <p:nvPr/>
        </p:nvSpPr>
        <p:spPr bwMode="auto">
          <a:xfrm>
            <a:off x="150813" y="63500"/>
            <a:ext cx="8040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2400">
                <a:latin typeface="Verdana" pitchFamily="34" charset="0"/>
              </a:rPr>
              <a:t>Wer setzt sich durch?</a:t>
            </a:r>
          </a:p>
        </p:txBody>
      </p:sp>
      <p:cxnSp>
        <p:nvCxnSpPr>
          <p:cNvPr id="4" name="Shape"/>
          <p:cNvCxnSpPr/>
          <p:nvPr/>
        </p:nvCxnSpPr>
        <p:spPr>
          <a:xfrm rot="10800000" flipH="1">
            <a:off x="104775" y="684213"/>
            <a:ext cx="5302250" cy="11112"/>
          </a:xfrm>
          <a:prstGeom prst="straightConnector1">
            <a:avLst/>
          </a:prstGeom>
          <a:ln w="28575" cap="rnd">
            <a:solidFill>
              <a:srgbClr val="00B0F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9700" name="Shape"/>
          <p:cNvSpPr txBox="1">
            <a:spLocks noChangeArrowheads="1"/>
          </p:cNvSpPr>
          <p:nvPr/>
        </p:nvSpPr>
        <p:spPr bwMode="auto">
          <a:xfrm>
            <a:off x="696913" y="1033463"/>
            <a:ext cx="35575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b="1">
                <a:latin typeface="Verdana" pitchFamily="34" charset="0"/>
              </a:rPr>
              <a:t>relatives</a:t>
            </a:r>
            <a:r>
              <a:rPr lang="en-US">
                <a:latin typeface="Verdana" pitchFamily="34" charset="0"/>
              </a:rPr>
              <a:t> Wurmgewicht</a:t>
            </a:r>
          </a:p>
          <a:p>
            <a:endParaRPr lang="en-US">
              <a:latin typeface="Roboto"/>
            </a:endParaRPr>
          </a:p>
        </p:txBody>
      </p:sp>
      <p:cxnSp>
        <p:nvCxnSpPr>
          <p:cNvPr id="6" name="Shape"/>
          <p:cNvCxnSpPr/>
          <p:nvPr/>
        </p:nvCxnSpPr>
        <p:spPr>
          <a:xfrm rot="10800000" flipH="1" flipV="1">
            <a:off x="234950" y="1225550"/>
            <a:ext cx="436563" cy="11113"/>
          </a:xfrm>
          <a:prstGeom prst="straightConnector1">
            <a:avLst/>
          </a:prstGeom>
          <a:ln w="28575" cap="flat">
            <a:solidFill>
              <a:srgbClr val="00B0F0">
                <a:alpha val="100000"/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pic>
        <p:nvPicPr>
          <p:cNvPr id="29702" name="Shap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8025" y="1590675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hape"/>
          <p:cNvCxnSpPr/>
          <p:nvPr/>
        </p:nvCxnSpPr>
        <p:spPr>
          <a:xfrm rot="10800000" flipH="1" flipV="1">
            <a:off x="4278313" y="1565275"/>
            <a:ext cx="9525" cy="4519613"/>
          </a:xfrm>
          <a:prstGeom prst="straightConnector1">
            <a:avLst/>
          </a:prstGeom>
          <a:ln w="19050" cap="flat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pic>
        <p:nvPicPr>
          <p:cNvPr id="29704" name="Shap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3225" y="1603375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Shap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3198813"/>
            <a:ext cx="18669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" name="Shape"/>
          <p:cNvCxnSpPr/>
          <p:nvPr/>
        </p:nvCxnSpPr>
        <p:spPr>
          <a:xfrm rot="10800000" flipH="1">
            <a:off x="104775" y="684213"/>
            <a:ext cx="5302250" cy="11112"/>
          </a:xfrm>
          <a:prstGeom prst="straightConnector1">
            <a:avLst/>
          </a:prstGeom>
          <a:ln w="28575" cap="rnd">
            <a:solidFill>
              <a:srgbClr val="00B0F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30723" name="Shape"/>
          <p:cNvSpPr txBox="1">
            <a:spLocks noChangeArrowheads="1"/>
          </p:cNvSpPr>
          <p:nvPr/>
        </p:nvSpPr>
        <p:spPr bwMode="auto">
          <a:xfrm>
            <a:off x="150813" y="63500"/>
            <a:ext cx="8040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2400">
                <a:latin typeface="Verdana" pitchFamily="34" charset="0"/>
              </a:rPr>
              <a:t>Zusammenfassung</a:t>
            </a:r>
          </a:p>
        </p:txBody>
      </p:sp>
      <p:cxnSp>
        <p:nvCxnSpPr>
          <p:cNvPr id="4" name="Shape"/>
          <p:cNvCxnSpPr/>
          <p:nvPr/>
        </p:nvCxnSpPr>
        <p:spPr>
          <a:xfrm rot="10800000" flipH="1" flipV="1">
            <a:off x="234950" y="1225550"/>
            <a:ext cx="436563" cy="11113"/>
          </a:xfrm>
          <a:prstGeom prst="straightConnector1">
            <a:avLst/>
          </a:prstGeom>
          <a:ln w="28575" cap="flat">
            <a:solidFill>
              <a:srgbClr val="00B0F0">
                <a:alpha val="100000"/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5" name="Shape"/>
          <p:cNvCxnSpPr/>
          <p:nvPr/>
        </p:nvCxnSpPr>
        <p:spPr>
          <a:xfrm rot="10800000" flipH="1" flipV="1">
            <a:off x="234950" y="1797050"/>
            <a:ext cx="436563" cy="11113"/>
          </a:xfrm>
          <a:prstGeom prst="straightConnector1">
            <a:avLst/>
          </a:prstGeom>
          <a:ln w="28575" cap="flat">
            <a:solidFill>
              <a:srgbClr val="00B0F0">
                <a:alpha val="100000"/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6" name="Shape"/>
          <p:cNvCxnSpPr/>
          <p:nvPr/>
        </p:nvCxnSpPr>
        <p:spPr>
          <a:xfrm rot="10800000" flipH="1" flipV="1">
            <a:off x="234950" y="2559050"/>
            <a:ext cx="436563" cy="11113"/>
          </a:xfrm>
          <a:prstGeom prst="straightConnector1">
            <a:avLst/>
          </a:prstGeom>
          <a:ln w="28575" cap="flat">
            <a:solidFill>
              <a:srgbClr val="00B0F0">
                <a:alpha val="100000"/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7" name="Shape"/>
          <p:cNvCxnSpPr/>
          <p:nvPr/>
        </p:nvCxnSpPr>
        <p:spPr>
          <a:xfrm rot="10800000" flipH="1" flipV="1">
            <a:off x="234950" y="3092450"/>
            <a:ext cx="436563" cy="11113"/>
          </a:xfrm>
          <a:prstGeom prst="straightConnector1">
            <a:avLst/>
          </a:prstGeom>
          <a:ln w="28575" cap="flat">
            <a:solidFill>
              <a:srgbClr val="00B0F0">
                <a:alpha val="100000"/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30728" name="Shape"/>
          <p:cNvSpPr txBox="1">
            <a:spLocks noChangeArrowheads="1"/>
          </p:cNvSpPr>
          <p:nvPr/>
        </p:nvSpPr>
        <p:spPr bwMode="auto">
          <a:xfrm>
            <a:off x="682625" y="1060450"/>
            <a:ext cx="76215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Verdana" pitchFamily="34" charset="0"/>
              </a:rPr>
              <a:t>keine dominanten Genotypen in Schistocephalus</a:t>
            </a:r>
          </a:p>
        </p:txBody>
      </p:sp>
      <p:sp>
        <p:nvSpPr>
          <p:cNvPr id="30729" name="Shape"/>
          <p:cNvSpPr txBox="1">
            <a:spLocks noChangeArrowheads="1"/>
          </p:cNvSpPr>
          <p:nvPr/>
        </p:nvSpPr>
        <p:spPr bwMode="auto">
          <a:xfrm>
            <a:off x="682625" y="1631950"/>
            <a:ext cx="76215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Verdana" pitchFamily="34" charset="0"/>
              </a:rPr>
              <a:t>"Performance" im Stichling abhängig vom Genotyp der anderen Parasiten?</a:t>
            </a:r>
          </a:p>
        </p:txBody>
      </p:sp>
      <p:sp>
        <p:nvSpPr>
          <p:cNvPr id="30730" name="Shape"/>
          <p:cNvSpPr txBox="1">
            <a:spLocks noChangeArrowheads="1"/>
          </p:cNvSpPr>
          <p:nvPr/>
        </p:nvSpPr>
        <p:spPr bwMode="auto">
          <a:xfrm>
            <a:off x="720725" y="2393950"/>
            <a:ext cx="76215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Verdana" pitchFamily="34" charset="0"/>
              </a:rPr>
              <a:t>keine Dominanz von NO Schistocephalus in Einzelinfektionen</a:t>
            </a:r>
          </a:p>
        </p:txBody>
      </p:sp>
      <p:sp>
        <p:nvSpPr>
          <p:cNvPr id="30731" name="Shape"/>
          <p:cNvSpPr txBox="1">
            <a:spLocks noChangeArrowheads="1"/>
          </p:cNvSpPr>
          <p:nvPr/>
        </p:nvSpPr>
        <p:spPr bwMode="auto">
          <a:xfrm>
            <a:off x="720725" y="2889250"/>
            <a:ext cx="76215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Verdana" pitchFamily="34" charset="0"/>
              </a:rPr>
              <a:t>Intraspezifische Parasit-Parasit Interaktionen</a:t>
            </a:r>
          </a:p>
        </p:txBody>
      </p:sp>
      <p:cxnSp>
        <p:nvCxnSpPr>
          <p:cNvPr id="12" name="Shape"/>
          <p:cNvCxnSpPr/>
          <p:nvPr/>
        </p:nvCxnSpPr>
        <p:spPr>
          <a:xfrm rot="10800000" flipH="1" flipV="1">
            <a:off x="862013" y="3548063"/>
            <a:ext cx="434975" cy="9525"/>
          </a:xfrm>
          <a:prstGeom prst="straightConnector1">
            <a:avLst/>
          </a:prstGeom>
          <a:ln w="28575" cap="flat">
            <a:solidFill>
              <a:srgbClr val="00B0F0">
                <a:alpha val="100000"/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3" name="Shape"/>
          <p:cNvCxnSpPr/>
          <p:nvPr/>
        </p:nvCxnSpPr>
        <p:spPr>
          <a:xfrm rot="10800000" flipH="1" flipV="1">
            <a:off x="862013" y="4005263"/>
            <a:ext cx="434975" cy="9525"/>
          </a:xfrm>
          <a:prstGeom prst="straightConnector1">
            <a:avLst/>
          </a:prstGeom>
          <a:ln w="28575" cap="flat">
            <a:solidFill>
              <a:srgbClr val="00B0F0">
                <a:alpha val="100000"/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30734" name="Shape"/>
          <p:cNvSpPr txBox="1">
            <a:spLocks noChangeArrowheads="1"/>
          </p:cNvSpPr>
          <p:nvPr/>
        </p:nvSpPr>
        <p:spPr bwMode="auto">
          <a:xfrm>
            <a:off x="1330325" y="3384550"/>
            <a:ext cx="76215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Verdana" pitchFamily="34" charset="0"/>
              </a:rPr>
              <a:t>Nachteil für NO Schisto</a:t>
            </a:r>
          </a:p>
        </p:txBody>
      </p:sp>
      <p:sp>
        <p:nvSpPr>
          <p:cNvPr id="30735" name="Shape"/>
          <p:cNvSpPr txBox="1">
            <a:spLocks noChangeArrowheads="1"/>
          </p:cNvSpPr>
          <p:nvPr/>
        </p:nvSpPr>
        <p:spPr bwMode="auto">
          <a:xfrm>
            <a:off x="1330325" y="3803650"/>
            <a:ext cx="76215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Verdana" pitchFamily="34" charset="0"/>
              </a:rPr>
              <a:t>Vorteil für NST Schisto</a:t>
            </a:r>
          </a:p>
        </p:txBody>
      </p:sp>
      <p:pic>
        <p:nvPicPr>
          <p:cNvPr id="30736" name="Shap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175" y="4518025"/>
            <a:ext cx="1381125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7" name="Shape"/>
          <p:cNvSpPr txBox="1">
            <a:spLocks noChangeArrowheads="1"/>
          </p:cNvSpPr>
          <p:nvPr/>
        </p:nvSpPr>
        <p:spPr bwMode="auto">
          <a:xfrm>
            <a:off x="2559050" y="4330700"/>
            <a:ext cx="4619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2800">
                <a:latin typeface="Verdana" pitchFamily="34" charset="0"/>
              </a:rPr>
              <a:t>≈</a:t>
            </a:r>
          </a:p>
        </p:txBody>
      </p:sp>
      <p:pic>
        <p:nvPicPr>
          <p:cNvPr id="30738" name="Shap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98813" y="4519613"/>
            <a:ext cx="13731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9" name="Shape"/>
          <p:cNvPicPr>
            <a:picLocks noChangeAspect="1"/>
          </p:cNvPicPr>
          <p:nvPr/>
        </p:nvPicPr>
        <p:blipFill>
          <a:blip r:embed="rId5"/>
          <a:srcRect l="3880" t="2879" r="3180" b="3281"/>
          <a:stretch>
            <a:fillRect/>
          </a:stretch>
        </p:blipFill>
        <p:spPr bwMode="auto">
          <a:xfrm>
            <a:off x="6430963" y="3646488"/>
            <a:ext cx="2706687" cy="322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hape"/>
          <p:cNvCxnSpPr/>
          <p:nvPr/>
        </p:nvCxnSpPr>
        <p:spPr>
          <a:xfrm rot="10800000" flipH="1">
            <a:off x="381000" y="5257800"/>
            <a:ext cx="5302250" cy="11113"/>
          </a:xfrm>
          <a:prstGeom prst="straightConnector1">
            <a:avLst/>
          </a:prstGeom>
          <a:ln w="28575" cap="rnd">
            <a:solidFill>
              <a:srgbClr val="00B0F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8" name="Shape"/>
          <p:cNvCxnSpPr/>
          <p:nvPr/>
        </p:nvCxnSpPr>
        <p:spPr>
          <a:xfrm rot="10800000" flipH="1">
            <a:off x="381000" y="6694488"/>
            <a:ext cx="5302250" cy="11112"/>
          </a:xfrm>
          <a:prstGeom prst="straightConnector1">
            <a:avLst/>
          </a:prstGeom>
          <a:ln w="28575" cap="rnd">
            <a:solidFill>
              <a:srgbClr val="00B0F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0742" name="Shape"/>
          <p:cNvCxnSpPr>
            <a:cxnSpLocks noChangeShapeType="1"/>
          </p:cNvCxnSpPr>
          <p:nvPr/>
        </p:nvCxnSpPr>
        <p:spPr bwMode="auto">
          <a:xfrm flipV="1">
            <a:off x="381000" y="5257800"/>
            <a:ext cx="1588" cy="1447800"/>
          </a:xfrm>
          <a:prstGeom prst="straightConnector1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</p:spPr>
      </p:cxnSp>
      <p:cxnSp>
        <p:nvCxnSpPr>
          <p:cNvPr id="30743" name="Shape"/>
          <p:cNvCxnSpPr>
            <a:cxnSpLocks noChangeShapeType="1"/>
          </p:cNvCxnSpPr>
          <p:nvPr/>
        </p:nvCxnSpPr>
        <p:spPr bwMode="auto">
          <a:xfrm flipV="1">
            <a:off x="5715000" y="5257800"/>
            <a:ext cx="1588" cy="1447800"/>
          </a:xfrm>
          <a:prstGeom prst="straightConnector1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</p:spPr>
      </p:cxnSp>
      <p:sp>
        <p:nvSpPr>
          <p:cNvPr id="30744" name="Text Box 25"/>
          <p:cNvSpPr txBox="1">
            <a:spLocks noChangeArrowheads="1"/>
          </p:cNvSpPr>
          <p:nvPr/>
        </p:nvSpPr>
        <p:spPr bwMode="auto">
          <a:xfrm>
            <a:off x="457200" y="5405438"/>
            <a:ext cx="5105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Verdana" pitchFamily="34" charset="0"/>
              </a:rPr>
              <a:t>NO Schisto bleibt kleiner, als in NO/NO Kontrolle,</a:t>
            </a:r>
          </a:p>
          <a:p>
            <a:pPr algn="ctr"/>
            <a:r>
              <a:rPr lang="en-US">
                <a:latin typeface="Verdana" pitchFamily="34" charset="0"/>
              </a:rPr>
              <a:t>NST Schisto wird gr</a:t>
            </a:r>
            <a:r>
              <a:rPr lang="de-DE">
                <a:latin typeface="Verdana" pitchFamily="34" charset="0"/>
              </a:rPr>
              <a:t>ößer als in Einzelinfektion!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Shap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Shape"/>
          <p:cNvSpPr txBox="1">
            <a:spLocks noChangeArrowheads="1"/>
          </p:cNvSpPr>
          <p:nvPr/>
        </p:nvSpPr>
        <p:spPr bwMode="auto">
          <a:xfrm>
            <a:off x="230188" y="31750"/>
            <a:ext cx="58594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3600">
                <a:latin typeface="Verdana" pitchFamily="34" charset="0"/>
              </a:rPr>
              <a:t>Vielen Dank für die Aufmerksamkeit!</a:t>
            </a:r>
          </a:p>
        </p:txBody>
      </p:sp>
      <p:sp>
        <p:nvSpPr>
          <p:cNvPr id="31747" name="Shape"/>
          <p:cNvSpPr txBox="1">
            <a:spLocks noChangeArrowheads="1"/>
          </p:cNvSpPr>
          <p:nvPr/>
        </p:nvSpPr>
        <p:spPr bwMode="auto">
          <a:xfrm>
            <a:off x="3448050" y="1487488"/>
            <a:ext cx="28575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Verdana" pitchFamily="34" charset="0"/>
              </a:rPr>
              <a:t>Danke auch an…</a:t>
            </a:r>
          </a:p>
          <a:p>
            <a:r>
              <a:rPr lang="en-US">
                <a:latin typeface="Verdana" pitchFamily="34" charset="0"/>
              </a:rPr>
              <a:t>Regina Leipnitz</a:t>
            </a:r>
          </a:p>
          <a:p>
            <a:r>
              <a:rPr lang="en-US">
                <a:latin typeface="Verdana" pitchFamily="34" charset="0"/>
              </a:rPr>
              <a:t>Michael Schwarz</a:t>
            </a:r>
          </a:p>
          <a:p>
            <a:r>
              <a:rPr lang="en-US">
                <a:latin typeface="Verdana" pitchFamily="34" charset="0"/>
              </a:rPr>
              <a:t>Gisela Schmiedeskamp</a:t>
            </a:r>
          </a:p>
          <a:p>
            <a:r>
              <a:rPr lang="en-US">
                <a:latin typeface="Verdana" pitchFamily="34" charset="0"/>
              </a:rPr>
              <a:t>Withe Derner</a:t>
            </a:r>
          </a:p>
          <a:p>
            <a:r>
              <a:rPr lang="en-US">
                <a:latin typeface="Verdana" pitchFamily="34" charset="0"/>
              </a:rPr>
              <a:t>Ines Schultz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2370138" y="2498725"/>
            <a:ext cx="4051300" cy="2686050"/>
          </a:xfrm>
          <a:prstGeom prst="roundRect">
            <a:avLst/>
          </a:prstGeom>
          <a:solidFill>
            <a:srgbClr val="00B0F0">
              <a:alpha val="60000"/>
            </a:srgbClr>
          </a:solidFill>
          <a:ln w="28575" cap="flat">
            <a:solidFill>
              <a:srgbClr val="0070C0">
                <a:alpha val="100000"/>
                <a:shade val="50000"/>
                <a:satMod val="104999"/>
              </a:srgbClr>
            </a:solidFill>
            <a:prstDash val="solid"/>
            <a:round/>
          </a:ln>
          <a:effectLst>
            <a:outerShdw dist="38100" dir="2700000" rotWithShape="0">
              <a:srgbClr val="000000">
                <a:alpha val="39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>
              <a:defRPr/>
            </a:pPr>
            <a:endParaRPr lang="en-US" sz="3600">
              <a:solidFill>
                <a:srgbClr val="0070C0"/>
              </a:solidFill>
              <a:latin typeface="Verdana" pitchFamily="34" charset="0"/>
            </a:endParaRPr>
          </a:p>
        </p:txBody>
      </p:sp>
      <p:sp>
        <p:nvSpPr>
          <p:cNvPr id="3" name="Shape"/>
          <p:cNvSpPr/>
          <p:nvPr/>
        </p:nvSpPr>
        <p:spPr>
          <a:xfrm>
            <a:off x="593725" y="4752975"/>
            <a:ext cx="1535113" cy="566738"/>
          </a:xfrm>
          <a:prstGeom prst="round2DiagRect">
            <a:avLst/>
          </a:prstGeom>
          <a:solidFill>
            <a:schemeClr val="accent3">
              <a:alpha val="100000"/>
              <a:lumMod val="60000"/>
              <a:lumOff val="40000"/>
            </a:schemeClr>
          </a:solidFill>
          <a:ln w="28575" cap="flat">
            <a:solidFill>
              <a:schemeClr val="accent3">
                <a:alpha val="100000"/>
                <a:shade val="50000"/>
                <a:satMod val="104999"/>
                <a:lumMod val="60000"/>
                <a:lumOff val="40000"/>
              </a:schemeClr>
            </a:solidFill>
            <a:prstDash val="solid"/>
            <a:round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CC6D00"/>
                </a:solidFill>
                <a:latin typeface="Verdana"/>
              </a:rPr>
              <a:t>Parasit</a:t>
            </a:r>
          </a:p>
        </p:txBody>
      </p:sp>
      <p:sp>
        <p:nvSpPr>
          <p:cNvPr id="4" name="Shape"/>
          <p:cNvSpPr/>
          <p:nvPr/>
        </p:nvSpPr>
        <p:spPr>
          <a:xfrm>
            <a:off x="6754813" y="5319713"/>
            <a:ext cx="1536700" cy="568325"/>
          </a:xfrm>
          <a:prstGeom prst="round2DiagRect">
            <a:avLst/>
          </a:prstGeom>
          <a:solidFill>
            <a:schemeClr val="accent3">
              <a:alpha val="100000"/>
              <a:lumMod val="60000"/>
              <a:lumOff val="40000"/>
            </a:schemeClr>
          </a:solidFill>
          <a:ln w="28575" cap="flat">
            <a:solidFill>
              <a:schemeClr val="accent3">
                <a:alpha val="100000"/>
                <a:shade val="50000"/>
                <a:satMod val="104999"/>
                <a:lumMod val="60000"/>
                <a:lumOff val="40000"/>
              </a:schemeClr>
            </a:solidFill>
            <a:prstDash val="solid"/>
            <a:round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CC6D00"/>
                </a:solidFill>
                <a:latin typeface="Verdana"/>
              </a:rPr>
              <a:t>Parasit</a:t>
            </a:r>
          </a:p>
        </p:txBody>
      </p:sp>
      <p:sp>
        <p:nvSpPr>
          <p:cNvPr id="5" name="Shape"/>
          <p:cNvSpPr/>
          <p:nvPr/>
        </p:nvSpPr>
        <p:spPr>
          <a:xfrm>
            <a:off x="3627438" y="1516063"/>
            <a:ext cx="1536700" cy="566737"/>
          </a:xfrm>
          <a:prstGeom prst="round2DiagRect">
            <a:avLst/>
          </a:prstGeom>
          <a:solidFill>
            <a:schemeClr val="accent3">
              <a:alpha val="100000"/>
              <a:lumMod val="60000"/>
              <a:lumOff val="40000"/>
            </a:schemeClr>
          </a:solidFill>
          <a:ln w="28575" cap="flat">
            <a:solidFill>
              <a:schemeClr val="accent3">
                <a:alpha val="100000"/>
                <a:shade val="50000"/>
                <a:satMod val="104999"/>
                <a:lumMod val="60000"/>
                <a:lumOff val="40000"/>
              </a:schemeClr>
            </a:solidFill>
            <a:prstDash val="solid"/>
            <a:round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CC6D00"/>
                </a:solidFill>
                <a:latin typeface="Verdana"/>
              </a:rPr>
              <a:t>Parasit</a:t>
            </a:r>
          </a:p>
        </p:txBody>
      </p:sp>
      <p:sp>
        <p:nvSpPr>
          <p:cNvPr id="6" name="Shape"/>
          <p:cNvSpPr/>
          <p:nvPr/>
        </p:nvSpPr>
        <p:spPr>
          <a:xfrm>
            <a:off x="7429500" y="2498725"/>
            <a:ext cx="1536700" cy="566738"/>
          </a:xfrm>
          <a:prstGeom prst="round2DiagRect">
            <a:avLst/>
          </a:prstGeom>
          <a:solidFill>
            <a:schemeClr val="accent3">
              <a:alpha val="100000"/>
              <a:lumMod val="60000"/>
              <a:lumOff val="40000"/>
            </a:schemeClr>
          </a:solidFill>
          <a:ln w="28575" cap="flat">
            <a:solidFill>
              <a:schemeClr val="accent3">
                <a:alpha val="100000"/>
                <a:shade val="50000"/>
                <a:satMod val="104999"/>
                <a:lumMod val="60000"/>
                <a:lumOff val="40000"/>
              </a:schemeClr>
            </a:solidFill>
            <a:prstDash val="solid"/>
            <a:round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CC6D00"/>
                </a:solidFill>
                <a:latin typeface="Verdana"/>
              </a:rPr>
              <a:t>Parasit</a:t>
            </a:r>
          </a:p>
        </p:txBody>
      </p:sp>
      <p:sp>
        <p:nvSpPr>
          <p:cNvPr id="7" name="Shape"/>
          <p:cNvSpPr/>
          <p:nvPr/>
        </p:nvSpPr>
        <p:spPr>
          <a:xfrm>
            <a:off x="4637088" y="2684463"/>
            <a:ext cx="1535112" cy="566737"/>
          </a:xfrm>
          <a:prstGeom prst="round2DiagRect">
            <a:avLst/>
          </a:prstGeom>
          <a:solidFill>
            <a:schemeClr val="accent3">
              <a:alpha val="100000"/>
              <a:lumMod val="60000"/>
              <a:lumOff val="40000"/>
            </a:schemeClr>
          </a:solidFill>
          <a:ln w="28575" cap="flat">
            <a:solidFill>
              <a:schemeClr val="accent3">
                <a:alpha val="100000"/>
                <a:shade val="50000"/>
                <a:satMod val="104999"/>
                <a:lumMod val="60000"/>
                <a:lumOff val="40000"/>
              </a:schemeClr>
            </a:solidFill>
            <a:prstDash val="solid"/>
            <a:round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CC6D00"/>
                </a:solidFill>
                <a:latin typeface="Verdana"/>
              </a:rPr>
              <a:t>Parasit</a:t>
            </a:r>
          </a:p>
        </p:txBody>
      </p:sp>
      <p:sp>
        <p:nvSpPr>
          <p:cNvPr id="8" name="Shape"/>
          <p:cNvSpPr/>
          <p:nvPr/>
        </p:nvSpPr>
        <p:spPr>
          <a:xfrm>
            <a:off x="593725" y="2273300"/>
            <a:ext cx="1535113" cy="568325"/>
          </a:xfrm>
          <a:prstGeom prst="round2DiagRect">
            <a:avLst/>
          </a:prstGeom>
          <a:solidFill>
            <a:schemeClr val="accent3">
              <a:alpha val="100000"/>
              <a:lumMod val="60000"/>
              <a:lumOff val="40000"/>
            </a:schemeClr>
          </a:solidFill>
          <a:ln w="28575" cap="flat">
            <a:solidFill>
              <a:schemeClr val="accent3">
                <a:alpha val="100000"/>
                <a:shade val="50000"/>
                <a:satMod val="104999"/>
                <a:lumMod val="60000"/>
                <a:lumOff val="40000"/>
              </a:schemeClr>
            </a:solidFill>
            <a:prstDash val="solid"/>
            <a:round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CC6D00"/>
                </a:solidFill>
                <a:latin typeface="Verdana"/>
              </a:rPr>
              <a:t>Parasit</a:t>
            </a:r>
          </a:p>
        </p:txBody>
      </p:sp>
      <p:sp>
        <p:nvSpPr>
          <p:cNvPr id="9" name="Shape"/>
          <p:cNvSpPr/>
          <p:nvPr/>
        </p:nvSpPr>
        <p:spPr>
          <a:xfrm>
            <a:off x="3100388" y="4943475"/>
            <a:ext cx="1536700" cy="566738"/>
          </a:xfrm>
          <a:prstGeom prst="round2DiagRect">
            <a:avLst/>
          </a:prstGeom>
          <a:solidFill>
            <a:schemeClr val="accent3">
              <a:alpha val="100000"/>
              <a:lumMod val="60000"/>
              <a:lumOff val="40000"/>
            </a:schemeClr>
          </a:solidFill>
          <a:ln w="28575" cap="flat">
            <a:solidFill>
              <a:schemeClr val="accent3">
                <a:alpha val="100000"/>
                <a:shade val="50000"/>
                <a:satMod val="104999"/>
                <a:lumMod val="60000"/>
                <a:lumOff val="40000"/>
              </a:schemeClr>
            </a:solidFill>
            <a:prstDash val="solid"/>
            <a:round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CC6D00"/>
                </a:solidFill>
                <a:latin typeface="Verdana"/>
              </a:rPr>
              <a:t>Parasit</a:t>
            </a:r>
          </a:p>
        </p:txBody>
      </p:sp>
      <p:sp>
        <p:nvSpPr>
          <p:cNvPr id="15369" name="Shape"/>
          <p:cNvSpPr txBox="1">
            <a:spLocks noChangeArrowheads="1"/>
          </p:cNvSpPr>
          <p:nvPr/>
        </p:nvSpPr>
        <p:spPr bwMode="auto">
          <a:xfrm>
            <a:off x="150813" y="63500"/>
            <a:ext cx="7962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2800">
                <a:latin typeface="Verdana" pitchFamily="34" charset="0"/>
              </a:rPr>
              <a:t>Intraspezifische Konkurrenz</a:t>
            </a:r>
          </a:p>
        </p:txBody>
      </p:sp>
      <p:cxnSp>
        <p:nvCxnSpPr>
          <p:cNvPr id="11" name="Shape"/>
          <p:cNvCxnSpPr/>
          <p:nvPr/>
        </p:nvCxnSpPr>
        <p:spPr>
          <a:xfrm rot="10800000" flipH="1">
            <a:off x="104775" y="684213"/>
            <a:ext cx="5302250" cy="11112"/>
          </a:xfrm>
          <a:prstGeom prst="straightConnector1">
            <a:avLst/>
          </a:prstGeom>
          <a:ln w="28575" cap="rnd">
            <a:solidFill>
              <a:srgbClr val="00B0F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3922713" y="3611563"/>
            <a:ext cx="1030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99"/>
                </a:solidFill>
                <a:latin typeface="Verdana" pitchFamily="34" charset="0"/>
              </a:rPr>
              <a:t>Wirt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2370138" y="2498725"/>
            <a:ext cx="4051300" cy="2686050"/>
          </a:xfrm>
          <a:prstGeom prst="roundRect">
            <a:avLst/>
          </a:prstGeom>
          <a:solidFill>
            <a:srgbClr val="00B0F0">
              <a:alpha val="60000"/>
            </a:srgbClr>
          </a:solidFill>
          <a:ln w="28575" cap="flat">
            <a:solidFill>
              <a:srgbClr val="0070C0">
                <a:alpha val="100000"/>
                <a:shade val="50000"/>
                <a:satMod val="104999"/>
              </a:srgbClr>
            </a:solidFill>
            <a:prstDash val="solid"/>
            <a:round/>
          </a:ln>
          <a:effectLst>
            <a:outerShdw dist="38100" dir="2700000" rotWithShape="0">
              <a:srgbClr val="000000">
                <a:alpha val="39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>
              <a:defRPr/>
            </a:pPr>
            <a:endParaRPr lang="en-US" sz="3600">
              <a:solidFill>
                <a:srgbClr val="0070C0"/>
              </a:solidFill>
              <a:latin typeface="Verdana" pitchFamily="34" charset="0"/>
            </a:endParaRPr>
          </a:p>
        </p:txBody>
      </p:sp>
      <p:sp>
        <p:nvSpPr>
          <p:cNvPr id="3" name="Shape"/>
          <p:cNvSpPr/>
          <p:nvPr/>
        </p:nvSpPr>
        <p:spPr>
          <a:xfrm>
            <a:off x="446088" y="4943475"/>
            <a:ext cx="1536700" cy="566738"/>
          </a:xfrm>
          <a:prstGeom prst="round2DiagRect">
            <a:avLst/>
          </a:prstGeom>
          <a:solidFill>
            <a:schemeClr val="accent3">
              <a:alpha val="100000"/>
              <a:lumMod val="60000"/>
              <a:lumOff val="40000"/>
            </a:schemeClr>
          </a:solidFill>
          <a:ln w="28575" cap="flat">
            <a:solidFill>
              <a:schemeClr val="accent3">
                <a:alpha val="100000"/>
                <a:shade val="50000"/>
                <a:satMod val="104999"/>
                <a:lumMod val="60000"/>
                <a:lumOff val="40000"/>
              </a:schemeClr>
            </a:solidFill>
            <a:prstDash val="solid"/>
            <a:round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CC6D00"/>
                </a:solidFill>
                <a:latin typeface="Verdana"/>
              </a:rPr>
              <a:t>Parasit</a:t>
            </a:r>
          </a:p>
        </p:txBody>
      </p:sp>
      <p:sp>
        <p:nvSpPr>
          <p:cNvPr id="4" name="Shape"/>
          <p:cNvSpPr/>
          <p:nvPr/>
        </p:nvSpPr>
        <p:spPr>
          <a:xfrm>
            <a:off x="4637088" y="4184650"/>
            <a:ext cx="1535112" cy="568325"/>
          </a:xfrm>
          <a:prstGeom prst="round2DiagRect">
            <a:avLst/>
          </a:prstGeom>
          <a:solidFill>
            <a:schemeClr val="accent3">
              <a:alpha val="100000"/>
              <a:lumMod val="60000"/>
              <a:lumOff val="40000"/>
            </a:schemeClr>
          </a:solidFill>
          <a:ln w="28575" cap="flat">
            <a:solidFill>
              <a:schemeClr val="accent3">
                <a:alpha val="100000"/>
                <a:shade val="50000"/>
                <a:satMod val="104999"/>
                <a:lumMod val="60000"/>
                <a:lumOff val="40000"/>
              </a:schemeClr>
            </a:solidFill>
            <a:prstDash val="solid"/>
            <a:round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CC6D00"/>
                </a:solidFill>
                <a:latin typeface="Verdana"/>
              </a:rPr>
              <a:t>Parasit</a:t>
            </a:r>
          </a:p>
        </p:txBody>
      </p:sp>
      <p:sp>
        <p:nvSpPr>
          <p:cNvPr id="5" name="Shape"/>
          <p:cNvSpPr/>
          <p:nvPr/>
        </p:nvSpPr>
        <p:spPr>
          <a:xfrm>
            <a:off x="2578100" y="4184650"/>
            <a:ext cx="1536700" cy="568325"/>
          </a:xfrm>
          <a:prstGeom prst="round2DiagRect">
            <a:avLst/>
          </a:prstGeom>
          <a:solidFill>
            <a:schemeClr val="accent3">
              <a:alpha val="100000"/>
              <a:lumMod val="60000"/>
              <a:lumOff val="40000"/>
            </a:schemeClr>
          </a:solidFill>
          <a:ln w="28575" cap="flat">
            <a:solidFill>
              <a:schemeClr val="accent3">
                <a:alpha val="100000"/>
                <a:shade val="50000"/>
                <a:satMod val="104999"/>
                <a:lumMod val="60000"/>
                <a:lumOff val="40000"/>
              </a:schemeClr>
            </a:solidFill>
            <a:prstDash val="solid"/>
            <a:round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CC6D00"/>
                </a:solidFill>
                <a:latin typeface="Verdana"/>
              </a:rPr>
              <a:t>Parasit</a:t>
            </a:r>
          </a:p>
        </p:txBody>
      </p:sp>
      <p:sp>
        <p:nvSpPr>
          <p:cNvPr id="6" name="Shape"/>
          <p:cNvSpPr/>
          <p:nvPr/>
        </p:nvSpPr>
        <p:spPr>
          <a:xfrm>
            <a:off x="5164138" y="3398838"/>
            <a:ext cx="1535112" cy="566737"/>
          </a:xfrm>
          <a:prstGeom prst="round2DiagRect">
            <a:avLst/>
          </a:prstGeom>
          <a:solidFill>
            <a:schemeClr val="accent3">
              <a:alpha val="100000"/>
              <a:lumMod val="60000"/>
              <a:lumOff val="40000"/>
            </a:schemeClr>
          </a:solidFill>
          <a:ln w="28575" cap="flat">
            <a:solidFill>
              <a:schemeClr val="accent3">
                <a:alpha val="100000"/>
                <a:shade val="50000"/>
                <a:satMod val="104999"/>
                <a:lumMod val="60000"/>
                <a:lumOff val="40000"/>
              </a:schemeClr>
            </a:solidFill>
            <a:prstDash val="solid"/>
            <a:round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CC6D00"/>
                </a:solidFill>
                <a:latin typeface="Verdana"/>
              </a:rPr>
              <a:t>Parasit</a:t>
            </a:r>
          </a:p>
        </p:txBody>
      </p:sp>
      <p:sp>
        <p:nvSpPr>
          <p:cNvPr id="7" name="Shape"/>
          <p:cNvSpPr/>
          <p:nvPr/>
        </p:nvSpPr>
        <p:spPr>
          <a:xfrm>
            <a:off x="4637088" y="2684463"/>
            <a:ext cx="1535112" cy="566737"/>
          </a:xfrm>
          <a:prstGeom prst="round2DiagRect">
            <a:avLst/>
          </a:prstGeom>
          <a:solidFill>
            <a:schemeClr val="accent3">
              <a:alpha val="100000"/>
              <a:lumMod val="60000"/>
              <a:lumOff val="40000"/>
            </a:schemeClr>
          </a:solidFill>
          <a:ln w="28575" cap="flat">
            <a:solidFill>
              <a:schemeClr val="accent3">
                <a:alpha val="100000"/>
                <a:shade val="50000"/>
                <a:satMod val="104999"/>
                <a:lumMod val="60000"/>
                <a:lumOff val="40000"/>
              </a:schemeClr>
            </a:solidFill>
            <a:prstDash val="solid"/>
            <a:round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CC6D00"/>
                </a:solidFill>
                <a:latin typeface="Verdana"/>
              </a:rPr>
              <a:t>Parasit</a:t>
            </a:r>
          </a:p>
        </p:txBody>
      </p:sp>
      <p:sp>
        <p:nvSpPr>
          <p:cNvPr id="8" name="Shape"/>
          <p:cNvSpPr/>
          <p:nvPr/>
        </p:nvSpPr>
        <p:spPr>
          <a:xfrm>
            <a:off x="2578100" y="2684463"/>
            <a:ext cx="1536700" cy="566737"/>
          </a:xfrm>
          <a:prstGeom prst="round2DiagRect">
            <a:avLst/>
          </a:prstGeom>
          <a:solidFill>
            <a:schemeClr val="accent3">
              <a:alpha val="100000"/>
              <a:lumMod val="60000"/>
              <a:lumOff val="40000"/>
            </a:schemeClr>
          </a:solidFill>
          <a:ln w="28575" cap="flat">
            <a:solidFill>
              <a:schemeClr val="accent3">
                <a:alpha val="100000"/>
                <a:shade val="50000"/>
                <a:satMod val="104999"/>
                <a:lumMod val="60000"/>
                <a:lumOff val="40000"/>
              </a:schemeClr>
            </a:solidFill>
            <a:prstDash val="solid"/>
            <a:round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CC6D00"/>
                </a:solidFill>
                <a:latin typeface="Verdana"/>
              </a:rPr>
              <a:t>Parasit</a:t>
            </a:r>
          </a:p>
        </p:txBody>
      </p:sp>
      <p:sp>
        <p:nvSpPr>
          <p:cNvPr id="9" name="Shape"/>
          <p:cNvSpPr/>
          <p:nvPr/>
        </p:nvSpPr>
        <p:spPr>
          <a:xfrm>
            <a:off x="3100388" y="4943475"/>
            <a:ext cx="1536700" cy="566738"/>
          </a:xfrm>
          <a:prstGeom prst="round2DiagRect">
            <a:avLst/>
          </a:prstGeom>
          <a:solidFill>
            <a:schemeClr val="accent3">
              <a:alpha val="100000"/>
              <a:lumMod val="60000"/>
              <a:lumOff val="40000"/>
            </a:schemeClr>
          </a:solidFill>
          <a:ln w="28575" cap="flat">
            <a:solidFill>
              <a:schemeClr val="accent3">
                <a:alpha val="100000"/>
                <a:shade val="50000"/>
                <a:satMod val="104999"/>
                <a:lumMod val="60000"/>
                <a:lumOff val="40000"/>
              </a:schemeClr>
            </a:solidFill>
            <a:prstDash val="solid"/>
            <a:round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CC6D00"/>
                </a:solidFill>
                <a:latin typeface="Verdana"/>
              </a:rPr>
              <a:t>Parasit</a:t>
            </a:r>
          </a:p>
        </p:txBody>
      </p:sp>
      <p:sp>
        <p:nvSpPr>
          <p:cNvPr id="16393" name="Shape"/>
          <p:cNvSpPr txBox="1">
            <a:spLocks noChangeArrowheads="1"/>
          </p:cNvSpPr>
          <p:nvPr/>
        </p:nvSpPr>
        <p:spPr bwMode="auto">
          <a:xfrm>
            <a:off x="150813" y="63500"/>
            <a:ext cx="76882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2800">
                <a:latin typeface="Verdana" pitchFamily="34" charset="0"/>
              </a:rPr>
              <a:t>Intraspezifische Konkurrenz</a:t>
            </a:r>
          </a:p>
        </p:txBody>
      </p:sp>
      <p:cxnSp>
        <p:nvCxnSpPr>
          <p:cNvPr id="11" name="Shape"/>
          <p:cNvCxnSpPr/>
          <p:nvPr/>
        </p:nvCxnSpPr>
        <p:spPr>
          <a:xfrm rot="10800000" flipH="1">
            <a:off x="104775" y="684213"/>
            <a:ext cx="5302250" cy="11112"/>
          </a:xfrm>
          <a:prstGeom prst="straightConnector1">
            <a:avLst/>
          </a:prstGeom>
          <a:ln w="28575" cap="rnd">
            <a:solidFill>
              <a:srgbClr val="00B0F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922713" y="3611563"/>
            <a:ext cx="1030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99"/>
                </a:solidFill>
                <a:latin typeface="Verdana" pitchFamily="34" charset="0"/>
              </a:rPr>
              <a:t>Wirt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"/>
          <p:cNvSpPr txBox="1">
            <a:spLocks noChangeArrowheads="1"/>
          </p:cNvSpPr>
          <p:nvPr/>
        </p:nvSpPr>
        <p:spPr bwMode="auto">
          <a:xfrm>
            <a:off x="150813" y="63500"/>
            <a:ext cx="804068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2800">
                <a:latin typeface="Verdana" pitchFamily="34" charset="0"/>
              </a:rPr>
              <a:t>Intraspezifische Konkurrenz</a:t>
            </a:r>
          </a:p>
        </p:txBody>
      </p:sp>
      <p:cxnSp>
        <p:nvCxnSpPr>
          <p:cNvPr id="3" name="Shape"/>
          <p:cNvCxnSpPr/>
          <p:nvPr/>
        </p:nvCxnSpPr>
        <p:spPr>
          <a:xfrm rot="10800000" flipH="1">
            <a:off x="104775" y="684213"/>
            <a:ext cx="5302250" cy="11112"/>
          </a:xfrm>
          <a:prstGeom prst="straightConnector1">
            <a:avLst/>
          </a:prstGeom>
          <a:ln w="28575" cap="rnd">
            <a:solidFill>
              <a:srgbClr val="00B0F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pic>
        <p:nvPicPr>
          <p:cNvPr id="4" name="Shap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5381625" cy="4040188"/>
          </a:xfrm>
          <a:prstGeom prst="rect">
            <a:avLst/>
          </a:prstGeom>
          <a:effectLst>
            <a:outerShdw dist="38100" dir="2700000" rotWithShape="0">
              <a:srgbClr val="000000">
                <a:alpha val="39999"/>
              </a:srgbClr>
            </a:outerShdw>
          </a:effectLst>
        </p:spPr>
      </p:pic>
      <p:pic>
        <p:nvPicPr>
          <p:cNvPr id="17412" name="Picture 5" descr="Picture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28600"/>
            <a:ext cx="2667000" cy="211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Shap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0"/>
            <a:ext cx="5029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Shape"/>
          <p:cNvSpPr txBox="1">
            <a:spLocks noChangeArrowheads="1"/>
          </p:cNvSpPr>
          <p:nvPr/>
        </p:nvSpPr>
        <p:spPr bwMode="auto">
          <a:xfrm>
            <a:off x="119063" y="2547938"/>
            <a:ext cx="3814762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Verdana" pitchFamily="34" charset="0"/>
              </a:rPr>
              <a:t>2 Populationen:</a:t>
            </a:r>
          </a:p>
          <a:p>
            <a:endParaRPr lang="en-US">
              <a:latin typeface="Verdana" pitchFamily="34" charset="0"/>
            </a:endParaRPr>
          </a:p>
          <a:p>
            <a:r>
              <a:rPr lang="en-US">
                <a:latin typeface="Verdana" pitchFamily="34" charset="0"/>
              </a:rPr>
              <a:t>Skogseidvatnet (Norway, NO) </a:t>
            </a:r>
          </a:p>
          <a:p>
            <a:r>
              <a:rPr lang="en-US">
                <a:latin typeface="Verdana" pitchFamily="34" charset="0"/>
              </a:rPr>
              <a:t>Neustadt (Germany, NST)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"/>
          <p:cNvSpPr txBox="1">
            <a:spLocks noChangeArrowheads="1"/>
          </p:cNvSpPr>
          <p:nvPr/>
        </p:nvSpPr>
        <p:spPr bwMode="auto">
          <a:xfrm>
            <a:off x="150813" y="63500"/>
            <a:ext cx="66817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2800">
                <a:latin typeface="Verdana" pitchFamily="34" charset="0"/>
              </a:rPr>
              <a:t>Warum diese Populationen?</a:t>
            </a:r>
          </a:p>
        </p:txBody>
      </p:sp>
      <p:cxnSp>
        <p:nvCxnSpPr>
          <p:cNvPr id="3" name="Shape"/>
          <p:cNvCxnSpPr/>
          <p:nvPr/>
        </p:nvCxnSpPr>
        <p:spPr>
          <a:xfrm rot="10800000" flipH="1">
            <a:off x="104775" y="684213"/>
            <a:ext cx="5302250" cy="11112"/>
          </a:xfrm>
          <a:prstGeom prst="straightConnector1">
            <a:avLst/>
          </a:prstGeom>
          <a:ln w="28575" cap="rnd">
            <a:solidFill>
              <a:srgbClr val="00B0F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pic>
        <p:nvPicPr>
          <p:cNvPr id="4" name="Shap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027113"/>
            <a:ext cx="7013575" cy="3030537"/>
          </a:xfrm>
          <a:prstGeom prst="rect">
            <a:avLst/>
          </a:prstGeom>
          <a:ln w="28575" cap="flat">
            <a:solidFill>
              <a:schemeClr val="tx1"/>
            </a:solidFill>
            <a:prstDash val="solid"/>
            <a:round/>
          </a:ln>
          <a:effectLst>
            <a:outerShdw dist="38100" dir="2700000" rotWithShape="0">
              <a:srgbClr val="000000">
                <a:alpha val="39999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"/>
          <p:cNvSpPr txBox="1">
            <a:spLocks noChangeArrowheads="1"/>
          </p:cNvSpPr>
          <p:nvPr/>
        </p:nvSpPr>
        <p:spPr bwMode="auto">
          <a:xfrm>
            <a:off x="150813" y="63500"/>
            <a:ext cx="66817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2800">
                <a:latin typeface="Verdana" pitchFamily="34" charset="0"/>
              </a:rPr>
              <a:t>Warum diese Populationen?</a:t>
            </a:r>
          </a:p>
        </p:txBody>
      </p:sp>
      <p:cxnSp>
        <p:nvCxnSpPr>
          <p:cNvPr id="3" name="Shape"/>
          <p:cNvCxnSpPr/>
          <p:nvPr/>
        </p:nvCxnSpPr>
        <p:spPr>
          <a:xfrm rot="10800000" flipH="1">
            <a:off x="104775" y="684213"/>
            <a:ext cx="5302250" cy="11112"/>
          </a:xfrm>
          <a:prstGeom prst="straightConnector1">
            <a:avLst/>
          </a:prstGeom>
          <a:ln w="28575" cap="rnd">
            <a:solidFill>
              <a:srgbClr val="00B0F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pic>
        <p:nvPicPr>
          <p:cNvPr id="4" name="Shap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3" y="4306888"/>
            <a:ext cx="4411662" cy="2298700"/>
          </a:xfrm>
          <a:prstGeom prst="rect">
            <a:avLst/>
          </a:prstGeom>
          <a:ln w="28575" cap="flat">
            <a:noFill/>
            <a:prstDash val="solid"/>
            <a:round/>
          </a:ln>
          <a:effectLst>
            <a:outerShdw dist="38100" dir="2700000" rotWithShape="0">
              <a:srgbClr val="000000">
                <a:alpha val="39999"/>
              </a:srgbClr>
            </a:outerShdw>
          </a:effectLst>
        </p:spPr>
      </p:pic>
      <p:pic>
        <p:nvPicPr>
          <p:cNvPr id="5" name="Shap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027113"/>
            <a:ext cx="7013575" cy="3030537"/>
          </a:xfrm>
          <a:prstGeom prst="rect">
            <a:avLst/>
          </a:prstGeom>
          <a:ln w="28575" cap="flat">
            <a:solidFill>
              <a:schemeClr val="tx1"/>
            </a:solidFill>
            <a:prstDash val="solid"/>
            <a:round/>
          </a:ln>
          <a:effectLst>
            <a:outerShdw dist="38100" dir="2700000" rotWithShape="0">
              <a:srgbClr val="000000">
                <a:alpha val="39999"/>
              </a:srgbClr>
            </a:outerShdw>
          </a:effectLst>
        </p:spPr>
      </p:pic>
      <p:sp>
        <p:nvSpPr>
          <p:cNvPr id="20485" name="Shape"/>
          <p:cNvSpPr txBox="1">
            <a:spLocks noChangeArrowheads="1"/>
          </p:cNvSpPr>
          <p:nvPr/>
        </p:nvSpPr>
        <p:spPr bwMode="auto">
          <a:xfrm>
            <a:off x="4572000" y="4689475"/>
            <a:ext cx="45720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pPr algn="ctr"/>
            <a:r>
              <a:rPr lang="en-US">
                <a:latin typeface="Verdana" pitchFamily="34" charset="0"/>
              </a:rPr>
              <a:t>NO Schisto ist virulenter in Große Plöner See Fischen</a:t>
            </a:r>
            <a:r>
              <a:rPr lang="en-US">
                <a:latin typeface="Roboto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hape"/>
          <p:cNvCxnSpPr/>
          <p:nvPr/>
        </p:nvCxnSpPr>
        <p:spPr>
          <a:xfrm rot="10800000" flipH="1">
            <a:off x="104775" y="684213"/>
            <a:ext cx="5302250" cy="11112"/>
          </a:xfrm>
          <a:prstGeom prst="straightConnector1">
            <a:avLst/>
          </a:prstGeom>
          <a:ln w="28575" cap="rnd">
            <a:solidFill>
              <a:srgbClr val="00B0F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1506" name="Shape"/>
          <p:cNvSpPr txBox="1">
            <a:spLocks noChangeArrowheads="1"/>
          </p:cNvSpPr>
          <p:nvPr/>
        </p:nvSpPr>
        <p:spPr bwMode="auto">
          <a:xfrm>
            <a:off x="150813" y="63500"/>
            <a:ext cx="8872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2400">
                <a:latin typeface="Verdana" pitchFamily="34" charset="0"/>
              </a:rPr>
              <a:t>Was passiert, wenn sie miteinander konkurrieren?</a:t>
            </a:r>
          </a:p>
        </p:txBody>
      </p:sp>
      <p:pic>
        <p:nvPicPr>
          <p:cNvPr id="21507" name="Shap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6213" y="2209800"/>
            <a:ext cx="17399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Shap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3150" y="2417763"/>
            <a:ext cx="7112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Shap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762000"/>
            <a:ext cx="1638300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Shap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7963" y="3567113"/>
            <a:ext cx="1739900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Shap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5618163"/>
            <a:ext cx="712788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Shap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568700"/>
            <a:ext cx="1744663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Shap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9988" y="5618163"/>
            <a:ext cx="7127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4" name="Shape"/>
          <p:cNvSpPr txBox="1">
            <a:spLocks noChangeArrowheads="1"/>
          </p:cNvSpPr>
          <p:nvPr/>
        </p:nvSpPr>
        <p:spPr bwMode="auto">
          <a:xfrm>
            <a:off x="4914900" y="2286000"/>
            <a:ext cx="2857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Verdana" pitchFamily="34" charset="0"/>
              </a:rPr>
              <a:t>Konkurrenz?</a:t>
            </a:r>
          </a:p>
        </p:txBody>
      </p:sp>
      <p:sp>
        <p:nvSpPr>
          <p:cNvPr id="21515" name="Shape"/>
          <p:cNvSpPr txBox="1">
            <a:spLocks noChangeArrowheads="1"/>
          </p:cNvSpPr>
          <p:nvPr/>
        </p:nvSpPr>
        <p:spPr bwMode="auto">
          <a:xfrm>
            <a:off x="4724400" y="3505200"/>
            <a:ext cx="2857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Verdana" pitchFamily="34" charset="0"/>
              </a:rPr>
              <a:t>Kooperation?</a:t>
            </a:r>
          </a:p>
        </p:txBody>
      </p:sp>
      <p:sp>
        <p:nvSpPr>
          <p:cNvPr id="21516" name="Shape"/>
          <p:cNvSpPr txBox="1">
            <a:spLocks noChangeArrowheads="1"/>
          </p:cNvSpPr>
          <p:nvPr/>
        </p:nvSpPr>
        <p:spPr bwMode="auto">
          <a:xfrm>
            <a:off x="4838700" y="5562600"/>
            <a:ext cx="2857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Verdana" pitchFamily="34" charset="0"/>
              </a:rPr>
              <a:t>Interferenz?</a:t>
            </a:r>
          </a:p>
        </p:txBody>
      </p:sp>
      <p:sp>
        <p:nvSpPr>
          <p:cNvPr id="21517" name="Shape"/>
          <p:cNvSpPr txBox="1">
            <a:spLocks noChangeArrowheads="1"/>
          </p:cNvSpPr>
          <p:nvPr/>
        </p:nvSpPr>
        <p:spPr bwMode="auto">
          <a:xfrm>
            <a:off x="2128838" y="3581400"/>
            <a:ext cx="4635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2800">
                <a:latin typeface="Verdana" pitchFamily="34" charset="0"/>
              </a:rPr>
              <a:t>≈</a:t>
            </a:r>
          </a:p>
        </p:txBody>
      </p:sp>
      <p:sp>
        <p:nvSpPr>
          <p:cNvPr id="21518" name="Shape"/>
          <p:cNvSpPr txBox="1">
            <a:spLocks noChangeArrowheads="1"/>
          </p:cNvSpPr>
          <p:nvPr/>
        </p:nvSpPr>
        <p:spPr bwMode="auto">
          <a:xfrm>
            <a:off x="2128838" y="5421313"/>
            <a:ext cx="4635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2800">
                <a:latin typeface="Verdana" pitchFamily="34" charset="0"/>
              </a:rPr>
              <a:t>≈</a:t>
            </a:r>
          </a:p>
        </p:txBody>
      </p:sp>
      <p:sp>
        <p:nvSpPr>
          <p:cNvPr id="21519" name="Shape"/>
          <p:cNvSpPr txBox="1">
            <a:spLocks noChangeArrowheads="1"/>
          </p:cNvSpPr>
          <p:nvPr/>
        </p:nvSpPr>
        <p:spPr bwMode="auto">
          <a:xfrm>
            <a:off x="2081213" y="2133600"/>
            <a:ext cx="482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4000">
                <a:latin typeface="Roboto"/>
              </a:rPr>
              <a:t>&lt;</a:t>
            </a:r>
          </a:p>
        </p:txBody>
      </p:sp>
      <p:pic>
        <p:nvPicPr>
          <p:cNvPr id="21520" name="Shap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572000"/>
            <a:ext cx="10922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1" name="Shap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594225"/>
            <a:ext cx="1093788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22" name="Shape"/>
          <p:cNvSpPr txBox="1">
            <a:spLocks noChangeArrowheads="1"/>
          </p:cNvSpPr>
          <p:nvPr/>
        </p:nvSpPr>
        <p:spPr bwMode="auto">
          <a:xfrm>
            <a:off x="2101850" y="4495800"/>
            <a:ext cx="4635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2800">
                <a:latin typeface="Verdana" pitchFamily="34" charset="0"/>
              </a:rPr>
              <a:t>≈</a:t>
            </a:r>
          </a:p>
        </p:txBody>
      </p:sp>
      <p:sp>
        <p:nvSpPr>
          <p:cNvPr id="21523" name="Line 20"/>
          <p:cNvSpPr>
            <a:spLocks noChangeShapeType="1"/>
          </p:cNvSpPr>
          <p:nvPr/>
        </p:nvSpPr>
        <p:spPr bwMode="auto">
          <a:xfrm>
            <a:off x="5486400" y="3886200"/>
            <a:ext cx="0" cy="1676400"/>
          </a:xfrm>
          <a:prstGeom prst="line">
            <a:avLst/>
          </a:prstGeom>
          <a:noFill/>
          <a:ln w="47625">
            <a:solidFill>
              <a:srgbClr val="3366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hape"/>
          <p:cNvCxnSpPr/>
          <p:nvPr/>
        </p:nvCxnSpPr>
        <p:spPr>
          <a:xfrm rot="10800000" flipH="1">
            <a:off x="104775" y="684213"/>
            <a:ext cx="5302250" cy="11112"/>
          </a:xfrm>
          <a:prstGeom prst="straightConnector1">
            <a:avLst/>
          </a:prstGeom>
          <a:ln w="28575" cap="rnd">
            <a:solidFill>
              <a:srgbClr val="00B0F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2530" name="Shape"/>
          <p:cNvSpPr txBox="1">
            <a:spLocks noChangeArrowheads="1"/>
          </p:cNvSpPr>
          <p:nvPr/>
        </p:nvSpPr>
        <p:spPr bwMode="auto">
          <a:xfrm>
            <a:off x="150813" y="63500"/>
            <a:ext cx="8040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 sz="2400">
                <a:latin typeface="Verdana" pitchFamily="34" charset="0"/>
              </a:rPr>
              <a:t>Experiment</a:t>
            </a:r>
          </a:p>
        </p:txBody>
      </p:sp>
      <p:pic>
        <p:nvPicPr>
          <p:cNvPr id="22531" name="Shap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3314700"/>
            <a:ext cx="895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Shap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0213" y="3314700"/>
            <a:ext cx="895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Shap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7400" y="3314700"/>
            <a:ext cx="89693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Shap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5200" y="3314700"/>
            <a:ext cx="89693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Shap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7288" y="3314700"/>
            <a:ext cx="895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Shap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5088" y="3314700"/>
            <a:ext cx="895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Shap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2288" y="4576763"/>
            <a:ext cx="7127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Shap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9475" y="4576763"/>
            <a:ext cx="712788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9" name="Shap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7275" y="4576763"/>
            <a:ext cx="712788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0" name="Shap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7275" y="4938713"/>
            <a:ext cx="712788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1" name="Shap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9363" y="4576763"/>
            <a:ext cx="7112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2" name="Shap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9363" y="4938713"/>
            <a:ext cx="711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Shap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7163" y="4576763"/>
            <a:ext cx="7112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4" name="Shap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7163" y="4938713"/>
            <a:ext cx="711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Shape"/>
          <p:cNvSpPr/>
          <p:nvPr/>
        </p:nvSpPr>
        <p:spPr>
          <a:xfrm>
            <a:off x="587375" y="4029075"/>
            <a:ext cx="225425" cy="387350"/>
          </a:xfrm>
          <a:prstGeom prst="downArrow">
            <a:avLst/>
          </a:prstGeom>
          <a:solidFill>
            <a:schemeClr val="accent2">
              <a:alpha val="100000"/>
            </a:schemeClr>
          </a:solidFill>
          <a:ln w="28575" cap="flat">
            <a:solidFill>
              <a:srgbClr val="00B0F0">
                <a:alpha val="100000"/>
                <a:shade val="50000"/>
                <a:satMod val="104999"/>
              </a:srgbClr>
            </a:solidFill>
            <a:prstDash val="solid"/>
            <a:round/>
          </a:ln>
          <a:effectLst>
            <a:outerShdw blurRad="50800" dist="38100" dir="5400000" rotWithShape="0">
              <a:srgbClr val="5B5B5B">
                <a:alpha val="39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  <p:sp>
        <p:nvSpPr>
          <p:cNvPr id="19" name="Shape"/>
          <p:cNvSpPr/>
          <p:nvPr/>
        </p:nvSpPr>
        <p:spPr>
          <a:xfrm>
            <a:off x="2035175" y="4029075"/>
            <a:ext cx="225425" cy="387350"/>
          </a:xfrm>
          <a:prstGeom prst="downArrow">
            <a:avLst/>
          </a:prstGeom>
          <a:solidFill>
            <a:schemeClr val="accent2">
              <a:alpha val="100000"/>
            </a:schemeClr>
          </a:solidFill>
          <a:ln w="28575" cap="flat">
            <a:solidFill>
              <a:srgbClr val="00B0F0">
                <a:alpha val="100000"/>
                <a:shade val="50000"/>
                <a:satMod val="104999"/>
              </a:srgbClr>
            </a:solidFill>
            <a:prstDash val="solid"/>
            <a:round/>
          </a:ln>
          <a:effectLst>
            <a:outerShdw blurRad="50800" dist="38100" dir="5400000" rotWithShape="0">
              <a:srgbClr val="5B5B5B">
                <a:alpha val="39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  <p:sp>
        <p:nvSpPr>
          <p:cNvPr id="20" name="Shape"/>
          <p:cNvSpPr/>
          <p:nvPr/>
        </p:nvSpPr>
        <p:spPr>
          <a:xfrm>
            <a:off x="3663950" y="4029075"/>
            <a:ext cx="223838" cy="387350"/>
          </a:xfrm>
          <a:prstGeom prst="downArrow">
            <a:avLst/>
          </a:prstGeom>
          <a:solidFill>
            <a:schemeClr val="accent2">
              <a:alpha val="100000"/>
            </a:schemeClr>
          </a:solidFill>
          <a:ln w="28575" cap="flat">
            <a:solidFill>
              <a:srgbClr val="00B0F0">
                <a:alpha val="100000"/>
                <a:shade val="50000"/>
                <a:satMod val="104999"/>
              </a:srgbClr>
            </a:solidFill>
            <a:prstDash val="solid"/>
            <a:round/>
          </a:ln>
          <a:effectLst>
            <a:outerShdw blurRad="50800" dist="38100" dir="5400000" rotWithShape="0">
              <a:srgbClr val="5B5B5B">
                <a:alpha val="39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  <p:sp>
        <p:nvSpPr>
          <p:cNvPr id="21" name="Shape"/>
          <p:cNvSpPr/>
          <p:nvPr/>
        </p:nvSpPr>
        <p:spPr>
          <a:xfrm>
            <a:off x="5111750" y="4029075"/>
            <a:ext cx="223838" cy="387350"/>
          </a:xfrm>
          <a:prstGeom prst="downArrow">
            <a:avLst/>
          </a:prstGeom>
          <a:solidFill>
            <a:schemeClr val="accent2">
              <a:alpha val="100000"/>
            </a:schemeClr>
          </a:solidFill>
          <a:ln w="28575" cap="flat">
            <a:solidFill>
              <a:srgbClr val="00B0F0">
                <a:alpha val="100000"/>
                <a:shade val="50000"/>
                <a:satMod val="104999"/>
              </a:srgbClr>
            </a:solidFill>
            <a:prstDash val="solid"/>
            <a:round/>
          </a:ln>
          <a:effectLst>
            <a:outerShdw blurRad="50800" dist="38100" dir="5400000" rotWithShape="0">
              <a:srgbClr val="5B5B5B">
                <a:alpha val="39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  <p:sp>
        <p:nvSpPr>
          <p:cNvPr id="22" name="Shape"/>
          <p:cNvSpPr/>
          <p:nvPr/>
        </p:nvSpPr>
        <p:spPr>
          <a:xfrm>
            <a:off x="6572250" y="4029075"/>
            <a:ext cx="225425" cy="387350"/>
          </a:xfrm>
          <a:prstGeom prst="downArrow">
            <a:avLst/>
          </a:prstGeom>
          <a:solidFill>
            <a:schemeClr val="accent2">
              <a:alpha val="100000"/>
            </a:schemeClr>
          </a:solidFill>
          <a:ln w="28575" cap="flat">
            <a:solidFill>
              <a:srgbClr val="00B0F0">
                <a:alpha val="100000"/>
                <a:shade val="50000"/>
                <a:satMod val="104999"/>
              </a:srgbClr>
            </a:solidFill>
            <a:prstDash val="solid"/>
            <a:round/>
          </a:ln>
          <a:effectLst>
            <a:outerShdw blurRad="50800" dist="38100" dir="5400000" rotWithShape="0">
              <a:srgbClr val="5B5B5B">
                <a:alpha val="39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  <p:sp>
        <p:nvSpPr>
          <p:cNvPr id="23" name="Shape"/>
          <p:cNvSpPr/>
          <p:nvPr/>
        </p:nvSpPr>
        <p:spPr>
          <a:xfrm>
            <a:off x="8020050" y="4029075"/>
            <a:ext cx="225425" cy="387350"/>
          </a:xfrm>
          <a:prstGeom prst="downArrow">
            <a:avLst/>
          </a:prstGeom>
          <a:solidFill>
            <a:schemeClr val="accent2">
              <a:alpha val="100000"/>
            </a:schemeClr>
          </a:solidFill>
          <a:ln w="28575" cap="flat">
            <a:solidFill>
              <a:srgbClr val="00B0F0">
                <a:alpha val="100000"/>
                <a:shade val="50000"/>
                <a:satMod val="104999"/>
              </a:srgbClr>
            </a:solidFill>
            <a:prstDash val="solid"/>
            <a:round/>
          </a:ln>
          <a:effectLst>
            <a:outerShdw blurRad="50800" dist="38100" dir="5400000" rotWithShape="0">
              <a:srgbClr val="5B5B5B">
                <a:alpha val="39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/>
          </a:p>
        </p:txBody>
      </p:sp>
      <p:sp>
        <p:nvSpPr>
          <p:cNvPr id="24" name="Shape"/>
          <p:cNvSpPr>
            <a:spLocks/>
          </p:cNvSpPr>
          <p:nvPr/>
        </p:nvSpPr>
        <p:spPr bwMode="auto">
          <a:xfrm rot="5400000">
            <a:off x="550863" y="5100638"/>
            <a:ext cx="298450" cy="800100"/>
          </a:xfrm>
          <a:prstGeom prst="rightBrace">
            <a:avLst>
              <a:gd name="adj1" fmla="val 8328"/>
              <a:gd name="adj2" fmla="val 50000"/>
            </a:avLst>
          </a:prstGeom>
          <a:noFill/>
          <a:ln w="28575">
            <a:solidFill>
              <a:srgbClr val="0082B5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5" name="Shape"/>
          <p:cNvSpPr>
            <a:spLocks/>
          </p:cNvSpPr>
          <p:nvPr/>
        </p:nvSpPr>
        <p:spPr bwMode="auto">
          <a:xfrm rot="5400000">
            <a:off x="2813051" y="4238625"/>
            <a:ext cx="298450" cy="2524125"/>
          </a:xfrm>
          <a:prstGeom prst="rightBrace">
            <a:avLst>
              <a:gd name="adj1" fmla="val 8340"/>
              <a:gd name="adj2" fmla="val 50000"/>
            </a:avLst>
          </a:prstGeom>
          <a:noFill/>
          <a:ln w="28575">
            <a:solidFill>
              <a:srgbClr val="0082B5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6" name="Shape"/>
          <p:cNvSpPr>
            <a:spLocks/>
          </p:cNvSpPr>
          <p:nvPr/>
        </p:nvSpPr>
        <p:spPr bwMode="auto">
          <a:xfrm rot="5400000">
            <a:off x="6528594" y="3598069"/>
            <a:ext cx="298450" cy="3805238"/>
          </a:xfrm>
          <a:prstGeom prst="rightBrace">
            <a:avLst>
              <a:gd name="adj1" fmla="val 8323"/>
              <a:gd name="adj2" fmla="val 50000"/>
            </a:avLst>
          </a:prstGeom>
          <a:noFill/>
          <a:ln w="28575">
            <a:solidFill>
              <a:srgbClr val="0082B5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2554" name="Shape"/>
          <p:cNvSpPr txBox="1">
            <a:spLocks noChangeArrowheads="1"/>
          </p:cNvSpPr>
          <p:nvPr/>
        </p:nvSpPr>
        <p:spPr bwMode="auto">
          <a:xfrm>
            <a:off x="150813" y="5649913"/>
            <a:ext cx="285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Verdana" pitchFamily="34" charset="0"/>
              </a:rPr>
              <a:t>Kontrolle</a:t>
            </a:r>
          </a:p>
        </p:txBody>
      </p:sp>
      <p:sp>
        <p:nvSpPr>
          <p:cNvPr id="22555" name="Shape"/>
          <p:cNvSpPr txBox="1">
            <a:spLocks noChangeArrowheads="1"/>
          </p:cNvSpPr>
          <p:nvPr/>
        </p:nvSpPr>
        <p:spPr bwMode="auto">
          <a:xfrm>
            <a:off x="2032000" y="5649913"/>
            <a:ext cx="285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Verdana" pitchFamily="34" charset="0"/>
              </a:rPr>
              <a:t>Einzelinfektionen</a:t>
            </a:r>
          </a:p>
        </p:txBody>
      </p:sp>
      <p:sp>
        <p:nvSpPr>
          <p:cNvPr id="22556" name="Shape"/>
          <p:cNvSpPr txBox="1">
            <a:spLocks noChangeArrowheads="1"/>
          </p:cNvSpPr>
          <p:nvPr/>
        </p:nvSpPr>
        <p:spPr bwMode="auto">
          <a:xfrm>
            <a:off x="5634038" y="5649913"/>
            <a:ext cx="285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/>
          <a:p>
            <a:r>
              <a:rPr lang="en-US">
                <a:latin typeface="Verdana" pitchFamily="34" charset="0"/>
              </a:rPr>
              <a:t>Doppelinfektionen</a:t>
            </a:r>
          </a:p>
        </p:txBody>
      </p:sp>
      <p:pic>
        <p:nvPicPr>
          <p:cNvPr id="22560" name="Picture 32" descr="http://www.andinet.de/bilder/schleswig_holstein/ploener_schloss_und_ploener_se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762000"/>
            <a:ext cx="3200400" cy="2125663"/>
          </a:xfrm>
          <a:prstGeom prst="rect">
            <a:avLst/>
          </a:prstGeom>
          <a:noFill/>
        </p:spPr>
      </p:pic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288925" y="950913"/>
            <a:ext cx="496887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Verdana" pitchFamily="34" charset="0"/>
              </a:rPr>
              <a:t>3 </a:t>
            </a:r>
            <a:r>
              <a:rPr lang="de-DE">
                <a:latin typeface="Verdana" pitchFamily="34" charset="0"/>
              </a:rPr>
              <a:t>Familien von Stichlingen aus dem Großen Plöner See</a:t>
            </a:r>
          </a:p>
          <a:p>
            <a:endParaRPr lang="de-DE">
              <a:latin typeface="Verdana" pitchFamily="34" charset="0"/>
            </a:endParaRPr>
          </a:p>
          <a:p>
            <a:r>
              <a:rPr lang="de-DE">
                <a:latin typeface="Verdana" pitchFamily="34" charset="0"/>
              </a:rPr>
              <a:t>3 Familien von </a:t>
            </a:r>
            <a:r>
              <a:rPr lang="de-DE" i="1">
                <a:latin typeface="Verdana" pitchFamily="34" charset="0"/>
              </a:rPr>
              <a:t>Schistocephalus</a:t>
            </a:r>
            <a:r>
              <a:rPr lang="de-DE">
                <a:latin typeface="Verdana" pitchFamily="34" charset="0"/>
              </a:rPr>
              <a:t> aus NO und NST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212</Words>
  <Application>Zoho Show</Application>
  <PresentationFormat>On-screen Show (4:3)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8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Roboto</vt:lpstr>
      <vt:lpstr>Verdana</vt:lpstr>
      <vt:lpstr>Default</vt:lpstr>
      <vt:lpstr>Default</vt:lpstr>
      <vt:lpstr>Default</vt:lpstr>
      <vt:lpstr>Default</vt:lpstr>
      <vt:lpstr>Default</vt:lpstr>
      <vt:lpstr>Default</vt:lpstr>
      <vt:lpstr>Default</vt:lpstr>
      <vt:lpstr>Default</vt:lpstr>
      <vt:lpstr>Intraspezifische Konkurrenz - wenn zwei Cestoden um Wirtsressourcen konkurrieren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Zoho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Zoho Show</dc:creator>
  <cp:lastModifiedBy>Tina Henrich</cp:lastModifiedBy>
  <cp:revision>5</cp:revision>
  <dcterms:created xsi:type="dcterms:W3CDTF">2010-03-09T10:03:29Z</dcterms:created>
  <dcterms:modified xsi:type="dcterms:W3CDTF">2013-05-22T13:50:50Z</dcterms:modified>
</cp:coreProperties>
</file>