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sldIdLst>
    <p:sldId id="256" r:id="rId2"/>
    <p:sldId id="257" r:id="rId3"/>
    <p:sldId id="271" r:id="rId4"/>
    <p:sldId id="263" r:id="rId5"/>
    <p:sldId id="269" r:id="rId6"/>
    <p:sldId id="270" r:id="rId7"/>
    <p:sldId id="261" r:id="rId8"/>
    <p:sldId id="266" r:id="rId9"/>
    <p:sldId id="267" r:id="rId10"/>
    <p:sldId id="268" r:id="rId11"/>
    <p:sldId id="262" r:id="rId12"/>
    <p:sldId id="265"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705" autoAdjust="0"/>
  </p:normalViewPr>
  <p:slideViewPr>
    <p:cSldViewPr>
      <p:cViewPr varScale="1">
        <p:scale>
          <a:sx n="108" d="100"/>
          <a:sy n="108" d="100"/>
        </p:scale>
        <p:origin x="730" y="8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F5D4E7-A35B-4BF6-B4D4-D00278CB1132}" type="datetimeFigureOut">
              <a:rPr lang="en-IN" smtClean="0"/>
              <a:pPr/>
              <a:t>25-06-2021</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A462AA-A142-4E76-969B-531C08931C3E}" type="slidenum">
              <a:rPr lang="en-IN" smtClean="0"/>
              <a:pPr/>
              <a:t>‹#›</a:t>
            </a:fld>
            <a:endParaRPr lang="en-IN"/>
          </a:p>
        </p:txBody>
      </p:sp>
    </p:spTree>
    <p:extLst>
      <p:ext uri="{BB962C8B-B14F-4D97-AF65-F5344CB8AC3E}">
        <p14:creationId xmlns:p14="http://schemas.microsoft.com/office/powerpoint/2010/main" val="467870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FA462AA-A142-4E76-969B-531C08931C3E}" type="slidenum">
              <a:rPr lang="en-IN" smtClean="0"/>
              <a:pPr/>
              <a:t>1</a:t>
            </a:fld>
            <a:endParaRPr lang="en-IN"/>
          </a:p>
        </p:txBody>
      </p:sp>
    </p:spTree>
    <p:extLst>
      <p:ext uri="{BB962C8B-B14F-4D97-AF65-F5344CB8AC3E}">
        <p14:creationId xmlns:p14="http://schemas.microsoft.com/office/powerpoint/2010/main" val="165578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FA462AA-A142-4E76-969B-531C08931C3E}" type="slidenum">
              <a:rPr lang="en-IN" smtClean="0"/>
              <a:pPr/>
              <a:t>4</a:t>
            </a:fld>
            <a:endParaRPr lang="en-IN"/>
          </a:p>
        </p:txBody>
      </p:sp>
    </p:spTree>
    <p:extLst>
      <p:ext uri="{BB962C8B-B14F-4D97-AF65-F5344CB8AC3E}">
        <p14:creationId xmlns:p14="http://schemas.microsoft.com/office/powerpoint/2010/main" val="937097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3" y="2857501"/>
            <a:ext cx="3733819" cy="68315"/>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1" y="2922758"/>
            <a:ext cx="3733801" cy="144018"/>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1" y="3086375"/>
            <a:ext cx="3733801" cy="6858"/>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3123302"/>
            <a:ext cx="1965960" cy="13716"/>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3149679"/>
            <a:ext cx="1965960" cy="6858"/>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2971800"/>
            <a:ext cx="3063240" cy="20574"/>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3045737"/>
            <a:ext cx="160020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2737246"/>
            <a:ext cx="9144000" cy="183128"/>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 y="2756646"/>
            <a:ext cx="9144001" cy="105508"/>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2732318"/>
            <a:ext cx="2729950" cy="186324"/>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2776275"/>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801416"/>
            <a:ext cx="8458200" cy="1102519"/>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2924953"/>
            <a:ext cx="4953000" cy="131445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3154680"/>
            <a:ext cx="960120" cy="342900"/>
          </a:xfrm>
        </p:spPr>
        <p:txBody>
          <a:bodyPr/>
          <a:lstStyle/>
          <a:p>
            <a:fld id="{DA2E403D-5042-4E5C-B4C4-7A2D6A1DB24F}" type="datetimeFigureOut">
              <a:rPr lang="en-IN" smtClean="0"/>
              <a:pPr/>
              <a:t>25-06-2021</a:t>
            </a:fld>
            <a:endParaRPr lang="en-IN"/>
          </a:p>
        </p:txBody>
      </p:sp>
      <p:sp>
        <p:nvSpPr>
          <p:cNvPr id="17" name="Footer Placeholder 16"/>
          <p:cNvSpPr>
            <a:spLocks noGrp="1"/>
          </p:cNvSpPr>
          <p:nvPr>
            <p:ph type="ftr" sz="quarter" idx="11"/>
          </p:nvPr>
        </p:nvSpPr>
        <p:spPr>
          <a:xfrm>
            <a:off x="5410200" y="3153966"/>
            <a:ext cx="1295400" cy="342900"/>
          </a:xfrm>
        </p:spPr>
        <p:txBody>
          <a:bodyPr/>
          <a:lstStyle/>
          <a:p>
            <a:endParaRPr lang="en-IN"/>
          </a:p>
        </p:txBody>
      </p:sp>
      <p:sp>
        <p:nvSpPr>
          <p:cNvPr id="29" name="Slide Number Placeholder 28"/>
          <p:cNvSpPr>
            <a:spLocks noGrp="1"/>
          </p:cNvSpPr>
          <p:nvPr>
            <p:ph type="sldNum" sz="quarter" idx="12"/>
          </p:nvPr>
        </p:nvSpPr>
        <p:spPr>
          <a:xfrm>
            <a:off x="8320088" y="852"/>
            <a:ext cx="747712" cy="274320"/>
          </a:xfrm>
        </p:spPr>
        <p:txBody>
          <a:bodyPr/>
          <a:lstStyle>
            <a:lvl1pPr algn="r">
              <a:defRPr sz="1800">
                <a:solidFill>
                  <a:schemeClr val="bg1"/>
                </a:solidFill>
              </a:defRPr>
            </a:lvl1pPr>
          </a:lstStyle>
          <a:p>
            <a:fld id="{70461124-AC8A-47CC-B2BF-5F9FF53C3831}"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A2E403D-5042-4E5C-B4C4-7A2D6A1DB24F}" type="datetimeFigureOut">
              <a:rPr lang="en-IN" smtClean="0"/>
              <a:pPr/>
              <a:t>25-06-2021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61124-AC8A-47CC-B2BF-5F9FF53C3831}"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857250"/>
            <a:ext cx="1905000" cy="41148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857250"/>
            <a:ext cx="6248400" cy="41148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A2E403D-5042-4E5C-B4C4-7A2D6A1DB24F}" type="datetimeFigureOut">
              <a:rPr lang="en-IN" smtClean="0"/>
              <a:pPr/>
              <a:t>25-06-2021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61124-AC8A-47CC-B2BF-5F9FF53C3831}"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A2E403D-5042-4E5C-B4C4-7A2D6A1DB24F}" type="datetimeFigureOut">
              <a:rPr lang="en-IN" smtClean="0"/>
              <a:pPr/>
              <a:t>25-06-2021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61124-AC8A-47CC-B2BF-5F9FF53C3831}"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485901"/>
            <a:ext cx="7772400" cy="1021556"/>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2525316"/>
            <a:ext cx="7772400" cy="1132284"/>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A2E403D-5042-4E5C-B4C4-7A2D6A1DB24F}" type="datetimeFigureOut">
              <a:rPr lang="en-IN" smtClean="0"/>
              <a:pPr/>
              <a:t>25-06-2021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61124-AC8A-47CC-B2BF-5F9FF53C3831}"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87069"/>
            <a:ext cx="4038600" cy="3394472"/>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87069"/>
            <a:ext cx="4038600" cy="3394472"/>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A2E403D-5042-4E5C-B4C4-7A2D6A1DB24F}" type="datetimeFigureOut">
              <a:rPr lang="en-IN" smtClean="0"/>
              <a:pPr/>
              <a:t>25-06-2021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461124-AC8A-47CC-B2BF-5F9FF53C3831}"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857250"/>
            <a:ext cx="8382000" cy="802386"/>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1683728"/>
            <a:ext cx="4041648" cy="3429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6" y="1683728"/>
            <a:ext cx="4041775" cy="3429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031389"/>
            <a:ext cx="4041648" cy="291465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5" y="2031389"/>
            <a:ext cx="4041775" cy="291465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DA2E403D-5042-4E5C-B4C4-7A2D6A1DB24F}" type="datetimeFigureOut">
              <a:rPr lang="en-IN" smtClean="0"/>
              <a:pPr/>
              <a:t>25-06-2021</a:t>
            </a:fld>
            <a:endParaRPr lang="en-IN"/>
          </a:p>
        </p:txBody>
      </p:sp>
      <p:sp>
        <p:nvSpPr>
          <p:cNvPr id="27" name="Slide Number Placeholder 26"/>
          <p:cNvSpPr>
            <a:spLocks noGrp="1"/>
          </p:cNvSpPr>
          <p:nvPr>
            <p:ph type="sldNum" sz="quarter" idx="11"/>
          </p:nvPr>
        </p:nvSpPr>
        <p:spPr/>
        <p:txBody>
          <a:bodyPr rtlCol="0"/>
          <a:lstStyle/>
          <a:p>
            <a:fld id="{70461124-AC8A-47CC-B2BF-5F9FF53C3831}" type="slidenum">
              <a:rPr lang="en-IN" smtClean="0"/>
              <a:pPr/>
              <a:t>‹#›</a:t>
            </a:fld>
            <a:endParaRPr lang="en-IN"/>
          </a:p>
        </p:txBody>
      </p:sp>
      <p:sp>
        <p:nvSpPr>
          <p:cNvPr id="28" name="Footer Placeholder 27"/>
          <p:cNvSpPr>
            <a:spLocks noGrp="1"/>
          </p:cNvSpPr>
          <p:nvPr>
            <p:ph type="ftr" sz="quarter" idx="12"/>
          </p:nvPr>
        </p:nvSpPr>
        <p:spPr/>
        <p:txBody>
          <a:bodyPr rtlCol="0"/>
          <a:lstStyle/>
          <a:p>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857250"/>
            <a:ext cx="8229600" cy="802386"/>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459486"/>
            <a:ext cx="957264" cy="342900"/>
          </a:xfrm>
        </p:spPr>
        <p:txBody>
          <a:bodyPr/>
          <a:lstStyle/>
          <a:p>
            <a:fld id="{DA2E403D-5042-4E5C-B4C4-7A2D6A1DB24F}" type="datetimeFigureOut">
              <a:rPr lang="en-IN" smtClean="0"/>
              <a:pPr/>
              <a:t>25-06-2021</a:t>
            </a:fld>
            <a:endParaRPr lang="en-IN"/>
          </a:p>
        </p:txBody>
      </p:sp>
      <p:sp>
        <p:nvSpPr>
          <p:cNvPr id="4" name="Footer Placeholder 3"/>
          <p:cNvSpPr>
            <a:spLocks noGrp="1"/>
          </p:cNvSpPr>
          <p:nvPr>
            <p:ph type="ftr" sz="quarter" idx="11"/>
          </p:nvPr>
        </p:nvSpPr>
        <p:spPr>
          <a:xfrm>
            <a:off x="5257800" y="459486"/>
            <a:ext cx="1325880" cy="342900"/>
          </a:xfrm>
        </p:spPr>
        <p:txBody>
          <a:bodyPr/>
          <a:lstStyle/>
          <a:p>
            <a:endParaRPr lang="en-IN"/>
          </a:p>
        </p:txBody>
      </p:sp>
      <p:sp>
        <p:nvSpPr>
          <p:cNvPr id="5" name="Slide Number Placeholder 4"/>
          <p:cNvSpPr>
            <a:spLocks noGrp="1"/>
          </p:cNvSpPr>
          <p:nvPr>
            <p:ph type="sldNum" sz="quarter" idx="12"/>
          </p:nvPr>
        </p:nvSpPr>
        <p:spPr>
          <a:xfrm>
            <a:off x="8174736" y="1704"/>
            <a:ext cx="762000" cy="274320"/>
          </a:xfrm>
        </p:spPr>
        <p:txBody>
          <a:bodyPr/>
          <a:lstStyle/>
          <a:p>
            <a:fld id="{70461124-AC8A-47CC-B2BF-5F9FF53C3831}"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2E403D-5042-4E5C-B4C4-7A2D6A1DB24F}" type="datetimeFigureOut">
              <a:rPr lang="en-IN" smtClean="0"/>
              <a:pPr/>
              <a:t>25-06-2021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0461124-AC8A-47CC-B2BF-5F9FF53C3831}"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826478"/>
            <a:ext cx="3383280" cy="658368"/>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1508045"/>
            <a:ext cx="3383280" cy="346329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582215"/>
            <a:ext cx="5102352" cy="438912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A2E403D-5042-4E5C-B4C4-7A2D6A1DB24F}" type="datetimeFigureOut">
              <a:rPr lang="en-IN" smtClean="0"/>
              <a:pPr/>
              <a:t>25-06-2021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461124-AC8A-47CC-B2BF-5F9FF53C3831}"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5" y="831870"/>
            <a:ext cx="586803" cy="3511228"/>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857250"/>
            <a:ext cx="4572000" cy="3429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88443" y="2455731"/>
            <a:ext cx="2590800" cy="1887367"/>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DA2E403D-5042-4E5C-B4C4-7A2D6A1DB24F}" type="datetimeFigureOut">
              <a:rPr lang="en-IN" smtClean="0"/>
              <a:pPr/>
              <a:t>25-06-2021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461124-AC8A-47CC-B2BF-5F9FF53C3831}"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275114"/>
            <a:ext cx="9144000" cy="6330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0"/>
            <a:ext cx="9144000" cy="232997"/>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1" y="231207"/>
            <a:ext cx="9144001" cy="6858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3" y="270185"/>
            <a:ext cx="3733819" cy="68315"/>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1" y="330085"/>
            <a:ext cx="3733801" cy="135026"/>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373128"/>
            <a:ext cx="3063240" cy="20574"/>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441707"/>
            <a:ext cx="160020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1501"/>
            <a:ext cx="57626" cy="466344"/>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1501"/>
            <a:ext cx="27432" cy="466344"/>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1501"/>
            <a:ext cx="9144" cy="466344"/>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1501"/>
            <a:ext cx="27432" cy="466344"/>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285"/>
            <a:ext cx="54864" cy="438912"/>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285"/>
            <a:ext cx="9144" cy="438912"/>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857250"/>
            <a:ext cx="8229600" cy="8001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1687068"/>
            <a:ext cx="8229600" cy="3243834"/>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459486"/>
            <a:ext cx="957264" cy="342900"/>
          </a:xfrm>
          <a:prstGeom prst="rect">
            <a:avLst/>
          </a:prstGeom>
        </p:spPr>
        <p:txBody>
          <a:bodyPr vert="horz"/>
          <a:lstStyle>
            <a:lvl1pPr algn="l" eaLnBrk="1" latinLnBrk="0" hangingPunct="1">
              <a:defRPr kumimoji="0" sz="800">
                <a:solidFill>
                  <a:schemeClr val="accent2"/>
                </a:solidFill>
              </a:defRPr>
            </a:lvl1pPr>
          </a:lstStyle>
          <a:p>
            <a:fld id="{DA2E403D-5042-4E5C-B4C4-7A2D6A1DB24F}" type="datetimeFigureOut">
              <a:rPr lang="en-IN" smtClean="0"/>
              <a:pPr/>
              <a:t>25-06-2021</a:t>
            </a:fld>
            <a:endParaRPr lang="en-IN"/>
          </a:p>
        </p:txBody>
      </p:sp>
      <p:sp>
        <p:nvSpPr>
          <p:cNvPr id="3" name="Footer Placeholder 2"/>
          <p:cNvSpPr>
            <a:spLocks noGrp="1"/>
          </p:cNvSpPr>
          <p:nvPr>
            <p:ph type="ftr" sz="quarter" idx="3"/>
          </p:nvPr>
        </p:nvSpPr>
        <p:spPr>
          <a:xfrm>
            <a:off x="5257800" y="459486"/>
            <a:ext cx="1325880" cy="342900"/>
          </a:xfrm>
          <a:prstGeom prst="rect">
            <a:avLst/>
          </a:prstGeom>
        </p:spPr>
        <p:txBody>
          <a:bodyPr vert="horz"/>
          <a:lstStyle>
            <a:lvl1pPr algn="r" eaLnBrk="1" latinLnBrk="0" hangingPunct="1">
              <a:defRPr kumimoji="0" sz="800">
                <a:solidFill>
                  <a:schemeClr val="accent2"/>
                </a:solidFill>
              </a:defRPr>
            </a:lvl1pPr>
          </a:lstStyle>
          <a:p>
            <a:endParaRPr lang="en-IN"/>
          </a:p>
        </p:txBody>
      </p:sp>
      <p:sp>
        <p:nvSpPr>
          <p:cNvPr id="23" name="Slide Number Placeholder 22"/>
          <p:cNvSpPr>
            <a:spLocks noGrp="1"/>
          </p:cNvSpPr>
          <p:nvPr>
            <p:ph type="sldNum" sz="quarter" idx="4"/>
          </p:nvPr>
        </p:nvSpPr>
        <p:spPr>
          <a:xfrm>
            <a:off x="8174736" y="1704"/>
            <a:ext cx="762000" cy="274320"/>
          </a:xfrm>
          <a:prstGeom prst="rect">
            <a:avLst/>
          </a:prstGeom>
        </p:spPr>
        <p:txBody>
          <a:bodyPr vert="horz" anchor="b"/>
          <a:lstStyle>
            <a:lvl1pPr algn="r" eaLnBrk="1" latinLnBrk="0" hangingPunct="1">
              <a:defRPr kumimoji="0" sz="1800">
                <a:solidFill>
                  <a:srgbClr val="FFFFFF"/>
                </a:solidFill>
              </a:defRPr>
            </a:lvl1pPr>
          </a:lstStyle>
          <a:p>
            <a:fld id="{70461124-AC8A-47CC-B2BF-5F9FF53C3831}"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Financial_instrumen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Capstone Project 2</a:t>
            </a:r>
            <a:br>
              <a:rPr lang="en-US" dirty="0"/>
            </a:br>
            <a:r>
              <a:rPr lang="en-US" dirty="0"/>
              <a:t>Money Manager</a:t>
            </a:r>
            <a:endParaRPr lang="en-IN" dirty="0"/>
          </a:p>
        </p:txBody>
      </p:sp>
      <p:sp>
        <p:nvSpPr>
          <p:cNvPr id="3" name="Subtitle 2"/>
          <p:cNvSpPr>
            <a:spLocks noGrp="1"/>
          </p:cNvSpPr>
          <p:nvPr>
            <p:ph type="subTitle" idx="1"/>
          </p:nvPr>
        </p:nvSpPr>
        <p:spPr/>
        <p:txBody>
          <a:bodyPr/>
          <a:lstStyle/>
          <a:p>
            <a:r>
              <a:rPr lang="en-US" dirty="0"/>
              <a:t>Group F3</a:t>
            </a:r>
          </a:p>
          <a:p>
            <a:r>
              <a:rPr lang="en-US" dirty="0"/>
              <a:t>Roll numbers: 11-16</a:t>
            </a:r>
            <a:endParaRPr lang="en-IN" dirty="0"/>
          </a:p>
        </p:txBody>
      </p:sp>
    </p:spTree>
    <p:extLst>
      <p:ext uri="{BB962C8B-B14F-4D97-AF65-F5344CB8AC3E}">
        <p14:creationId xmlns:p14="http://schemas.microsoft.com/office/powerpoint/2010/main" val="4200831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Technologies Used</a:t>
            </a:r>
            <a:endParaRPr lang="en-IN" dirty="0"/>
          </a:p>
        </p:txBody>
      </p:sp>
      <p:sp>
        <p:nvSpPr>
          <p:cNvPr id="3" name="Content Placeholder 2"/>
          <p:cNvSpPr>
            <a:spLocks noGrp="1"/>
          </p:cNvSpPr>
          <p:nvPr>
            <p:ph idx="1"/>
          </p:nvPr>
        </p:nvSpPr>
        <p:spPr/>
        <p:txBody>
          <a:bodyPr>
            <a:normAutofit fontScale="85000" lnSpcReduction="20000"/>
          </a:bodyPr>
          <a:lstStyle/>
          <a:p>
            <a:r>
              <a:rPr lang="en-US" b="1" dirty="0"/>
              <a:t>Deep learning</a:t>
            </a:r>
          </a:p>
          <a:p>
            <a:pPr lvl="1" algn="just"/>
            <a:r>
              <a:rPr lang="en-US" dirty="0">
                <a:solidFill>
                  <a:schemeClr val="tx1"/>
                </a:solidFill>
              </a:rPr>
              <a:t>Deep learning is a subset of machine learning in artificial intelligence that has networks capable of learning unsupervised from data that is unstructured or unlabeled. </a:t>
            </a:r>
          </a:p>
          <a:p>
            <a:pPr lvl="1" algn="just"/>
            <a:r>
              <a:rPr lang="en-US" dirty="0">
                <a:solidFill>
                  <a:schemeClr val="tx1"/>
                </a:solidFill>
              </a:rPr>
              <a:t>Deep learning is an AI function that mimics the workings of the human brain in processing data for use in detecting objects, recognizing speech, translating languages, and making decisions.</a:t>
            </a:r>
          </a:p>
          <a:p>
            <a:pPr lvl="1" algn="just"/>
            <a:r>
              <a:rPr lang="en-US" dirty="0">
                <a:solidFill>
                  <a:schemeClr val="tx1"/>
                </a:solidFill>
              </a:rPr>
              <a:t>Deep learning AI is able to learn without human supervision, drawing from data that is both unstructured and unlabeled.</a:t>
            </a:r>
          </a:p>
          <a:p>
            <a:pPr lvl="1" algn="just"/>
            <a:endParaRPr lang="en-IN" dirty="0"/>
          </a:p>
        </p:txBody>
      </p:sp>
    </p:spTree>
    <p:extLst>
      <p:ext uri="{BB962C8B-B14F-4D97-AF65-F5344CB8AC3E}">
        <p14:creationId xmlns:p14="http://schemas.microsoft.com/office/powerpoint/2010/main" val="585002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8229600" cy="800100"/>
          </a:xfrm>
        </p:spPr>
        <p:txBody>
          <a:bodyPr/>
          <a:lstStyle/>
          <a:p>
            <a:r>
              <a:rPr lang="en-US" dirty="0"/>
              <a:t>Methodology</a:t>
            </a:r>
            <a:endParaRPr lang="en-IN" dirty="0"/>
          </a:p>
        </p:txBody>
      </p:sp>
      <p:sp>
        <p:nvSpPr>
          <p:cNvPr id="12" name="Content Placeholder 11"/>
          <p:cNvSpPr>
            <a:spLocks noGrp="1"/>
          </p:cNvSpPr>
          <p:nvPr>
            <p:ph idx="1"/>
          </p:nvPr>
        </p:nvSpPr>
        <p:spPr>
          <a:xfrm>
            <a:off x="533400" y="1123950"/>
            <a:ext cx="3538736" cy="3741018"/>
          </a:xfrm>
        </p:spPr>
        <p:txBody>
          <a:bodyPr anchor="b">
            <a:normAutofit fontScale="55000" lnSpcReduction="20000"/>
          </a:bodyPr>
          <a:lstStyle/>
          <a:p>
            <a:pPr marL="565200" indent="-270000">
              <a:lnSpc>
                <a:spcPct val="120000"/>
              </a:lnSpc>
              <a:spcBef>
                <a:spcPts val="600"/>
              </a:spcBef>
              <a:buClr>
                <a:schemeClr val="tx2"/>
              </a:buClr>
              <a:buFont typeface="+mj-lt"/>
              <a:buAutoNum type="arabicPeriod"/>
            </a:pPr>
            <a:r>
              <a:rPr lang="en-US" dirty="0"/>
              <a:t>Survey and Literature Review</a:t>
            </a:r>
          </a:p>
          <a:p>
            <a:pPr marL="565200" indent="-270000">
              <a:lnSpc>
                <a:spcPct val="120000"/>
              </a:lnSpc>
              <a:spcBef>
                <a:spcPts val="600"/>
              </a:spcBef>
              <a:buClr>
                <a:schemeClr val="tx2"/>
              </a:buClr>
              <a:buFont typeface="+mj-lt"/>
              <a:buAutoNum type="arabicPeriod"/>
            </a:pPr>
            <a:r>
              <a:rPr lang="en-US" dirty="0"/>
              <a:t>Planning the workflow</a:t>
            </a:r>
            <a:endParaRPr lang="en-US" dirty="0">
              <a:sym typeface="Wingdings" pitchFamily="2" charset="2"/>
            </a:endParaRPr>
          </a:p>
          <a:p>
            <a:pPr marL="565200" indent="-270000">
              <a:lnSpc>
                <a:spcPct val="120000"/>
              </a:lnSpc>
              <a:spcBef>
                <a:spcPts val="600"/>
              </a:spcBef>
              <a:buClr>
                <a:schemeClr val="tx2"/>
              </a:buClr>
              <a:buFont typeface="+mj-lt"/>
              <a:buAutoNum type="arabicPeriod"/>
            </a:pPr>
            <a:r>
              <a:rPr lang="en-US" dirty="0">
                <a:sym typeface="Wingdings" pitchFamily="2" charset="2"/>
              </a:rPr>
              <a:t>Delegating the tasks</a:t>
            </a:r>
          </a:p>
          <a:p>
            <a:pPr marL="565200" indent="-270000">
              <a:lnSpc>
                <a:spcPct val="120000"/>
              </a:lnSpc>
              <a:spcBef>
                <a:spcPts val="600"/>
              </a:spcBef>
              <a:buClr>
                <a:schemeClr val="tx2"/>
              </a:buClr>
              <a:buFont typeface="+mj-lt"/>
              <a:buAutoNum type="arabicPeriod"/>
            </a:pPr>
            <a:r>
              <a:rPr lang="en-US" dirty="0">
                <a:sym typeface="Wingdings" pitchFamily="2" charset="2"/>
              </a:rPr>
              <a:t>Completing the Frontend and </a:t>
            </a:r>
            <a:br>
              <a:rPr lang="en-US" dirty="0">
                <a:sym typeface="Wingdings" pitchFamily="2" charset="2"/>
              </a:rPr>
            </a:br>
            <a:r>
              <a:rPr lang="en-US" dirty="0">
                <a:sym typeface="Wingdings" pitchFamily="2" charset="2"/>
              </a:rPr>
              <a:t>backend simultaneously</a:t>
            </a:r>
          </a:p>
          <a:p>
            <a:pPr marL="565200" indent="-270000">
              <a:lnSpc>
                <a:spcPct val="120000"/>
              </a:lnSpc>
              <a:spcBef>
                <a:spcPts val="600"/>
              </a:spcBef>
              <a:buClr>
                <a:schemeClr val="tx2"/>
              </a:buClr>
              <a:buFont typeface="+mj-lt"/>
              <a:buAutoNum type="arabicPeriod"/>
            </a:pPr>
            <a:r>
              <a:rPr lang="en-US" dirty="0">
                <a:sym typeface="Wingdings" pitchFamily="2" charset="2"/>
              </a:rPr>
              <a:t>Database management and</a:t>
            </a:r>
            <a:br>
              <a:rPr lang="en-US" dirty="0">
                <a:sym typeface="Wingdings" pitchFamily="2" charset="2"/>
              </a:rPr>
            </a:br>
            <a:r>
              <a:rPr lang="en-US" dirty="0">
                <a:sym typeface="Wingdings" pitchFamily="2" charset="2"/>
              </a:rPr>
              <a:t>data dynamics</a:t>
            </a:r>
          </a:p>
          <a:p>
            <a:pPr marL="565200" indent="-270000">
              <a:lnSpc>
                <a:spcPct val="120000"/>
              </a:lnSpc>
              <a:spcBef>
                <a:spcPts val="600"/>
              </a:spcBef>
              <a:buClr>
                <a:schemeClr val="tx2"/>
              </a:buClr>
              <a:buFont typeface="+mj-lt"/>
              <a:buAutoNum type="arabicPeriod"/>
            </a:pPr>
            <a:r>
              <a:rPr lang="en-US" dirty="0">
                <a:sym typeface="Wingdings" pitchFamily="2" charset="2"/>
              </a:rPr>
              <a:t>Testing and debugging the</a:t>
            </a:r>
            <a:br>
              <a:rPr lang="en-US" dirty="0">
                <a:sym typeface="Wingdings" pitchFamily="2" charset="2"/>
              </a:rPr>
            </a:br>
            <a:r>
              <a:rPr lang="en-US" dirty="0">
                <a:sym typeface="Wingdings" pitchFamily="2" charset="2"/>
              </a:rPr>
              <a:t>final code</a:t>
            </a:r>
          </a:p>
          <a:p>
            <a:pPr marL="565200" indent="-270000">
              <a:lnSpc>
                <a:spcPct val="120000"/>
              </a:lnSpc>
              <a:spcBef>
                <a:spcPts val="600"/>
              </a:spcBef>
              <a:buClr>
                <a:schemeClr val="tx2"/>
              </a:buClr>
              <a:buFont typeface="+mj-lt"/>
              <a:buAutoNum type="arabicPeriod"/>
            </a:pPr>
            <a:r>
              <a:rPr lang="en-US" dirty="0">
                <a:sym typeface="Wingdings" pitchFamily="2" charset="2"/>
              </a:rPr>
              <a:t>Security and user </a:t>
            </a:r>
            <a:br>
              <a:rPr lang="en-US" dirty="0">
                <a:sym typeface="Wingdings" pitchFamily="2" charset="2"/>
              </a:rPr>
            </a:br>
            <a:r>
              <a:rPr lang="en-US" dirty="0">
                <a:sym typeface="Wingdings" pitchFamily="2" charset="2"/>
              </a:rPr>
              <a:t>functionality testing</a:t>
            </a:r>
          </a:p>
          <a:p>
            <a:pPr marL="565200" indent="-270000">
              <a:lnSpc>
                <a:spcPct val="120000"/>
              </a:lnSpc>
              <a:spcBef>
                <a:spcPts val="600"/>
              </a:spcBef>
              <a:buClr>
                <a:schemeClr val="tx2"/>
              </a:buClr>
              <a:buFont typeface="+mj-lt"/>
              <a:buAutoNum type="arabicPeriod"/>
            </a:pPr>
            <a:r>
              <a:rPr lang="en-US" dirty="0">
                <a:sym typeface="Wingdings" pitchFamily="2" charset="2"/>
              </a:rPr>
              <a:t>Hosting the code on the </a:t>
            </a:r>
            <a:br>
              <a:rPr lang="en-US" dirty="0">
                <a:sym typeface="Wingdings" pitchFamily="2" charset="2"/>
              </a:rPr>
            </a:br>
            <a:r>
              <a:rPr lang="en-US" dirty="0">
                <a:sym typeface="Wingdings" pitchFamily="2" charset="2"/>
              </a:rPr>
              <a:t>world wide web or internet</a:t>
            </a:r>
          </a:p>
        </p:txBody>
      </p:sp>
      <p:pic>
        <p:nvPicPr>
          <p:cNvPr id="14" name="Content Placeholder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95936" y="123478"/>
            <a:ext cx="4132184" cy="4663465"/>
          </a:xfrm>
          <a:prstGeom prst="rect">
            <a:avLst/>
          </a:prstGeom>
        </p:spPr>
      </p:pic>
    </p:spTree>
    <p:extLst>
      <p:ext uri="{BB962C8B-B14F-4D97-AF65-F5344CB8AC3E}">
        <p14:creationId xmlns:p14="http://schemas.microsoft.com/office/powerpoint/2010/main" val="3162081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23728" y="1779662"/>
            <a:ext cx="4248472" cy="923330"/>
          </a:xfrm>
          <a:prstGeom prst="rect">
            <a:avLst/>
          </a:prstGeom>
          <a:noFill/>
        </p:spPr>
        <p:txBody>
          <a:bodyPr wrap="square" rtlCol="0">
            <a:spAutoFit/>
          </a:bodyPr>
          <a:lstStyle/>
          <a:p>
            <a:r>
              <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THANK YOU !</a:t>
            </a:r>
            <a:endParaRPr lang="en-IN"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162672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Money Manager ?</a:t>
            </a:r>
            <a:endParaRPr lang="en-IN" dirty="0"/>
          </a:p>
        </p:txBody>
      </p:sp>
      <p:sp>
        <p:nvSpPr>
          <p:cNvPr id="3" name="Content Placeholder 2"/>
          <p:cNvSpPr>
            <a:spLocks noGrp="1"/>
          </p:cNvSpPr>
          <p:nvPr>
            <p:ph idx="1"/>
          </p:nvPr>
        </p:nvSpPr>
        <p:spPr/>
        <p:txBody>
          <a:bodyPr>
            <a:normAutofit lnSpcReduction="10000"/>
          </a:bodyPr>
          <a:lstStyle/>
          <a:p>
            <a:r>
              <a:rPr lang="en-US" dirty="0"/>
              <a:t>Money Manager is a web based application dedicated to help people manage their money</a:t>
            </a:r>
            <a:endParaRPr lang="en-IN" dirty="0"/>
          </a:p>
          <a:p>
            <a:r>
              <a:rPr lang="en-US" dirty="0"/>
              <a:t>We help people to manage their expenses and invest for a better future</a:t>
            </a:r>
          </a:p>
          <a:p>
            <a:r>
              <a:rPr lang="en-US" dirty="0"/>
              <a:t>The main focus of this project is to eradicate the illiteracy and thus the enforced fear about financial planning in today’s youth</a:t>
            </a:r>
            <a:br>
              <a:rPr lang="en-US" dirty="0"/>
            </a:br>
            <a:endParaRPr lang="en-US" dirty="0"/>
          </a:p>
        </p:txBody>
      </p:sp>
    </p:spTree>
    <p:extLst>
      <p:ext uri="{BB962C8B-B14F-4D97-AF65-F5344CB8AC3E}">
        <p14:creationId xmlns:p14="http://schemas.microsoft.com/office/powerpoint/2010/main" val="1507250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fontScale="77500" lnSpcReduction="20000"/>
          </a:bodyPr>
          <a:lstStyle/>
          <a:p>
            <a:r>
              <a:rPr lang="en-US" dirty="0"/>
              <a:t>This money management system helps optimize money, which allows you to plan more effectively.</a:t>
            </a:r>
          </a:p>
          <a:p>
            <a:r>
              <a:rPr lang="en-US" dirty="0"/>
              <a:t>Perhaps the most vital objective of any money management system is limiting your money outflow and accelerating money inflow.</a:t>
            </a:r>
          </a:p>
          <a:p>
            <a:r>
              <a:rPr lang="en-US" dirty="0"/>
              <a:t>To ensure safety on investment, i.e. funds should be invested in safe ventures so that adequate rate of return can be achieved.</a:t>
            </a:r>
          </a:p>
          <a:p>
            <a:r>
              <a:rPr lang="en-US" dirty="0"/>
              <a:t>To make it easier to use the website and introduce the user to the UI</a:t>
            </a:r>
          </a:p>
          <a:p>
            <a:r>
              <a:rPr lang="en-US" dirty="0"/>
              <a:t>To help users in greater extent in investing by price prediction</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38150"/>
            <a:ext cx="8229600" cy="800100"/>
          </a:xfrm>
        </p:spPr>
        <p:txBody>
          <a:bodyPr/>
          <a:lstStyle/>
          <a:p>
            <a:r>
              <a:rPr lang="en-US" dirty="0"/>
              <a:t>Objectives</a:t>
            </a:r>
            <a:endParaRPr lang="en-IN" dirty="0"/>
          </a:p>
        </p:txBody>
      </p:sp>
      <p:sp>
        <p:nvSpPr>
          <p:cNvPr id="4" name="Content Placeholder 2"/>
          <p:cNvSpPr>
            <a:spLocks noGrp="1"/>
          </p:cNvSpPr>
          <p:nvPr>
            <p:ph idx="1"/>
          </p:nvPr>
        </p:nvSpPr>
        <p:spPr>
          <a:xfrm>
            <a:off x="457200" y="1200150"/>
            <a:ext cx="7620000" cy="4085734"/>
          </a:xfrm>
          <a:noFill/>
        </p:spPr>
        <p:txBody>
          <a:bodyPr wrap="square" rtlCol="0">
            <a:spAutoFit/>
          </a:bodyPr>
          <a:lstStyle/>
          <a:p>
            <a:pPr marL="0"/>
            <a:r>
              <a:rPr lang="en-US" dirty="0"/>
              <a:t>The main aim of our project is to </a:t>
            </a:r>
            <a:r>
              <a:rPr lang="en-US" dirty="0">
                <a:solidFill>
                  <a:srgbClr val="FF0000"/>
                </a:solidFill>
              </a:rPr>
              <a:t>improve the financial intelligence</a:t>
            </a:r>
            <a:r>
              <a:rPr lang="en-US" dirty="0"/>
              <a:t> in today’s youth.</a:t>
            </a:r>
          </a:p>
          <a:p>
            <a:pPr marL="0"/>
            <a:r>
              <a:rPr lang="en-US" dirty="0"/>
              <a:t>The project has a </a:t>
            </a:r>
            <a:r>
              <a:rPr lang="en-US" dirty="0">
                <a:solidFill>
                  <a:srgbClr val="FF0000"/>
                </a:solidFill>
              </a:rPr>
              <a:t>expense management </a:t>
            </a:r>
            <a:r>
              <a:rPr lang="en-US" dirty="0"/>
              <a:t>utility to help the youth manage the expenses.</a:t>
            </a:r>
          </a:p>
          <a:p>
            <a:pPr marL="0"/>
            <a:r>
              <a:rPr lang="en-US" dirty="0"/>
              <a:t>Another survey on the internet displayed that even though there are other applications like these a collective platform lacked to exist, till now.</a:t>
            </a:r>
          </a:p>
          <a:p>
            <a:pPr marL="0" indent="0">
              <a:buNone/>
            </a:pPr>
            <a:endParaRPr lang="en-US" dirty="0"/>
          </a:p>
        </p:txBody>
      </p:sp>
    </p:spTree>
    <p:extLst>
      <p:ext uri="{BB962C8B-B14F-4D97-AF65-F5344CB8AC3E}">
        <p14:creationId xmlns:p14="http://schemas.microsoft.com/office/powerpoint/2010/main" val="1159284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Features</a:t>
            </a:r>
          </a:p>
        </p:txBody>
      </p:sp>
      <p:sp>
        <p:nvSpPr>
          <p:cNvPr id="3" name="Content Placeholder 2"/>
          <p:cNvSpPr>
            <a:spLocks noGrp="1"/>
          </p:cNvSpPr>
          <p:nvPr>
            <p:ph idx="1"/>
          </p:nvPr>
        </p:nvSpPr>
        <p:spPr/>
        <p:txBody>
          <a:bodyPr>
            <a:normAutofit fontScale="85000" lnSpcReduction="20000"/>
          </a:bodyPr>
          <a:lstStyle/>
          <a:p>
            <a:r>
              <a:rPr lang="en-US" b="1" dirty="0"/>
              <a:t>Chat bot</a:t>
            </a:r>
          </a:p>
          <a:p>
            <a:pPr lvl="1" algn="just"/>
            <a:r>
              <a:rPr lang="en-US" dirty="0">
                <a:solidFill>
                  <a:schemeClr val="tx1"/>
                </a:solidFill>
              </a:rPr>
              <a:t>A </a:t>
            </a:r>
            <a:r>
              <a:rPr lang="en-US" b="1" dirty="0">
                <a:solidFill>
                  <a:schemeClr val="tx1"/>
                </a:solidFill>
              </a:rPr>
              <a:t>chat bot</a:t>
            </a:r>
            <a:r>
              <a:rPr lang="en-US" dirty="0">
                <a:solidFill>
                  <a:schemeClr val="tx1"/>
                </a:solidFill>
              </a:rPr>
              <a:t> is a software application used to conduct an on-line chat conversation via text or text-to-text speech.</a:t>
            </a:r>
          </a:p>
          <a:p>
            <a:pPr lvl="1" algn="just"/>
            <a:r>
              <a:rPr lang="en-US" dirty="0">
                <a:solidFill>
                  <a:schemeClr val="tx1"/>
                </a:solidFill>
              </a:rPr>
              <a:t>Chat bots are used in dialog system for various purposes including customer service or information gathering.</a:t>
            </a:r>
          </a:p>
          <a:p>
            <a:pPr lvl="1" algn="just"/>
            <a:r>
              <a:rPr lang="en-US" dirty="0">
                <a:solidFill>
                  <a:schemeClr val="tx1"/>
                </a:solidFill>
              </a:rPr>
              <a:t>The current scenario of financial uncertainty brought on by the pandemic has underlined the need for 24/7 personal finance chat bots.</a:t>
            </a:r>
          </a:p>
          <a:p>
            <a:pPr lvl="1" algn="just"/>
            <a:r>
              <a:rPr lang="en-US" dirty="0">
                <a:solidFill>
                  <a:schemeClr val="tx1"/>
                </a:solidFill>
              </a:rPr>
              <a:t>Chat bots also help users in completing financial transactions.</a:t>
            </a:r>
            <a:endParaRPr lang="en-IN" dirty="0">
              <a:solidFill>
                <a:schemeClr val="tx1"/>
              </a:solidFill>
            </a:endParaRPr>
          </a:p>
        </p:txBody>
      </p:sp>
    </p:spTree>
    <p:extLst>
      <p:ext uri="{BB962C8B-B14F-4D97-AF65-F5344CB8AC3E}">
        <p14:creationId xmlns:p14="http://schemas.microsoft.com/office/powerpoint/2010/main" val="2393902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Features</a:t>
            </a:r>
          </a:p>
        </p:txBody>
      </p:sp>
      <p:sp>
        <p:nvSpPr>
          <p:cNvPr id="3" name="Content Placeholder 2"/>
          <p:cNvSpPr>
            <a:spLocks noGrp="1"/>
          </p:cNvSpPr>
          <p:nvPr>
            <p:ph idx="1"/>
          </p:nvPr>
        </p:nvSpPr>
        <p:spPr/>
        <p:txBody>
          <a:bodyPr>
            <a:normAutofit fontScale="92500" lnSpcReduction="10000"/>
          </a:bodyPr>
          <a:lstStyle/>
          <a:p>
            <a:r>
              <a:rPr lang="en-US" b="1" dirty="0"/>
              <a:t>Stock Prediction</a:t>
            </a:r>
          </a:p>
          <a:p>
            <a:r>
              <a:rPr lang="en-US" b="1" dirty="0"/>
              <a:t>Stock market prediction</a:t>
            </a:r>
            <a:r>
              <a:rPr lang="en-US" dirty="0"/>
              <a:t> is the act of trying to determine the future value of a company stock or other financial</a:t>
            </a:r>
            <a:r>
              <a:rPr lang="en-US" dirty="0">
                <a:hlinkClick r:id="rId2" tooltip="Financial instrument"/>
              </a:rPr>
              <a:t> </a:t>
            </a:r>
            <a:r>
              <a:rPr lang="en-US" dirty="0"/>
              <a:t>instrument traded on an exchange. The successful prediction of a stock's future price could yield significant profit.</a:t>
            </a:r>
          </a:p>
          <a:p>
            <a:r>
              <a:rPr lang="en-US" dirty="0"/>
              <a:t>This website helps you to predict the stock using machine learning and deep learning.</a:t>
            </a:r>
            <a:endParaRPr lang="en-IN" dirty="0"/>
          </a:p>
        </p:txBody>
      </p:sp>
    </p:spTree>
    <p:extLst>
      <p:ext uri="{BB962C8B-B14F-4D97-AF65-F5344CB8AC3E}">
        <p14:creationId xmlns:p14="http://schemas.microsoft.com/office/powerpoint/2010/main" val="2715279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14350"/>
            <a:ext cx="8229600" cy="800100"/>
          </a:xfrm>
        </p:spPr>
        <p:txBody>
          <a:bodyPr/>
          <a:lstStyle/>
          <a:p>
            <a:r>
              <a:rPr lang="en-US" dirty="0"/>
              <a:t>Tools Used</a:t>
            </a:r>
            <a:endParaRPr lang="en-IN" dirty="0"/>
          </a:p>
        </p:txBody>
      </p:sp>
      <p:sp>
        <p:nvSpPr>
          <p:cNvPr id="3" name="Content Placeholder 2"/>
          <p:cNvSpPr>
            <a:spLocks noGrp="1"/>
          </p:cNvSpPr>
          <p:nvPr>
            <p:ph idx="1"/>
          </p:nvPr>
        </p:nvSpPr>
        <p:spPr>
          <a:xfrm>
            <a:off x="381000" y="971550"/>
            <a:ext cx="7620000" cy="3885034"/>
          </a:xfrm>
        </p:spPr>
        <p:txBody>
          <a:bodyPr>
            <a:normAutofit fontScale="55000" lnSpcReduction="20000"/>
          </a:bodyPr>
          <a:lstStyle/>
          <a:p>
            <a:endParaRPr lang="en-US" dirty="0"/>
          </a:p>
          <a:p>
            <a:r>
              <a:rPr lang="en-US" dirty="0"/>
              <a:t>For Frontend Development</a:t>
            </a:r>
          </a:p>
          <a:p>
            <a:pPr marL="114300" indent="0">
              <a:buNone/>
            </a:pPr>
            <a:endParaRPr lang="en-US" dirty="0"/>
          </a:p>
          <a:p>
            <a:pPr marL="114300" indent="0">
              <a:buNone/>
            </a:pPr>
            <a:r>
              <a:rPr lang="en-US" dirty="0"/>
              <a:t>  </a:t>
            </a:r>
          </a:p>
          <a:p>
            <a:pPr marL="114300" indent="0">
              <a:lnSpc>
                <a:spcPct val="170000"/>
              </a:lnSpc>
              <a:buNone/>
            </a:pPr>
            <a:r>
              <a:rPr lang="en-US" dirty="0"/>
              <a:t>  HTML           CSS        Javascript      Bootstrap         jQuery</a:t>
            </a:r>
          </a:p>
          <a:p>
            <a:pPr marL="114300" indent="0">
              <a:lnSpc>
                <a:spcPct val="170000"/>
              </a:lnSpc>
              <a:buNone/>
            </a:pPr>
            <a:endParaRPr lang="en-US" dirty="0"/>
          </a:p>
          <a:p>
            <a:r>
              <a:rPr lang="en-US" dirty="0"/>
              <a:t>For Backend Development and Database Management</a:t>
            </a:r>
          </a:p>
          <a:p>
            <a:pPr marL="114300" lvl="1" indent="0">
              <a:buClr>
                <a:schemeClr val="accent1"/>
              </a:buClr>
              <a:buNone/>
            </a:pPr>
            <a:endParaRPr lang="en-US" dirty="0"/>
          </a:p>
          <a:p>
            <a:pPr marL="114300" lvl="1" indent="0">
              <a:buClr>
                <a:schemeClr val="accent1"/>
              </a:buClr>
              <a:buNone/>
            </a:pPr>
            <a:r>
              <a:rPr lang="en-US" dirty="0"/>
              <a:t>  </a:t>
            </a:r>
          </a:p>
          <a:p>
            <a:pPr marL="114300" lvl="1" indent="0">
              <a:buClr>
                <a:schemeClr val="accent1"/>
              </a:buClr>
              <a:buNone/>
            </a:pPr>
            <a:endParaRPr lang="en-US" dirty="0"/>
          </a:p>
          <a:p>
            <a:pPr marL="114300" lvl="1" indent="0">
              <a:buClr>
                <a:schemeClr val="accent1"/>
              </a:buClr>
              <a:buNone/>
            </a:pPr>
            <a:r>
              <a:rPr lang="en-US" dirty="0"/>
              <a:t> Django         PostgreSQL      Python         Numpy           Tensorflow  </a:t>
            </a:r>
          </a:p>
          <a:p>
            <a:pPr marL="114300" lvl="1" indent="0">
              <a:buClr>
                <a:schemeClr val="accent1"/>
              </a:buClr>
              <a:buNone/>
            </a:pPr>
            <a:endParaRPr lang="en-US" dirty="0"/>
          </a:p>
          <a:p>
            <a:r>
              <a:rPr lang="en-US" dirty="0"/>
              <a:t>Hosting Service</a:t>
            </a:r>
          </a:p>
          <a:p>
            <a:pPr marL="114300" indent="0">
              <a:buNone/>
            </a:pPr>
            <a:r>
              <a:rPr lang="en-US" dirty="0"/>
              <a:t> </a:t>
            </a:r>
          </a:p>
          <a:p>
            <a:pPr marL="114300" indent="0">
              <a:buNone/>
            </a:pPr>
            <a:r>
              <a:rPr lang="en-US" dirty="0"/>
              <a:t>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3531" y="1480455"/>
            <a:ext cx="472678" cy="472678"/>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9628" y="1556731"/>
            <a:ext cx="354510" cy="396401"/>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27784" y="1511865"/>
            <a:ext cx="486132" cy="486132"/>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4449" y="3056297"/>
            <a:ext cx="310842" cy="395899"/>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31201" y="2950792"/>
            <a:ext cx="731364" cy="606907"/>
          </a:xfrm>
          <a:prstGeom prst="rect">
            <a:avLst/>
          </a:prstGeom>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5575" y="4227934"/>
            <a:ext cx="368591" cy="576064"/>
          </a:xfrm>
          <a:prstGeom prst="rect">
            <a:avLst/>
          </a:prstGeom>
        </p:spPr>
      </p:pic>
      <p:pic>
        <p:nvPicPr>
          <p:cNvPr id="1028" name="Picture 4" descr="File:Python-logo-notext.svg - Wikimedia Commons">
            <a:extLst>
              <a:ext uri="{FF2B5EF4-FFF2-40B4-BE49-F238E27FC236}">
                <a16:creationId xmlns:a16="http://schemas.microsoft.com/office/drawing/2014/main" id="{94F2F54A-EAEC-4B81-90CE-2B90690758C1}"/>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872652" y="2988064"/>
            <a:ext cx="540114" cy="54011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itHub - twbs/icons: Official open source SVG icon library for Bootstrap.">
            <a:extLst>
              <a:ext uri="{FF2B5EF4-FFF2-40B4-BE49-F238E27FC236}">
                <a16:creationId xmlns:a16="http://schemas.microsoft.com/office/drawing/2014/main" id="{A6D8B693-5262-474E-85C6-A4240B4A6CDF}"/>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628814" y="1464418"/>
            <a:ext cx="704273" cy="5810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NumPy - Wikipedia">
            <a:extLst>
              <a:ext uri="{FF2B5EF4-FFF2-40B4-BE49-F238E27FC236}">
                <a16:creationId xmlns:a16="http://schemas.microsoft.com/office/drawing/2014/main" id="{3FBEEA72-D894-4A4D-92EC-A2AE9FCC5C87}"/>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607782" y="2962694"/>
            <a:ext cx="10160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GitHub - tensorflow/tensorflow: An Open Source Machine Learning Framework  for Everyone">
            <a:extLst>
              <a:ext uri="{FF2B5EF4-FFF2-40B4-BE49-F238E27FC236}">
                <a16:creationId xmlns:a16="http://schemas.microsoft.com/office/drawing/2014/main" id="{EBF6A14A-098E-4B6C-9B92-28D858B0DFB4}"/>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572000" y="2938509"/>
            <a:ext cx="1176209" cy="54011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s jQuery for You?. What it is, who should use it, the pros… | by Rachel  Lum | Medium">
            <a:extLst>
              <a:ext uri="{FF2B5EF4-FFF2-40B4-BE49-F238E27FC236}">
                <a16:creationId xmlns:a16="http://schemas.microsoft.com/office/drawing/2014/main" id="{E5A278D0-4FFC-41EE-AF92-8CEDD4A613F7}"/>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397519" y="1425570"/>
            <a:ext cx="1466767" cy="572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0639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Technologies Used</a:t>
            </a:r>
            <a:endParaRPr lang="en-IN" dirty="0"/>
          </a:p>
        </p:txBody>
      </p:sp>
      <p:sp>
        <p:nvSpPr>
          <p:cNvPr id="3" name="Content Placeholder 2"/>
          <p:cNvSpPr>
            <a:spLocks noGrp="1"/>
          </p:cNvSpPr>
          <p:nvPr>
            <p:ph idx="1"/>
          </p:nvPr>
        </p:nvSpPr>
        <p:spPr/>
        <p:txBody>
          <a:bodyPr>
            <a:normAutofit fontScale="92500" lnSpcReduction="10000"/>
          </a:bodyPr>
          <a:lstStyle/>
          <a:p>
            <a:r>
              <a:rPr lang="en-US" b="1" dirty="0"/>
              <a:t>Artificial Intelligence</a:t>
            </a:r>
          </a:p>
          <a:p>
            <a:pPr lvl="1" algn="just"/>
            <a:r>
              <a:rPr lang="en-US" dirty="0">
                <a:solidFill>
                  <a:schemeClr val="tx1"/>
                </a:solidFill>
              </a:rPr>
              <a:t>Artificial intelligence (AI) is the simulation of human intelligence processes by machines, especially computer systems. Specific applications of AI include expert systems, natural language processing (NLP), speech recognition and machine vision.</a:t>
            </a:r>
          </a:p>
          <a:p>
            <a:pPr lvl="1" algn="just"/>
            <a:r>
              <a:rPr lang="en-US" dirty="0">
                <a:solidFill>
                  <a:schemeClr val="tx1"/>
                </a:solidFill>
              </a:rPr>
              <a:t>AI processes large amounts of data much faster and makes predictions more accurately than humanly possible.</a:t>
            </a:r>
            <a:endParaRPr lang="en-IN" dirty="0">
              <a:solidFill>
                <a:schemeClr val="tx1"/>
              </a:solidFill>
            </a:endParaRPr>
          </a:p>
        </p:txBody>
      </p:sp>
    </p:spTree>
    <p:extLst>
      <p:ext uri="{BB962C8B-B14F-4D97-AF65-F5344CB8AC3E}">
        <p14:creationId xmlns:p14="http://schemas.microsoft.com/office/powerpoint/2010/main" val="1927516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Technologies Used</a:t>
            </a:r>
            <a:endParaRPr lang="en-IN" dirty="0"/>
          </a:p>
        </p:txBody>
      </p:sp>
      <p:sp>
        <p:nvSpPr>
          <p:cNvPr id="3" name="Content Placeholder 2"/>
          <p:cNvSpPr>
            <a:spLocks noGrp="1"/>
          </p:cNvSpPr>
          <p:nvPr>
            <p:ph idx="1"/>
          </p:nvPr>
        </p:nvSpPr>
        <p:spPr/>
        <p:txBody>
          <a:bodyPr>
            <a:normAutofit lnSpcReduction="10000"/>
          </a:bodyPr>
          <a:lstStyle/>
          <a:p>
            <a:r>
              <a:rPr lang="en-US" b="1" dirty="0"/>
              <a:t>Machine learning</a:t>
            </a:r>
          </a:p>
          <a:p>
            <a:pPr lvl="1" algn="just"/>
            <a:r>
              <a:rPr lang="en-US" dirty="0">
                <a:solidFill>
                  <a:schemeClr val="tx1"/>
                </a:solidFill>
              </a:rPr>
              <a:t>Machine learning is a method of data analysis that automates analytical model building. It is a branch of artificial intelligence based on the idea that systems can learn from data, identify patterns and make decisions with minimal human intervention.</a:t>
            </a:r>
          </a:p>
          <a:p>
            <a:pPr lvl="1" algn="just"/>
            <a:r>
              <a:rPr lang="en-US" dirty="0">
                <a:solidFill>
                  <a:schemeClr val="tx1"/>
                </a:solidFill>
              </a:rPr>
              <a:t>Machine learning is a specific subset of AI that trains a machine how to learn.</a:t>
            </a:r>
            <a:endParaRPr lang="en-IN" dirty="0">
              <a:solidFill>
                <a:schemeClr val="tx1"/>
              </a:solidFill>
            </a:endParaRPr>
          </a:p>
        </p:txBody>
      </p:sp>
    </p:spTree>
    <p:extLst>
      <p:ext uri="{BB962C8B-B14F-4D97-AF65-F5344CB8AC3E}">
        <p14:creationId xmlns:p14="http://schemas.microsoft.com/office/powerpoint/2010/main" val="28646069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1814</TotalTime>
  <Words>631</Words>
  <Application>Microsoft Office PowerPoint</Application>
  <PresentationFormat>On-screen Show (16:9)</PresentationFormat>
  <Paragraphs>68</Paragraphs>
  <Slides>12</Slides>
  <Notes>2</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Georgia</vt:lpstr>
      <vt:lpstr>Trebuchet MS</vt:lpstr>
      <vt:lpstr>Wingdings 2</vt:lpstr>
      <vt:lpstr>Urban</vt:lpstr>
      <vt:lpstr>Capstone Project 2 Money Manager</vt:lpstr>
      <vt:lpstr>What is Money Manager ?</vt:lpstr>
      <vt:lpstr>Objectives</vt:lpstr>
      <vt:lpstr>Objectives</vt:lpstr>
      <vt:lpstr>Features</vt:lpstr>
      <vt:lpstr>Features</vt:lpstr>
      <vt:lpstr>Tools Used</vt:lpstr>
      <vt:lpstr>Technologies Used</vt:lpstr>
      <vt:lpstr>Technologies Used</vt:lpstr>
      <vt:lpstr>Technologies Used</vt:lpstr>
      <vt:lpstr>Methodology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1 Money Manager</dc:title>
  <dc:creator>Admin</dc:creator>
  <cp:lastModifiedBy>Mitrajeet Golsangi</cp:lastModifiedBy>
  <cp:revision>62</cp:revision>
  <dcterms:created xsi:type="dcterms:W3CDTF">2021-03-19T02:27:35Z</dcterms:created>
  <dcterms:modified xsi:type="dcterms:W3CDTF">2021-06-25T16:03:59Z</dcterms:modified>
</cp:coreProperties>
</file>