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9" r:id="rId3"/>
    <p:sldId id="310" r:id="rId4"/>
    <p:sldId id="259" r:id="rId5"/>
    <p:sldId id="260" r:id="rId6"/>
    <p:sldId id="261" r:id="rId7"/>
    <p:sldId id="262" r:id="rId8"/>
    <p:sldId id="31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13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11" r:id="rId55"/>
  </p:sldIdLst>
  <p:sldSz cx="9601200" cy="701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368" y="-112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12/10/14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12/10/14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12/10/14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12/10/14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12/10/14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12/10/14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12/10/14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12/10/14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12/10/14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12/10/14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12/10/14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12/10/14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1854200" y="3543300"/>
            <a:ext cx="6629946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Let's get going .. You're going to love this!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260600" y="2120900"/>
            <a:ext cx="5989019" cy="1583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150"/>
              </a:lnSpc>
            </a:pPr>
            <a:r>
              <a:rPr lang="en-CA" sz="5100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Telerik AppBuilder</a:t>
            </a:r>
          </a:p>
          <a:p>
            <a:pPr>
              <a:lnSpc>
                <a:spcPts val="6150"/>
              </a:lnSpc>
            </a:pPr>
            <a:endParaRPr lang="en-CA" sz="5369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pic>
        <p:nvPicPr>
          <p:cNvPr id="10" name="Picture 9" descr="White__Telerik AppBuild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4543784"/>
            <a:ext cx="3383280" cy="54559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053818" y="2235200"/>
            <a:ext cx="8067262" cy="1583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lnSpc>
                <a:spcPts val="6150"/>
              </a:lnSpc>
            </a:pPr>
            <a:r>
              <a:rPr lang="en-CA" sz="5100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AppBuilder under Covers</a:t>
            </a:r>
          </a:p>
          <a:p>
            <a:pPr>
              <a:lnSpc>
                <a:spcPts val="6150"/>
              </a:lnSpc>
            </a:pPr>
            <a:endParaRPr lang="en-CA" sz="5369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200400" y="3695700"/>
            <a:ext cx="3500958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Uses Apache Cordova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74900" y="4241800"/>
            <a:ext cx="5333195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JavaScript proxies to Native APIs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60600" y="3022600"/>
            <a:ext cx="5784905" cy="1583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150"/>
              </a:lnSpc>
            </a:pPr>
            <a:r>
              <a:rPr lang="en-CA" sz="5100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Let's build an App</a:t>
            </a:r>
          </a:p>
          <a:p>
            <a:pPr>
              <a:lnSpc>
                <a:spcPts val="6150"/>
              </a:lnSpc>
            </a:pPr>
            <a:endParaRPr lang="en-CA" sz="5369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2463800" y="2019300"/>
            <a:ext cx="5125785" cy="1583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150"/>
              </a:lnSpc>
            </a:pPr>
            <a:r>
              <a:rPr lang="en-CA" sz="5100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Where to begin?</a:t>
            </a:r>
          </a:p>
          <a:p>
            <a:pPr>
              <a:lnSpc>
                <a:spcPts val="6150"/>
              </a:lnSpc>
            </a:pPr>
            <a:endParaRPr lang="en-CA" sz="5369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860800" y="3365500"/>
            <a:ext cx="2028571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Head over to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946400" y="3797300"/>
            <a:ext cx="4585532" cy="15976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  <a:tabLst>
                <a:tab pos="927100" algn="l"/>
              </a:tabLst>
            </a:pPr>
            <a:r>
              <a:rPr lang="en-CA" sz="2596" spc="-20" smtClean="0">
                <a:solidFill>
                  <a:srgbClr val="FFFFFF"/>
                </a:solidFill>
                <a:latin typeface="Bookman Old Style"/>
                <a:cs typeface="Bookman Old Style"/>
              </a:rPr>
              <a:t>https://platform.telerik.com</a:t>
            </a:r>
            <a:r>
              <a:rPr lang="en-CA" sz="2792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792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596" spc="-20" smtClean="0">
                <a:solidFill>
                  <a:srgbClr val="FFFFFF"/>
                </a:solidFill>
                <a:latin typeface="Bookman Old Style"/>
                <a:cs typeface="Bookman Old Style"/>
              </a:rPr>
              <a:t>	And sign in ..</a:t>
            </a:r>
          </a:p>
          <a:p>
            <a:pPr>
              <a:lnSpc>
                <a:spcPts val="4200"/>
              </a:lnSpc>
            </a:pPr>
            <a:endParaRPr lang="en-CA" sz="2792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721100" y="431800"/>
            <a:ext cx="2449526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Get set up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08100" y="1143000"/>
            <a:ext cx="7849466" cy="15976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  <a:tabLst>
                <a:tab pos="2159000" algn="l"/>
              </a:tabLst>
            </a:pPr>
            <a:r>
              <a:rPr lang="en-CA" sz="2596" spc="-10" dirty="0" err="1" smtClean="0">
                <a:solidFill>
                  <a:srgbClr val="FFFFFF"/>
                </a:solidFill>
                <a:latin typeface="Bookman Old Style"/>
                <a:cs typeface="Bookman Old Style"/>
              </a:rPr>
              <a:t>WorkSpace</a:t>
            </a: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 - Placeholder for AppBuilder projects</a:t>
            </a:r>
            <a: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	Create a new one!</a:t>
            </a:r>
          </a:p>
          <a:p>
            <a:pPr>
              <a:lnSpc>
                <a:spcPts val="420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4292600" y="431800"/>
            <a:ext cx="1206383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Start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60500" y="1016000"/>
            <a:ext cx="7429062" cy="15976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  <a:tabLst>
                <a:tab pos="1676400" algn="l"/>
              </a:tabLst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Once you have a </a:t>
            </a:r>
            <a:r>
              <a:rPr lang="en-CA" sz="2652" spc="-10" dirty="0" err="1" smtClean="0">
                <a:solidFill>
                  <a:srgbClr val="FFFFFF"/>
                </a:solidFill>
                <a:latin typeface="Bookman Old Style"/>
                <a:cs typeface="Bookman Old Style"/>
              </a:rPr>
              <a:t>WorkSpace</a:t>
            </a: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, create a Project</a:t>
            </a:r>
            <a: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	Pick AppBuilder Hybrid</a:t>
            </a:r>
          </a:p>
          <a:p>
            <a:pPr>
              <a:lnSpc>
                <a:spcPts val="420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943100" y="355600"/>
            <a:ext cx="6557302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Next up, choose a template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289300" y="1041400"/>
            <a:ext cx="3377220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And name your app!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7500" y="2730500"/>
            <a:ext cx="7335342" cy="20303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300"/>
              </a:lnSpc>
              <a:tabLst>
                <a:tab pos="1270000" algn="l"/>
              </a:tabLst>
            </a:pP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Wait .. as Unicorns create your</a:t>
            </a:r>
            <a:r>
              <a:rPr lang="en-CA" sz="4080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4080" dirty="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	AppBuilder Project</a:t>
            </a:r>
          </a:p>
          <a:p>
            <a:pPr>
              <a:lnSpc>
                <a:spcPts val="5300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968500" y="393700"/>
            <a:ext cx="6429745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Voila .. your Mobile </a:t>
            </a:r>
            <a:r>
              <a:rPr lang="en-CA" sz="3876" spc="-10" dirty="0" err="1" smtClean="0">
                <a:solidFill>
                  <a:srgbClr val="FFFFFF"/>
                </a:solidFill>
                <a:latin typeface="Bookman Old Style"/>
                <a:cs typeface="Bookman Old Style"/>
              </a:rPr>
              <a:t>dev</a:t>
            </a: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 kit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848100" y="1079500"/>
            <a:ext cx="2156194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In a Browser!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765300" y="1536700"/>
            <a:ext cx="7095241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AppBuilder In-browser Client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60600" y="2768600"/>
            <a:ext cx="2815080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2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Solution Explorer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260600" y="3302000"/>
            <a:ext cx="5029308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Device-specific WYSIWIG panel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60600" y="3733800"/>
            <a:ext cx="7014741" cy="2136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CA" sz="2596" spc="-10" dirty="0" err="1" smtClean="0">
                <a:solidFill>
                  <a:srgbClr val="FFFFFF"/>
                </a:solidFill>
                <a:latin typeface="Bookman Old Style"/>
                <a:cs typeface="Bookman Old Style"/>
              </a:rPr>
              <a:t>Markup</a:t>
            </a: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/JS Editor with syntax highlighting</a:t>
            </a:r>
            <a: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File Manager &amp; </a:t>
            </a:r>
            <a:r>
              <a:rPr lang="en-CA" sz="2596" spc="-10" dirty="0" err="1" smtClean="0">
                <a:solidFill>
                  <a:srgbClr val="FFFFFF"/>
                </a:solidFill>
                <a:latin typeface="Bookman Old Style"/>
                <a:cs typeface="Bookman Old Style"/>
              </a:rPr>
              <a:t>OutPut</a:t>
            </a: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 window</a:t>
            </a:r>
            <a: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596" spc="-2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Build/Deploy/Publish options</a:t>
            </a:r>
          </a:p>
          <a:p>
            <a:pPr>
              <a:lnSpc>
                <a:spcPts val="420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2895600" y="2451100"/>
            <a:ext cx="4308872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2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Seeing is believing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70300" y="3505200"/>
            <a:ext cx="2892655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2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Project looks good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40000" y="4038600"/>
            <a:ext cx="5270233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But, where can we run our App?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7500" y="3251200"/>
            <a:ext cx="7321688" cy="10203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65"/>
              </a:lnSpc>
            </a:pPr>
            <a:r>
              <a:rPr lang="en-CA" sz="3264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So, you want to build a mobile app?</a:t>
            </a:r>
          </a:p>
          <a:p>
            <a:pPr>
              <a:lnSpc>
                <a:spcPts val="3965"/>
              </a:lnSpc>
            </a:pPr>
            <a:endParaRPr lang="en-CA" sz="3436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7287119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425700" y="495300"/>
            <a:ext cx="5732338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Just pick your platform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08400" y="1168400"/>
            <a:ext cx="2364063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And fire away!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489200" y="419100"/>
            <a:ext cx="5334794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Boom .. iOS Simulator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19500" y="1104900"/>
            <a:ext cx="2698368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In your Browser!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2832100" y="457200"/>
            <a:ext cx="4757713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Simulator flexibility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552700" y="1143000"/>
            <a:ext cx="5003950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You can switch up OS versions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22400" y="1676400"/>
            <a:ext cx="7536621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And simulate </a:t>
            </a:r>
            <a:r>
              <a:rPr lang="en-CA" sz="2596" spc="-10" dirty="0" err="1" smtClean="0">
                <a:solidFill>
                  <a:srgbClr val="FFFFFF"/>
                </a:solidFill>
                <a:latin typeface="Bookman Old Style"/>
                <a:cs typeface="Bookman Old Style"/>
              </a:rPr>
              <a:t>GeoLocation</a:t>
            </a: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 &amp; Network strength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997200" y="393700"/>
            <a:ext cx="4129973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Other platforms?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4136" y="1079500"/>
            <a:ext cx="8535213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Sure, works the same in Android &amp; Windows Phone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488232" y="2794000"/>
            <a:ext cx="7030370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But simulators go only as far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86253" y="3695700"/>
            <a:ext cx="6858763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I want the App running on a real device ..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55900" y="596900"/>
            <a:ext cx="4757750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Let's fire up a Build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390900" y="2159000"/>
            <a:ext cx="3377248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Build </a:t>
            </a:r>
            <a:r>
              <a:rPr lang="en-CA" sz="3795" spc="-10" dirty="0" err="1" smtClean="0">
                <a:solidFill>
                  <a:srgbClr val="FFFFFF"/>
                </a:solidFill>
                <a:latin typeface="Bookman Old Style"/>
                <a:cs typeface="Bookman Old Style"/>
              </a:rPr>
              <a:t>artifacts</a:t>
            </a:r>
            <a:endParaRPr lang="en-CA" sz="3795" spc="-10" dirty="0" smtClean="0">
              <a:solidFill>
                <a:srgbClr val="FFFFFF"/>
              </a:solidFill>
              <a:latin typeface="Bookman Old Style"/>
              <a:cs typeface="Bookman Old Style"/>
            </a:endParaRP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60500" y="2921000"/>
            <a:ext cx="7607126" cy="2796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50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You can build App Packages for each platform</a:t>
            </a:r>
            <a: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Or, build for the AppBuilder Companion App!</a:t>
            </a:r>
          </a:p>
          <a:p>
            <a:pPr>
              <a:lnSpc>
                <a:spcPts val="750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55900" y="546100"/>
            <a:ext cx="4708929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Pick what you need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3192"/>
            <a:ext cx="9601200" cy="7033592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803400" y="1805608"/>
            <a:ext cx="6779030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AppBuilder Companion App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00200" y="3012108"/>
            <a:ext cx="7848597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Think of it as a shell that runs your Hybrid app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40160" y="3828674"/>
            <a:ext cx="8406100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Available in iOS, Android &amp; Windows Phone Stores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2286000" y="1447800"/>
            <a:ext cx="5946447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Companion App benefits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05000" y="2895600"/>
            <a:ext cx="6617196" cy="15976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  <a:tabLst>
                <a:tab pos="1790700" algn="l"/>
              </a:tabLst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Allows for provision-less app deployment</a:t>
            </a:r>
            <a: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596" spc="-2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	To real devices!</a:t>
            </a:r>
          </a:p>
          <a:p>
            <a:pPr>
              <a:lnSpc>
                <a:spcPts val="420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556000" y="4483100"/>
            <a:ext cx="2854113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Did we mention ..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41500" y="5016500"/>
            <a:ext cx="6475900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You don't need a Mac to build iOS apps!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75" y="0"/>
            <a:ext cx="9601200" cy="699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80" y="480865"/>
            <a:ext cx="1795700" cy="2160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36" y="3361184"/>
            <a:ext cx="2338042" cy="2448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520" y="624880"/>
            <a:ext cx="1872208" cy="187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4496" y="3001144"/>
            <a:ext cx="2578839" cy="936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4536" y="4729336"/>
            <a:ext cx="1562694" cy="1191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8872" y="1056928"/>
            <a:ext cx="1905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6904" y="3865240"/>
            <a:ext cx="1705000" cy="17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9791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3543300" y="419100"/>
            <a:ext cx="2834109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Deployment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552700" y="1168400"/>
            <a:ext cx="5106789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2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Simple .. just scan the QR Code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08112" y="1714500"/>
            <a:ext cx="9042526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Works the same way in iOS, Android &amp; Windows Phone!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619500" y="1689100"/>
            <a:ext cx="2092314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10" dirty="0" err="1" smtClean="0">
                <a:solidFill>
                  <a:srgbClr val="FFFFFF"/>
                </a:solidFill>
                <a:latin typeface="Bookman Old Style"/>
                <a:cs typeface="Bookman Old Style"/>
              </a:rPr>
              <a:t>LiveSync</a:t>
            </a:r>
            <a:endParaRPr lang="en-CA" sz="3795" spc="-10" dirty="0" smtClean="0">
              <a:solidFill>
                <a:srgbClr val="FFFFFF"/>
              </a:solidFill>
              <a:latin typeface="Bookman Old Style"/>
              <a:cs typeface="Bookman Old Style"/>
            </a:endParaRP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95500" y="3175000"/>
            <a:ext cx="6162964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Once deployed, no need for full Builds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46200" y="3708400"/>
            <a:ext cx="7800194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Simply Save your changes in AppBuilder project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35200" y="4787900"/>
            <a:ext cx="5793585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Works on simulators &amp; real devices!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136" y="774700"/>
            <a:ext cx="8664970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Oh, and see the Publish link on top?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3340100" y="1651000"/>
            <a:ext cx="3587772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Pull the trigger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56184" y="3098800"/>
            <a:ext cx="7976543" cy="15976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  <a:tabLst>
                <a:tab pos="1079500" algn="l"/>
              </a:tabLst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Publish to iOS, Android &amp; Windows Phone Stores</a:t>
            </a:r>
            <a: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	Straight from inside of AppBuilder!</a:t>
            </a:r>
          </a:p>
          <a:p>
            <a:pPr>
              <a:lnSpc>
                <a:spcPts val="420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6144" y="4813300"/>
            <a:ext cx="8767152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2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Off course, needs provisioning or certificates &amp; so on ..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8192" y="2794000"/>
            <a:ext cx="7819993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Few more AppBuilder features ..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1200" y="571500"/>
            <a:ext cx="6496708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Project Templates that help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594100" y="457200"/>
            <a:ext cx="2731517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Plug &amp; Play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35200" y="1282700"/>
            <a:ext cx="5747583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Package Managers .. out of the box!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717800" y="419100"/>
            <a:ext cx="4709172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Adaptive Rendering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52128" y="1168400"/>
            <a:ext cx="8943529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Thanks to Open-Source Kendo UI Mobile framework ..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594100" y="558800"/>
            <a:ext cx="2701322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Collaborate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89100" y="1244600"/>
            <a:ext cx="7125909" cy="16340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  <a:tabLst>
                <a:tab pos="457200" algn="l"/>
              </a:tabLst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Hook up your AppBuilder project to a Repo</a:t>
            </a:r>
            <a: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	Work in teams .. always stay in sync!</a:t>
            </a:r>
          </a:p>
          <a:p>
            <a:pPr>
              <a:lnSpc>
                <a:spcPts val="430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489200" y="457200"/>
            <a:ext cx="5188537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Plugins to Native APIs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43100" y="1219200"/>
            <a:ext cx="6516533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2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Use Cordova or Telerik verified Plugins ..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400300" y="2425700"/>
            <a:ext cx="5388608" cy="1583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150"/>
              </a:lnSpc>
            </a:pPr>
            <a:r>
              <a:rPr lang="en-CA" sz="4993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See the problem?</a:t>
            </a:r>
          </a:p>
          <a:p>
            <a:pPr>
              <a:lnSpc>
                <a:spcPts val="6150"/>
              </a:lnSpc>
            </a:pPr>
            <a:endParaRPr lang="en-CA" sz="5369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08312" y="3865240"/>
            <a:ext cx="5964898" cy="10142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65"/>
              </a:lnSpc>
            </a:pPr>
            <a:r>
              <a:rPr lang="en-CA" sz="3200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Yeah, let's not always do that.</a:t>
            </a:r>
          </a:p>
          <a:p>
            <a:pPr>
              <a:lnSpc>
                <a:spcPts val="3965"/>
              </a:lnSpc>
            </a:pPr>
            <a:endParaRPr lang="en-CA" sz="320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848272" y="635842"/>
            <a:ext cx="5907234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Search &amp; Pull in Plugins</a:t>
            </a:r>
            <a:endParaRPr lang="en-CA" sz="3876" spc="-10" dirty="0" smtClean="0">
              <a:solidFill>
                <a:srgbClr val="FFFFFF"/>
              </a:solidFill>
              <a:latin typeface="Bookman Old Style"/>
              <a:cs typeface="Bookman Old Style"/>
            </a:endParaRP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08312" y="1416968"/>
            <a:ext cx="5274790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From right inside your project ..</a:t>
            </a:r>
            <a:endParaRPr lang="en-CA" sz="2652" spc="-10" dirty="0" smtClean="0">
              <a:solidFill>
                <a:srgbClr val="FFFFFF"/>
              </a:solidFill>
              <a:latin typeface="Bookman Old Style"/>
              <a:cs typeface="Bookman Old Style"/>
            </a:endParaRP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pic>
        <p:nvPicPr>
          <p:cNvPr id="7" name="Picture 6" descr="Screen Shot 2014-12-10 at 6.34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8" y="1993032"/>
            <a:ext cx="7300703" cy="482453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2971800" y="2425700"/>
            <a:ext cx="4245917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One more thing ..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098800" y="3479800"/>
            <a:ext cx="3938082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You can do all this from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20900" y="4013200"/>
            <a:ext cx="6163134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AppBuilder Command Line Interface!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74900" y="4965700"/>
            <a:ext cx="5213568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Works on both OSX &amp; Windows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12453217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175000" y="558800"/>
            <a:ext cx="3809604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Install &amp; Create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565400" y="1447800"/>
            <a:ext cx="7035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7" smtClean="0">
                <a:solidFill>
                  <a:srgbClr val="DBDBDB"/>
                </a:solidFill>
                <a:latin typeface="Arial"/>
                <a:cs typeface="Arial"/>
              </a:rPr>
              <a:t>$</a:t>
            </a:r>
            <a:r>
              <a:rPr lang="en-CA" sz="1217" smtClean="0">
                <a:solidFill>
                  <a:srgbClr val="E2CDAA"/>
                </a:solidFill>
                <a:latin typeface="Arial"/>
                <a:cs typeface="Arial"/>
              </a:rPr>
              <a:t> sudo</a:t>
            </a:r>
            <a:r>
              <a:rPr lang="en-CA" sz="1217" smtClean="0">
                <a:solidFill>
                  <a:srgbClr val="DBDBDB"/>
                </a:solidFill>
                <a:latin typeface="Arial"/>
                <a:cs typeface="Arial"/>
              </a:rPr>
              <a:t>  npm  install  -g  appbuilder</a:t>
            </a:r>
          </a:p>
          <a:p>
            <a:pPr>
              <a:lnSpc>
                <a:spcPts val="1380"/>
              </a:lnSpc>
            </a:pPr>
            <a:endParaRPr lang="en-CA" sz="121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65400" y="1625600"/>
            <a:ext cx="7035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7" smtClean="0">
                <a:solidFill>
                  <a:srgbClr val="DBDBDB"/>
                </a:solidFill>
                <a:latin typeface="Arial"/>
                <a:cs typeface="Arial"/>
              </a:rPr>
              <a:t>$</a:t>
            </a:r>
            <a:r>
              <a:rPr lang="en-CA" sz="1217" smtClean="0">
                <a:solidFill>
                  <a:srgbClr val="E2CDAA"/>
                </a:solidFill>
                <a:latin typeface="Arial"/>
                <a:cs typeface="Arial"/>
              </a:rPr>
              <a:t> appbuilder</a:t>
            </a:r>
            <a:r>
              <a:rPr lang="en-CA" sz="1217" smtClean="0">
                <a:solidFill>
                  <a:srgbClr val="DBDBDB"/>
                </a:solidFill>
                <a:latin typeface="Arial"/>
                <a:cs typeface="Arial"/>
              </a:rPr>
              <a:t>  create  hybrid  MyHybridApp</a:t>
            </a:r>
          </a:p>
          <a:p>
            <a:pPr>
              <a:lnSpc>
                <a:spcPts val="1380"/>
              </a:lnSpc>
            </a:pPr>
            <a:endParaRPr lang="en-CA" sz="121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12168" y="5626100"/>
            <a:ext cx="8274070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2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Same Project structures .. All Templates supported!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3886200" y="622300"/>
            <a:ext cx="2111563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Simulate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454400" y="1346200"/>
            <a:ext cx="6146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7" smtClean="0">
                <a:solidFill>
                  <a:srgbClr val="DBDBDB"/>
                </a:solidFill>
                <a:latin typeface="Arial"/>
                <a:cs typeface="Arial"/>
              </a:rPr>
              <a:t>$</a:t>
            </a:r>
            <a:r>
              <a:rPr lang="en-CA" sz="1217" smtClean="0">
                <a:solidFill>
                  <a:srgbClr val="E2CDAA"/>
                </a:solidFill>
                <a:latin typeface="Arial"/>
                <a:cs typeface="Arial"/>
              </a:rPr>
              <a:t> appbuilder</a:t>
            </a:r>
            <a:r>
              <a:rPr lang="en-CA" sz="1217" smtClean="0">
                <a:solidFill>
                  <a:srgbClr val="DBDBDB"/>
                </a:solidFill>
                <a:latin typeface="Arial"/>
                <a:cs typeface="Arial"/>
              </a:rPr>
              <a:t>  simulate</a:t>
            </a:r>
          </a:p>
          <a:p>
            <a:pPr>
              <a:lnSpc>
                <a:spcPts val="1380"/>
              </a:lnSpc>
            </a:pPr>
            <a:endParaRPr lang="en-CA" sz="121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2128" y="6070600"/>
            <a:ext cx="8874162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Native simulators for iOS, Android &amp; Windows Phone!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4279900" y="2184400"/>
            <a:ext cx="1271818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2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Build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717800" y="3136900"/>
            <a:ext cx="6883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7" smtClean="0">
                <a:solidFill>
                  <a:srgbClr val="DBDBDB"/>
                </a:solidFill>
                <a:latin typeface="Arial"/>
                <a:cs typeface="Arial"/>
              </a:rPr>
              <a:t>$</a:t>
            </a:r>
            <a:r>
              <a:rPr lang="en-CA" sz="1217" smtClean="0">
                <a:solidFill>
                  <a:srgbClr val="E2CDAA"/>
                </a:solidFill>
                <a:latin typeface="Arial"/>
                <a:cs typeface="Arial"/>
              </a:rPr>
              <a:t> appbuilder</a:t>
            </a:r>
            <a:r>
              <a:rPr lang="en-CA" sz="1217" smtClean="0">
                <a:solidFill>
                  <a:srgbClr val="DBDBDB"/>
                </a:solidFill>
                <a:latin typeface="Arial"/>
                <a:cs typeface="Arial"/>
              </a:rPr>
              <a:t>  build  ios  -companion</a:t>
            </a:r>
          </a:p>
          <a:p>
            <a:pPr>
              <a:lnSpc>
                <a:spcPts val="1380"/>
              </a:lnSpc>
            </a:pPr>
            <a:endParaRPr lang="en-CA" sz="121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717800" y="3302000"/>
            <a:ext cx="68834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217" smtClean="0">
                <a:solidFill>
                  <a:srgbClr val="DBDBDB"/>
                </a:solidFill>
                <a:latin typeface="Arial"/>
                <a:cs typeface="Arial"/>
              </a:rPr>
              <a:t>$</a:t>
            </a:r>
            <a:r>
              <a:rPr lang="en-CA" sz="1217" smtClean="0">
                <a:solidFill>
                  <a:srgbClr val="E2CDAA"/>
                </a:solidFill>
                <a:latin typeface="Arial"/>
                <a:cs typeface="Arial"/>
              </a:rPr>
              <a:t> appbuilder</a:t>
            </a:r>
            <a:r>
              <a:rPr lang="en-CA" sz="1217" smtClean="0">
                <a:solidFill>
                  <a:srgbClr val="DBDBDB"/>
                </a:solidFill>
                <a:latin typeface="Arial"/>
                <a:cs typeface="Arial"/>
              </a:rPr>
              <a:t>  build  android  --companion</a:t>
            </a:r>
            <a:r>
              <a:rPr lang="en-CA" sz="121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217" smtClean="0">
                <a:solidFill>
                  <a:srgbClr val="000000"/>
                </a:solidFill>
                <a:latin typeface="Times New Roman"/>
              </a:rPr>
            </a:br>
            <a:r>
              <a:rPr lang="en-CA" sz="1217" smtClean="0">
                <a:solidFill>
                  <a:srgbClr val="DBDBDB"/>
                </a:solidFill>
                <a:latin typeface="Arial"/>
                <a:cs typeface="Arial"/>
              </a:rPr>
              <a:t>$</a:t>
            </a:r>
            <a:r>
              <a:rPr lang="en-CA" sz="1217" smtClean="0">
                <a:solidFill>
                  <a:srgbClr val="E2CDAA"/>
                </a:solidFill>
                <a:latin typeface="Arial"/>
                <a:cs typeface="Arial"/>
              </a:rPr>
              <a:t> appbuilder</a:t>
            </a:r>
            <a:r>
              <a:rPr lang="en-CA" sz="1217" smtClean="0">
                <a:solidFill>
                  <a:srgbClr val="DBDBDB"/>
                </a:solidFill>
                <a:latin typeface="Arial"/>
                <a:cs typeface="Arial"/>
              </a:rPr>
              <a:t>  build  wp--companion</a:t>
            </a:r>
          </a:p>
          <a:p>
            <a:pPr>
              <a:lnSpc>
                <a:spcPts val="1500"/>
              </a:lnSpc>
            </a:pPr>
            <a:endParaRPr lang="en-CA" sz="121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184400" y="4318000"/>
            <a:ext cx="5738264" cy="16340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  <a:tabLst>
                <a:tab pos="1003300" algn="l"/>
              </a:tabLst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Companion or Native App Packages</a:t>
            </a:r>
            <a: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	QR Code Deployment!</a:t>
            </a:r>
          </a:p>
          <a:p>
            <a:pPr>
              <a:lnSpc>
                <a:spcPts val="430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489200" y="2641600"/>
            <a:ext cx="5412740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And, one more thing ..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93900" y="3835400"/>
            <a:ext cx="6227741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We love </a:t>
            </a:r>
            <a:r>
              <a:rPr lang="en-CA" sz="2652" spc="-10" dirty="0" err="1" smtClean="0">
                <a:solidFill>
                  <a:srgbClr val="FFFFFF"/>
                </a:solidFill>
                <a:latin typeface="Bookman Old Style"/>
                <a:cs typeface="Bookman Old Style"/>
              </a:rPr>
              <a:t>SubLime</a:t>
            </a: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 Text as much as do!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3149600" y="368300"/>
            <a:ext cx="3847777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Stay in Sublime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71900" y="1054100"/>
            <a:ext cx="2265137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All day long ..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52600" y="1587500"/>
            <a:ext cx="6947513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With the AppBuilder Package for Sublime!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25800" y="889000"/>
            <a:ext cx="3680495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Build &amp; Deploy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3162300" y="1866900"/>
            <a:ext cx="3822382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One last thing ..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63700" y="2895600"/>
            <a:ext cx="6997617" cy="15976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  <a:tabLst>
                <a:tab pos="1803400" algn="l"/>
              </a:tabLst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You know that IDE that developers LOVE?</a:t>
            </a:r>
            <a: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	Yup, Visual Studio</a:t>
            </a:r>
          </a:p>
          <a:p>
            <a:pPr>
              <a:lnSpc>
                <a:spcPts val="420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36700" y="4597400"/>
            <a:ext cx="7499731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Yeah, you can do everything in Visual Studio!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159000" y="495300"/>
            <a:ext cx="6134232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AppBuilder VS Extension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009900" y="1358900"/>
            <a:ext cx="4066225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2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Same project templates ..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854200" y="2578100"/>
            <a:ext cx="6668492" cy="1583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150"/>
              </a:lnSpc>
            </a:pPr>
            <a:r>
              <a:rPr lang="en-CA" sz="5100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There is a better way</a:t>
            </a:r>
          </a:p>
          <a:p>
            <a:pPr>
              <a:lnSpc>
                <a:spcPts val="6150"/>
              </a:lnSpc>
            </a:pPr>
            <a:endParaRPr lang="en-CA" sz="5369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565400" y="3987800"/>
            <a:ext cx="5048653" cy="10203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65"/>
              </a:lnSpc>
            </a:pPr>
            <a:r>
              <a:rPr lang="en-CA" sz="3195" spc="-2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You need Cross-Platform!</a:t>
            </a:r>
          </a:p>
          <a:p>
            <a:pPr>
              <a:lnSpc>
                <a:spcPts val="3965"/>
              </a:lnSpc>
            </a:pPr>
            <a:endParaRPr lang="en-CA" sz="3436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209800" y="381000"/>
            <a:ext cx="6013054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Build X-Plat Mobile apps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59000" y="1066800"/>
            <a:ext cx="5918746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Never having to leave Visual Studio!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981200" y="419100"/>
            <a:ext cx="6655772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Just hit F5 to run your app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2942" y="6134100"/>
            <a:ext cx="8874162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Native simulators for iOS, Android &amp; Windows Phone!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4176" y="1739900"/>
            <a:ext cx="7877097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We promised Developer freedom!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784600" y="2730500"/>
            <a:ext cx="2421828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2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It's okay ..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263900" y="3937000"/>
            <a:ext cx="3386569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We're just as excited!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600200" y="2082800"/>
            <a:ext cx="7232749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10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-Plat Mobile Developers Rock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2870200" y="3289300"/>
            <a:ext cx="4270400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Now, go build your dream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489200" y="3822700"/>
            <a:ext cx="5231900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We're right here to support you!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pic>
        <p:nvPicPr>
          <p:cNvPr id="8" name="Picture 7" descr="White__Telerik AppBuild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4831816"/>
            <a:ext cx="3383280" cy="54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03327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082800" y="2527300"/>
            <a:ext cx="6247955" cy="1583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150"/>
              </a:lnSpc>
            </a:pPr>
            <a:r>
              <a:rPr lang="en-CA" sz="5100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Use your Web skills</a:t>
            </a:r>
          </a:p>
          <a:p>
            <a:pPr>
              <a:lnSpc>
                <a:spcPts val="6150"/>
              </a:lnSpc>
            </a:pPr>
            <a:endParaRPr lang="en-CA" sz="5369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79600" y="4102100"/>
            <a:ext cx="6765589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Build Hybrid Cross-Platform mobile apps!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600200" y="1435100"/>
            <a:ext cx="7126467" cy="1583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150"/>
              </a:lnSpc>
            </a:pPr>
            <a:r>
              <a:rPr lang="en-CA" sz="5100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Why you'll love Hybrid</a:t>
            </a:r>
          </a:p>
          <a:p>
            <a:pPr>
              <a:lnSpc>
                <a:spcPts val="6150"/>
              </a:lnSpc>
            </a:pPr>
            <a:endParaRPr lang="en-CA" sz="5369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781300" y="2921000"/>
            <a:ext cx="5033915" cy="6805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130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True single Codebase for all platforms</a:t>
            </a:r>
          </a:p>
          <a:p>
            <a:pPr>
              <a:lnSpc>
                <a:spcPts val="2645"/>
              </a:lnSpc>
            </a:pPr>
            <a:endParaRPr lang="en-CA" sz="229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781300" y="3289300"/>
            <a:ext cx="4154984" cy="1584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CA" sz="2130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Ease of HTM5/CSS/JavaScript</a:t>
            </a:r>
            <a:r>
              <a:rPr lang="en-CA" sz="2290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290" dirty="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130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Access to Native APIs</a:t>
            </a:r>
          </a:p>
          <a:p>
            <a:pPr>
              <a:lnSpc>
                <a:spcPts val="4200"/>
              </a:lnSpc>
            </a:pPr>
            <a:endParaRPr lang="en-CA" sz="229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781300" y="4368800"/>
            <a:ext cx="4672366" cy="1584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CA" sz="2130" spc="-10" smtClean="0">
                <a:solidFill>
                  <a:srgbClr val="FFFFFF"/>
                </a:solidFill>
                <a:latin typeface="Bookman Old Style"/>
                <a:cs typeface="Bookman Old Style"/>
              </a:rPr>
              <a:t>App Store presence &amp; monetization</a:t>
            </a:r>
            <a:r>
              <a:rPr lang="en-CA" sz="229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29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130" spc="-20" smtClean="0">
                <a:solidFill>
                  <a:srgbClr val="FFFFFF"/>
                </a:solidFill>
                <a:latin typeface="Bookman Old Style"/>
                <a:cs typeface="Bookman Old Style"/>
              </a:rPr>
              <a:t>Users cannot tell the difference</a:t>
            </a:r>
          </a:p>
          <a:p>
            <a:pPr>
              <a:lnSpc>
                <a:spcPts val="4200"/>
              </a:lnSpc>
            </a:pPr>
            <a:endParaRPr lang="en-CA" sz="229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3263900" y="2019300"/>
            <a:ext cx="3642023" cy="1583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150"/>
              </a:lnSpc>
            </a:pPr>
            <a:r>
              <a:rPr lang="en-CA" sz="4993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Introducing</a:t>
            </a:r>
          </a:p>
          <a:p>
            <a:pPr>
              <a:lnSpc>
                <a:spcPts val="6150"/>
              </a:lnSpc>
            </a:pPr>
            <a:endParaRPr lang="en-CA" sz="5369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2784376" y="4457700"/>
            <a:ext cx="4372733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Part of the Telerik Platform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pic>
        <p:nvPicPr>
          <p:cNvPr id="7" name="Picture 6" descr="White__Telerik AppBuild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3463664"/>
            <a:ext cx="3383280" cy="54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4836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251200" y="1155700"/>
            <a:ext cx="3597409" cy="1583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150"/>
              </a:lnSpc>
            </a:pPr>
            <a:r>
              <a:rPr lang="en-CA" sz="5100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AppBuilder</a:t>
            </a:r>
          </a:p>
          <a:p>
            <a:pPr>
              <a:lnSpc>
                <a:spcPts val="6150"/>
              </a:lnSpc>
            </a:pPr>
            <a:endParaRPr lang="en-CA" sz="5369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06600" y="2616200"/>
            <a:ext cx="6342423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Hybrid Mobile Development, simplified!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51200" y="3746500"/>
            <a:ext cx="3439823" cy="8269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997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1.</a:t>
            </a: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 Developer Freedom</a:t>
            </a:r>
          </a:p>
          <a:p>
            <a:pPr>
              <a:lnSpc>
                <a:spcPts val="3220"/>
              </a:lnSpc>
            </a:pPr>
            <a:endParaRPr lang="en-CA" sz="2727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51200" y="4178300"/>
            <a:ext cx="3526606" cy="15968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CA" sz="1997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2.</a:t>
            </a: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 End-to-End Tooling</a:t>
            </a:r>
            <a:r>
              <a:rPr lang="en-CA" sz="2761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761" dirty="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000" dirty="0" smtClean="0">
                <a:solidFill>
                  <a:schemeClr val="bg1"/>
                </a:solidFill>
                <a:latin typeface="Bookman Old Style"/>
                <a:cs typeface="Bookman Old Style"/>
              </a:rPr>
              <a:t>3</a:t>
            </a:r>
            <a:r>
              <a:rPr lang="en-CA" sz="1997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.</a:t>
            </a: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 All needed Services</a:t>
            </a:r>
          </a:p>
          <a:p>
            <a:pPr>
              <a:lnSpc>
                <a:spcPts val="4200"/>
              </a:lnSpc>
            </a:pPr>
            <a:endParaRPr lang="en-CA" sz="2761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695</Words>
  <Application>Microsoft Macintosh PowerPoint</Application>
  <PresentationFormat>Custom</PresentationFormat>
  <Paragraphs>123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Investintech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A2E_Engine</dc:creator>
  <cp:lastModifiedBy>Sam Basu</cp:lastModifiedBy>
  <cp:revision>16</cp:revision>
  <dcterms:created xsi:type="dcterms:W3CDTF">2014-11-25T14:36:37Z</dcterms:created>
  <dcterms:modified xsi:type="dcterms:W3CDTF">2014-12-10T23:48:08Z</dcterms:modified>
</cp:coreProperties>
</file>