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667500"/>
  <p:notesSz cx="9144000" cy="666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-134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73AD-6D5F-0C43-B414-074014EBC655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00063"/>
            <a:ext cx="3429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167063"/>
            <a:ext cx="7315200" cy="3000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32538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332538"/>
            <a:ext cx="39624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E0A8D-435D-2348-A1E0-A77AAC8E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66925"/>
            <a:ext cx="7772400" cy="140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733800"/>
            <a:ext cx="6400800" cy="166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7B717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33525"/>
            <a:ext cx="3977640" cy="440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33525"/>
            <a:ext cx="3977640" cy="440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481" y="575327"/>
            <a:ext cx="8061036" cy="1207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99" y="1440401"/>
            <a:ext cx="776120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7B7171"/>
                </a:solidFill>
                <a:latin typeface="Palatino"/>
                <a:cs typeface="Palati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200775"/>
            <a:ext cx="292608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200775"/>
            <a:ext cx="210312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200775"/>
            <a:ext cx="2103120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emos.telerik.com/kendo-ui/service/Product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emos.telerik.com/kendo-ui/ser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jpg"/><Relationship Id="rId7" Type="http://schemas.openxmlformats.org/officeDocument/2006/relationships/image" Target="../media/image45.jpg"/><Relationship Id="rId8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4" Type="http://schemas.openxmlformats.org/officeDocument/2006/relationships/image" Target="../media/image50.jp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.png"/><Relationship Id="rId8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626" y="1747879"/>
            <a:ext cx="1844983" cy="3172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94052" y="2735108"/>
            <a:ext cx="5276006" cy="1974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05913" y="2790870"/>
            <a:ext cx="24257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95" dirty="0">
                <a:solidFill>
                  <a:srgbClr val="161616"/>
                </a:solidFill>
                <a:latin typeface="Times New Roman"/>
                <a:cs typeface="Times New Roman"/>
              </a:rPr>
              <a:t>®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dirty="0">
                <a:solidFill>
                  <a:srgbClr val="2A2D33"/>
                </a:solidFill>
              </a:rPr>
              <a:t>F</a:t>
            </a:r>
            <a:r>
              <a:rPr spc="-90" dirty="0">
                <a:solidFill>
                  <a:srgbClr val="2A2D33"/>
                </a:solidFill>
              </a:rPr>
              <a:t>r</a:t>
            </a:r>
            <a:r>
              <a:rPr dirty="0">
                <a:solidFill>
                  <a:srgbClr val="2A2D33"/>
                </a:solidFill>
              </a:rPr>
              <a:t>om </a:t>
            </a:r>
            <a:r>
              <a:rPr spc="-470" dirty="0">
                <a:solidFill>
                  <a:srgbClr val="2A2D33"/>
                </a:solidFill>
              </a:rPr>
              <a:t>W</a:t>
            </a:r>
            <a:r>
              <a:rPr dirty="0">
                <a:solidFill>
                  <a:srgbClr val="2A2D33"/>
                </a:solidFill>
              </a:rPr>
              <a:t>eb e</a:t>
            </a:r>
            <a:r>
              <a:rPr spc="-5" dirty="0">
                <a:solidFill>
                  <a:srgbClr val="2A2D33"/>
                </a:solidFill>
              </a:rPr>
              <a:t>ss</a:t>
            </a:r>
            <a:r>
              <a:rPr dirty="0">
                <a:solidFill>
                  <a:srgbClr val="2A2D33"/>
                </a:solidFill>
              </a:rPr>
              <a:t>entials</a:t>
            </a:r>
          </a:p>
          <a:p>
            <a:pPr marL="159385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A</a:t>
            </a:r>
            <a:r>
              <a:rPr sz="3050" spc="-165" dirty="0">
                <a:solidFill>
                  <a:srgbClr val="7B7171"/>
                </a:solidFill>
              </a:rPr>
              <a:t> </a:t>
            </a:r>
            <a:r>
              <a:rPr sz="3050" dirty="0">
                <a:solidFill>
                  <a:srgbClr val="7B7171"/>
                </a:solidFill>
              </a:rPr>
              <a:t>Ken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o UI Grid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701386" y="2017568"/>
            <a:ext cx="7559386" cy="4346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6378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pc="-470" dirty="0">
                <a:solidFill>
                  <a:srgbClr val="2A2D33"/>
                </a:solidFill>
              </a:rPr>
              <a:t>T</a:t>
            </a:r>
            <a:r>
              <a:rPr dirty="0">
                <a:solidFill>
                  <a:srgbClr val="2A2D33"/>
                </a:solidFill>
              </a:rPr>
              <a:t>o Mo</a:t>
            </a:r>
            <a:r>
              <a:rPr spc="-5" dirty="0">
                <a:solidFill>
                  <a:srgbClr val="2A2D33"/>
                </a:solidFill>
              </a:rPr>
              <a:t>b</a:t>
            </a:r>
            <a:r>
              <a:rPr dirty="0">
                <a:solidFill>
                  <a:srgbClr val="2A2D33"/>
                </a:solidFill>
              </a:rPr>
              <a:t>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86" y="1827654"/>
            <a:ext cx="397319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5" dirty="0">
                <a:solidFill>
                  <a:srgbClr val="7B7171"/>
                </a:solidFill>
                <a:latin typeface="Palatino"/>
                <a:cs typeface="Palatino"/>
              </a:rPr>
              <a:t>A</a:t>
            </a:r>
            <a:r>
              <a:rPr sz="2150" spc="-114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Ken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o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UI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Mobile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5" dirty="0">
                <a:solidFill>
                  <a:srgbClr val="7B7171"/>
                </a:solidFill>
                <a:latin typeface="Palatino"/>
                <a:cs typeface="Palatino"/>
              </a:rPr>
              <a:t>A</a:t>
            </a:r>
            <a:r>
              <a:rPr sz="2150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tionSheet</a:t>
            </a:r>
            <a:endParaRPr sz="21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968" y="4447318"/>
            <a:ext cx="7053580" cy="77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195" dirty="0">
                <a:solidFill>
                  <a:srgbClr val="7B7171"/>
                </a:solidFill>
                <a:latin typeface="Palatino"/>
                <a:cs typeface="Palatino"/>
              </a:rPr>
              <a:t>Y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es, this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works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2150" spc="-3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oss-Platform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..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And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-3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en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ders adaptively!</a:t>
            </a:r>
            <a:endParaRPr sz="2150">
              <a:latin typeface="Palatino"/>
              <a:cs typeface="Palatino"/>
            </a:endParaRPr>
          </a:p>
          <a:p>
            <a:pPr algn="ctr">
              <a:lnSpc>
                <a:spcPct val="100000"/>
              </a:lnSpc>
              <a:spcBef>
                <a:spcPts val="1170"/>
              </a:spcBef>
            </a:pPr>
            <a:r>
              <a:rPr sz="2150" spc="10" dirty="0">
                <a:latin typeface="Palatino"/>
                <a:cs typeface="Palatino"/>
              </a:rPr>
              <a:t>Rea</a:t>
            </a:r>
            <a:r>
              <a:rPr sz="2150" spc="5" dirty="0">
                <a:latin typeface="Palatino"/>
                <a:cs typeface="Palatino"/>
              </a:rPr>
              <a:t>d</a:t>
            </a:r>
            <a:r>
              <a:rPr sz="2150" spc="10" dirty="0">
                <a:latin typeface="Palatino"/>
                <a:cs typeface="Palatino"/>
              </a:rPr>
              <a:t>y?</a:t>
            </a:r>
            <a:endParaRPr sz="2150">
              <a:latin typeface="Palatino"/>
              <a:cs typeface="Palati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2432" y="2355273"/>
            <a:ext cx="5134841" cy="1956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3 at 4.56.0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0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118" y="492774"/>
            <a:ext cx="803148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An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d 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Ev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eryt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hin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g 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i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n 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B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etween</a:t>
            </a:r>
            <a:endParaRPr sz="5100">
              <a:latin typeface="Palatino"/>
              <a:cs typeface="Palati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6118" y="1368722"/>
            <a:ext cx="3108325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5" dirty="0">
                <a:solidFill>
                  <a:srgbClr val="7B7171"/>
                </a:solidFill>
                <a:latin typeface="Palatino"/>
                <a:cs typeface="Palatino"/>
              </a:rPr>
              <a:t>A</a:t>
            </a:r>
            <a:r>
              <a:rPr sz="2150" spc="-114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Ken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o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UI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Donut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Chart</a:t>
            </a:r>
            <a:endParaRPr sz="2150">
              <a:latin typeface="Palatino"/>
              <a:cs typeface="Palati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818" y="1922318"/>
            <a:ext cx="6719454" cy="4442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A</a:t>
            </a:r>
            <a:r>
              <a:rPr dirty="0">
                <a:solidFill>
                  <a:srgbClr val="2A2D33"/>
                </a:solidFill>
              </a:rPr>
              <a:t>ppli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ation 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50" y="1533245"/>
            <a:ext cx="4037965" cy="399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Everything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-3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eady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out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of th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e</a:t>
            </a:r>
            <a:r>
              <a:rPr sz="21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7B7171"/>
                </a:solidFill>
                <a:latin typeface="Palatino"/>
                <a:cs typeface="Palatino"/>
              </a:rPr>
              <a:t>box</a:t>
            </a:r>
            <a:endParaRPr sz="21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558165" indent="-329565">
              <a:lnSpc>
                <a:spcPct val="100000"/>
              </a:lnSpc>
              <a:buFont typeface="Palatino"/>
              <a:buAutoNum type="arabicPeriod"/>
              <a:tabLst>
                <a:tab pos="558800" algn="l"/>
              </a:tabLst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DataSou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ce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Single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Page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Application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(S</a:t>
            </a:r>
            <a:r>
              <a:rPr sz="2050" spc="-204" dirty="0">
                <a:solidFill>
                  <a:srgbClr val="2A2D33"/>
                </a:solidFill>
                <a:latin typeface="Palatino"/>
                <a:cs typeface="Palatino"/>
              </a:rPr>
              <a:t>P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A)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Globalization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204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emplates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20" dirty="0">
                <a:solidFill>
                  <a:srgbClr val="2A2D33"/>
                </a:solidFill>
                <a:latin typeface="Palatino"/>
                <a:cs typeface="Palatino"/>
              </a:rPr>
              <a:t>MVVM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204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ali</a:t>
            </a:r>
            <a:r>
              <a:rPr sz="2050" spc="-20" dirty="0">
                <a:solidFill>
                  <a:srgbClr val="2A2D33"/>
                </a:solidFill>
                <a:latin typeface="Palatino"/>
                <a:cs typeface="Palatino"/>
              </a:rPr>
              <a:t>d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ators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E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f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fects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Drag-And-D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op</a:t>
            </a:r>
            <a:endParaRPr sz="2050">
              <a:latin typeface="Palatino"/>
              <a:cs typeface="Palatino"/>
            </a:endParaRPr>
          </a:p>
          <a:p>
            <a:pPr marL="558165" indent="-32956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AngularJS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Integration</a:t>
            </a:r>
            <a:endParaRPr sz="2050">
              <a:latin typeface="Palatino"/>
              <a:cs typeface="Palatino"/>
            </a:endParaRPr>
          </a:p>
          <a:p>
            <a:pPr marL="558165" indent="-459105">
              <a:lnSpc>
                <a:spcPct val="100000"/>
              </a:lnSpc>
              <a:spcBef>
                <a:spcPts val="200"/>
              </a:spcBef>
              <a:buFont typeface="Palatino"/>
              <a:buAutoNum type="arabicPeriod"/>
              <a:tabLst>
                <a:tab pos="558800" algn="l"/>
              </a:tabLst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Bootstrap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Friendly</a:t>
            </a:r>
            <a:endParaRPr sz="2050">
              <a:latin typeface="Palatino"/>
              <a:cs typeface="Palati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3272" y="3680113"/>
            <a:ext cx="2303317" cy="2277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9250" y="1394113"/>
            <a:ext cx="6883977" cy="315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5511" y="2800711"/>
            <a:ext cx="286829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5" dirty="0">
                <a:solidFill>
                  <a:srgbClr val="FFFFFF"/>
                </a:solidFill>
                <a:latin typeface="Palatino"/>
                <a:cs typeface="Palatino"/>
              </a:rPr>
              <a:t>L</a:t>
            </a:r>
            <a:r>
              <a:rPr sz="5100" dirty="0">
                <a:solidFill>
                  <a:srgbClr val="FFFFFF"/>
                </a:solidFill>
                <a:latin typeface="Palatino"/>
                <a:cs typeface="Palatino"/>
              </a:rPr>
              <a:t>et's </a:t>
            </a:r>
            <a:r>
              <a:rPr sz="5100" spc="-5" dirty="0">
                <a:solidFill>
                  <a:srgbClr val="FFFFFF"/>
                </a:solidFill>
                <a:latin typeface="Palatino"/>
                <a:cs typeface="Palatino"/>
              </a:rPr>
              <a:t>c</a:t>
            </a:r>
            <a:r>
              <a:rPr sz="5100" dirty="0">
                <a:solidFill>
                  <a:srgbClr val="FFFFFF"/>
                </a:solidFill>
                <a:latin typeface="Palatino"/>
                <a:cs typeface="Palatino"/>
              </a:rPr>
              <a:t>o</a:t>
            </a:r>
            <a:r>
              <a:rPr sz="5100" spc="-5" dirty="0">
                <a:solidFill>
                  <a:srgbClr val="FFFFFF"/>
                </a:solidFill>
                <a:latin typeface="Palatino"/>
                <a:cs typeface="Palatino"/>
              </a:rPr>
              <a:t>d</a:t>
            </a:r>
            <a:r>
              <a:rPr sz="5100" dirty="0">
                <a:solidFill>
                  <a:srgbClr val="FFFFFF"/>
                </a:solidFill>
                <a:latin typeface="Palatino"/>
                <a:cs typeface="Palatino"/>
              </a:rPr>
              <a:t>e</a:t>
            </a:r>
            <a:endParaRPr sz="510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2A2D33"/>
                </a:solidFill>
              </a:rPr>
              <a:t>Fir</a:t>
            </a:r>
            <a:r>
              <a:rPr spc="-5" dirty="0">
                <a:solidFill>
                  <a:srgbClr val="2A2D33"/>
                </a:solidFill>
              </a:rPr>
              <a:t>s</a:t>
            </a:r>
            <a:r>
              <a:rPr dirty="0">
                <a:solidFill>
                  <a:srgbClr val="2A2D33"/>
                </a:solidFill>
              </a:rPr>
              <a:t>t, </a:t>
            </a:r>
            <a:r>
              <a:rPr spc="-5" dirty="0">
                <a:solidFill>
                  <a:srgbClr val="2A2D33"/>
                </a:solidFill>
              </a:rPr>
              <a:t>s</a:t>
            </a:r>
            <a:r>
              <a:rPr dirty="0">
                <a:solidFill>
                  <a:srgbClr val="2A2D33"/>
                </a:solidFill>
              </a:rPr>
              <a:t>et Refe</a:t>
            </a:r>
            <a:r>
              <a:rPr spc="-95" dirty="0">
                <a:solidFill>
                  <a:srgbClr val="2A2D33"/>
                </a:solidFill>
              </a:rPr>
              <a:t>r</a:t>
            </a:r>
            <a:r>
              <a:rPr dirty="0">
                <a:solidFill>
                  <a:srgbClr val="2A2D33"/>
                </a:solidFill>
              </a:rPr>
              <a:t>en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es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spc="-285" dirty="0">
                <a:solidFill>
                  <a:srgbClr val="7B7171"/>
                </a:solidFill>
              </a:rPr>
              <a:t>Y</a:t>
            </a:r>
            <a:r>
              <a:rPr sz="3050" dirty="0">
                <a:solidFill>
                  <a:srgbClr val="7B7171"/>
                </a:solidFill>
              </a:rPr>
              <a:t>ou </a:t>
            </a:r>
            <a:r>
              <a:rPr sz="3050" spc="-5" dirty="0">
                <a:solidFill>
                  <a:srgbClr val="7B7171"/>
                </a:solidFill>
              </a:rPr>
              <a:t>c</a:t>
            </a:r>
            <a:r>
              <a:rPr sz="3050" dirty="0">
                <a:solidFill>
                  <a:srgbClr val="7B7171"/>
                </a:solidFill>
              </a:rPr>
              <a:t>an 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o lo</a:t>
            </a:r>
            <a:r>
              <a:rPr sz="3050" spc="-5" dirty="0">
                <a:solidFill>
                  <a:srgbClr val="7B7171"/>
                </a:solidFill>
              </a:rPr>
              <a:t>c</a:t>
            </a:r>
            <a:r>
              <a:rPr sz="3050" dirty="0">
                <a:solidFill>
                  <a:srgbClr val="7B7171"/>
                </a:solidFill>
              </a:rPr>
              <a:t>al or use hosted CDNs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458931" y="2303317"/>
            <a:ext cx="8261350" cy="3004820"/>
          </a:xfrm>
          <a:custGeom>
            <a:avLst/>
            <a:gdLst/>
            <a:ahLst/>
            <a:cxnLst/>
            <a:rect l="l" t="t" r="r" b="b"/>
            <a:pathLst>
              <a:path w="8261350" h="3004820">
                <a:moveTo>
                  <a:pt x="0" y="0"/>
                </a:moveTo>
                <a:lnTo>
                  <a:pt x="8260772" y="0"/>
                </a:lnTo>
                <a:lnTo>
                  <a:pt x="8260772" y="3004704"/>
                </a:lnTo>
                <a:lnTo>
                  <a:pt x="0" y="3004704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527" y="2640434"/>
            <a:ext cx="1241425" cy="132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7F9F7F"/>
                </a:solidFill>
                <a:latin typeface="Courier"/>
                <a:cs typeface="Courier"/>
              </a:rPr>
              <a:t>&lt;!DOCTYPE</a:t>
            </a:r>
            <a:endParaRPr sz="175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750" spc="10" dirty="0">
                <a:solidFill>
                  <a:srgbClr val="EFEF8F"/>
                </a:solidFill>
                <a:latin typeface="Courier"/>
                <a:cs typeface="Courier"/>
              </a:rPr>
              <a:t>html</a:t>
            </a: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75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750" spc="10" dirty="0">
                <a:solidFill>
                  <a:srgbClr val="EFEF8F"/>
                </a:solidFill>
                <a:latin typeface="Courier"/>
                <a:cs typeface="Courier"/>
              </a:rPr>
              <a:t>head</a:t>
            </a: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750">
              <a:latin typeface="Courier"/>
              <a:cs typeface="Courier"/>
            </a:endParaRPr>
          </a:p>
          <a:p>
            <a:pPr marL="553085">
              <a:lnSpc>
                <a:spcPct val="100000"/>
              </a:lnSpc>
              <a:spcBef>
                <a:spcPts val="10"/>
              </a:spcBef>
            </a:pP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750" spc="10" dirty="0">
                <a:solidFill>
                  <a:srgbClr val="EFEF8F"/>
                </a:solidFill>
                <a:latin typeface="Courier"/>
                <a:cs typeface="Courier"/>
              </a:rPr>
              <a:t>link</a:t>
            </a:r>
            <a:endParaRPr sz="1750">
              <a:latin typeface="Courier"/>
              <a:cs typeface="Courier"/>
            </a:endParaRPr>
          </a:p>
          <a:p>
            <a:pPr marL="553085">
              <a:lnSpc>
                <a:spcPct val="100000"/>
              </a:lnSpc>
              <a:spcBef>
                <a:spcPts val="10"/>
              </a:spcBef>
            </a:pP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750" spc="10" dirty="0">
                <a:solidFill>
                  <a:srgbClr val="EFEF8F"/>
                </a:solidFill>
                <a:latin typeface="Courier"/>
                <a:cs typeface="Courier"/>
              </a:rPr>
              <a:t>link</a:t>
            </a:r>
            <a:endParaRPr sz="175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0570" y="2640434"/>
            <a:ext cx="70104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7F9F7F"/>
                </a:solidFill>
                <a:latin typeface="Courier"/>
                <a:cs typeface="Courier"/>
              </a:rPr>
              <a:t>html&gt;</a:t>
            </a:r>
            <a:endParaRPr sz="175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0565" y="3445729"/>
            <a:ext cx="6915784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rel=</a:t>
            </a:r>
            <a:r>
              <a:rPr sz="1750" spc="10" dirty="0">
                <a:solidFill>
                  <a:srgbClr val="CC9393"/>
                </a:solidFill>
                <a:latin typeface="Courier"/>
                <a:cs typeface="Courier"/>
              </a:rPr>
              <a:t>"stylesheet" </a:t>
            </a: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href=</a:t>
            </a:r>
            <a:r>
              <a:rPr sz="1750" spc="10" dirty="0">
                <a:solidFill>
                  <a:srgbClr val="CC9393"/>
                </a:solidFill>
                <a:latin typeface="Courier"/>
                <a:cs typeface="Courier"/>
              </a:rPr>
              <a:t>"styles/kendo.common.min.css"</a:t>
            </a:r>
            <a:endParaRPr sz="175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0565" y="3714162"/>
            <a:ext cx="6915784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rel=</a:t>
            </a:r>
            <a:r>
              <a:rPr sz="1750" spc="10" dirty="0">
                <a:solidFill>
                  <a:srgbClr val="CC9393"/>
                </a:solidFill>
                <a:latin typeface="Courier"/>
                <a:cs typeface="Courier"/>
              </a:rPr>
              <a:t>"stylesheet" </a:t>
            </a: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href=</a:t>
            </a:r>
            <a:r>
              <a:rPr sz="1750" spc="10" dirty="0">
                <a:solidFill>
                  <a:srgbClr val="CC9393"/>
                </a:solidFill>
                <a:latin typeface="Courier"/>
                <a:cs typeface="Courier"/>
              </a:rPr>
              <a:t>"styles/kendo.default.min.css</a:t>
            </a:r>
            <a:endParaRPr sz="175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527" y="4251025"/>
            <a:ext cx="637540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3085">
              <a:lnSpc>
                <a:spcPct val="100000"/>
              </a:lnSpc>
            </a:pP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750" spc="10" dirty="0">
                <a:solidFill>
                  <a:srgbClr val="EFEF8F"/>
                </a:solidFill>
                <a:latin typeface="Courier"/>
                <a:cs typeface="Courier"/>
              </a:rPr>
              <a:t>script </a:t>
            </a: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src=</a:t>
            </a:r>
            <a:r>
              <a:rPr sz="1750" spc="10" dirty="0">
                <a:solidFill>
                  <a:srgbClr val="CC9393"/>
                </a:solidFill>
                <a:latin typeface="Courier"/>
                <a:cs typeface="Courier"/>
              </a:rPr>
              <a:t>"js/jquery.min.js"</a:t>
            </a:r>
            <a:r>
              <a:rPr sz="1750" spc="1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750" spc="10" dirty="0">
                <a:solidFill>
                  <a:srgbClr val="DCDCDC"/>
                </a:solidFill>
                <a:latin typeface="Courier"/>
                <a:cs typeface="Courier"/>
              </a:rPr>
              <a:t>&lt;/script&gt;</a:t>
            </a:r>
            <a:endParaRPr sz="1750">
              <a:latin typeface="Courier"/>
              <a:cs typeface="Courier"/>
            </a:endParaRPr>
          </a:p>
          <a:p>
            <a:pPr marL="553085">
              <a:lnSpc>
                <a:spcPct val="100000"/>
              </a:lnSpc>
              <a:spcBef>
                <a:spcPts val="10"/>
              </a:spcBef>
            </a:pPr>
            <a:r>
              <a:rPr sz="1750" spc="5" dirty="0">
                <a:solidFill>
                  <a:srgbClr val="DCDCDC"/>
                </a:solidFill>
                <a:latin typeface="Courier"/>
                <a:cs typeface="Courier"/>
              </a:rPr>
              <a:t>&lt;scrip</a:t>
            </a:r>
            <a:r>
              <a:rPr sz="1750" spc="10" dirty="0">
                <a:solidFill>
                  <a:srgbClr val="DCDCDC"/>
                </a:solidFill>
                <a:latin typeface="Courier"/>
                <a:cs typeface="Courier"/>
              </a:rPr>
              <a:t>t src="js/kendo.all.min.js</a:t>
            </a:r>
            <a:r>
              <a:rPr sz="1750" spc="10" dirty="0">
                <a:solidFill>
                  <a:srgbClr val="CC9393"/>
                </a:solidFill>
                <a:latin typeface="Courier"/>
                <a:cs typeface="Courier"/>
              </a:rPr>
              <a:t>"&gt;&lt;/script&gt;</a:t>
            </a:r>
            <a:endParaRPr sz="175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10" dirty="0">
                <a:solidFill>
                  <a:srgbClr val="CC9393"/>
                </a:solidFill>
                <a:latin typeface="Courier"/>
                <a:cs typeface="Courier"/>
              </a:rPr>
              <a:t>&lt;/head&gt;</a:t>
            </a:r>
            <a:endParaRPr sz="175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527" y="540689"/>
            <a:ext cx="7145655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H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ow 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d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o I 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us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e Ken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d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o </a:t>
            </a:r>
            <a:r>
              <a:rPr sz="5100" spc="-5" dirty="0">
                <a:solidFill>
                  <a:srgbClr val="2A2D33"/>
                </a:solidFill>
                <a:latin typeface="Palatino"/>
                <a:cs typeface="Palatino"/>
              </a:rPr>
              <a:t>U</a:t>
            </a:r>
            <a:r>
              <a:rPr sz="5100" dirty="0">
                <a:solidFill>
                  <a:srgbClr val="2A2D33"/>
                </a:solidFill>
                <a:latin typeface="Palatino"/>
                <a:cs typeface="Palatino"/>
              </a:rPr>
              <a:t>I?</a:t>
            </a:r>
            <a:endParaRPr sz="510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spc="-285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ell, you know j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Q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uery right?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181" y="2329295"/>
            <a:ext cx="8061959" cy="51117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2250" dirty="0">
                <a:solidFill>
                  <a:srgbClr val="E3CEAB"/>
                </a:solidFill>
                <a:latin typeface="Courier"/>
                <a:cs typeface="Courier"/>
              </a:rPr>
              <a:t>div </a:t>
            </a: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id=</a:t>
            </a:r>
            <a:r>
              <a:rPr sz="2250" dirty="0">
                <a:solidFill>
                  <a:srgbClr val="CC9393"/>
                </a:solidFill>
                <a:latin typeface="Courier"/>
                <a:cs typeface="Courier"/>
              </a:rPr>
              <a:t>"calender"</a:t>
            </a: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&gt;&lt;/</a:t>
            </a:r>
            <a:r>
              <a:rPr sz="225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225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181" y="3169227"/>
            <a:ext cx="8061959" cy="80581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2680"/>
              </a:lnSpc>
            </a:pP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/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Selec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t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th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e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'calendar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' div</a:t>
            </a:r>
            <a:endParaRPr sz="2250">
              <a:latin typeface="Courier"/>
              <a:cs typeface="Courier"/>
            </a:endParaRPr>
          </a:p>
          <a:p>
            <a:pPr marL="43180">
              <a:lnSpc>
                <a:spcPts val="2680"/>
              </a:lnSpc>
            </a:pP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$(</a:t>
            </a:r>
            <a:r>
              <a:rPr sz="2250" dirty="0">
                <a:solidFill>
                  <a:srgbClr val="CC9393"/>
                </a:solidFill>
                <a:latin typeface="Courier"/>
                <a:cs typeface="Courier"/>
              </a:rPr>
              <a:t>'#calendar'</a:t>
            </a: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);</a:t>
            </a:r>
            <a:endParaRPr sz="225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2A2D33"/>
                </a:solidFill>
              </a:rPr>
              <a:t>T</a:t>
            </a:r>
            <a:r>
              <a:rPr spc="-5" dirty="0">
                <a:solidFill>
                  <a:srgbClr val="2A2D33"/>
                </a:solidFill>
              </a:rPr>
              <a:t>ha</a:t>
            </a:r>
            <a:r>
              <a:rPr dirty="0">
                <a:solidFill>
                  <a:srgbClr val="2A2D33"/>
                </a:solidFill>
              </a:rPr>
              <a:t>t's all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spc="-285" dirty="0">
                <a:solidFill>
                  <a:srgbClr val="7B7171"/>
                </a:solidFill>
              </a:rPr>
              <a:t>Y</a:t>
            </a:r>
            <a:r>
              <a:rPr sz="3050" dirty="0">
                <a:solidFill>
                  <a:srgbClr val="7B7171"/>
                </a:solidFill>
              </a:rPr>
              <a:t>ou al</a:t>
            </a:r>
            <a:r>
              <a:rPr sz="3050" spc="-55" dirty="0">
                <a:solidFill>
                  <a:srgbClr val="7B7171"/>
                </a:solidFill>
              </a:rPr>
              <a:t>r</a:t>
            </a:r>
            <a:r>
              <a:rPr sz="3050" dirty="0">
                <a:solidFill>
                  <a:srgbClr val="7B7171"/>
                </a:solidFill>
              </a:rPr>
              <a:t>ea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y know Ken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o UI!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54181" y="2303317"/>
            <a:ext cx="8061959" cy="51117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250" spc="-5" dirty="0">
                <a:solidFill>
                  <a:srgbClr val="DCDCDC"/>
                </a:solidFill>
                <a:latin typeface="Courier"/>
                <a:cs typeface="Courier"/>
              </a:rPr>
              <a:t>&lt;di</a:t>
            </a: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v id=</a:t>
            </a:r>
            <a:r>
              <a:rPr sz="2250" dirty="0">
                <a:solidFill>
                  <a:srgbClr val="CC9393"/>
                </a:solidFill>
                <a:latin typeface="Courier"/>
                <a:cs typeface="Courier"/>
              </a:rPr>
              <a:t>"calendar"</a:t>
            </a: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r>
              <a:rPr sz="22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22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22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2250">
              <a:latin typeface="Courier"/>
              <a:cs typeface="Courie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181" y="3212522"/>
            <a:ext cx="8061959" cy="1195070"/>
          </a:xfrm>
          <a:custGeom>
            <a:avLst/>
            <a:gdLst/>
            <a:ahLst/>
            <a:cxnLst/>
            <a:rect l="l" t="t" r="r" b="b"/>
            <a:pathLst>
              <a:path w="8061959" h="1195070">
                <a:moveTo>
                  <a:pt x="0" y="0"/>
                </a:moveTo>
                <a:lnTo>
                  <a:pt x="8061613" y="0"/>
                </a:lnTo>
                <a:lnTo>
                  <a:pt x="8061613" y="1194955"/>
                </a:lnTo>
                <a:lnTo>
                  <a:pt x="0" y="119495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477" y="3300165"/>
            <a:ext cx="6002020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/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Selec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t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th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e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'calendar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' div</a:t>
            </a:r>
            <a:endParaRPr sz="2250">
              <a:latin typeface="Courier"/>
              <a:cs typeface="Courier"/>
            </a:endParaRPr>
          </a:p>
          <a:p>
            <a:pPr>
              <a:lnSpc>
                <a:spcPts val="2660"/>
              </a:lnSpc>
            </a:pP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/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Tur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n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i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t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int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o a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Kend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o </a:t>
            </a:r>
            <a:r>
              <a:rPr sz="2250" spc="-5" dirty="0">
                <a:solidFill>
                  <a:srgbClr val="7F9F7F"/>
                </a:solidFill>
                <a:latin typeface="Courier"/>
                <a:cs typeface="Courier"/>
              </a:rPr>
              <a:t>U</a:t>
            </a:r>
            <a:r>
              <a:rPr sz="2250" dirty="0">
                <a:solidFill>
                  <a:srgbClr val="7F9F7F"/>
                </a:solidFill>
                <a:latin typeface="Courier"/>
                <a:cs typeface="Courier"/>
              </a:rPr>
              <a:t>I Calendar</a:t>
            </a:r>
            <a:endParaRPr sz="2250">
              <a:latin typeface="Courier"/>
              <a:cs typeface="Courier"/>
            </a:endParaRPr>
          </a:p>
          <a:p>
            <a:pPr>
              <a:lnSpc>
                <a:spcPts val="2680"/>
              </a:lnSpc>
            </a:pP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$(</a:t>
            </a:r>
            <a:r>
              <a:rPr sz="2250" dirty="0">
                <a:solidFill>
                  <a:srgbClr val="CC9393"/>
                </a:solidFill>
                <a:latin typeface="Courier"/>
                <a:cs typeface="Courier"/>
              </a:rPr>
              <a:t>'#calendar'</a:t>
            </a:r>
            <a:r>
              <a:rPr sz="2250" dirty="0">
                <a:solidFill>
                  <a:srgbClr val="DCDCDC"/>
                </a:solidFill>
                <a:latin typeface="Courier"/>
                <a:cs typeface="Courier"/>
              </a:rPr>
              <a:t>).kendoCalendar();</a:t>
            </a:r>
            <a:endParaRPr sz="225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5330" y="5350266"/>
            <a:ext cx="543623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This is Imperati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Initialization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181" y="4771159"/>
            <a:ext cx="1593272" cy="1350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O</a:t>
            </a:r>
            <a:r>
              <a:rPr dirty="0">
                <a:solidFill>
                  <a:srgbClr val="2A2D33"/>
                </a:solidFill>
              </a:rPr>
              <a:t>r </a:t>
            </a:r>
            <a:r>
              <a:rPr spc="-5" dirty="0">
                <a:solidFill>
                  <a:srgbClr val="2A2D33"/>
                </a:solidFill>
              </a:rPr>
              <a:t>us</a:t>
            </a:r>
            <a:r>
              <a:rPr dirty="0">
                <a:solidFill>
                  <a:srgbClr val="2A2D33"/>
                </a:solidFill>
              </a:rPr>
              <a:t>e </a:t>
            </a:r>
            <a:r>
              <a:rPr spc="-5" dirty="0">
                <a:solidFill>
                  <a:srgbClr val="2A2D33"/>
                </a:solidFill>
              </a:rPr>
              <a:t>s</a:t>
            </a:r>
            <a:r>
              <a:rPr dirty="0">
                <a:solidFill>
                  <a:srgbClr val="2A2D33"/>
                </a:solidFill>
              </a:rPr>
              <a:t>emantic </a:t>
            </a:r>
            <a:r>
              <a:rPr spc="-5" dirty="0">
                <a:solidFill>
                  <a:srgbClr val="2A2D33"/>
                </a:solidFill>
              </a:rPr>
              <a:t>H</a:t>
            </a:r>
            <a:r>
              <a:rPr dirty="0">
                <a:solidFill>
                  <a:srgbClr val="2A2D33"/>
                </a:solidFill>
              </a:rPr>
              <a:t>TML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A</a:t>
            </a:r>
            <a:r>
              <a:rPr sz="3050" spc="-165" dirty="0">
                <a:solidFill>
                  <a:srgbClr val="7B7171"/>
                </a:solidFill>
              </a:rPr>
              <a:t> </a:t>
            </a:r>
            <a:r>
              <a:rPr sz="3050" dirty="0">
                <a:solidFill>
                  <a:srgbClr val="7B7171"/>
                </a:solidFill>
              </a:rPr>
              <a:t>&lt;/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i</a:t>
            </a:r>
            <a:r>
              <a:rPr sz="3050" spc="-5" dirty="0">
                <a:solidFill>
                  <a:srgbClr val="7B7171"/>
                </a:solidFill>
              </a:rPr>
              <a:t>v</a:t>
            </a:r>
            <a:r>
              <a:rPr sz="3050" dirty="0">
                <a:solidFill>
                  <a:srgbClr val="7B7171"/>
                </a:solidFill>
              </a:rPr>
              <a:t>&gt; is a 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iv .. </a:t>
            </a:r>
            <a:r>
              <a:rPr sz="3050" spc="-55" dirty="0">
                <a:solidFill>
                  <a:srgbClr val="7B7171"/>
                </a:solidFill>
              </a:rPr>
              <a:t>r</a:t>
            </a:r>
            <a:r>
              <a:rPr sz="3050" dirty="0">
                <a:solidFill>
                  <a:srgbClr val="7B7171"/>
                </a:solidFill>
              </a:rPr>
              <a:t>ea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able markup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54181" y="2303317"/>
            <a:ext cx="8061959" cy="153289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562610" marR="605790">
              <a:lnSpc>
                <a:spcPct val="200500"/>
              </a:lnSpc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div 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id=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"calendarControl" 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data-role=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"calendar"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&gt;&lt;/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&gt; kendo.init(document.body);</a:t>
            </a:r>
            <a:endParaRPr sz="17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511" y="4622903"/>
            <a:ext cx="5509260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7415" marR="5080" indent="-895350">
              <a:lnSpc>
                <a:spcPct val="1248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This is De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larati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Initialization Use '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ata-*' attributes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181" y="4355522"/>
            <a:ext cx="1783772" cy="1515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Fa</a:t>
            </a:r>
            <a:r>
              <a:rPr spc="-5" dirty="0"/>
              <a:t>s</a:t>
            </a:r>
            <a:r>
              <a:rPr dirty="0"/>
              <a:t>t, </a:t>
            </a:r>
            <a:r>
              <a:rPr spc="-5" dirty="0"/>
              <a:t>L</a:t>
            </a:r>
            <a:r>
              <a:rPr dirty="0"/>
              <a:t>ig</a:t>
            </a:r>
            <a:r>
              <a:rPr spc="-5" dirty="0"/>
              <a:t>h</a:t>
            </a:r>
            <a:r>
              <a:rPr dirty="0"/>
              <a:t>t, Complete</a:t>
            </a:r>
          </a:p>
          <a:p>
            <a:pPr marL="410209">
              <a:lnSpc>
                <a:spcPct val="100000"/>
              </a:lnSpc>
              <a:spcBef>
                <a:spcPts val="690"/>
              </a:spcBef>
            </a:pPr>
            <a:r>
              <a:rPr sz="2650" dirty="0">
                <a:solidFill>
                  <a:srgbClr val="696969"/>
                </a:solidFill>
              </a:rPr>
              <a:t>70+ jQuery-based UI wi</a:t>
            </a:r>
            <a:r>
              <a:rPr sz="2650" spc="-5" dirty="0">
                <a:solidFill>
                  <a:srgbClr val="696969"/>
                </a:solidFill>
              </a:rPr>
              <a:t>d</a:t>
            </a:r>
            <a:r>
              <a:rPr sz="2650" dirty="0">
                <a:solidFill>
                  <a:srgbClr val="696969"/>
                </a:solidFill>
              </a:rPr>
              <a:t>gets in o</a:t>
            </a:r>
            <a:r>
              <a:rPr sz="2650" spc="-5" dirty="0">
                <a:solidFill>
                  <a:srgbClr val="696969"/>
                </a:solidFill>
              </a:rPr>
              <a:t>n</a:t>
            </a:r>
            <a:r>
              <a:rPr sz="2650" dirty="0">
                <a:solidFill>
                  <a:srgbClr val="696969"/>
                </a:solidFill>
              </a:rPr>
              <a:t>e toolset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900545" y="2736273"/>
            <a:ext cx="580159" cy="5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795" y="4043795"/>
            <a:ext cx="1151659" cy="779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136" y="4875067"/>
            <a:ext cx="424295" cy="424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6522" y="2026227"/>
            <a:ext cx="554181" cy="554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9800" y="2124642"/>
            <a:ext cx="7257415" cy="394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6595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JS Framework Agnostic | No lo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k in</a:t>
            </a:r>
            <a:endParaRPr sz="2650">
              <a:latin typeface="Palatino"/>
              <a:cs typeface="Palatino"/>
            </a:endParaRPr>
          </a:p>
          <a:p>
            <a:pPr marL="696595" marR="339090">
              <a:lnSpc>
                <a:spcPct val="170100"/>
              </a:lnSpc>
              <a:spcBef>
                <a:spcPts val="250"/>
              </a:spcBef>
            </a:pPr>
            <a:r>
              <a:rPr sz="2650" dirty="0">
                <a:latin typeface="Palatino"/>
                <a:cs typeface="Palatino"/>
              </a:rPr>
              <a:t>AngularJS Integration | </a:t>
            </a:r>
            <a:r>
              <a:rPr sz="2650" spc="-5" dirty="0">
                <a:latin typeface="Palatino"/>
                <a:cs typeface="Palatino"/>
              </a:rPr>
              <a:t>B</a:t>
            </a:r>
            <a:r>
              <a:rPr sz="2650" dirty="0">
                <a:latin typeface="Palatino"/>
                <a:cs typeface="Palatino"/>
              </a:rPr>
              <a:t>ootstrap Theme </a:t>
            </a:r>
            <a:r>
              <a:rPr sz="2650" spc="-5" dirty="0">
                <a:latin typeface="Palatino"/>
                <a:cs typeface="Palatino"/>
              </a:rPr>
              <a:t>E</a:t>
            </a:r>
            <a:r>
              <a:rPr sz="2650" dirty="0">
                <a:latin typeface="Palatino"/>
                <a:cs typeface="Palatino"/>
              </a:rPr>
              <a:t>xten</a:t>
            </a:r>
            <a:r>
              <a:rPr sz="2650" spc="-5" dirty="0">
                <a:latin typeface="Palatino"/>
                <a:cs typeface="Palatino"/>
              </a:rPr>
              <a:t>s</a:t>
            </a:r>
            <a:r>
              <a:rPr sz="2650" dirty="0">
                <a:latin typeface="Palatino"/>
                <a:cs typeface="Palatino"/>
              </a:rPr>
              <a:t>i</a:t>
            </a:r>
            <a:r>
              <a:rPr sz="2650" spc="-5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e Data </a:t>
            </a:r>
            <a:r>
              <a:rPr sz="2650" spc="-150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isualization Support Mobile Spe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spc="-20" dirty="0">
                <a:latin typeface="Palatino"/>
                <a:cs typeface="Palatino"/>
              </a:rPr>
              <a:t>ific</a:t>
            </a:r>
            <a:r>
              <a:rPr sz="2650" dirty="0">
                <a:latin typeface="Palatino"/>
                <a:cs typeface="Palatino"/>
              </a:rPr>
              <a:t> </a:t>
            </a:r>
            <a:r>
              <a:rPr sz="2650" spc="-150" dirty="0">
                <a:latin typeface="Palatino"/>
                <a:cs typeface="Palatino"/>
              </a:rPr>
              <a:t>W</a:t>
            </a:r>
            <a:r>
              <a:rPr sz="2650" dirty="0">
                <a:latin typeface="Palatino"/>
                <a:cs typeface="Palatino"/>
              </a:rPr>
              <a:t>i</a:t>
            </a:r>
            <a:r>
              <a:rPr sz="2650" spc="-5" dirty="0">
                <a:latin typeface="Palatino"/>
                <a:cs typeface="Palatino"/>
              </a:rPr>
              <a:t>d</a:t>
            </a:r>
            <a:r>
              <a:rPr sz="2650" dirty="0">
                <a:latin typeface="Palatino"/>
                <a:cs typeface="Palatino"/>
              </a:rPr>
              <a:t>gets | App </a:t>
            </a:r>
            <a:r>
              <a:rPr sz="2650" spc="-245" dirty="0">
                <a:latin typeface="Palatino"/>
                <a:cs typeface="Palatino"/>
              </a:rPr>
              <a:t>T</a:t>
            </a:r>
            <a:r>
              <a:rPr sz="2650" dirty="0">
                <a:latin typeface="Palatino"/>
                <a:cs typeface="Palatino"/>
              </a:rPr>
              <a:t>ooling </a:t>
            </a:r>
            <a:r>
              <a:rPr sz="2650" spc="-245" dirty="0">
                <a:latin typeface="Palatino"/>
                <a:cs typeface="Palatino"/>
              </a:rPr>
              <a:t>T</a:t>
            </a:r>
            <a:r>
              <a:rPr sz="2650" dirty="0">
                <a:latin typeface="Palatino"/>
                <a:cs typeface="Palatino"/>
              </a:rPr>
              <a:t>ou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h Support | A</a:t>
            </a:r>
            <a:r>
              <a:rPr sz="2650" spc="-5" dirty="0">
                <a:latin typeface="Palatino"/>
                <a:cs typeface="Palatino"/>
              </a:rPr>
              <a:t>d</a:t>
            </a:r>
            <a:r>
              <a:rPr sz="2650" dirty="0">
                <a:latin typeface="Palatino"/>
                <a:cs typeface="Palatino"/>
              </a:rPr>
              <a:t>apti</a:t>
            </a:r>
            <a:r>
              <a:rPr sz="2650" spc="-5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e Ren</a:t>
            </a:r>
            <a:r>
              <a:rPr sz="2650" spc="-5" dirty="0">
                <a:latin typeface="Palatino"/>
                <a:cs typeface="Palatino"/>
              </a:rPr>
              <a:t>d</a:t>
            </a:r>
            <a:r>
              <a:rPr sz="2650" dirty="0">
                <a:latin typeface="Palatino"/>
                <a:cs typeface="Palatino"/>
              </a:rPr>
              <a:t>ering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dirty="0">
                <a:solidFill>
                  <a:srgbClr val="666666"/>
                </a:solidFill>
                <a:latin typeface="Palatino"/>
                <a:cs typeface="Palatino"/>
              </a:rPr>
              <a:t>Mo</a:t>
            </a:r>
            <a:r>
              <a:rPr sz="2650" spc="-5" dirty="0">
                <a:solidFill>
                  <a:srgbClr val="666666"/>
                </a:solidFill>
                <a:latin typeface="Palatino"/>
                <a:cs typeface="Palatino"/>
              </a:rPr>
              <a:t>d</a:t>
            </a:r>
            <a:r>
              <a:rPr sz="2650" dirty="0">
                <a:solidFill>
                  <a:srgbClr val="666666"/>
                </a:solidFill>
                <a:latin typeface="Palatino"/>
                <a:cs typeface="Palatino"/>
              </a:rPr>
              <a:t>ern Comp</a:t>
            </a:r>
            <a:r>
              <a:rPr sz="2650" spc="-50" dirty="0">
                <a:solidFill>
                  <a:srgbClr val="666666"/>
                </a:solidFill>
                <a:latin typeface="Palatino"/>
                <a:cs typeface="Palatino"/>
              </a:rPr>
              <a:t>r</a:t>
            </a:r>
            <a:r>
              <a:rPr sz="2650" dirty="0">
                <a:solidFill>
                  <a:srgbClr val="666666"/>
                </a:solidFill>
                <a:latin typeface="Palatino"/>
                <a:cs typeface="Palatino"/>
              </a:rPr>
              <a:t>ehen</a:t>
            </a:r>
            <a:r>
              <a:rPr sz="2650" spc="-5" dirty="0">
                <a:solidFill>
                  <a:srgbClr val="666666"/>
                </a:solidFill>
                <a:latin typeface="Palatino"/>
                <a:cs typeface="Palatino"/>
              </a:rPr>
              <a:t>s</a:t>
            </a:r>
            <a:r>
              <a:rPr sz="2650" dirty="0">
                <a:solidFill>
                  <a:srgbClr val="666666"/>
                </a:solidFill>
                <a:latin typeface="Palatino"/>
                <a:cs typeface="Palatino"/>
              </a:rPr>
              <a:t>i</a:t>
            </a:r>
            <a:r>
              <a:rPr sz="2650" spc="-5" dirty="0">
                <a:solidFill>
                  <a:srgbClr val="666666"/>
                </a:solidFill>
                <a:latin typeface="Palatino"/>
                <a:cs typeface="Palatino"/>
              </a:rPr>
              <a:t>v</a:t>
            </a:r>
            <a:r>
              <a:rPr sz="2650" dirty="0">
                <a:solidFill>
                  <a:srgbClr val="666666"/>
                </a:solidFill>
                <a:latin typeface="Palatino"/>
                <a:cs typeface="Palatino"/>
              </a:rPr>
              <a:t>e HTM</a:t>
            </a:r>
            <a:r>
              <a:rPr sz="2650" spc="-5" dirty="0">
                <a:solidFill>
                  <a:srgbClr val="666666"/>
                </a:solidFill>
                <a:latin typeface="Palatino"/>
                <a:cs typeface="Palatino"/>
              </a:rPr>
              <a:t>L</a:t>
            </a:r>
            <a:r>
              <a:rPr sz="2650" dirty="0">
                <a:solidFill>
                  <a:srgbClr val="666666"/>
                </a:solidFill>
                <a:latin typeface="Palatino"/>
                <a:cs typeface="Palatino"/>
              </a:rPr>
              <a:t>5/JS Framework</a:t>
            </a:r>
            <a:endParaRPr sz="2650">
              <a:latin typeface="Palatino"/>
              <a:cs typeface="Palati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9818" y="3498272"/>
            <a:ext cx="441613" cy="441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80" dirty="0">
                <a:solidFill>
                  <a:srgbClr val="2A2D33"/>
                </a:solidFill>
              </a:rPr>
              <a:t>W</a:t>
            </a:r>
            <a:r>
              <a:rPr dirty="0">
                <a:solidFill>
                  <a:srgbClr val="2A2D33"/>
                </a:solidFill>
              </a:rPr>
              <a:t>i</a:t>
            </a: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get 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o</a:t>
            </a:r>
            <a:r>
              <a:rPr spc="-30" dirty="0">
                <a:solidFill>
                  <a:srgbClr val="2A2D33"/>
                </a:solidFill>
              </a:rPr>
              <a:t>nfig</a:t>
            </a:r>
            <a:r>
              <a:rPr spc="-5" dirty="0">
                <a:solidFill>
                  <a:srgbClr val="2A2D33"/>
                </a:solidFill>
              </a:rPr>
              <a:t>ura</a:t>
            </a:r>
            <a:r>
              <a:rPr dirty="0">
                <a:solidFill>
                  <a:srgbClr val="2A2D33"/>
                </a:solidFill>
              </a:rPr>
              <a:t>tion # 1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Use P</a:t>
            </a:r>
            <a:r>
              <a:rPr sz="3050" spc="-55" dirty="0">
                <a:solidFill>
                  <a:srgbClr val="7B7171"/>
                </a:solidFill>
              </a:rPr>
              <a:t>r</a:t>
            </a:r>
            <a:r>
              <a:rPr sz="3050" dirty="0">
                <a:solidFill>
                  <a:srgbClr val="7B7171"/>
                </a:solidFill>
              </a:rPr>
              <a:t>operties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54181" y="2303317"/>
            <a:ext cx="8061959" cy="30137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ct val="100000"/>
              </a:lnSpc>
            </a:pP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&lt;di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v id=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"palette" 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7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750">
              <a:latin typeface="Times New Roman"/>
              <a:cs typeface="Times New Roman"/>
            </a:endParaRPr>
          </a:p>
          <a:p>
            <a:pPr marL="562610" marR="3464560" indent="-260350">
              <a:lnSpc>
                <a:spcPct val="100000"/>
              </a:lnSpc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$(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"#palette"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).kendoColorPalette({ columns: </a:t>
            </a:r>
            <a:r>
              <a:rPr sz="1700" dirty="0">
                <a:solidFill>
                  <a:srgbClr val="8CD0D3"/>
                </a:solidFill>
                <a:latin typeface="Courier"/>
                <a:cs typeface="Courier"/>
              </a:rPr>
              <a:t>4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endParaRPr sz="1700">
              <a:latin typeface="Courier"/>
              <a:cs typeface="Courier"/>
            </a:endParaRPr>
          </a:p>
          <a:p>
            <a:pPr marL="56261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palette: [</a:t>
            </a:r>
            <a:endParaRPr sz="1700">
              <a:latin typeface="Courier"/>
              <a:cs typeface="Courier"/>
            </a:endParaRPr>
          </a:p>
          <a:p>
            <a:pPr marL="9525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"#f0d0c9"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"#e2a293"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"#d4735e"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"#65281a"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endParaRPr sz="1700">
              <a:latin typeface="Courier"/>
              <a:cs typeface="Courier"/>
            </a:endParaRPr>
          </a:p>
          <a:p>
            <a:pPr marL="9525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"#eddfda"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"#dcc0b6"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"#cba092"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"#7b4b3a"</a:t>
            </a:r>
            <a:endParaRPr sz="1700">
              <a:latin typeface="Courier"/>
              <a:cs typeface="Courier"/>
            </a:endParaRPr>
          </a:p>
          <a:p>
            <a:pPr marL="9525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]</a:t>
            </a:r>
            <a:endParaRPr sz="1700">
              <a:latin typeface="Courier"/>
              <a:cs typeface="Courier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7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80" dirty="0">
                <a:solidFill>
                  <a:srgbClr val="2A2D33"/>
                </a:solidFill>
              </a:rPr>
              <a:t>W</a:t>
            </a:r>
            <a:r>
              <a:rPr dirty="0">
                <a:solidFill>
                  <a:srgbClr val="2A2D33"/>
                </a:solidFill>
              </a:rPr>
              <a:t>i</a:t>
            </a: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get 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o</a:t>
            </a:r>
            <a:r>
              <a:rPr spc="-30" dirty="0">
                <a:solidFill>
                  <a:srgbClr val="2A2D33"/>
                </a:solidFill>
              </a:rPr>
              <a:t>nfig</a:t>
            </a:r>
            <a:r>
              <a:rPr spc="-5" dirty="0">
                <a:solidFill>
                  <a:srgbClr val="2A2D33"/>
                </a:solidFill>
              </a:rPr>
              <a:t>ura</a:t>
            </a:r>
            <a:r>
              <a:rPr dirty="0">
                <a:solidFill>
                  <a:srgbClr val="2A2D33"/>
                </a:solidFill>
              </a:rPr>
              <a:t>tion # 2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spc="-5" dirty="0">
                <a:solidFill>
                  <a:srgbClr val="7B7171"/>
                </a:solidFill>
              </a:rPr>
              <a:t>O</a:t>
            </a:r>
            <a:r>
              <a:rPr sz="3050" dirty="0">
                <a:solidFill>
                  <a:srgbClr val="7B7171"/>
                </a:solidFill>
              </a:rPr>
              <a:t>r use '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ata-*' attributes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54181" y="2303317"/>
            <a:ext cx="8061959" cy="301371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1212215" marR="1905000" indent="-649605">
              <a:lnSpc>
                <a:spcPct val="100000"/>
              </a:lnSpc>
            </a:pP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&lt;di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v </a:t>
            </a:r>
            <a:r>
              <a:rPr sz="1700" dirty="0">
                <a:solidFill>
                  <a:srgbClr val="EFDCBC"/>
                </a:solidFill>
                <a:latin typeface="Courier"/>
                <a:cs typeface="Courier"/>
              </a:rPr>
              <a:t>id=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"pallette" </a:t>
            </a:r>
            <a:r>
              <a:rPr sz="1700" dirty="0">
                <a:solidFill>
                  <a:srgbClr val="EFDCBC"/>
                </a:solidFill>
                <a:latin typeface="Courier"/>
                <a:cs typeface="Courier"/>
              </a:rPr>
              <a:t>data-role=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"colorpalette" </a:t>
            </a:r>
            <a:r>
              <a:rPr sz="1700" dirty="0">
                <a:solidFill>
                  <a:srgbClr val="EFDCBC"/>
                </a:solidFill>
                <a:latin typeface="Courier"/>
                <a:cs typeface="Courier"/>
              </a:rPr>
              <a:t>data-columns=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"4"</a:t>
            </a:r>
            <a:endParaRPr sz="1700">
              <a:latin typeface="Courier"/>
              <a:cs typeface="Courier"/>
            </a:endParaRPr>
          </a:p>
          <a:p>
            <a:pPr marL="1212215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data-palette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"[</a:t>
            </a:r>
            <a:endParaRPr sz="1700">
              <a:latin typeface="Courier"/>
              <a:cs typeface="Courier"/>
            </a:endParaRPr>
          </a:p>
          <a:p>
            <a:pPr marL="1731645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'#f0d0c9'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, 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'#e2a293'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, 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'#d4735e'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, '#65281a',</a:t>
            </a:r>
            <a:endParaRPr sz="1700">
              <a:latin typeface="Courier"/>
              <a:cs typeface="Courier"/>
            </a:endParaRPr>
          </a:p>
          <a:p>
            <a:pPr marL="1731645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'#eddfda'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, 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'#dcc0b6'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, 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'#cba092'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, '#7b4b3a']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700">
              <a:latin typeface="Courier"/>
              <a:cs typeface="Courier"/>
            </a:endParaRPr>
          </a:p>
          <a:p>
            <a:pPr marL="56261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&lt;/div&gt;</a:t>
            </a:r>
            <a:endParaRPr sz="17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5448" y="5843835"/>
            <a:ext cx="258191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Same 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esults ...</a:t>
            </a:r>
            <a:endParaRPr sz="3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L</a:t>
            </a:r>
            <a:r>
              <a:rPr dirty="0"/>
              <a:t>et's talk Framework</a:t>
            </a:r>
          </a:p>
          <a:p>
            <a:pPr marL="410209">
              <a:lnSpc>
                <a:spcPct val="100000"/>
              </a:lnSpc>
              <a:spcBef>
                <a:spcPts val="625"/>
              </a:spcBef>
            </a:pPr>
            <a:r>
              <a:rPr sz="2650" dirty="0">
                <a:solidFill>
                  <a:srgbClr val="696969"/>
                </a:solidFill>
              </a:rPr>
              <a:t>Out-of-box featu</a:t>
            </a:r>
            <a:r>
              <a:rPr sz="2650" spc="-50" dirty="0">
                <a:solidFill>
                  <a:srgbClr val="696969"/>
                </a:solidFill>
              </a:rPr>
              <a:t>r</a:t>
            </a:r>
            <a:r>
              <a:rPr sz="2650" dirty="0">
                <a:solidFill>
                  <a:srgbClr val="696969"/>
                </a:solidFill>
              </a:rPr>
              <a:t>es of Ken</a:t>
            </a:r>
            <a:r>
              <a:rPr sz="2650" spc="-5" dirty="0">
                <a:solidFill>
                  <a:srgbClr val="696969"/>
                </a:solidFill>
              </a:rPr>
              <a:t>d</a:t>
            </a:r>
            <a:r>
              <a:rPr sz="2650" dirty="0">
                <a:solidFill>
                  <a:srgbClr val="696969"/>
                </a:solidFill>
              </a:rPr>
              <a:t>o UI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1623868" y="2219896"/>
            <a:ext cx="1823720" cy="180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MVVM</a:t>
            </a:r>
            <a:endParaRPr sz="2650">
              <a:latin typeface="Palatino"/>
              <a:cs typeface="Palatino"/>
            </a:endParaRPr>
          </a:p>
          <a:p>
            <a:pPr marL="12700" marR="5080">
              <a:lnSpc>
                <a:spcPts val="5730"/>
              </a:lnSpc>
              <a:spcBef>
                <a:spcPts val="475"/>
              </a:spcBef>
            </a:pPr>
            <a:r>
              <a:rPr sz="2650" spc="-245" dirty="0">
                <a:solidFill>
                  <a:srgbClr val="106BCC"/>
                </a:solidFill>
                <a:latin typeface="Palatino"/>
                <a:cs typeface="Palatino"/>
              </a:rPr>
              <a:t>T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emplates Data Sou</a:t>
            </a:r>
            <a:r>
              <a:rPr sz="2650" spc="-50" dirty="0">
                <a:solidFill>
                  <a:srgbClr val="106BCC"/>
                </a:solidFill>
                <a:latin typeface="Palatino"/>
                <a:cs typeface="Palatino"/>
              </a:rPr>
              <a:t>r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c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e</a:t>
            </a:r>
            <a:endParaRPr sz="2650">
              <a:latin typeface="Palatino"/>
              <a:cs typeface="Palati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545" y="2199409"/>
            <a:ext cx="406977" cy="406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45" y="2909454"/>
            <a:ext cx="406977" cy="406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45" y="3636818"/>
            <a:ext cx="406977" cy="4069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80" dirty="0">
                <a:solidFill>
                  <a:srgbClr val="2A2D33"/>
                </a:solidFill>
              </a:rPr>
              <a:t>V</a:t>
            </a:r>
            <a:r>
              <a:rPr dirty="0">
                <a:solidFill>
                  <a:srgbClr val="2A2D33"/>
                </a:solidFill>
              </a:rPr>
              <a:t>iewMo</a:t>
            </a: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el </a:t>
            </a:r>
            <a:r>
              <a:rPr spc="-5" dirty="0">
                <a:solidFill>
                  <a:srgbClr val="2A2D33"/>
                </a:solidFill>
              </a:rPr>
              <a:t>B</a:t>
            </a:r>
            <a:r>
              <a:rPr dirty="0">
                <a:solidFill>
                  <a:srgbClr val="2A2D33"/>
                </a:solidFill>
              </a:rPr>
              <a:t>in</a:t>
            </a: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ings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spc="-5" dirty="0">
                <a:solidFill>
                  <a:srgbClr val="7B7171"/>
                </a:solidFill>
              </a:rPr>
              <a:t>B</a:t>
            </a:r>
            <a:r>
              <a:rPr sz="3050" dirty="0">
                <a:solidFill>
                  <a:srgbClr val="7B7171"/>
                </a:solidFill>
              </a:rPr>
              <a:t>uilt-in MVVM Pattern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554181" y="2043545"/>
            <a:ext cx="8061959" cy="31521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562610">
              <a:lnSpc>
                <a:spcPct val="100000"/>
              </a:lnSpc>
            </a:pP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&lt;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h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1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data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-bind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=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"html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: title"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&gt;&lt;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/h1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&gt;</a:t>
            </a:r>
            <a:endParaRPr sz="1700">
              <a:latin typeface="Courier"/>
              <a:cs typeface="Courier"/>
            </a:endParaRPr>
          </a:p>
          <a:p>
            <a:pPr marL="1471930" marR="865505" indent="-90995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&lt;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inpu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t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data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-role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"slider" data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-bind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=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"value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: amount" 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min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"0" 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max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"100"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&gt;</a:t>
            </a:r>
            <a:endParaRPr sz="17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750">
              <a:latin typeface="Times New Roman"/>
              <a:cs typeface="Times New Roman"/>
            </a:endParaRPr>
          </a:p>
          <a:p>
            <a:pPr marL="1082040" marR="3074035" indent="-520065">
              <a:lnSpc>
                <a:spcPct val="100000"/>
              </a:lnSpc>
            </a:pP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var 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viewMode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l </a:t>
            </a:r>
            <a:r>
              <a:rPr sz="1700" dirty="0">
                <a:solidFill>
                  <a:srgbClr val="8F8F8F"/>
                </a:solidFill>
                <a:latin typeface="Courier"/>
                <a:cs typeface="Courier"/>
              </a:rPr>
              <a:t>= 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kendo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.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observable({ 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title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700" spc="-5" dirty="0">
                <a:solidFill>
                  <a:srgbClr val="CC9393"/>
                </a:solidFill>
                <a:latin typeface="Courier"/>
                <a:cs typeface="Courier"/>
              </a:rPr>
              <a:t>'Hell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o World!'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endParaRPr sz="1700">
              <a:latin typeface="Courier"/>
              <a:cs typeface="Courier"/>
            </a:endParaRPr>
          </a:p>
          <a:p>
            <a:pPr marL="108204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amount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700" dirty="0">
                <a:solidFill>
                  <a:srgbClr val="8CD0D3"/>
                </a:solidFill>
                <a:latin typeface="Courier"/>
                <a:cs typeface="Courier"/>
              </a:rPr>
              <a:t>50</a:t>
            </a:r>
            <a:endParaRPr sz="1700">
              <a:latin typeface="Courier"/>
              <a:cs typeface="Courier"/>
            </a:endParaRPr>
          </a:p>
          <a:p>
            <a:pPr marL="56261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7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750">
              <a:latin typeface="Times New Roman"/>
              <a:cs typeface="Times New Roman"/>
            </a:endParaRPr>
          </a:p>
          <a:p>
            <a:pPr marL="562610">
              <a:lnSpc>
                <a:spcPct val="100000"/>
              </a:lnSpc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kendo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.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bind(document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.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body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viewModel);</a:t>
            </a:r>
            <a:endParaRPr sz="17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126" y="5549426"/>
            <a:ext cx="348551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B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ings a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2-</a:t>
            </a:r>
            <a:r>
              <a:rPr sz="3050" spc="-285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ay!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181" y="5256068"/>
            <a:ext cx="1177636" cy="995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dirty="0">
                <a:solidFill>
                  <a:srgbClr val="2A2D33"/>
                </a:solidFill>
              </a:rPr>
              <a:t>MVVM </a:t>
            </a:r>
            <a:r>
              <a:rPr spc="-5" dirty="0">
                <a:solidFill>
                  <a:srgbClr val="2A2D33"/>
                </a:solidFill>
              </a:rPr>
              <a:t>i</a:t>
            </a:r>
            <a:r>
              <a:rPr dirty="0">
                <a:solidFill>
                  <a:srgbClr val="2A2D33"/>
                </a:solidFill>
              </a:rPr>
              <a:t>n </a:t>
            </a:r>
            <a:r>
              <a:rPr spc="-5" dirty="0">
                <a:solidFill>
                  <a:srgbClr val="2A2D33"/>
                </a:solidFill>
              </a:rPr>
              <a:t>Ac</a:t>
            </a:r>
            <a:r>
              <a:rPr dirty="0">
                <a:solidFill>
                  <a:srgbClr val="2A2D33"/>
                </a:solidFill>
              </a:rPr>
              <a:t>tion</a:t>
            </a:r>
          </a:p>
          <a:p>
            <a:pPr marL="116205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UI &amp; </a:t>
            </a:r>
            <a:r>
              <a:rPr sz="3050" spc="-170" dirty="0">
                <a:solidFill>
                  <a:srgbClr val="7B7171"/>
                </a:solidFill>
              </a:rPr>
              <a:t>V</a:t>
            </a:r>
            <a:r>
              <a:rPr sz="3050" dirty="0">
                <a:solidFill>
                  <a:srgbClr val="7B7171"/>
                </a:solidFill>
              </a:rPr>
              <a:t>iewMo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el always in Sync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415636" y="2234045"/>
            <a:ext cx="7905750" cy="3506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70" dirty="0">
                <a:solidFill>
                  <a:srgbClr val="2A2D33"/>
                </a:solidFill>
              </a:rPr>
              <a:t>T</a:t>
            </a:r>
            <a:r>
              <a:rPr dirty="0">
                <a:solidFill>
                  <a:srgbClr val="2A2D33"/>
                </a:solidFill>
              </a:rPr>
              <a:t>emplates a</a:t>
            </a:r>
            <a:r>
              <a:rPr spc="-90" dirty="0">
                <a:solidFill>
                  <a:srgbClr val="2A2D33"/>
                </a:solidFill>
              </a:rPr>
              <a:t>r</a:t>
            </a:r>
            <a:r>
              <a:rPr dirty="0">
                <a:solidFill>
                  <a:srgbClr val="2A2D33"/>
                </a:solidFill>
              </a:rPr>
              <a:t>e Sli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k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Named &amp; Parameterized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450272" y="2043545"/>
            <a:ext cx="8252459" cy="315214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562610" marR="1056005" indent="-520065">
              <a:lnSpc>
                <a:spcPct val="100000"/>
              </a:lnSpc>
            </a:pP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&lt;scrip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t id=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"someTemplate" 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type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"text/x-kendo-template"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&gt; Hello, </a:t>
            </a:r>
            <a:r>
              <a:rPr sz="1700" spc="-5" dirty="0">
                <a:solidFill>
                  <a:srgbClr val="7F9F7F"/>
                </a:solidFill>
                <a:latin typeface="Courier"/>
                <a:cs typeface="Courier"/>
              </a:rPr>
              <a:t>#</a:t>
            </a:r>
            <a:r>
              <a:rPr sz="1700" dirty="0">
                <a:solidFill>
                  <a:srgbClr val="7F9F7F"/>
                </a:solidFill>
                <a:latin typeface="Courier"/>
                <a:cs typeface="Courier"/>
              </a:rPr>
              <a:t>= </a:t>
            </a:r>
            <a:r>
              <a:rPr sz="1700" spc="-5" dirty="0">
                <a:solidFill>
                  <a:srgbClr val="7F9F7F"/>
                </a:solidFill>
                <a:latin typeface="Courier"/>
                <a:cs typeface="Courier"/>
              </a:rPr>
              <a:t>firstNam</a:t>
            </a:r>
            <a:r>
              <a:rPr sz="1700" dirty="0">
                <a:solidFill>
                  <a:srgbClr val="7F9F7F"/>
                </a:solidFill>
                <a:latin typeface="Courier"/>
                <a:cs typeface="Courier"/>
              </a:rPr>
              <a:t>e # </a:t>
            </a:r>
            <a:r>
              <a:rPr sz="1700" spc="-5" dirty="0">
                <a:solidFill>
                  <a:srgbClr val="7F9F7F"/>
                </a:solidFill>
                <a:latin typeface="Courier"/>
                <a:cs typeface="Courier"/>
              </a:rPr>
              <a:t>#</a:t>
            </a:r>
            <a:r>
              <a:rPr sz="1700" dirty="0">
                <a:solidFill>
                  <a:srgbClr val="7F9F7F"/>
                </a:solidFill>
                <a:latin typeface="Courier"/>
                <a:cs typeface="Courier"/>
              </a:rPr>
              <a:t>= </a:t>
            </a:r>
            <a:r>
              <a:rPr sz="1700" spc="-5" dirty="0">
                <a:solidFill>
                  <a:srgbClr val="7F9F7F"/>
                </a:solidFill>
                <a:latin typeface="Courier"/>
                <a:cs typeface="Courier"/>
              </a:rPr>
              <a:t>lastNam</a:t>
            </a:r>
            <a:r>
              <a:rPr sz="1700" dirty="0">
                <a:solidFill>
                  <a:srgbClr val="7F9F7F"/>
                </a:solidFill>
                <a:latin typeface="Courier"/>
                <a:cs typeface="Courier"/>
              </a:rPr>
              <a:t>e #</a:t>
            </a:r>
            <a:endParaRPr sz="170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&lt;/script&gt;</a:t>
            </a:r>
            <a:endParaRPr sz="17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&lt;script&gt;</a:t>
            </a:r>
            <a:endParaRPr sz="1700">
              <a:latin typeface="Courier"/>
              <a:cs typeface="Courier"/>
            </a:endParaRPr>
          </a:p>
          <a:p>
            <a:pPr marL="562610" marR="1651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scriptTemplat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700" spc="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= kendo.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template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($(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"#someTemplate"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).html </a:t>
            </a:r>
            <a:r>
              <a:rPr sz="1700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scriptDat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a = { 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firstName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"John"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lastName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"Doe" 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};</a:t>
            </a:r>
            <a:endParaRPr sz="1700">
              <a:latin typeface="Courier"/>
              <a:cs typeface="Courier"/>
            </a:endParaRPr>
          </a:p>
          <a:p>
            <a:pPr marL="56261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/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/ Guess </a:t>
            </a:r>
            <a:r>
              <a:rPr sz="1700" spc="-5" dirty="0">
                <a:solidFill>
                  <a:srgbClr val="DCDCDC"/>
                </a:solidFill>
                <a:latin typeface="Courier"/>
                <a:cs typeface="Courier"/>
              </a:rPr>
              <a:t>th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e output?</a:t>
            </a:r>
            <a:endParaRPr sz="1700">
              <a:latin typeface="Courier"/>
              <a:cs typeface="Courier"/>
            </a:endParaRPr>
          </a:p>
          <a:p>
            <a:pPr marL="56261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$(</a:t>
            </a:r>
            <a:r>
              <a:rPr sz="1700" dirty="0">
                <a:solidFill>
                  <a:srgbClr val="CC9393"/>
                </a:solidFill>
                <a:latin typeface="Courier"/>
                <a:cs typeface="Courier"/>
              </a:rPr>
              <a:t>"#script"</a:t>
            </a: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).html(scriptTemplate(scriptData));</a:t>
            </a:r>
            <a:endParaRPr sz="1700">
              <a:latin typeface="Courier"/>
              <a:cs typeface="Courier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DCDCDC"/>
                </a:solidFill>
                <a:latin typeface="Courier"/>
                <a:cs typeface="Courier"/>
              </a:rPr>
              <a:t>&lt;/script&gt;</a:t>
            </a:r>
            <a:endParaRPr sz="17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3566" y="5549427"/>
            <a:ext cx="460692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Use as 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epeatable markup!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272" y="5238750"/>
            <a:ext cx="1194954" cy="1013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ata So</a:t>
            </a:r>
            <a:r>
              <a:rPr spc="-5" dirty="0">
                <a:solidFill>
                  <a:srgbClr val="2A2D33"/>
                </a:solidFill>
              </a:rPr>
              <a:t>u</a:t>
            </a:r>
            <a:r>
              <a:rPr spc="-90" dirty="0">
                <a:solidFill>
                  <a:srgbClr val="2A2D33"/>
                </a:solidFill>
              </a:rPr>
              <a:t>r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A</a:t>
            </a:r>
            <a:r>
              <a:rPr sz="3050" spc="-165" dirty="0">
                <a:solidFill>
                  <a:srgbClr val="7B7171"/>
                </a:solidFill>
              </a:rPr>
              <a:t> </a:t>
            </a:r>
            <a:r>
              <a:rPr sz="3050" dirty="0">
                <a:solidFill>
                  <a:srgbClr val="7B7171"/>
                </a:solidFill>
              </a:rPr>
              <a:t>De</a:t>
            </a:r>
            <a:r>
              <a:rPr sz="3050" spc="-5" dirty="0">
                <a:solidFill>
                  <a:srgbClr val="7B7171"/>
                </a:solidFill>
              </a:rPr>
              <a:t>v</a:t>
            </a:r>
            <a:r>
              <a:rPr sz="3050" dirty="0">
                <a:solidFill>
                  <a:srgbClr val="7B7171"/>
                </a:solidFill>
              </a:rPr>
              <a:t>eloper's best frien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!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861868" y="2217568"/>
            <a:ext cx="5868670" cy="230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buFont typeface="Palatino"/>
              <a:buAutoNum type="arabicPeriod"/>
              <a:tabLst>
                <a:tab pos="342265" algn="l"/>
              </a:tabLst>
            </a:pPr>
            <a:r>
              <a:rPr sz="2050" spc="-15" dirty="0">
                <a:latin typeface="Palatino"/>
                <a:cs typeface="Palatino"/>
              </a:rPr>
              <a:t>P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5" dirty="0">
                <a:latin typeface="Palatino"/>
                <a:cs typeface="Palatino"/>
              </a:rPr>
              <a:t>oxy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for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Data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bin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0" dirty="0">
                <a:latin typeface="Palatino"/>
                <a:cs typeface="Palatino"/>
              </a:rPr>
              <a:t>ings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with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Ken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5" dirty="0">
                <a:latin typeface="Palatino"/>
                <a:cs typeface="Palatino"/>
              </a:rPr>
              <a:t>o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UI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wi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0" dirty="0">
                <a:latin typeface="Palatino"/>
                <a:cs typeface="Palatino"/>
              </a:rPr>
              <a:t>gets</a:t>
            </a:r>
            <a:endParaRPr sz="2050">
              <a:latin typeface="Palatino"/>
              <a:cs typeface="Palatino"/>
            </a:endParaRPr>
          </a:p>
          <a:p>
            <a:pPr marL="341630" indent="-328930">
              <a:lnSpc>
                <a:spcPct val="100000"/>
              </a:lnSpc>
              <a:spcBef>
                <a:spcPts val="745"/>
              </a:spcBef>
              <a:buFont typeface="Palatino"/>
              <a:buAutoNum type="arabicPeriod"/>
              <a:tabLst>
                <a:tab pos="342265" algn="l"/>
              </a:tabLst>
            </a:pPr>
            <a:r>
              <a:rPr sz="2050" spc="-215" dirty="0">
                <a:latin typeface="Palatino"/>
                <a:cs typeface="Palatino"/>
              </a:rPr>
              <a:t>W</a:t>
            </a:r>
            <a:r>
              <a:rPr sz="2050" spc="-10" dirty="0">
                <a:latin typeface="Palatino"/>
                <a:cs typeface="Palatino"/>
              </a:rPr>
              <a:t>orks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with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local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or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5" dirty="0">
                <a:latin typeface="Palatino"/>
                <a:cs typeface="Palatino"/>
              </a:rPr>
              <a:t>emote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data</a:t>
            </a:r>
            <a:endParaRPr sz="2050">
              <a:latin typeface="Palatino"/>
              <a:cs typeface="Palatino"/>
            </a:endParaRPr>
          </a:p>
          <a:p>
            <a:pPr marL="341630" indent="-328930">
              <a:lnSpc>
                <a:spcPct val="100000"/>
              </a:lnSpc>
              <a:spcBef>
                <a:spcPts val="675"/>
              </a:spcBef>
              <a:buFont typeface="Palatino"/>
              <a:buAutoNum type="arabicPeriod"/>
              <a:tabLst>
                <a:tab pos="342265" algn="l"/>
              </a:tabLst>
            </a:pPr>
            <a:r>
              <a:rPr sz="2050" spc="-10" dirty="0">
                <a:latin typeface="Palatino"/>
                <a:cs typeface="Palatino"/>
              </a:rPr>
              <a:t>Consistent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API</a:t>
            </a:r>
            <a:endParaRPr sz="2050">
              <a:latin typeface="Palatino"/>
              <a:cs typeface="Palatino"/>
            </a:endParaRPr>
          </a:p>
          <a:p>
            <a:pPr marL="341630" indent="-328930">
              <a:lnSpc>
                <a:spcPct val="100000"/>
              </a:lnSpc>
              <a:spcBef>
                <a:spcPts val="745"/>
              </a:spcBef>
              <a:buFont typeface="Palatino"/>
              <a:buAutoNum type="arabicPeriod"/>
              <a:tabLst>
                <a:tab pos="342265" algn="l"/>
              </a:tabLst>
            </a:pPr>
            <a:r>
              <a:rPr sz="2050" spc="-15" dirty="0">
                <a:latin typeface="Palatino"/>
                <a:cs typeface="Palatino"/>
              </a:rPr>
              <a:t>Easy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CRUD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operations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on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data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sou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0" dirty="0">
                <a:latin typeface="Palatino"/>
                <a:cs typeface="Palatino"/>
              </a:rPr>
              <a:t>ce</a:t>
            </a:r>
            <a:endParaRPr sz="2050">
              <a:latin typeface="Palatino"/>
              <a:cs typeface="Palatino"/>
            </a:endParaRPr>
          </a:p>
          <a:p>
            <a:pPr marL="341630" indent="-328930">
              <a:lnSpc>
                <a:spcPct val="100000"/>
              </a:lnSpc>
              <a:spcBef>
                <a:spcPts val="675"/>
              </a:spcBef>
              <a:buFont typeface="Palatino"/>
              <a:buAutoNum type="arabicPeriod"/>
              <a:tabLst>
                <a:tab pos="342265" algn="l"/>
              </a:tabLst>
            </a:pPr>
            <a:r>
              <a:rPr sz="2050" spc="-15" dirty="0">
                <a:latin typeface="Palatino"/>
                <a:cs typeface="Palatino"/>
              </a:rPr>
              <a:t>Sha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0" dirty="0">
                <a:latin typeface="Palatino"/>
                <a:cs typeface="Palatino"/>
              </a:rPr>
              <a:t>eable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between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wi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0" dirty="0">
                <a:latin typeface="Palatino"/>
                <a:cs typeface="Palatino"/>
              </a:rPr>
              <a:t>gets</a:t>
            </a:r>
            <a:endParaRPr sz="2050">
              <a:latin typeface="Palatino"/>
              <a:cs typeface="Palatino"/>
            </a:endParaRPr>
          </a:p>
          <a:p>
            <a:pPr marL="341630" indent="-328930">
              <a:lnSpc>
                <a:spcPct val="100000"/>
              </a:lnSpc>
              <a:spcBef>
                <a:spcPts val="745"/>
              </a:spcBef>
              <a:buFont typeface="Palatino"/>
              <a:buAutoNum type="arabicPeriod"/>
              <a:tabLst>
                <a:tab pos="342265" algn="l"/>
              </a:tabLst>
            </a:pPr>
            <a:r>
              <a:rPr sz="2050" spc="-10" dirty="0">
                <a:latin typeface="Palatino"/>
                <a:cs typeface="Palatino"/>
              </a:rPr>
              <a:t>Paging,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Sorting,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Filtering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-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client/ser</a:t>
            </a:r>
            <a:r>
              <a:rPr sz="2050" spc="-20" dirty="0">
                <a:latin typeface="Palatino"/>
                <a:cs typeface="Palatino"/>
              </a:rPr>
              <a:t>v</a:t>
            </a:r>
            <a:r>
              <a:rPr sz="2050" spc="-10" dirty="0">
                <a:latin typeface="Palatino"/>
                <a:cs typeface="Palatino"/>
              </a:rPr>
              <a:t>er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side</a:t>
            </a:r>
            <a:endParaRPr sz="2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ata So</a:t>
            </a:r>
            <a:r>
              <a:rPr spc="-5" dirty="0">
                <a:solidFill>
                  <a:srgbClr val="2A2D33"/>
                </a:solidFill>
              </a:rPr>
              <a:t>u</a:t>
            </a:r>
            <a:r>
              <a:rPr spc="-90" dirty="0">
                <a:solidFill>
                  <a:srgbClr val="2A2D33"/>
                </a:solidFill>
              </a:rPr>
              <a:t>r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e </a:t>
            </a:r>
            <a:r>
              <a:rPr spc="-5" dirty="0">
                <a:solidFill>
                  <a:srgbClr val="2A2D33"/>
                </a:solidFill>
              </a:rPr>
              <a:t>H</a:t>
            </a:r>
            <a:r>
              <a:rPr dirty="0">
                <a:solidFill>
                  <a:srgbClr val="2A2D33"/>
                </a:solidFill>
              </a:rPr>
              <a:t>ook</a:t>
            </a:r>
            <a:r>
              <a:rPr spc="-5" dirty="0">
                <a:solidFill>
                  <a:srgbClr val="2A2D33"/>
                </a:solidFill>
              </a:rPr>
              <a:t>up</a:t>
            </a:r>
          </a:p>
        </p:txBody>
      </p:sp>
      <p:sp>
        <p:nvSpPr>
          <p:cNvPr id="3" name="object 3"/>
          <p:cNvSpPr/>
          <p:nvPr/>
        </p:nvSpPr>
        <p:spPr>
          <a:xfrm>
            <a:off x="450272" y="1922317"/>
            <a:ext cx="8252459" cy="4442460"/>
          </a:xfrm>
          <a:custGeom>
            <a:avLst/>
            <a:gdLst/>
            <a:ahLst/>
            <a:cxnLst/>
            <a:rect l="l" t="t" r="r" b="b"/>
            <a:pathLst>
              <a:path w="8252459" h="4442460">
                <a:moveTo>
                  <a:pt x="0" y="0"/>
                </a:moveTo>
                <a:lnTo>
                  <a:pt x="8252114" y="0"/>
                </a:lnTo>
                <a:lnTo>
                  <a:pt x="8252114" y="4442114"/>
                </a:lnTo>
                <a:lnTo>
                  <a:pt x="0" y="4442114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003" y="2164457"/>
            <a:ext cx="479615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id=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"products"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&gt;&lt;/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12700">
              <a:lnSpc>
                <a:spcPts val="143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&lt;scrip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t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type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"text/x-kendo-template"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id=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"template"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38671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&lt;h3&gt;</a:t>
            </a:r>
            <a:r>
              <a:rPr sz="1200" spc="10" dirty="0">
                <a:solidFill>
                  <a:srgbClr val="7F9F7F"/>
                </a:solidFill>
                <a:latin typeface="Courier"/>
                <a:cs typeface="Courier"/>
              </a:rPr>
              <a:t>#:ProductName#&lt;/h3&gt;</a:t>
            </a:r>
            <a:endParaRPr sz="1200">
              <a:latin typeface="Courier"/>
              <a:cs typeface="Courier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&lt;/script&gt;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003" y="3073661"/>
            <a:ext cx="208343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&lt;script&gt;</a:t>
            </a:r>
            <a:endParaRPr sz="1200">
              <a:latin typeface="Courier"/>
              <a:cs typeface="Courier"/>
            </a:endParaRPr>
          </a:p>
          <a:p>
            <a:pPr marL="386715">
              <a:lnSpc>
                <a:spcPts val="143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$(function(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)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760730">
              <a:lnSpc>
                <a:spcPts val="1435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template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271" y="3437343"/>
            <a:ext cx="3580129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kendo.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template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($(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"#template"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).html());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3269" y="3801025"/>
            <a:ext cx="133477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715" marR="5080" indent="-374650">
              <a:lnSpc>
                <a:spcPct val="100000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var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dataSource transport: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274" y="3801025"/>
            <a:ext cx="273812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ne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w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kendo.data.DataSource({</a:t>
            </a:r>
            <a:endParaRPr sz="1200">
              <a:latin typeface="Courier"/>
              <a:cs typeface="Courier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003" y="4164707"/>
            <a:ext cx="7321550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8760">
              <a:lnSpc>
                <a:spcPts val="1435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read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1882775" marR="5080">
              <a:lnSpc>
                <a:spcPts val="1430"/>
              </a:lnSpc>
              <a:spcBef>
                <a:spcPts val="50"/>
              </a:spcBef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url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  <a:hlinkClick r:id="rId3"/>
              </a:rPr>
              <a:t>"http://demos.telerik.com/kendo-ui/service/Products</a:t>
            </a:r>
            <a:r>
              <a:rPr sz="1200" spc="5" dirty="0">
                <a:solidFill>
                  <a:srgbClr val="CC9393"/>
                </a:solidFill>
                <a:latin typeface="Courier"/>
                <a:cs typeface="Courier"/>
                <a:hlinkClick r:id="rId3"/>
              </a:rPr>
              <a:t>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dataType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"jsonp"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200">
              <a:latin typeface="Courier"/>
              <a:cs typeface="Courier"/>
            </a:endParaRPr>
          </a:p>
          <a:p>
            <a:pPr marL="1134745">
              <a:lnSpc>
                <a:spcPts val="138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},</a:t>
            </a:r>
            <a:endParaRPr sz="1200">
              <a:latin typeface="Courier"/>
              <a:cs typeface="Courier"/>
            </a:endParaRPr>
          </a:p>
          <a:p>
            <a:pPr marL="1134745">
              <a:lnSpc>
                <a:spcPts val="143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change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function(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)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1508760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$(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"#products"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).html(kendo.render(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template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this.view()));}</a:t>
            </a:r>
            <a:endParaRPr sz="1200">
              <a:latin typeface="Courier"/>
              <a:cs typeface="Courier"/>
            </a:endParaRPr>
          </a:p>
          <a:p>
            <a:pPr marL="76073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2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>
              <a:latin typeface="Times New Roman"/>
              <a:cs typeface="Times New Roman"/>
            </a:endParaRPr>
          </a:p>
          <a:p>
            <a:pPr marL="76073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dataSource.read();</a:t>
            </a:r>
            <a:endParaRPr sz="1200">
              <a:latin typeface="Courier"/>
              <a:cs typeface="Courier"/>
            </a:endParaRPr>
          </a:p>
          <a:p>
            <a:pPr marL="38671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200">
              <a:latin typeface="Courier"/>
              <a:cs typeface="Courier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&lt;/script&gt;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481" y="1379786"/>
            <a:ext cx="3808729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Re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m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ote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ata bin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ings</a:t>
            </a:r>
            <a:endParaRPr sz="3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ata So</a:t>
            </a:r>
            <a:r>
              <a:rPr spc="-5" dirty="0">
                <a:solidFill>
                  <a:srgbClr val="2A2D33"/>
                </a:solidFill>
              </a:rPr>
              <a:t>u</a:t>
            </a:r>
            <a:r>
              <a:rPr spc="-90" dirty="0">
                <a:solidFill>
                  <a:srgbClr val="2A2D33"/>
                </a:solidFill>
              </a:rPr>
              <a:t>r</a:t>
            </a:r>
            <a:r>
              <a:rPr spc="-5" dirty="0">
                <a:solidFill>
                  <a:srgbClr val="2A2D33"/>
                </a:solidFill>
              </a:rPr>
              <a:t>c</a:t>
            </a:r>
            <a:r>
              <a:rPr dirty="0">
                <a:solidFill>
                  <a:srgbClr val="2A2D33"/>
                </a:solidFill>
              </a:rPr>
              <a:t>e </a:t>
            </a:r>
            <a:r>
              <a:rPr spc="-5" dirty="0">
                <a:solidFill>
                  <a:srgbClr val="2A2D33"/>
                </a:solidFill>
              </a:rPr>
              <a:t>i</a:t>
            </a:r>
            <a:r>
              <a:rPr dirty="0">
                <a:solidFill>
                  <a:srgbClr val="2A2D33"/>
                </a:solidFill>
              </a:rPr>
              <a:t>n </a:t>
            </a:r>
            <a:r>
              <a:rPr spc="-5" dirty="0">
                <a:solidFill>
                  <a:srgbClr val="2A2D33"/>
                </a:solidFill>
              </a:rPr>
              <a:t>Ac</a:t>
            </a:r>
            <a:r>
              <a:rPr dirty="0">
                <a:solidFill>
                  <a:srgbClr val="2A2D33"/>
                </a:solidFill>
              </a:rPr>
              <a:t>tion</a:t>
            </a:r>
          </a:p>
          <a:p>
            <a:pPr marL="73025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Seeing is belie</a:t>
            </a:r>
            <a:r>
              <a:rPr sz="3050" spc="-5" dirty="0">
                <a:solidFill>
                  <a:srgbClr val="7B7171"/>
                </a:solidFill>
              </a:rPr>
              <a:t>v</a:t>
            </a:r>
            <a:r>
              <a:rPr sz="3050" dirty="0">
                <a:solidFill>
                  <a:srgbClr val="7B7171"/>
                </a:solidFill>
              </a:rPr>
              <a:t>ing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580159" y="2277341"/>
            <a:ext cx="7992341" cy="3403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E</a:t>
            </a:r>
            <a:r>
              <a:rPr dirty="0">
                <a:solidFill>
                  <a:srgbClr val="2A2D33"/>
                </a:solidFill>
              </a:rPr>
              <a:t>a</a:t>
            </a:r>
            <a:r>
              <a:rPr spc="-5" dirty="0">
                <a:solidFill>
                  <a:srgbClr val="2A2D33"/>
                </a:solidFill>
              </a:rPr>
              <a:t>s</a:t>
            </a:r>
            <a:r>
              <a:rPr dirty="0">
                <a:solidFill>
                  <a:srgbClr val="2A2D33"/>
                </a:solidFill>
              </a:rPr>
              <a:t>y CRUD </a:t>
            </a:r>
            <a:r>
              <a:rPr spc="-5" dirty="0">
                <a:solidFill>
                  <a:srgbClr val="2A2D33"/>
                </a:solidFill>
              </a:rPr>
              <a:t>O</a:t>
            </a:r>
            <a:r>
              <a:rPr dirty="0">
                <a:solidFill>
                  <a:srgbClr val="2A2D33"/>
                </a:solidFill>
              </a:rPr>
              <a:t>peratio</a:t>
            </a:r>
            <a:r>
              <a:rPr spc="-5" dirty="0">
                <a:solidFill>
                  <a:srgbClr val="2A2D33"/>
                </a:solidFill>
              </a:rPr>
              <a:t>ns</a:t>
            </a:r>
          </a:p>
        </p:txBody>
      </p:sp>
      <p:sp>
        <p:nvSpPr>
          <p:cNvPr id="3" name="object 3"/>
          <p:cNvSpPr/>
          <p:nvPr/>
        </p:nvSpPr>
        <p:spPr>
          <a:xfrm>
            <a:off x="450272" y="1922317"/>
            <a:ext cx="8252459" cy="3862070"/>
          </a:xfrm>
          <a:custGeom>
            <a:avLst/>
            <a:gdLst/>
            <a:ahLst/>
            <a:cxnLst/>
            <a:rect l="l" t="t" r="r" b="b"/>
            <a:pathLst>
              <a:path w="8252459" h="3862070">
                <a:moveTo>
                  <a:pt x="0" y="0"/>
                </a:moveTo>
                <a:lnTo>
                  <a:pt x="8252114" y="0"/>
                </a:lnTo>
                <a:lnTo>
                  <a:pt x="8252114" y="3861955"/>
                </a:lnTo>
                <a:lnTo>
                  <a:pt x="0" y="386195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703" y="2177157"/>
            <a:ext cx="645414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va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r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crudServiceBaseUr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l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  <a:hlinkClick r:id="rId3"/>
              </a:rPr>
              <a:t>"http://demos.telerik.com/kendo-ui/service</a:t>
            </a:r>
            <a:r>
              <a:rPr sz="1200" spc="5" dirty="0">
                <a:solidFill>
                  <a:srgbClr val="CC9393"/>
                </a:solidFill>
                <a:latin typeface="Courier"/>
                <a:cs typeface="Courier"/>
                <a:hlinkClick r:id="rId3"/>
              </a:rPr>
              <a:t>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;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var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838" y="2358998"/>
            <a:ext cx="1122680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indent="-187325">
              <a:lnSpc>
                <a:spcPct val="10000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dataSourc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= transport:</a:t>
            </a:r>
            <a:endParaRPr sz="1200">
              <a:latin typeface="Courier"/>
              <a:cs typeface="Courier"/>
            </a:endParaRPr>
          </a:p>
          <a:p>
            <a:pPr marL="65468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read: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7769" y="2358998"/>
            <a:ext cx="2526030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new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kendo.data.DataSource({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93345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0709" y="2904521"/>
            <a:ext cx="523811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url: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crudServiceBaseUr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l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+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"/Products"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dataType: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"jsonp"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0108" y="3086362"/>
            <a:ext cx="2338070" cy="179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},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update: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186690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url: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crudServiceBaseUrl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},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destroy: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186690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url: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crudServiceBaseUrl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},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create: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{</a:t>
            </a:r>
            <a:endParaRPr sz="1200">
              <a:latin typeface="Courier"/>
              <a:cs typeface="Courier"/>
            </a:endParaRPr>
          </a:p>
          <a:p>
            <a:pPr marL="186690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url: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crudServiceBaseUrl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1978" y="3450044"/>
            <a:ext cx="364807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+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"/Products/Update"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dataType: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"jsonp"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1978" y="3995566"/>
            <a:ext cx="374142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+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"/Products/Destroy"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dataType: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"jsonp"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1978" y="4541089"/>
            <a:ext cx="364807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+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"/Products/Create"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dataType: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"jsonp"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703" y="4904771"/>
            <a:ext cx="131000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algn="ctr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},</a:t>
            </a:r>
            <a:endParaRPr sz="1200">
              <a:latin typeface="Courier"/>
              <a:cs typeface="Courier"/>
            </a:endParaRPr>
          </a:p>
          <a:p>
            <a:pPr marL="186690" algn="ctr">
              <a:lnSpc>
                <a:spcPts val="1430"/>
              </a:lnSpc>
              <a:spcBef>
                <a:spcPts val="50"/>
              </a:spcBef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batch: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EFEFAF"/>
                </a:solidFill>
                <a:latin typeface="Courier"/>
                <a:cs typeface="Courier"/>
              </a:rPr>
              <a:t>true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 pageSize: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8CD0D3"/>
                </a:solidFill>
                <a:latin typeface="Courier"/>
                <a:cs typeface="Courier"/>
              </a:rPr>
              <a:t>20</a:t>
            </a:r>
            <a:endParaRPr sz="1200">
              <a:latin typeface="Courier"/>
              <a:cs typeface="Courier"/>
            </a:endParaRPr>
          </a:p>
          <a:p>
            <a:pPr>
              <a:lnSpc>
                <a:spcPts val="138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481" y="1379786"/>
            <a:ext cx="488696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Co</a:t>
            </a:r>
            <a:r>
              <a:rPr sz="3050" spc="-15" dirty="0">
                <a:solidFill>
                  <a:srgbClr val="7B7171"/>
                </a:solidFill>
                <a:latin typeface="Palatino"/>
                <a:cs typeface="Palatino"/>
              </a:rPr>
              <a:t>nfigu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ser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points</a:t>
            </a:r>
            <a:endParaRPr sz="3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2387" y="2319841"/>
            <a:ext cx="46628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dirty="0">
                <a:solidFill>
                  <a:srgbClr val="FFFFFF"/>
                </a:solidFill>
                <a:latin typeface="Palatino"/>
                <a:cs typeface="Palatino"/>
              </a:rPr>
              <a:t>Why Ken</a:t>
            </a:r>
            <a:r>
              <a:rPr sz="5100" spc="-5" dirty="0">
                <a:solidFill>
                  <a:srgbClr val="FFFFFF"/>
                </a:solidFill>
                <a:latin typeface="Palatino"/>
                <a:cs typeface="Palatino"/>
              </a:rPr>
              <a:t>d</a:t>
            </a:r>
            <a:r>
              <a:rPr sz="5100" dirty="0">
                <a:solidFill>
                  <a:srgbClr val="FFFFFF"/>
                </a:solidFill>
                <a:latin typeface="Palatino"/>
                <a:cs typeface="Palatino"/>
              </a:rPr>
              <a:t>o </a:t>
            </a:r>
            <a:r>
              <a:rPr sz="5100" spc="-5" dirty="0">
                <a:solidFill>
                  <a:srgbClr val="FFFFFF"/>
                </a:solidFill>
                <a:latin typeface="Palatino"/>
                <a:cs typeface="Palatino"/>
              </a:rPr>
              <a:t>U</a:t>
            </a:r>
            <a:r>
              <a:rPr sz="5100" dirty="0">
                <a:solidFill>
                  <a:srgbClr val="FFFFFF"/>
                </a:solidFill>
                <a:latin typeface="Palatino"/>
                <a:cs typeface="Palatino"/>
              </a:rPr>
              <a:t>I?</a:t>
            </a:r>
            <a:endParaRPr sz="510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6984" y="3191423"/>
            <a:ext cx="484505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Palatino"/>
                <a:cs typeface="Palatino"/>
              </a:rPr>
              <a:t>Everything</a:t>
            </a:r>
            <a:r>
              <a:rPr sz="2050" spc="-5" dirty="0">
                <a:solidFill>
                  <a:srgbClr val="FFFFFF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Palatino"/>
                <a:cs typeface="Palatino"/>
              </a:rPr>
              <a:t>you</a:t>
            </a:r>
            <a:r>
              <a:rPr sz="2050" spc="-5" dirty="0">
                <a:solidFill>
                  <a:srgbClr val="FFFFFF"/>
                </a:solidFill>
                <a:latin typeface="Palatino"/>
                <a:cs typeface="Palatino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Palatino"/>
                <a:cs typeface="Palatino"/>
              </a:rPr>
              <a:t>need,</a:t>
            </a:r>
            <a:r>
              <a:rPr sz="2050" spc="-5" dirty="0">
                <a:solidFill>
                  <a:srgbClr val="FFFFFF"/>
                </a:solidFill>
                <a:latin typeface="Palatino"/>
                <a:cs typeface="Palatino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Palatino"/>
                <a:cs typeface="Palatino"/>
              </a:rPr>
              <a:t>in</a:t>
            </a:r>
            <a:r>
              <a:rPr sz="2050" spc="-5" dirty="0">
                <a:solidFill>
                  <a:srgbClr val="FFFFFF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Palatino"/>
                <a:cs typeface="Palatino"/>
              </a:rPr>
              <a:t>o</a:t>
            </a:r>
            <a:r>
              <a:rPr sz="2050" spc="-20" dirty="0">
                <a:solidFill>
                  <a:srgbClr val="FFFFFF"/>
                </a:solidFill>
                <a:latin typeface="Palatino"/>
                <a:cs typeface="Palatino"/>
              </a:rPr>
              <a:t>n</a:t>
            </a:r>
            <a:r>
              <a:rPr sz="2050" spc="-10" dirty="0">
                <a:solidFill>
                  <a:srgbClr val="FFFFFF"/>
                </a:solidFill>
                <a:latin typeface="Palatino"/>
                <a:cs typeface="Palatino"/>
              </a:rPr>
              <a:t>e</a:t>
            </a:r>
            <a:r>
              <a:rPr sz="2050" spc="-5" dirty="0">
                <a:solidFill>
                  <a:srgbClr val="FFFFFF"/>
                </a:solidFill>
                <a:latin typeface="Palatino"/>
                <a:cs typeface="Palatino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Palatino"/>
                <a:cs typeface="Palatino"/>
              </a:rPr>
              <a:t>neat</a:t>
            </a:r>
            <a:r>
              <a:rPr sz="2050" spc="-5" dirty="0">
                <a:solidFill>
                  <a:srgbClr val="FFFFFF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Palatino"/>
                <a:cs typeface="Palatino"/>
              </a:rPr>
              <a:t>package</a:t>
            </a:r>
            <a:endParaRPr sz="2050">
              <a:latin typeface="Palatino"/>
              <a:cs typeface="Palatino"/>
            </a:endParaRPr>
          </a:p>
        </p:txBody>
      </p:sp>
      <p:pic>
        <p:nvPicPr>
          <p:cNvPr id="6" name="Picture 5" descr="Screen Shot 2015-02-03 at 4.54.26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71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ata </a:t>
            </a:r>
            <a:r>
              <a:rPr spc="-5" dirty="0">
                <a:solidFill>
                  <a:srgbClr val="2A2D33"/>
                </a:solidFill>
              </a:rPr>
              <a:t>Ed</a:t>
            </a:r>
            <a:r>
              <a:rPr dirty="0">
                <a:solidFill>
                  <a:srgbClr val="2A2D33"/>
                </a:solidFill>
              </a:rPr>
              <a:t>its Simp</a:t>
            </a:r>
            <a:r>
              <a:rPr spc="-20" dirty="0">
                <a:solidFill>
                  <a:srgbClr val="2A2D33"/>
                </a:solidFill>
              </a:rPr>
              <a:t>lified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Grid </a:t>
            </a:r>
            <a:r>
              <a:rPr sz="3050" spc="-5" dirty="0">
                <a:solidFill>
                  <a:srgbClr val="7B7171"/>
                </a:solidFill>
              </a:rPr>
              <a:t>Ed</a:t>
            </a:r>
            <a:r>
              <a:rPr sz="3050" dirty="0">
                <a:solidFill>
                  <a:srgbClr val="7B7171"/>
                </a:solidFill>
              </a:rPr>
              <a:t>it Mo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es - Inline/Popup/</a:t>
            </a:r>
            <a:r>
              <a:rPr sz="3050" spc="-5" dirty="0">
                <a:solidFill>
                  <a:srgbClr val="7B7171"/>
                </a:solidFill>
              </a:rPr>
              <a:t>B</a:t>
            </a:r>
            <a:r>
              <a:rPr sz="3050" dirty="0">
                <a:solidFill>
                  <a:srgbClr val="7B7171"/>
                </a:solidFill>
              </a:rPr>
              <a:t>at</a:t>
            </a:r>
            <a:r>
              <a:rPr sz="3050" spc="-5" dirty="0">
                <a:solidFill>
                  <a:srgbClr val="7B7171"/>
                </a:solidFill>
              </a:rPr>
              <a:t>c</a:t>
            </a:r>
            <a:r>
              <a:rPr sz="3050" dirty="0">
                <a:solidFill>
                  <a:srgbClr val="7B7171"/>
                </a:solidFill>
              </a:rPr>
              <a:t>h!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554181" y="2026227"/>
            <a:ext cx="7620000" cy="433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67500"/>
          </a:xfrm>
          <a:custGeom>
            <a:avLst/>
            <a:gdLst/>
            <a:ahLst/>
            <a:cxnLst/>
            <a:rect l="l" t="t" r="r" b="b"/>
            <a:pathLst>
              <a:path w="9144000" h="6667500">
                <a:moveTo>
                  <a:pt x="0" y="6667500"/>
                </a:moveTo>
                <a:lnTo>
                  <a:pt x="9144000" y="6667500"/>
                </a:lnTo>
                <a:lnTo>
                  <a:pt x="9144000" y="0"/>
                </a:lnTo>
                <a:lnTo>
                  <a:pt x="0" y="0"/>
                </a:lnTo>
                <a:lnTo>
                  <a:pt x="0" y="6667500"/>
                </a:lnTo>
              </a:path>
            </a:pathLst>
          </a:custGeom>
          <a:solidFill>
            <a:srgbClr val="BAF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3425" y="5151110"/>
            <a:ext cx="510603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 get t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h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Chi .. how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 I start?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295" y="1541317"/>
            <a:ext cx="8304067" cy="3420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470" dirty="0"/>
              <a:t>W</a:t>
            </a:r>
            <a:r>
              <a:rPr dirty="0"/>
              <a:t>e lo</a:t>
            </a:r>
            <a:r>
              <a:rPr spc="-5" dirty="0"/>
              <a:t>v</a:t>
            </a:r>
            <a:r>
              <a:rPr dirty="0"/>
              <a:t>e </a:t>
            </a:r>
            <a:r>
              <a:rPr spc="-5" dirty="0"/>
              <a:t>O</a:t>
            </a:r>
            <a:r>
              <a:rPr dirty="0"/>
              <a:t>pen So</a:t>
            </a:r>
            <a:r>
              <a:rPr spc="-5" dirty="0"/>
              <a:t>u</a:t>
            </a:r>
            <a:r>
              <a:rPr spc="-90" dirty="0"/>
              <a:t>r</a:t>
            </a:r>
            <a:r>
              <a:rPr spc="-5" dirty="0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3013363"/>
            <a:ext cx="320386" cy="320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45" y="3775363"/>
            <a:ext cx="372340" cy="372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0" y="4615295"/>
            <a:ext cx="320386" cy="320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613" y="2086840"/>
            <a:ext cx="3801341" cy="536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6079" y="2999216"/>
            <a:ext cx="5513070" cy="292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92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Appli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ation Framework</a:t>
            </a:r>
            <a:endParaRPr sz="2650">
              <a:latin typeface="Palatino"/>
              <a:cs typeface="Palatino"/>
            </a:endParaRPr>
          </a:p>
          <a:p>
            <a:pPr marL="629920" marR="3364229">
              <a:lnSpc>
                <a:spcPts val="6340"/>
              </a:lnSpc>
              <a:spcBef>
                <a:spcPts val="600"/>
              </a:spcBef>
            </a:pPr>
            <a:r>
              <a:rPr sz="2650" spc="-245" dirty="0">
                <a:latin typeface="Palatino"/>
                <a:cs typeface="Palatino"/>
              </a:rPr>
              <a:t>W</a:t>
            </a:r>
            <a:r>
              <a:rPr sz="2650" dirty="0">
                <a:latin typeface="Palatino"/>
                <a:cs typeface="Palatino"/>
              </a:rPr>
              <a:t>eb UI Mobile UI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280" dirty="0">
                <a:solidFill>
                  <a:srgbClr val="7B7171"/>
                </a:solidFill>
                <a:latin typeface="Palatino"/>
                <a:cs typeface="Palatino"/>
              </a:rPr>
              <a:t>Y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up, it's F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ee .. the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is no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at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h!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55" y="1440400"/>
            <a:ext cx="769493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Ken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 UI Co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is on</a:t>
            </a:r>
            <a:r>
              <a:rPr sz="305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3050" dirty="0">
                <a:solidFill>
                  <a:srgbClr val="106BCC"/>
                </a:solidFill>
                <a:latin typeface="Palatino"/>
                <a:cs typeface="Palatino"/>
              </a:rPr>
              <a:t>GitHub 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- Use it. Fork it.</a:t>
            </a:r>
            <a:endParaRPr sz="3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Ken</a:t>
            </a:r>
            <a:r>
              <a:rPr spc="-5" dirty="0"/>
              <a:t>d</a:t>
            </a:r>
            <a:r>
              <a:rPr dirty="0"/>
              <a:t>o </a:t>
            </a:r>
            <a:r>
              <a:rPr spc="-5" dirty="0"/>
              <a:t>U</a:t>
            </a:r>
            <a:r>
              <a:rPr dirty="0"/>
              <a:t>I P</a:t>
            </a:r>
            <a:r>
              <a:rPr spc="-90" dirty="0"/>
              <a:t>r</a:t>
            </a:r>
            <a:r>
              <a:rPr dirty="0"/>
              <a:t>ofe</a:t>
            </a:r>
            <a:r>
              <a:rPr spc="-5" dirty="0"/>
              <a:t>ss</a:t>
            </a:r>
            <a:r>
              <a:rPr dirty="0"/>
              <a:t>io</a:t>
            </a:r>
            <a:r>
              <a:rPr spc="-5" dirty="0"/>
              <a:t>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845" y="1440401"/>
            <a:ext cx="5594350" cy="455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For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E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nterprise apps</a:t>
            </a:r>
            <a:endParaRPr sz="3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231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5" dirty="0">
                <a:latin typeface="Palatino"/>
                <a:cs typeface="Palatino"/>
              </a:rPr>
              <a:t>Grid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|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Pi</a:t>
            </a:r>
            <a:r>
              <a:rPr sz="2050" spc="-20" dirty="0">
                <a:latin typeface="Palatino"/>
                <a:cs typeface="Palatino"/>
              </a:rPr>
              <a:t>v</a:t>
            </a:r>
            <a:r>
              <a:rPr sz="2050" spc="-10" dirty="0">
                <a:latin typeface="Palatino"/>
                <a:cs typeface="Palatino"/>
              </a:rPr>
              <a:t>otGrid</a:t>
            </a:r>
            <a:endParaRPr sz="2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74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5" dirty="0">
                <a:latin typeface="Palatino"/>
                <a:cs typeface="Palatino"/>
              </a:rPr>
              <a:t>Ba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5" dirty="0">
                <a:latin typeface="Palatino"/>
                <a:cs typeface="Palatino"/>
              </a:rPr>
              <a:t>code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|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QR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Code</a:t>
            </a:r>
            <a:endParaRPr sz="2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67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5" dirty="0">
                <a:latin typeface="Palatino"/>
                <a:cs typeface="Palatino"/>
              </a:rPr>
              <a:t>Schedule</a:t>
            </a:r>
            <a:r>
              <a:rPr sz="2050" spc="-10" dirty="0">
                <a:latin typeface="Palatino"/>
                <a:cs typeface="Palatino"/>
              </a:rPr>
              <a:t>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|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Gantt</a:t>
            </a:r>
            <a:endParaRPr sz="2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74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0" dirty="0">
                <a:latin typeface="Palatino"/>
                <a:cs typeface="Palatino"/>
              </a:rPr>
              <a:t>Editor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|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Upload</a:t>
            </a:r>
            <a:endParaRPr sz="2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67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5" dirty="0">
                <a:latin typeface="Palatino"/>
                <a:cs typeface="Palatino"/>
              </a:rPr>
              <a:t>Gauge</a:t>
            </a:r>
            <a:endParaRPr sz="2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74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5" dirty="0">
                <a:latin typeface="Palatino"/>
                <a:cs typeface="Palatino"/>
              </a:rPr>
              <a:t>Diagram</a:t>
            </a:r>
            <a:endParaRPr sz="2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67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5" dirty="0">
                <a:latin typeface="Palatino"/>
                <a:cs typeface="Palatino"/>
              </a:rPr>
              <a:t>Map</a:t>
            </a:r>
            <a:endParaRPr sz="2050">
              <a:latin typeface="Palatino"/>
              <a:cs typeface="Palatino"/>
            </a:endParaRPr>
          </a:p>
          <a:p>
            <a:pPr marL="1847850" indent="-328930">
              <a:lnSpc>
                <a:spcPct val="100000"/>
              </a:lnSpc>
              <a:spcBef>
                <a:spcPts val="745"/>
              </a:spcBef>
              <a:buFont typeface="Palatino"/>
              <a:buAutoNum type="arabicPeriod"/>
              <a:tabLst>
                <a:tab pos="1848485" algn="l"/>
              </a:tabLst>
            </a:pPr>
            <a:r>
              <a:rPr sz="2050" spc="-15" dirty="0">
                <a:latin typeface="Palatino"/>
                <a:cs typeface="Palatino"/>
              </a:rPr>
              <a:t>Data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30" dirty="0">
                <a:latin typeface="Palatino"/>
                <a:cs typeface="Palatino"/>
              </a:rPr>
              <a:t>V</a:t>
            </a:r>
            <a:r>
              <a:rPr sz="2050" spc="-10" dirty="0">
                <a:latin typeface="Palatino"/>
                <a:cs typeface="Palatino"/>
              </a:rPr>
              <a:t>isualization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|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~20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200" dirty="0">
                <a:latin typeface="Palatino"/>
                <a:cs typeface="Palatino"/>
              </a:rPr>
              <a:t>T</a:t>
            </a:r>
            <a:r>
              <a:rPr sz="2050" spc="-15" dirty="0">
                <a:latin typeface="Palatino"/>
                <a:cs typeface="Palatino"/>
              </a:rPr>
              <a:t>ypes</a:t>
            </a:r>
            <a:endParaRPr sz="20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Featu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e-ri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h with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onsistent API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636" y="2597727"/>
            <a:ext cx="2242704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Ser</a:t>
            </a:r>
            <a:r>
              <a:rPr spc="-5" dirty="0"/>
              <a:t>v</a:t>
            </a:r>
            <a:r>
              <a:rPr dirty="0"/>
              <a:t>e</a:t>
            </a:r>
            <a:r>
              <a:rPr spc="-90" dirty="0"/>
              <a:t>r</a:t>
            </a:r>
            <a:r>
              <a:rPr dirty="0"/>
              <a:t>-Si</a:t>
            </a:r>
            <a:r>
              <a:rPr spc="-5" dirty="0"/>
              <a:t>d</a:t>
            </a:r>
            <a:r>
              <a:rPr dirty="0"/>
              <a:t>e </a:t>
            </a:r>
            <a:r>
              <a:rPr spc="-380" dirty="0"/>
              <a:t>W</a:t>
            </a:r>
            <a:r>
              <a:rPr dirty="0"/>
              <a:t>rappers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2164772"/>
            <a:ext cx="493568" cy="493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45" y="2935431"/>
            <a:ext cx="493568" cy="493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45" y="3740727"/>
            <a:ext cx="493568" cy="493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845" y="1440401"/>
            <a:ext cx="6193790" cy="389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Ren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ers HTM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L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5 Ken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 UI </a:t>
            </a:r>
            <a:r>
              <a:rPr sz="3050" spc="-170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gets</a:t>
            </a:r>
            <a:endParaRPr sz="3050">
              <a:latin typeface="Palatino"/>
              <a:cs typeface="Palatino"/>
            </a:endParaRPr>
          </a:p>
          <a:p>
            <a:pPr marL="817880" marR="3101975">
              <a:lnSpc>
                <a:spcPts val="6070"/>
              </a:lnSpc>
              <a:spcBef>
                <a:spcPts val="600"/>
              </a:spcBef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AS</a:t>
            </a:r>
            <a:r>
              <a:rPr sz="2650" spc="-345" dirty="0">
                <a:solidFill>
                  <a:srgbClr val="106BCC"/>
                </a:solidFill>
                <a:latin typeface="Palatino"/>
                <a:cs typeface="Palatino"/>
              </a:rPr>
              <a:t>P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.N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E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T MVC PHP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150">
              <a:latin typeface="Times New Roman"/>
              <a:cs typeface="Times New Roman"/>
            </a:endParaRPr>
          </a:p>
          <a:p>
            <a:pPr marL="817880">
              <a:lnSpc>
                <a:spcPct val="100000"/>
              </a:lnSpc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JSP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61671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Pi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k yo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u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r ser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er sta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k!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818" y="4520045"/>
            <a:ext cx="1411432" cy="1194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845" y="484119"/>
            <a:ext cx="6509384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5" dirty="0">
                <a:latin typeface="Palatino"/>
                <a:cs typeface="Palatino"/>
              </a:rPr>
              <a:t>An</a:t>
            </a:r>
            <a:r>
              <a:rPr sz="5100" dirty="0">
                <a:latin typeface="Palatino"/>
                <a:cs typeface="Palatino"/>
              </a:rPr>
              <a:t>g</a:t>
            </a:r>
            <a:r>
              <a:rPr sz="5100" spc="-5" dirty="0">
                <a:latin typeface="Palatino"/>
                <a:cs typeface="Palatino"/>
              </a:rPr>
              <a:t>ula</a:t>
            </a:r>
            <a:r>
              <a:rPr sz="5100" dirty="0">
                <a:latin typeface="Palatino"/>
                <a:cs typeface="Palatino"/>
              </a:rPr>
              <a:t>r JS I</a:t>
            </a:r>
            <a:r>
              <a:rPr sz="5100" spc="-5" dirty="0">
                <a:latin typeface="Palatino"/>
                <a:cs typeface="Palatino"/>
              </a:rPr>
              <a:t>n</a:t>
            </a:r>
            <a:r>
              <a:rPr sz="5100" dirty="0">
                <a:latin typeface="Palatino"/>
                <a:cs typeface="Palatino"/>
              </a:rPr>
              <a:t>tegration</a:t>
            </a:r>
            <a:endParaRPr sz="5100">
              <a:latin typeface="Palatino"/>
              <a:cs typeface="Palati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845" y="1275878"/>
            <a:ext cx="672274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Di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ti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es to 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er Ken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 UI </a:t>
            </a:r>
            <a:r>
              <a:rPr sz="3050" spc="-170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gets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545" y="1827067"/>
            <a:ext cx="8053070" cy="218249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17195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script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src=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"js/jquery.min.js"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&gt;&lt;/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script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41719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script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src=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"js/angular.min.js"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&gt;&lt;/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script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417195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script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src=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"js/kendo.all.min.js"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&gt;&lt;/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script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>
              <a:latin typeface="Times New Roman"/>
              <a:cs typeface="Times New Roman"/>
            </a:endParaRPr>
          </a:p>
          <a:p>
            <a:pPr marL="417195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id=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"example"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ng-app=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"KendoDemo"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41719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1200" spc="15" dirty="0">
                <a:solidFill>
                  <a:srgbClr val="E3CEAB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ng-controller=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"AutoComplete"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R="3375025" algn="ctr">
              <a:lnSpc>
                <a:spcPts val="143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&lt;h4&gt;Selec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t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Teleri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k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Product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: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&lt;/h4&gt;</a:t>
            </a:r>
            <a:endParaRPr sz="1200">
              <a:latin typeface="Courier"/>
              <a:cs typeface="Courier"/>
            </a:endParaRPr>
          </a:p>
          <a:p>
            <a:pPr marL="791210">
              <a:lnSpc>
                <a:spcPts val="1430"/>
              </a:lnSpc>
            </a:pP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&lt;inpu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t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kendo-auto-complet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e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ng-model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"product"</a:t>
            </a:r>
            <a:r>
              <a:rPr sz="1200" spc="1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k-data-source=</a:t>
            </a:r>
            <a:r>
              <a:rPr sz="1200" spc="10" dirty="0">
                <a:solidFill>
                  <a:srgbClr val="CC9393"/>
                </a:solidFill>
                <a:latin typeface="Courier"/>
                <a:cs typeface="Courier"/>
              </a:rPr>
              <a:t>"productNames"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/&gt;</a:t>
            </a:r>
            <a:endParaRPr sz="1200">
              <a:latin typeface="Courier"/>
              <a:cs typeface="Courier"/>
            </a:endParaRPr>
          </a:p>
          <a:p>
            <a:pPr marL="41719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  <a:p>
            <a:pPr marL="417195">
              <a:lnSpc>
                <a:spcPts val="1435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&lt;/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div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&gt;</a:t>
            </a:r>
            <a:endParaRPr sz="12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545" y="4121727"/>
            <a:ext cx="8053070" cy="224282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35"/>
              </a:lnSpc>
            </a:pP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&lt;script&gt;</a:t>
            </a:r>
            <a:endParaRPr sz="1200">
              <a:latin typeface="Courier"/>
              <a:cs typeface="Courier"/>
            </a:endParaRPr>
          </a:p>
          <a:p>
            <a:pPr marL="229870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angular.</a:t>
            </a:r>
            <a:r>
              <a:rPr sz="1200" spc="10" dirty="0">
                <a:solidFill>
                  <a:srgbClr val="E3CEAB"/>
                </a:solidFill>
                <a:latin typeface="Courier"/>
                <a:cs typeface="Courier"/>
              </a:rPr>
              <a:t>module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(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"KendoDemo"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[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"kendo.directives"</a:t>
            </a:r>
            <a:r>
              <a:rPr sz="1200" spc="15" dirty="0">
                <a:solidFill>
                  <a:srgbClr val="DCA3A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])</a:t>
            </a:r>
            <a:endParaRPr sz="1200">
              <a:latin typeface="Courier"/>
              <a:cs typeface="Courier"/>
            </a:endParaRPr>
          </a:p>
          <a:p>
            <a:pPr marL="97853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.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c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ontroller(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"AutoComplete"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function(</a:t>
            </a:r>
            <a:r>
              <a:rPr sz="1200" spc="10" dirty="0">
                <a:solidFill>
                  <a:srgbClr val="EFDCBC"/>
                </a:solidFill>
                <a:latin typeface="Courier"/>
                <a:cs typeface="Courier"/>
              </a:rPr>
              <a:t>$scope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){</a:t>
            </a:r>
            <a:endParaRPr sz="1200">
              <a:latin typeface="Courier"/>
              <a:cs typeface="Courier"/>
            </a:endParaRPr>
          </a:p>
          <a:p>
            <a:pPr marL="1352550" marR="4447540">
              <a:lnSpc>
                <a:spcPts val="1430"/>
              </a:lnSpc>
              <a:spcBef>
                <a:spcPts val="50"/>
              </a:spcBef>
            </a:pPr>
            <a:r>
              <a:rPr sz="1200" spc="10" dirty="0">
                <a:solidFill>
                  <a:srgbClr val="EFDCBC"/>
                </a:solidFill>
                <a:latin typeface="Courier"/>
                <a:cs typeface="Courier"/>
              </a:rPr>
              <a:t>$scope</a:t>
            </a:r>
            <a:r>
              <a:rPr sz="1200" spc="5" dirty="0">
                <a:solidFill>
                  <a:srgbClr val="DCDCDC"/>
                </a:solidFill>
                <a:latin typeface="Courier"/>
                <a:cs typeface="Courier"/>
              </a:rPr>
              <a:t>.productName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s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=</a:t>
            </a:r>
            <a:r>
              <a:rPr sz="1200" spc="15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[ </a:t>
            </a:r>
            <a:r>
              <a:rPr sz="1200" spc="5" dirty="0">
                <a:solidFill>
                  <a:srgbClr val="DCA3A3"/>
                </a:solidFill>
                <a:latin typeface="Courier"/>
                <a:cs typeface="Courier"/>
              </a:rPr>
              <a:t>"Teleri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k</a:t>
            </a:r>
            <a:r>
              <a:rPr sz="1200" spc="15" dirty="0">
                <a:solidFill>
                  <a:srgbClr val="DCA3A3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A3A3"/>
                </a:solidFill>
                <a:latin typeface="Courier"/>
                <a:cs typeface="Courier"/>
              </a:rPr>
              <a:t>Kend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o</a:t>
            </a:r>
            <a:r>
              <a:rPr sz="1200" spc="15" dirty="0">
                <a:solidFill>
                  <a:srgbClr val="DCA3A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UI"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200" spc="5" dirty="0">
                <a:solidFill>
                  <a:srgbClr val="DCA3A3"/>
                </a:solidFill>
                <a:latin typeface="Courier"/>
                <a:cs typeface="Courier"/>
              </a:rPr>
              <a:t>"Teleri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k</a:t>
            </a:r>
            <a:r>
              <a:rPr sz="1200" spc="15" dirty="0">
                <a:solidFill>
                  <a:srgbClr val="DCA3A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AppBuilder"</a:t>
            </a: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200" spc="5" dirty="0">
                <a:solidFill>
                  <a:srgbClr val="DCA3A3"/>
                </a:solidFill>
                <a:latin typeface="Courier"/>
                <a:cs typeface="Courier"/>
              </a:rPr>
              <a:t>"Teleri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k</a:t>
            </a:r>
            <a:r>
              <a:rPr sz="1200" spc="15" dirty="0">
                <a:solidFill>
                  <a:srgbClr val="DCA3A3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A3A3"/>
                </a:solidFill>
                <a:latin typeface="Courier"/>
                <a:cs typeface="Courier"/>
              </a:rPr>
              <a:t>U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I</a:t>
            </a:r>
            <a:r>
              <a:rPr sz="1200" spc="15" dirty="0">
                <a:solidFill>
                  <a:srgbClr val="DCA3A3"/>
                </a:solidFill>
                <a:latin typeface="Courier"/>
                <a:cs typeface="Courier"/>
              </a:rPr>
              <a:t> </a:t>
            </a:r>
            <a:r>
              <a:rPr sz="1200" spc="5" dirty="0">
                <a:solidFill>
                  <a:srgbClr val="DCA3A3"/>
                </a:solidFill>
                <a:latin typeface="Courier"/>
                <a:cs typeface="Courier"/>
              </a:rPr>
              <a:t>fo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r</a:t>
            </a:r>
            <a:r>
              <a:rPr sz="1200" spc="15" dirty="0">
                <a:solidFill>
                  <a:srgbClr val="DCA3A3"/>
                </a:solidFill>
                <a:latin typeface="Courier"/>
                <a:cs typeface="Courier"/>
              </a:rPr>
              <a:t> </a:t>
            </a:r>
            <a:r>
              <a:rPr sz="1200" spc="10" dirty="0">
                <a:solidFill>
                  <a:srgbClr val="DCA3A3"/>
                </a:solidFill>
                <a:latin typeface="Courier"/>
                <a:cs typeface="Courier"/>
              </a:rPr>
              <a:t>ASP.NET"</a:t>
            </a:r>
            <a:endParaRPr sz="1200">
              <a:latin typeface="Courier"/>
              <a:cs typeface="Courier"/>
            </a:endParaRPr>
          </a:p>
          <a:p>
            <a:pPr marL="1352550">
              <a:lnSpc>
                <a:spcPts val="138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];</a:t>
            </a:r>
            <a:endParaRPr sz="1200">
              <a:latin typeface="Courier"/>
              <a:cs typeface="Courier"/>
            </a:endParaRPr>
          </a:p>
          <a:p>
            <a:pPr marL="978535">
              <a:lnSpc>
                <a:spcPts val="1430"/>
              </a:lnSpc>
            </a:pPr>
            <a:r>
              <a:rPr sz="1200" spc="10" dirty="0">
                <a:solidFill>
                  <a:srgbClr val="DCDCDC"/>
                </a:solidFill>
                <a:latin typeface="Courier"/>
                <a:cs typeface="Courier"/>
              </a:rPr>
              <a:t>})</a:t>
            </a:r>
            <a:endParaRPr sz="1200">
              <a:latin typeface="Courier"/>
              <a:cs typeface="Courier"/>
            </a:endParaRPr>
          </a:p>
          <a:p>
            <a:pPr marL="43180">
              <a:lnSpc>
                <a:spcPts val="1435"/>
              </a:lnSpc>
            </a:pPr>
            <a:r>
              <a:rPr sz="1200" spc="10" dirty="0">
                <a:solidFill>
                  <a:srgbClr val="EFEF8F"/>
                </a:solidFill>
                <a:latin typeface="Courier"/>
                <a:cs typeface="Courier"/>
              </a:rPr>
              <a:t>&lt;/script&gt;</a:t>
            </a:r>
            <a:endParaRPr sz="12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909" y="303067"/>
            <a:ext cx="7420841" cy="4944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81163" y="5376247"/>
            <a:ext cx="319913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L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et's hit t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h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S</a:t>
            </a:r>
            <a:r>
              <a:rPr sz="3050" spc="-285" dirty="0">
                <a:solidFill>
                  <a:srgbClr val="7B7171"/>
                </a:solidFill>
                <a:latin typeface="Palatino"/>
                <a:cs typeface="Palatino"/>
              </a:rPr>
              <a:t>P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A</a:t>
            </a:r>
            <a:r>
              <a:rPr sz="3050" spc="-16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...</a:t>
            </a:r>
            <a:endParaRPr sz="3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A</a:t>
            </a:r>
            <a:r>
              <a:rPr dirty="0"/>
              <a:t>pp </a:t>
            </a:r>
            <a:r>
              <a:rPr spc="-5" dirty="0"/>
              <a:t>Buil</a:t>
            </a:r>
            <a:r>
              <a:rPr dirty="0"/>
              <a:t>ding </a:t>
            </a:r>
            <a:r>
              <a:rPr spc="-5" dirty="0"/>
              <a:t>B</a:t>
            </a:r>
            <a:r>
              <a:rPr dirty="0"/>
              <a:t>lo</a:t>
            </a:r>
            <a:r>
              <a:rPr spc="-5" dirty="0"/>
              <a:t>c</a:t>
            </a:r>
            <a:r>
              <a:rPr dirty="0"/>
              <a:t>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4094" marR="4547870" indent="-805815">
              <a:lnSpc>
                <a:spcPts val="6070"/>
              </a:lnSpc>
            </a:pPr>
            <a:r>
              <a:rPr dirty="0"/>
              <a:t>S</a:t>
            </a:r>
            <a:r>
              <a:rPr spc="-285" dirty="0"/>
              <a:t>P</a:t>
            </a:r>
            <a:r>
              <a:rPr dirty="0"/>
              <a:t>A</a:t>
            </a:r>
            <a:r>
              <a:rPr spc="-165" dirty="0"/>
              <a:t> </a:t>
            </a:r>
            <a:r>
              <a:rPr dirty="0"/>
              <a:t>Components </a:t>
            </a:r>
            <a:r>
              <a:rPr sz="2650" dirty="0">
                <a:solidFill>
                  <a:srgbClr val="106BCC"/>
                </a:solidFill>
              </a:rPr>
              <a:t>Routers </a:t>
            </a:r>
            <a:r>
              <a:rPr sz="2650" spc="-5" dirty="0">
                <a:solidFill>
                  <a:srgbClr val="106BCC"/>
                </a:solidFill>
              </a:rPr>
              <a:t>L</a:t>
            </a:r>
            <a:r>
              <a:rPr sz="2650" dirty="0">
                <a:solidFill>
                  <a:srgbClr val="106BCC"/>
                </a:solidFill>
              </a:rPr>
              <a:t>ayouts</a:t>
            </a:r>
            <a:endParaRPr sz="2650" dirty="0"/>
          </a:p>
          <a:p>
            <a:pPr marL="196215">
              <a:lnSpc>
                <a:spcPct val="100000"/>
              </a:lnSpc>
              <a:spcBef>
                <a:spcPts val="4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014094">
              <a:lnSpc>
                <a:spcPct val="100000"/>
              </a:lnSpc>
            </a:pPr>
            <a:r>
              <a:rPr sz="2650" spc="-150" dirty="0">
                <a:solidFill>
                  <a:srgbClr val="106BCC"/>
                </a:solidFill>
              </a:rPr>
              <a:t>V</a:t>
            </a:r>
            <a:r>
              <a:rPr sz="2650" dirty="0">
                <a:solidFill>
                  <a:srgbClr val="106BCC"/>
                </a:solidFill>
              </a:rPr>
              <a:t>iews</a:t>
            </a:r>
            <a:endParaRPr sz="2650" dirty="0"/>
          </a:p>
          <a:p>
            <a:pPr marL="196215"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18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311275">
              <a:lnSpc>
                <a:spcPct val="100000"/>
              </a:lnSpc>
            </a:pPr>
            <a:r>
              <a:rPr spc="-5" dirty="0"/>
              <a:t>Ev</a:t>
            </a:r>
            <a:r>
              <a:rPr dirty="0"/>
              <a:t>erything you need - out of t</a:t>
            </a:r>
            <a:r>
              <a:rPr spc="-5" dirty="0"/>
              <a:t>h</a:t>
            </a:r>
            <a:r>
              <a:rPr dirty="0"/>
              <a:t>e box!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4095750"/>
            <a:ext cx="424295" cy="42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333750"/>
            <a:ext cx="424295" cy="424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2495550"/>
            <a:ext cx="415636" cy="41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772" y="4632613"/>
            <a:ext cx="1376795" cy="11689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Ro</a:t>
            </a:r>
            <a:r>
              <a:rPr spc="-5" dirty="0"/>
              <a:t>u</a:t>
            </a:r>
            <a:r>
              <a:rPr dirty="0"/>
              <a:t>ter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2216726"/>
            <a:ext cx="415636" cy="41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45" y="2918113"/>
            <a:ext cx="415636" cy="41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45" y="3636817"/>
            <a:ext cx="415636" cy="41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45" y="4390159"/>
            <a:ext cx="415636" cy="41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845" y="1440402"/>
            <a:ext cx="7028815" cy="414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16430" algn="ctr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S</a:t>
            </a:r>
            <a:r>
              <a:rPr sz="3050" spc="-285" dirty="0">
                <a:solidFill>
                  <a:srgbClr val="7B7171"/>
                </a:solidFill>
                <a:latin typeface="Palatino"/>
                <a:cs typeface="Palatino"/>
              </a:rPr>
              <a:t>P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A</a:t>
            </a:r>
            <a:r>
              <a:rPr sz="3050" spc="-16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Components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B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eak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own</a:t>
            </a:r>
            <a:endParaRPr sz="3050" dirty="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817880">
              <a:lnSpc>
                <a:spcPct val="100000"/>
              </a:lnSpc>
            </a:pPr>
            <a:r>
              <a:rPr sz="2650" spc="-240" dirty="0">
                <a:latin typeface="Palatino"/>
                <a:cs typeface="Palatino"/>
              </a:rPr>
              <a:t>T</a:t>
            </a:r>
            <a:r>
              <a:rPr sz="2650" dirty="0">
                <a:latin typeface="Palatino"/>
                <a:cs typeface="Palatino"/>
              </a:rPr>
              <a:t>racks appli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ation state</a:t>
            </a:r>
          </a:p>
          <a:p>
            <a:pPr marL="817880" marR="48895">
              <a:lnSpc>
                <a:spcPts val="5730"/>
              </a:lnSpc>
              <a:spcBef>
                <a:spcPts val="405"/>
              </a:spcBef>
            </a:pPr>
            <a:r>
              <a:rPr sz="2650" dirty="0">
                <a:latin typeface="Palatino"/>
                <a:cs typeface="Palatino"/>
              </a:rPr>
              <a:t>Manages navigation between states Integrates into b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owser history sta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k</a:t>
            </a:r>
          </a:p>
          <a:p>
            <a:pPr marL="817880">
              <a:lnSpc>
                <a:spcPct val="100000"/>
              </a:lnSpc>
              <a:spcBef>
                <a:spcPts val="2135"/>
              </a:spcBef>
            </a:pPr>
            <a:r>
              <a:rPr sz="2650" dirty="0">
                <a:latin typeface="Palatino"/>
                <a:cs typeface="Palatino"/>
              </a:rPr>
              <a:t>Appli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ation states be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ome bookmarkable</a:t>
            </a: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81788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Supports parameters for 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outes to entities</a:t>
            </a:r>
          </a:p>
        </p:txBody>
      </p:sp>
      <p:sp>
        <p:nvSpPr>
          <p:cNvPr id="8" name="object 8"/>
          <p:cNvSpPr/>
          <p:nvPr/>
        </p:nvSpPr>
        <p:spPr>
          <a:xfrm>
            <a:off x="900545" y="5204113"/>
            <a:ext cx="415636" cy="415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77" y="480079"/>
            <a:ext cx="4803775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dirty="0">
                <a:latin typeface="Palatino"/>
                <a:cs typeface="Palatino"/>
              </a:rPr>
              <a:t>Ro</a:t>
            </a:r>
            <a:r>
              <a:rPr sz="5100" spc="-5" dirty="0">
                <a:latin typeface="Palatino"/>
                <a:cs typeface="Palatino"/>
              </a:rPr>
              <a:t>u</a:t>
            </a:r>
            <a:r>
              <a:rPr sz="5100" dirty="0">
                <a:latin typeface="Palatino"/>
                <a:cs typeface="Palatino"/>
              </a:rPr>
              <a:t>ter </a:t>
            </a:r>
            <a:r>
              <a:rPr sz="5100" spc="-5" dirty="0">
                <a:latin typeface="Palatino"/>
                <a:cs typeface="Palatino"/>
              </a:rPr>
              <a:t>i</a:t>
            </a:r>
            <a:r>
              <a:rPr sz="5100" dirty="0">
                <a:latin typeface="Palatino"/>
                <a:cs typeface="Palatino"/>
              </a:rPr>
              <a:t>n </a:t>
            </a:r>
            <a:r>
              <a:rPr sz="5100" spc="-5" dirty="0">
                <a:latin typeface="Palatino"/>
                <a:cs typeface="Palatino"/>
              </a:rPr>
              <a:t>Ac</a:t>
            </a:r>
            <a:r>
              <a:rPr sz="5100" dirty="0">
                <a:latin typeface="Palatino"/>
                <a:cs typeface="Palatino"/>
              </a:rPr>
              <a:t>tion</a:t>
            </a:r>
            <a:endParaRPr sz="510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URL</a:t>
            </a:r>
            <a:r>
              <a:rPr sz="3050" spc="-110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Chan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g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</a:t>
            </a:r>
            <a:r>
              <a:rPr sz="3050" spc="-20" dirty="0">
                <a:solidFill>
                  <a:srgbClr val="7B7171"/>
                </a:solidFill>
                <a:latin typeface="Palatino"/>
                <a:cs typeface="Palatino"/>
              </a:rPr>
              <a:t>fi</a:t>
            </a:r>
            <a:r>
              <a:rPr sz="3050" spc="-80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es e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ents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977" y="1922317"/>
            <a:ext cx="6590030" cy="126428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79425">
              <a:lnSpc>
                <a:spcPct val="100000"/>
              </a:lnSpc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400" spc="15" dirty="0">
                <a:solidFill>
                  <a:srgbClr val="EFEF8F"/>
                </a:solidFill>
                <a:latin typeface="Courier"/>
                <a:cs typeface="Courier"/>
              </a:rPr>
              <a:t>div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"demo"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400">
              <a:latin typeface="Courier"/>
              <a:cs typeface="Courier"/>
            </a:endParaRPr>
          </a:p>
          <a:p>
            <a:pPr marL="69786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400" spc="15" dirty="0">
                <a:solidFill>
                  <a:srgbClr val="EFEF8F"/>
                </a:solidFill>
                <a:latin typeface="Courier"/>
                <a:cs typeface="Courier"/>
              </a:rPr>
              <a:t>a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href=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"#/"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Home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400" spc="15" dirty="0">
                <a:solidFill>
                  <a:srgbClr val="EFEF8F"/>
                </a:solidFill>
                <a:latin typeface="Courier"/>
                <a:cs typeface="Courier"/>
              </a:rPr>
              <a:t>a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400">
              <a:latin typeface="Courier"/>
              <a:cs typeface="Courier"/>
            </a:endParaRPr>
          </a:p>
          <a:p>
            <a:pPr marL="69786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400" spc="15" dirty="0">
                <a:solidFill>
                  <a:srgbClr val="EFEF8F"/>
                </a:solidFill>
                <a:latin typeface="Courier"/>
                <a:cs typeface="Courier"/>
              </a:rPr>
              <a:t>a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href=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"#/about"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About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400" spc="15" dirty="0">
                <a:solidFill>
                  <a:srgbClr val="EFEF8F"/>
                </a:solidFill>
                <a:latin typeface="Courier"/>
                <a:cs typeface="Courier"/>
              </a:rPr>
              <a:t>a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400" spc="15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400">
              <a:latin typeface="Courier"/>
              <a:cs typeface="Courie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977" y="3333750"/>
            <a:ext cx="6590030" cy="295275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79425" marR="2609850">
              <a:lnSpc>
                <a:spcPct val="202900"/>
              </a:lnSpc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400" spc="10" dirty="0">
                <a:solidFill>
                  <a:srgbClr val="DCDCDC"/>
                </a:solidFill>
                <a:latin typeface="Courier"/>
                <a:cs typeface="Courier"/>
              </a:rPr>
              <a:t>route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r</a:t>
            </a:r>
            <a:r>
              <a:rPr sz="1400" spc="2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=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kendo.Router(); router.route(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'/'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function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(e) {</a:t>
            </a:r>
            <a:endParaRPr sz="1400">
              <a:latin typeface="Courier"/>
              <a:cs typeface="Courier"/>
            </a:endParaRPr>
          </a:p>
          <a:p>
            <a:pPr marL="915669">
              <a:lnSpc>
                <a:spcPct val="100000"/>
              </a:lnSpc>
              <a:spcBef>
                <a:spcPts val="25"/>
              </a:spcBef>
            </a:pPr>
            <a:r>
              <a:rPr sz="1400" spc="10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1400" spc="15" dirty="0">
                <a:solidFill>
                  <a:srgbClr val="7F9F7F"/>
                </a:solidFill>
                <a:latin typeface="Courier"/>
                <a:cs typeface="Courier"/>
              </a:rPr>
              <a:t>/ </a:t>
            </a:r>
            <a:r>
              <a:rPr sz="1400" spc="10" dirty="0">
                <a:solidFill>
                  <a:srgbClr val="7F9F7F"/>
                </a:solidFill>
                <a:latin typeface="Courier"/>
                <a:cs typeface="Courier"/>
              </a:rPr>
              <a:t>Even</a:t>
            </a:r>
            <a:r>
              <a:rPr sz="1400" spc="15" dirty="0">
                <a:solidFill>
                  <a:srgbClr val="7F9F7F"/>
                </a:solidFill>
                <a:latin typeface="Courier"/>
                <a:cs typeface="Courier"/>
              </a:rPr>
              <a:t>t Handler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4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479425">
              <a:lnSpc>
                <a:spcPct val="100000"/>
              </a:lnSpc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router.route(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'/about'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function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(e) {</a:t>
            </a:r>
            <a:endParaRPr sz="1400">
              <a:latin typeface="Courier"/>
              <a:cs typeface="Courier"/>
            </a:endParaRPr>
          </a:p>
          <a:p>
            <a:pPr marL="915669">
              <a:lnSpc>
                <a:spcPct val="100000"/>
              </a:lnSpc>
              <a:spcBef>
                <a:spcPts val="25"/>
              </a:spcBef>
            </a:pPr>
            <a:r>
              <a:rPr sz="1400" spc="10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1400" spc="15" dirty="0">
                <a:solidFill>
                  <a:srgbClr val="7F9F7F"/>
                </a:solidFill>
                <a:latin typeface="Courier"/>
                <a:cs typeface="Courier"/>
              </a:rPr>
              <a:t>/ </a:t>
            </a:r>
            <a:r>
              <a:rPr sz="1400" spc="10" dirty="0">
                <a:solidFill>
                  <a:srgbClr val="7F9F7F"/>
                </a:solidFill>
                <a:latin typeface="Courier"/>
                <a:cs typeface="Courier"/>
              </a:rPr>
              <a:t>Even</a:t>
            </a:r>
            <a:r>
              <a:rPr sz="1400" spc="15" dirty="0">
                <a:solidFill>
                  <a:srgbClr val="7F9F7F"/>
                </a:solidFill>
                <a:latin typeface="Courier"/>
                <a:cs typeface="Courier"/>
              </a:rPr>
              <a:t>t Handler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4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479425">
              <a:lnSpc>
                <a:spcPct val="100000"/>
              </a:lnSpc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router.start();</a:t>
            </a:r>
            <a:endParaRPr sz="14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What's </a:t>
            </a:r>
            <a:r>
              <a:rPr spc="-5" dirty="0"/>
              <a:t>i</a:t>
            </a:r>
            <a:r>
              <a:rPr dirty="0"/>
              <a:t>n t</a:t>
            </a:r>
            <a:r>
              <a:rPr spc="-5" dirty="0"/>
              <a:t>h</a:t>
            </a:r>
            <a:r>
              <a:rPr dirty="0"/>
              <a:t>e </a:t>
            </a:r>
            <a:r>
              <a:rPr spc="-5" dirty="0"/>
              <a:t>B</a:t>
            </a:r>
            <a:r>
              <a:rPr dirty="0"/>
              <a:t>ox?</a:t>
            </a:r>
          </a:p>
          <a:p>
            <a:pPr marL="410209">
              <a:lnSpc>
                <a:spcPct val="100000"/>
              </a:lnSpc>
              <a:spcBef>
                <a:spcPts val="625"/>
              </a:spcBef>
            </a:pPr>
            <a:r>
              <a:rPr sz="2650" dirty="0">
                <a:solidFill>
                  <a:srgbClr val="696969"/>
                </a:solidFill>
              </a:rPr>
              <a:t>T</a:t>
            </a:r>
            <a:r>
              <a:rPr sz="2650" spc="-5" dirty="0">
                <a:solidFill>
                  <a:srgbClr val="696969"/>
                </a:solidFill>
              </a:rPr>
              <a:t>h</a:t>
            </a:r>
            <a:r>
              <a:rPr sz="2650" dirty="0">
                <a:solidFill>
                  <a:srgbClr val="696969"/>
                </a:solidFill>
              </a:rPr>
              <a:t>e </a:t>
            </a:r>
            <a:r>
              <a:rPr sz="2650" spc="-5" dirty="0">
                <a:solidFill>
                  <a:srgbClr val="696969"/>
                </a:solidFill>
              </a:rPr>
              <a:t>d</a:t>
            </a:r>
            <a:r>
              <a:rPr sz="2650" dirty="0">
                <a:solidFill>
                  <a:srgbClr val="696969"/>
                </a:solidFill>
              </a:rPr>
              <a:t>i</a:t>
            </a:r>
            <a:r>
              <a:rPr sz="2650" spc="-50" dirty="0">
                <a:solidFill>
                  <a:srgbClr val="696969"/>
                </a:solidFill>
              </a:rPr>
              <a:t>f</a:t>
            </a:r>
            <a:r>
              <a:rPr sz="2650" dirty="0">
                <a:solidFill>
                  <a:srgbClr val="696969"/>
                </a:solidFill>
              </a:rPr>
              <a:t>fe</a:t>
            </a:r>
            <a:r>
              <a:rPr sz="2650" spc="-50" dirty="0">
                <a:solidFill>
                  <a:srgbClr val="696969"/>
                </a:solidFill>
              </a:rPr>
              <a:t>r</a:t>
            </a:r>
            <a:r>
              <a:rPr sz="2650" dirty="0">
                <a:solidFill>
                  <a:srgbClr val="696969"/>
                </a:solidFill>
              </a:rPr>
              <a:t>ent parts of Ken</a:t>
            </a:r>
            <a:r>
              <a:rPr sz="2650" spc="-5" dirty="0">
                <a:solidFill>
                  <a:srgbClr val="696969"/>
                </a:solidFill>
              </a:rPr>
              <a:t>d</a:t>
            </a:r>
            <a:r>
              <a:rPr sz="2650" dirty="0">
                <a:solidFill>
                  <a:srgbClr val="696969"/>
                </a:solidFill>
              </a:rPr>
              <a:t>o UI</a:t>
            </a:r>
            <a:endParaRPr sz="2650"/>
          </a:p>
        </p:txBody>
      </p:sp>
      <p:sp>
        <p:nvSpPr>
          <p:cNvPr id="3" name="object 3"/>
          <p:cNvSpPr/>
          <p:nvPr/>
        </p:nvSpPr>
        <p:spPr>
          <a:xfrm>
            <a:off x="952500" y="2242704"/>
            <a:ext cx="320386" cy="320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" y="2944091"/>
            <a:ext cx="337704" cy="337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0" y="3688773"/>
            <a:ext cx="294409" cy="294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500" y="4338204"/>
            <a:ext cx="259772" cy="259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0200" y="1974474"/>
            <a:ext cx="3886200" cy="273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90"/>
              </a:lnSpc>
            </a:pPr>
            <a:r>
              <a:rPr sz="2650" dirty="0">
                <a:latin typeface="Palatino"/>
                <a:cs typeface="Palatino"/>
              </a:rPr>
              <a:t>Appli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ation Framework </a:t>
            </a:r>
            <a:r>
              <a:rPr sz="2650" spc="-245" dirty="0">
                <a:latin typeface="Palatino"/>
                <a:cs typeface="Palatino"/>
              </a:rPr>
              <a:t>W</a:t>
            </a:r>
            <a:r>
              <a:rPr sz="2650" dirty="0">
                <a:latin typeface="Palatino"/>
                <a:cs typeface="Palatino"/>
              </a:rPr>
              <a:t>eb UI</a:t>
            </a: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650" dirty="0">
                <a:latin typeface="Palatino"/>
                <a:cs typeface="Palatino"/>
              </a:rPr>
              <a:t>Mobile UI</a:t>
            </a: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650" dirty="0">
                <a:latin typeface="Palatino"/>
                <a:cs typeface="Palatino"/>
              </a:rPr>
              <a:t>Data </a:t>
            </a:r>
            <a:r>
              <a:rPr sz="2650" spc="-150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isualization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L</a:t>
            </a:r>
            <a:r>
              <a:rPr dirty="0"/>
              <a:t>ayo</a:t>
            </a:r>
            <a:r>
              <a:rPr spc="-5" dirty="0"/>
              <a:t>u</a:t>
            </a:r>
            <a:r>
              <a:rPr dirty="0"/>
              <a:t>ts &amp; </a:t>
            </a:r>
            <a:r>
              <a:rPr spc="-280" dirty="0"/>
              <a:t>V</a:t>
            </a:r>
            <a:r>
              <a:rPr dirty="0"/>
              <a:t>iews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4094" indent="-805815">
              <a:lnSpc>
                <a:spcPct val="100000"/>
              </a:lnSpc>
            </a:pPr>
            <a:r>
              <a:rPr dirty="0"/>
              <a:t>S</a:t>
            </a:r>
            <a:r>
              <a:rPr spc="-285" dirty="0"/>
              <a:t>P</a:t>
            </a:r>
            <a:r>
              <a:rPr dirty="0"/>
              <a:t>A</a:t>
            </a:r>
            <a:r>
              <a:rPr spc="-165" dirty="0"/>
              <a:t> </a:t>
            </a:r>
            <a:r>
              <a:rPr dirty="0"/>
              <a:t>Components </a:t>
            </a:r>
            <a:r>
              <a:rPr spc="-5" dirty="0"/>
              <a:t>B</a:t>
            </a:r>
            <a:r>
              <a:rPr spc="-55" dirty="0"/>
              <a:t>r</a:t>
            </a:r>
            <a:r>
              <a:rPr dirty="0"/>
              <a:t>eak</a:t>
            </a:r>
            <a:r>
              <a:rPr spc="-5" dirty="0"/>
              <a:t>d</a:t>
            </a:r>
            <a:r>
              <a:rPr dirty="0"/>
              <a:t>own</a:t>
            </a:r>
          </a:p>
          <a:p>
            <a:pPr marL="1014094" marR="1116330">
              <a:lnSpc>
                <a:spcPct val="173700"/>
              </a:lnSpc>
              <a:spcBef>
                <a:spcPts val="464"/>
              </a:spcBef>
            </a:pPr>
            <a:r>
              <a:rPr sz="2650" spc="-5" dirty="0">
                <a:solidFill>
                  <a:srgbClr val="000000"/>
                </a:solidFill>
              </a:rPr>
              <a:t>L</a:t>
            </a:r>
            <a:r>
              <a:rPr sz="2650" dirty="0">
                <a:solidFill>
                  <a:srgbClr val="000000"/>
                </a:solidFill>
              </a:rPr>
              <a:t>ayout is t</a:t>
            </a:r>
            <a:r>
              <a:rPr sz="2650" spc="-5" dirty="0">
                <a:solidFill>
                  <a:srgbClr val="000000"/>
                </a:solidFill>
              </a:rPr>
              <a:t>h</a:t>
            </a:r>
            <a:r>
              <a:rPr sz="2650" dirty="0">
                <a:solidFill>
                  <a:srgbClr val="000000"/>
                </a:solidFill>
              </a:rPr>
              <a:t>e </a:t>
            </a:r>
            <a:r>
              <a:rPr sz="2650" spc="-5" dirty="0">
                <a:solidFill>
                  <a:srgbClr val="000000"/>
                </a:solidFill>
              </a:rPr>
              <a:t>c</a:t>
            </a:r>
            <a:r>
              <a:rPr sz="2650" dirty="0">
                <a:solidFill>
                  <a:srgbClr val="000000"/>
                </a:solidFill>
              </a:rPr>
              <a:t>ontainer for </a:t>
            </a:r>
            <a:r>
              <a:rPr sz="2650" spc="-150" dirty="0">
                <a:solidFill>
                  <a:srgbClr val="000000"/>
                </a:solidFill>
              </a:rPr>
              <a:t>V</a:t>
            </a:r>
            <a:r>
              <a:rPr sz="2650" dirty="0">
                <a:solidFill>
                  <a:srgbClr val="000000"/>
                </a:solidFill>
              </a:rPr>
              <a:t>iews </a:t>
            </a:r>
            <a:r>
              <a:rPr sz="2650" spc="-150" dirty="0">
                <a:solidFill>
                  <a:srgbClr val="000000"/>
                </a:solidFill>
              </a:rPr>
              <a:t>V</a:t>
            </a:r>
            <a:r>
              <a:rPr sz="2650" dirty="0">
                <a:solidFill>
                  <a:srgbClr val="000000"/>
                </a:solidFill>
              </a:rPr>
              <a:t>iew is a </a:t>
            </a:r>
            <a:r>
              <a:rPr sz="2650" spc="-5" dirty="0">
                <a:solidFill>
                  <a:srgbClr val="000000"/>
                </a:solidFill>
              </a:rPr>
              <a:t>c</a:t>
            </a:r>
            <a:r>
              <a:rPr sz="2650" dirty="0">
                <a:solidFill>
                  <a:srgbClr val="000000"/>
                </a:solidFill>
              </a:rPr>
              <a:t>hunk of markup</a:t>
            </a:r>
            <a:endParaRPr sz="2650" dirty="0"/>
          </a:p>
          <a:p>
            <a:pPr marL="935990" marR="5080" indent="77470">
              <a:lnSpc>
                <a:spcPts val="5930"/>
              </a:lnSpc>
              <a:spcBef>
                <a:spcPts val="450"/>
              </a:spcBef>
            </a:pPr>
            <a:r>
              <a:rPr sz="2650" spc="-150" dirty="0">
                <a:solidFill>
                  <a:srgbClr val="000000"/>
                </a:solidFill>
              </a:rPr>
              <a:t>V</a:t>
            </a:r>
            <a:r>
              <a:rPr sz="2650" dirty="0">
                <a:solidFill>
                  <a:srgbClr val="000000"/>
                </a:solidFill>
              </a:rPr>
              <a:t>iews have a </a:t>
            </a:r>
            <a:r>
              <a:rPr sz="2650" spc="-5" dirty="0">
                <a:solidFill>
                  <a:srgbClr val="000000"/>
                </a:solidFill>
              </a:rPr>
              <a:t>c</a:t>
            </a:r>
            <a:r>
              <a:rPr sz="2650" dirty="0">
                <a:solidFill>
                  <a:srgbClr val="000000"/>
                </a:solidFill>
              </a:rPr>
              <a:t>or</a:t>
            </a:r>
            <a:r>
              <a:rPr sz="2650" spc="-50" dirty="0">
                <a:solidFill>
                  <a:srgbClr val="000000"/>
                </a:solidFill>
              </a:rPr>
              <a:t>r</a:t>
            </a:r>
            <a:r>
              <a:rPr sz="2650" dirty="0">
                <a:solidFill>
                  <a:srgbClr val="000000"/>
                </a:solidFill>
              </a:rPr>
              <a:t>espon</a:t>
            </a:r>
            <a:r>
              <a:rPr sz="2650" spc="-5" dirty="0">
                <a:solidFill>
                  <a:srgbClr val="000000"/>
                </a:solidFill>
              </a:rPr>
              <a:t>d</a:t>
            </a:r>
            <a:r>
              <a:rPr sz="2650" dirty="0">
                <a:solidFill>
                  <a:srgbClr val="000000"/>
                </a:solidFill>
              </a:rPr>
              <a:t>ing </a:t>
            </a:r>
            <a:r>
              <a:rPr sz="2650" spc="-150" dirty="0">
                <a:solidFill>
                  <a:srgbClr val="000000"/>
                </a:solidFill>
              </a:rPr>
              <a:t>V</a:t>
            </a:r>
            <a:r>
              <a:rPr sz="2650" dirty="0">
                <a:solidFill>
                  <a:srgbClr val="000000"/>
                </a:solidFill>
              </a:rPr>
              <a:t>iewMo</a:t>
            </a:r>
            <a:r>
              <a:rPr sz="2650" spc="-5" dirty="0">
                <a:solidFill>
                  <a:srgbClr val="000000"/>
                </a:solidFill>
              </a:rPr>
              <a:t>d</a:t>
            </a:r>
            <a:r>
              <a:rPr sz="2650" dirty="0">
                <a:solidFill>
                  <a:srgbClr val="000000"/>
                </a:solidFill>
              </a:rPr>
              <a:t>el </a:t>
            </a:r>
            <a:r>
              <a:rPr sz="2650" spc="-150" dirty="0">
                <a:solidFill>
                  <a:srgbClr val="000000"/>
                </a:solidFill>
              </a:rPr>
              <a:t>V</a:t>
            </a:r>
            <a:r>
              <a:rPr sz="2650" dirty="0">
                <a:solidFill>
                  <a:srgbClr val="000000"/>
                </a:solidFill>
              </a:rPr>
              <a:t>iews </a:t>
            </a:r>
            <a:r>
              <a:rPr sz="2650" spc="-50" dirty="0">
                <a:solidFill>
                  <a:srgbClr val="000000"/>
                </a:solidFill>
              </a:rPr>
              <a:t>r</a:t>
            </a:r>
            <a:r>
              <a:rPr sz="2650" dirty="0">
                <a:solidFill>
                  <a:srgbClr val="000000"/>
                </a:solidFill>
              </a:rPr>
              <a:t>en</a:t>
            </a:r>
            <a:r>
              <a:rPr sz="2650" spc="-5" dirty="0">
                <a:solidFill>
                  <a:srgbClr val="000000"/>
                </a:solidFill>
              </a:rPr>
              <a:t>d</a:t>
            </a:r>
            <a:r>
              <a:rPr sz="2650" dirty="0">
                <a:solidFill>
                  <a:srgbClr val="000000"/>
                </a:solidFill>
              </a:rPr>
              <a:t>er when URL</a:t>
            </a:r>
            <a:r>
              <a:rPr sz="2650" spc="-100" dirty="0">
                <a:solidFill>
                  <a:srgbClr val="000000"/>
                </a:solidFill>
              </a:rPr>
              <a:t> </a:t>
            </a:r>
            <a:r>
              <a:rPr sz="2650" spc="-5" dirty="0">
                <a:solidFill>
                  <a:srgbClr val="000000"/>
                </a:solidFill>
              </a:rPr>
              <a:t>c</a:t>
            </a:r>
            <a:r>
              <a:rPr sz="2650" dirty="0">
                <a:solidFill>
                  <a:srgbClr val="000000"/>
                </a:solidFill>
              </a:rPr>
              <a:t>hanges</a:t>
            </a:r>
            <a:endParaRPr sz="2650" dirty="0"/>
          </a:p>
        </p:txBody>
      </p:sp>
      <p:sp>
        <p:nvSpPr>
          <p:cNvPr id="4" name="object 4"/>
          <p:cNvSpPr/>
          <p:nvPr/>
        </p:nvSpPr>
        <p:spPr>
          <a:xfrm>
            <a:off x="914400" y="2266950"/>
            <a:ext cx="424295" cy="42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952750"/>
            <a:ext cx="424295" cy="424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476750"/>
            <a:ext cx="424295" cy="424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3714750"/>
            <a:ext cx="424295" cy="424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77" y="414847"/>
            <a:ext cx="488442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5" dirty="0">
                <a:latin typeface="Palatino"/>
                <a:cs typeface="Palatino"/>
              </a:rPr>
              <a:t>L</a:t>
            </a:r>
            <a:r>
              <a:rPr sz="5100" dirty="0">
                <a:latin typeface="Palatino"/>
                <a:cs typeface="Palatino"/>
              </a:rPr>
              <a:t>ayo</a:t>
            </a:r>
            <a:r>
              <a:rPr sz="5100" spc="-5" dirty="0">
                <a:latin typeface="Palatino"/>
                <a:cs typeface="Palatino"/>
              </a:rPr>
              <a:t>u</a:t>
            </a:r>
            <a:r>
              <a:rPr sz="5100" dirty="0">
                <a:latin typeface="Palatino"/>
                <a:cs typeface="Palatino"/>
              </a:rPr>
              <a:t>t </a:t>
            </a:r>
            <a:r>
              <a:rPr sz="5100" spc="-5" dirty="0">
                <a:latin typeface="Palatino"/>
                <a:cs typeface="Palatino"/>
              </a:rPr>
              <a:t>i</a:t>
            </a:r>
            <a:r>
              <a:rPr sz="5100" dirty="0">
                <a:latin typeface="Palatino"/>
                <a:cs typeface="Palatino"/>
              </a:rPr>
              <a:t>n </a:t>
            </a:r>
            <a:r>
              <a:rPr sz="5100" spc="-5" dirty="0">
                <a:latin typeface="Palatino"/>
                <a:cs typeface="Palatino"/>
              </a:rPr>
              <a:t>Ac</a:t>
            </a:r>
            <a:r>
              <a:rPr sz="5100" dirty="0">
                <a:latin typeface="Palatino"/>
                <a:cs typeface="Palatino"/>
              </a:rPr>
              <a:t>tion</a:t>
            </a:r>
            <a:endParaRPr sz="5100">
              <a:latin typeface="Palatino"/>
              <a:cs typeface="Palati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277" y="1189288"/>
            <a:ext cx="500888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L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ike a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ontainer Master page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977" y="1818408"/>
            <a:ext cx="6590030" cy="235585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79425">
              <a:lnSpc>
                <a:spcPct val="100000"/>
              </a:lnSpc>
            </a:pPr>
            <a:r>
              <a:rPr sz="1400" spc="10" dirty="0">
                <a:solidFill>
                  <a:srgbClr val="EFDCBC"/>
                </a:solidFill>
                <a:latin typeface="Courier"/>
                <a:cs typeface="Courier"/>
              </a:rPr>
              <a:t>&lt;di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v id="demo"&gt;&lt;/div&gt;</a:t>
            </a:r>
            <a:endParaRPr sz="14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>
              <a:latin typeface="Times New Roman"/>
              <a:cs typeface="Times New Roman"/>
            </a:endParaRPr>
          </a:p>
          <a:p>
            <a:pPr marL="479425">
              <a:lnSpc>
                <a:spcPct val="100000"/>
              </a:lnSpc>
            </a:pPr>
            <a:r>
              <a:rPr sz="1400" spc="10" dirty="0">
                <a:solidFill>
                  <a:srgbClr val="EFDCBC"/>
                </a:solidFill>
                <a:latin typeface="Courier"/>
                <a:cs typeface="Courier"/>
              </a:rPr>
              <a:t>&lt;scrip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t</a:t>
            </a:r>
            <a:r>
              <a:rPr sz="1400" spc="20" dirty="0">
                <a:solidFill>
                  <a:srgbClr val="EFDCBC"/>
                </a:solidFill>
                <a:latin typeface="Courier"/>
                <a:cs typeface="Courier"/>
              </a:rPr>
              <a:t> </a:t>
            </a:r>
            <a:r>
              <a:rPr sz="1400" spc="10" dirty="0">
                <a:solidFill>
                  <a:srgbClr val="EFDCBC"/>
                </a:solidFill>
                <a:latin typeface="Courier"/>
                <a:cs typeface="Courier"/>
              </a:rPr>
              <a:t>type="text/x-kendo-template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"</a:t>
            </a:r>
            <a:r>
              <a:rPr sz="1400" spc="20" dirty="0">
                <a:solidFill>
                  <a:srgbClr val="EFDCBC"/>
                </a:solidFill>
                <a:latin typeface="Courier"/>
                <a:cs typeface="Courier"/>
              </a:rPr>
              <a:t> 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id="layout"&gt;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0" dirty="0">
                <a:solidFill>
                  <a:srgbClr val="EFDCBC"/>
                </a:solidFill>
                <a:latin typeface="Courier"/>
                <a:cs typeface="Courier"/>
              </a:rPr>
              <a:t>&lt;di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v id="layout"&gt;</a:t>
            </a:r>
            <a:endParaRPr sz="1400">
              <a:latin typeface="Courier"/>
              <a:cs typeface="Courier"/>
            </a:endParaRPr>
          </a:p>
          <a:p>
            <a:pPr marL="697865">
              <a:lnSpc>
                <a:spcPct val="100000"/>
              </a:lnSpc>
              <a:spcBef>
                <a:spcPts val="25"/>
              </a:spcBef>
            </a:pPr>
            <a:r>
              <a:rPr sz="1400" spc="10" dirty="0">
                <a:solidFill>
                  <a:srgbClr val="EFDCBC"/>
                </a:solidFill>
                <a:latin typeface="Courier"/>
                <a:cs typeface="Courier"/>
              </a:rPr>
              <a:t>&lt;u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l data-role="menu"&gt;</a:t>
            </a:r>
            <a:endParaRPr sz="1400">
              <a:latin typeface="Courier"/>
              <a:cs typeface="Courier"/>
            </a:endParaRPr>
          </a:p>
          <a:p>
            <a:pPr marL="915669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&lt;li&gt;</a:t>
            </a:r>
            <a:r>
              <a:rPr sz="1400" spc="10" dirty="0">
                <a:solidFill>
                  <a:srgbClr val="EFDCBC"/>
                </a:solidFill>
                <a:latin typeface="Courier"/>
                <a:cs typeface="Courier"/>
              </a:rPr>
              <a:t>&lt;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a href="#/"&gt;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Home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&lt;/a&gt;&lt;/li&gt;</a:t>
            </a:r>
            <a:endParaRPr sz="1400">
              <a:latin typeface="Courier"/>
              <a:cs typeface="Courier"/>
            </a:endParaRPr>
          </a:p>
          <a:p>
            <a:pPr marL="915669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&lt;li&gt;</a:t>
            </a:r>
            <a:r>
              <a:rPr sz="1400" spc="10" dirty="0">
                <a:solidFill>
                  <a:srgbClr val="EFDCBC"/>
                </a:solidFill>
                <a:latin typeface="Courier"/>
                <a:cs typeface="Courier"/>
              </a:rPr>
              <a:t>&lt;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a href="#/about"&gt;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About</a:t>
            </a: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&lt;/a&gt;&lt;/li&gt;</a:t>
            </a:r>
            <a:endParaRPr sz="1400">
              <a:latin typeface="Courier"/>
              <a:cs typeface="Courier"/>
            </a:endParaRPr>
          </a:p>
          <a:p>
            <a:pPr marL="69786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&lt;/ul&gt;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&lt;/div&gt;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FDCBC"/>
                </a:solidFill>
                <a:latin typeface="Courier"/>
                <a:cs typeface="Courier"/>
              </a:rPr>
              <a:t>&lt;/script&gt;</a:t>
            </a:r>
            <a:endParaRPr sz="14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977" y="4407477"/>
            <a:ext cx="6590030" cy="173228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79425" marR="1628139">
              <a:lnSpc>
                <a:spcPct val="101499"/>
              </a:lnSpc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400" spc="10" dirty="0">
                <a:solidFill>
                  <a:srgbClr val="DCDCDC"/>
                </a:solidFill>
                <a:latin typeface="Courier"/>
                <a:cs typeface="Courier"/>
              </a:rPr>
              <a:t>layou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t</a:t>
            </a:r>
            <a:r>
              <a:rPr sz="1400" spc="2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=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kendo.Layout(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'#layout'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);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400" spc="10" dirty="0">
                <a:solidFill>
                  <a:srgbClr val="DCDCDC"/>
                </a:solidFill>
                <a:latin typeface="Courier"/>
                <a:cs typeface="Courier"/>
              </a:rPr>
              <a:t>route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r</a:t>
            </a:r>
            <a:r>
              <a:rPr sz="1400" spc="20" dirty="0">
                <a:solidFill>
                  <a:srgbClr val="DCDCDC"/>
                </a:solidFill>
                <a:latin typeface="Courier"/>
                <a:cs typeface="Courier"/>
              </a:rPr>
              <a:t>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=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kendo.Router({</a:t>
            </a:r>
            <a:endParaRPr sz="1400">
              <a:latin typeface="Courier"/>
              <a:cs typeface="Courier"/>
            </a:endParaRPr>
          </a:p>
          <a:p>
            <a:pPr marL="2225675" marR="1845945" indent="-218440">
              <a:lnSpc>
                <a:spcPct val="101499"/>
              </a:lnSpc>
            </a:pPr>
            <a:r>
              <a:rPr sz="1400" spc="10" dirty="0">
                <a:solidFill>
                  <a:srgbClr val="DCDCDC"/>
                </a:solidFill>
                <a:latin typeface="Courier"/>
                <a:cs typeface="Courier"/>
              </a:rPr>
              <a:t>init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function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() { layout.render</a:t>
            </a:r>
            <a:r>
              <a:rPr sz="1400" spc="10" dirty="0">
                <a:solidFill>
                  <a:srgbClr val="DCDCDC"/>
                </a:solidFill>
                <a:latin typeface="Courier"/>
                <a:cs typeface="Courier"/>
              </a:rPr>
              <a:t>(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'#demo'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);</a:t>
            </a:r>
            <a:endParaRPr sz="1400">
              <a:latin typeface="Courier"/>
              <a:cs typeface="Courier"/>
            </a:endParaRPr>
          </a:p>
          <a:p>
            <a:pPr marL="200723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400">
              <a:latin typeface="Courier"/>
              <a:cs typeface="Courier"/>
            </a:endParaRPr>
          </a:p>
          <a:p>
            <a:pPr marL="178879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router.start();</a:t>
            </a:r>
            <a:endParaRPr sz="14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277" y="414848"/>
            <a:ext cx="431927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280" dirty="0">
                <a:latin typeface="Palatino"/>
                <a:cs typeface="Palatino"/>
              </a:rPr>
              <a:t>V</a:t>
            </a:r>
            <a:r>
              <a:rPr sz="5100" spc="-5" dirty="0">
                <a:latin typeface="Palatino"/>
                <a:cs typeface="Palatino"/>
              </a:rPr>
              <a:t>ie</a:t>
            </a:r>
            <a:r>
              <a:rPr sz="5100" dirty="0">
                <a:latin typeface="Palatino"/>
                <a:cs typeface="Palatino"/>
              </a:rPr>
              <a:t>w </a:t>
            </a:r>
            <a:r>
              <a:rPr sz="5100" spc="-5" dirty="0">
                <a:latin typeface="Palatino"/>
                <a:cs typeface="Palatino"/>
              </a:rPr>
              <a:t>i</a:t>
            </a:r>
            <a:r>
              <a:rPr sz="5100" dirty="0">
                <a:latin typeface="Palatino"/>
                <a:cs typeface="Palatino"/>
              </a:rPr>
              <a:t>n </a:t>
            </a:r>
            <a:r>
              <a:rPr sz="5100" spc="-5" dirty="0">
                <a:latin typeface="Palatino"/>
                <a:cs typeface="Palatino"/>
              </a:rPr>
              <a:t>Ac</a:t>
            </a:r>
            <a:r>
              <a:rPr sz="5100" dirty="0">
                <a:latin typeface="Palatino"/>
                <a:cs typeface="Palatino"/>
              </a:rPr>
              <a:t>tion</a:t>
            </a:r>
            <a:endParaRPr sz="5100">
              <a:latin typeface="Palatino"/>
              <a:cs typeface="Palati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277" y="1206607"/>
            <a:ext cx="7096759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HTML</a:t>
            </a:r>
            <a:r>
              <a:rPr sz="3050" spc="-110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markup with </a:t>
            </a:r>
            <a:r>
              <a:rPr sz="3050" spc="-170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iewMo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el bin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ing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022" y="1697182"/>
            <a:ext cx="7005320" cy="170624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500380">
              <a:lnSpc>
                <a:spcPts val="1785"/>
              </a:lnSpc>
            </a:pP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homeMode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l = kendo.observable({</a:t>
            </a:r>
            <a:endParaRPr sz="1500">
              <a:latin typeface="Courier"/>
              <a:cs typeface="Courier"/>
            </a:endParaRPr>
          </a:p>
          <a:p>
            <a:pPr marR="394335" algn="ctr">
              <a:lnSpc>
                <a:spcPts val="1775"/>
              </a:lnSpc>
            </a:pP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title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500" dirty="0">
                <a:solidFill>
                  <a:srgbClr val="CC9393"/>
                </a:solidFill>
                <a:latin typeface="Courier"/>
                <a:cs typeface="Courier"/>
              </a:rPr>
              <a:t>'Home'</a:t>
            </a:r>
            <a:endParaRPr sz="1500">
              <a:latin typeface="Courier"/>
              <a:cs typeface="Courier"/>
            </a:endParaRPr>
          </a:p>
          <a:p>
            <a:pPr marR="1995170" algn="ctr">
              <a:lnSpc>
                <a:spcPts val="1785"/>
              </a:lnSpc>
            </a:pP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5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hom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e = </a:t>
            </a: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kendo.View(</a:t>
            </a:r>
            <a:r>
              <a:rPr sz="1500" dirty="0">
                <a:solidFill>
                  <a:srgbClr val="CC9393"/>
                </a:solidFill>
                <a:latin typeface="Courier"/>
                <a:cs typeface="Courier"/>
              </a:rPr>
              <a:t>'#home'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,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{ 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model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homeMode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l });</a:t>
            </a:r>
            <a:endParaRPr sz="150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977" y="3524250"/>
            <a:ext cx="7005320" cy="284035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500380" marR="1809750">
              <a:lnSpc>
                <a:spcPts val="1770"/>
              </a:lnSpc>
            </a:pP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layou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t = </a:t>
            </a: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kendo.Layout(</a:t>
            </a:r>
            <a:r>
              <a:rPr sz="1500" dirty="0">
                <a:solidFill>
                  <a:srgbClr val="CC9393"/>
                </a:solidFill>
                <a:latin typeface="Courier"/>
                <a:cs typeface="Courier"/>
              </a:rPr>
              <a:t>'#layout'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); </a:t>
            </a: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var 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route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r = </a:t>
            </a: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kendo.Router({</a:t>
            </a:r>
            <a:endParaRPr sz="1500">
              <a:latin typeface="Courier"/>
              <a:cs typeface="Courier"/>
            </a:endParaRPr>
          </a:p>
          <a:p>
            <a:pPr marL="2329180" marR="2038350" indent="-229235">
              <a:lnSpc>
                <a:spcPts val="1770"/>
              </a:lnSpc>
            </a:pP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init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: </a:t>
            </a: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function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() { layout.render</a:t>
            </a:r>
            <a:r>
              <a:rPr sz="1500" spc="-5" dirty="0">
                <a:solidFill>
                  <a:srgbClr val="DCDCDC"/>
                </a:solidFill>
                <a:latin typeface="Courier"/>
                <a:cs typeface="Courier"/>
              </a:rPr>
              <a:t>(</a:t>
            </a:r>
            <a:r>
              <a:rPr sz="1500" dirty="0">
                <a:solidFill>
                  <a:srgbClr val="CC9393"/>
                </a:solidFill>
                <a:latin typeface="Courier"/>
                <a:cs typeface="Courier"/>
              </a:rPr>
              <a:t>'#demo'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);</a:t>
            </a:r>
            <a:endParaRPr sz="1500">
              <a:latin typeface="Courier"/>
              <a:cs typeface="Courier"/>
            </a:endParaRPr>
          </a:p>
          <a:p>
            <a:pPr marL="2100580">
              <a:lnSpc>
                <a:spcPts val="1705"/>
              </a:lnSpc>
            </a:pP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}</a:t>
            </a:r>
            <a:endParaRPr sz="1500">
              <a:latin typeface="Courier"/>
              <a:cs typeface="Courier"/>
            </a:endParaRPr>
          </a:p>
          <a:p>
            <a:pPr marR="2680970" algn="ctr">
              <a:lnSpc>
                <a:spcPts val="1785"/>
              </a:lnSpc>
            </a:pP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5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550">
              <a:latin typeface="Times New Roman"/>
              <a:cs typeface="Times New Roman"/>
            </a:endParaRPr>
          </a:p>
          <a:p>
            <a:pPr marL="728980" marR="1924050" indent="-229235">
              <a:lnSpc>
                <a:spcPts val="1770"/>
              </a:lnSpc>
            </a:pP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router.route(</a:t>
            </a:r>
            <a:r>
              <a:rPr sz="1500" dirty="0">
                <a:solidFill>
                  <a:srgbClr val="CC9393"/>
                </a:solidFill>
                <a:latin typeface="Courier"/>
                <a:cs typeface="Courier"/>
              </a:rPr>
              <a:t>'/'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, </a:t>
            </a:r>
            <a:r>
              <a:rPr sz="1500" dirty="0">
                <a:solidFill>
                  <a:srgbClr val="E3CEAB"/>
                </a:solidFill>
                <a:latin typeface="Courier"/>
                <a:cs typeface="Courier"/>
              </a:rPr>
              <a:t>function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(e) { layout.showIn(</a:t>
            </a:r>
            <a:r>
              <a:rPr sz="1500" dirty="0">
                <a:solidFill>
                  <a:srgbClr val="CC9393"/>
                </a:solidFill>
                <a:latin typeface="Courier"/>
                <a:cs typeface="Courier"/>
              </a:rPr>
              <a:t>'#someContainer'</a:t>
            </a: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, home);</a:t>
            </a:r>
            <a:endParaRPr sz="1500">
              <a:latin typeface="Courier"/>
              <a:cs typeface="Courier"/>
            </a:endParaRPr>
          </a:p>
          <a:p>
            <a:pPr marL="500380">
              <a:lnSpc>
                <a:spcPts val="1720"/>
              </a:lnSpc>
            </a:pP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});</a:t>
            </a:r>
            <a:endParaRPr sz="150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500" dirty="0">
                <a:solidFill>
                  <a:srgbClr val="DCDCDC"/>
                </a:solidFill>
                <a:latin typeface="Courier"/>
                <a:cs typeface="Courier"/>
              </a:rPr>
              <a:t>router.start();</a:t>
            </a:r>
            <a:endParaRPr sz="15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1591" y="303067"/>
            <a:ext cx="5160817" cy="409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9431" y="4901045"/>
            <a:ext cx="1342158" cy="1134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5391" y="4449725"/>
            <a:ext cx="6445250" cy="123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600">
              <a:lnSpc>
                <a:spcPct val="100000"/>
              </a:lnSpc>
            </a:pP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L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et's talk Mobile ...</a:t>
            </a:r>
            <a:endParaRPr sz="30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Use </a:t>
            </a:r>
            <a:r>
              <a:rPr sz="3050" spc="-285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eb skills to make Mobile Apps!</a:t>
            </a:r>
            <a:endParaRPr sz="3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Ken</a:t>
            </a:r>
            <a:r>
              <a:rPr spc="-5" dirty="0"/>
              <a:t>d</a:t>
            </a:r>
            <a:r>
              <a:rPr dirty="0"/>
              <a:t>o </a:t>
            </a:r>
            <a:r>
              <a:rPr spc="-5" dirty="0"/>
              <a:t>U</a:t>
            </a:r>
            <a:r>
              <a:rPr dirty="0"/>
              <a:t>I Mo</a:t>
            </a:r>
            <a:r>
              <a:rPr spc="-5" dirty="0"/>
              <a:t>b</a:t>
            </a:r>
            <a:r>
              <a:rPr dirty="0"/>
              <a:t>ile</a:t>
            </a:r>
          </a:p>
        </p:txBody>
      </p:sp>
      <p:sp>
        <p:nvSpPr>
          <p:cNvPr id="3" name="object 3"/>
          <p:cNvSpPr/>
          <p:nvPr/>
        </p:nvSpPr>
        <p:spPr>
          <a:xfrm>
            <a:off x="666750" y="5013613"/>
            <a:ext cx="5715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113" y="5074227"/>
            <a:ext cx="450272" cy="450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5500" y="5074227"/>
            <a:ext cx="450272" cy="450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8863" y="2978727"/>
            <a:ext cx="718704" cy="718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4227" y="3879272"/>
            <a:ext cx="710045" cy="710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7845" y="1440403"/>
            <a:ext cx="7226300" cy="404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B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uild Hybrid or Mobile </a:t>
            </a:r>
            <a:r>
              <a:rPr sz="3050" spc="-285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eb apps</a:t>
            </a:r>
            <a:endParaRPr sz="30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marL="224663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Completely Open Sou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e &amp; F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ee!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500">
              <a:latin typeface="Times New Roman"/>
              <a:cs typeface="Times New Roman"/>
            </a:endParaRPr>
          </a:p>
          <a:p>
            <a:pPr marL="2246630">
              <a:lnSpc>
                <a:spcPct val="100000"/>
              </a:lnSpc>
            </a:pPr>
            <a:r>
              <a:rPr sz="2650" spc="-5" dirty="0">
                <a:latin typeface="Palatino"/>
                <a:cs typeface="Palatino"/>
              </a:rPr>
              <a:t>B</a:t>
            </a:r>
            <a:r>
              <a:rPr sz="2650" dirty="0">
                <a:latin typeface="Palatino"/>
                <a:cs typeface="Palatino"/>
              </a:rPr>
              <a:t>ower in</a:t>
            </a:r>
            <a:r>
              <a:rPr sz="2650" spc="-5" dirty="0">
                <a:latin typeface="Palatino"/>
                <a:cs typeface="Palatino"/>
              </a:rPr>
              <a:t>s</a:t>
            </a:r>
            <a:r>
              <a:rPr sz="2650" dirty="0">
                <a:latin typeface="Palatino"/>
                <a:cs typeface="Palatino"/>
              </a:rPr>
              <a:t>tall to any p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oje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t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3400">
              <a:latin typeface="Times New Roman"/>
              <a:cs typeface="Times New Roman"/>
            </a:endParaRPr>
          </a:p>
          <a:p>
            <a:pPr marL="224663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Has Ang</a:t>
            </a:r>
            <a:r>
              <a:rPr sz="2650" spc="-5" dirty="0">
                <a:latin typeface="Palatino"/>
                <a:cs typeface="Palatino"/>
              </a:rPr>
              <a:t>ula</a:t>
            </a:r>
            <a:r>
              <a:rPr sz="2650" dirty="0">
                <a:latin typeface="Palatino"/>
                <a:cs typeface="Palatino"/>
              </a:rPr>
              <a:t>r Di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e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ti</a:t>
            </a:r>
            <a:r>
              <a:rPr sz="2650" spc="-5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es to 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en</a:t>
            </a:r>
            <a:r>
              <a:rPr sz="2650" spc="-5" dirty="0">
                <a:latin typeface="Palatino"/>
                <a:cs typeface="Palatino"/>
              </a:rPr>
              <a:t>d</a:t>
            </a:r>
            <a:r>
              <a:rPr sz="2650" dirty="0">
                <a:latin typeface="Palatino"/>
                <a:cs typeface="Palatino"/>
              </a:rPr>
              <a:t>er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246630">
              <a:lnSpc>
                <a:spcPct val="100000"/>
              </a:lnSpc>
              <a:spcBef>
                <a:spcPts val="2215"/>
              </a:spcBef>
            </a:pPr>
            <a:r>
              <a:rPr sz="2650" spc="-245" dirty="0">
                <a:latin typeface="Palatino"/>
                <a:cs typeface="Palatino"/>
              </a:rPr>
              <a:t>T</a:t>
            </a:r>
            <a:r>
              <a:rPr sz="2650" dirty="0">
                <a:latin typeface="Palatino"/>
                <a:cs typeface="Palatino"/>
              </a:rPr>
              <a:t>otally C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oss-Platform</a:t>
            </a:r>
            <a:endParaRPr sz="2650">
              <a:latin typeface="Palatino"/>
              <a:cs typeface="Palati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9590" y="2026227"/>
            <a:ext cx="787977" cy="7879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spc="-5" dirty="0"/>
              <a:t>H</a:t>
            </a:r>
            <a:r>
              <a:rPr dirty="0"/>
              <a:t>y</a:t>
            </a:r>
            <a:r>
              <a:rPr spc="-5" dirty="0"/>
              <a:t>b</a:t>
            </a:r>
            <a:r>
              <a:rPr dirty="0"/>
              <a:t>rid Mo</a:t>
            </a:r>
            <a:r>
              <a:rPr spc="-5" dirty="0"/>
              <a:t>bil</a:t>
            </a:r>
            <a:r>
              <a:rPr dirty="0"/>
              <a:t>e </a:t>
            </a:r>
            <a:r>
              <a:rPr spc="-5" dirty="0"/>
              <a:t>A</a:t>
            </a:r>
            <a:r>
              <a:rPr dirty="0"/>
              <a:t>pps</a:t>
            </a:r>
          </a:p>
        </p:txBody>
      </p:sp>
      <p:sp>
        <p:nvSpPr>
          <p:cNvPr id="3" name="object 3"/>
          <p:cNvSpPr/>
          <p:nvPr/>
        </p:nvSpPr>
        <p:spPr>
          <a:xfrm>
            <a:off x="6849340" y="2970067"/>
            <a:ext cx="1186295" cy="133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45" y="4736522"/>
            <a:ext cx="5715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6567" y="4805795"/>
            <a:ext cx="450272" cy="450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0636" y="4805795"/>
            <a:ext cx="450272" cy="450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7845" y="1440403"/>
            <a:ext cx="7366000" cy="238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Ken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 UI Mobile powe</a:t>
            </a:r>
            <a:r>
              <a:rPr sz="3050" spc="-55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ed</a:t>
            </a:r>
            <a:endParaRPr sz="3050">
              <a:latin typeface="Palatino"/>
              <a:cs typeface="Palatin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indent="4086860">
              <a:lnSpc>
                <a:spcPct val="100000"/>
              </a:lnSpc>
            </a:pPr>
            <a:r>
              <a:rPr sz="2650" spc="-5" dirty="0">
                <a:latin typeface="Palatino"/>
                <a:cs typeface="Palatino"/>
              </a:rPr>
              <a:t>B</a:t>
            </a:r>
            <a:r>
              <a:rPr sz="2650" dirty="0">
                <a:latin typeface="Palatino"/>
                <a:cs typeface="Palatino"/>
              </a:rPr>
              <a:t>est with 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App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B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uilder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Use 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Co</a:t>
            </a:r>
            <a:r>
              <a:rPr sz="2650" spc="-50" dirty="0">
                <a:solidFill>
                  <a:srgbClr val="106BCC"/>
                </a:solidFill>
                <a:latin typeface="Palatino"/>
                <a:cs typeface="Palatino"/>
              </a:rPr>
              <a:t>r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d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v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a Plugins </a:t>
            </a:r>
            <a:r>
              <a:rPr sz="2650" dirty="0">
                <a:latin typeface="Palatino"/>
                <a:cs typeface="Palatino"/>
              </a:rPr>
              <a:t>for Nati</a:t>
            </a:r>
            <a:r>
              <a:rPr sz="2650" spc="-5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e API</a:t>
            </a:r>
            <a:endParaRPr sz="2650">
              <a:latin typeface="Palatino"/>
              <a:cs typeface="Palati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2390" y="4843605"/>
            <a:ext cx="461962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Re</a:t>
            </a:r>
            <a:r>
              <a:rPr sz="2650" spc="-5" dirty="0">
                <a:latin typeface="Palatino"/>
                <a:cs typeface="Palatino"/>
              </a:rPr>
              <a:t>s</a:t>
            </a:r>
            <a:r>
              <a:rPr sz="2650" dirty="0">
                <a:latin typeface="Palatino"/>
                <a:cs typeface="Palatino"/>
              </a:rPr>
              <a:t>pe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ti</a:t>
            </a:r>
            <a:r>
              <a:rPr sz="2650" spc="-5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e App Sto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e p</a:t>
            </a:r>
            <a:r>
              <a:rPr sz="2650" spc="-50" dirty="0">
                <a:latin typeface="Palatino"/>
                <a:cs typeface="Palatino"/>
              </a:rPr>
              <a:t>r</a:t>
            </a:r>
            <a:r>
              <a:rPr sz="2650" dirty="0">
                <a:latin typeface="Palatino"/>
                <a:cs typeface="Palatino"/>
              </a:rPr>
              <a:t>esen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e</a:t>
            </a:r>
            <a:endParaRPr sz="2650">
              <a:latin typeface="Palatino"/>
              <a:cs typeface="Palati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0045" y="2156114"/>
            <a:ext cx="3931227" cy="632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dirty="0">
                <a:solidFill>
                  <a:srgbClr val="2A2D33"/>
                </a:solidFill>
              </a:rPr>
              <a:t>Re</a:t>
            </a:r>
            <a:r>
              <a:rPr spc="-5" dirty="0">
                <a:solidFill>
                  <a:srgbClr val="2A2D33"/>
                </a:solidFill>
              </a:rPr>
              <a:t>m</a:t>
            </a:r>
            <a:r>
              <a:rPr dirty="0">
                <a:solidFill>
                  <a:srgbClr val="2A2D33"/>
                </a:solidFill>
              </a:rPr>
              <a:t>em</a:t>
            </a:r>
            <a:r>
              <a:rPr spc="-5" dirty="0">
                <a:solidFill>
                  <a:srgbClr val="2A2D33"/>
                </a:solidFill>
              </a:rPr>
              <a:t>b</a:t>
            </a:r>
            <a:r>
              <a:rPr dirty="0">
                <a:solidFill>
                  <a:srgbClr val="2A2D33"/>
                </a:solidFill>
              </a:rPr>
              <a:t>er t</a:t>
            </a:r>
            <a:r>
              <a:rPr spc="-5" dirty="0">
                <a:solidFill>
                  <a:srgbClr val="2A2D33"/>
                </a:solidFill>
              </a:rPr>
              <a:t>h</a:t>
            </a:r>
            <a:r>
              <a:rPr dirty="0">
                <a:solidFill>
                  <a:srgbClr val="2A2D33"/>
                </a:solidFill>
              </a:rPr>
              <a:t>e </a:t>
            </a:r>
            <a:r>
              <a:rPr spc="-5" dirty="0">
                <a:solidFill>
                  <a:srgbClr val="2A2D33"/>
                </a:solidFill>
              </a:rPr>
              <a:t>U</a:t>
            </a:r>
            <a:r>
              <a:rPr dirty="0">
                <a:solidFill>
                  <a:srgbClr val="2A2D33"/>
                </a:solidFill>
              </a:rPr>
              <a:t>I </a:t>
            </a:r>
            <a:r>
              <a:rPr spc="-280" dirty="0">
                <a:solidFill>
                  <a:srgbClr val="2A2D33"/>
                </a:solidFill>
              </a:rPr>
              <a:t>W</a:t>
            </a:r>
            <a:r>
              <a:rPr dirty="0">
                <a:solidFill>
                  <a:srgbClr val="2A2D33"/>
                </a:solidFill>
              </a:rPr>
              <a:t>i</a:t>
            </a: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gets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463832"/>
            <a:ext cx="734568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7B7171"/>
                </a:solidFill>
                <a:latin typeface="Palatino"/>
                <a:cs typeface="Palatino"/>
              </a:rPr>
              <a:t>A</a:t>
            </a:r>
            <a:r>
              <a:rPr sz="1600" spc="-8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complete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application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toolset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for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building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hybrid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and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mobile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20" dirty="0">
                <a:solidFill>
                  <a:srgbClr val="7B7171"/>
                </a:solidFill>
                <a:latin typeface="Palatino"/>
                <a:cs typeface="Palatino"/>
              </a:rPr>
              <a:t>web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applications</a:t>
            </a:r>
            <a:endParaRPr sz="160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890" y="2105003"/>
            <a:ext cx="1610360" cy="33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ActionSheet ButtonG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oup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Drawer Forms List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 MobileButton Modal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 NavBar PopOver Sc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oller</a:t>
            </a:r>
            <a:endParaRPr sz="2050">
              <a:latin typeface="Palatino"/>
              <a:cs typeface="Palati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4004" y="2105003"/>
            <a:ext cx="1258570" cy="12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Sc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oll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Split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Switch </a:t>
            </a:r>
            <a:r>
              <a:rPr sz="2050" spc="-204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abStrip</a:t>
            </a:r>
            <a:endParaRPr sz="2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Mo</a:t>
            </a:r>
            <a:r>
              <a:rPr spc="-5" dirty="0"/>
              <a:t>bil</a:t>
            </a:r>
            <a:r>
              <a:rPr dirty="0"/>
              <a:t>e </a:t>
            </a:r>
            <a:r>
              <a:rPr spc="-5" dirty="0"/>
              <a:t>A</a:t>
            </a:r>
            <a:r>
              <a:rPr dirty="0"/>
              <a:t>pp </a:t>
            </a:r>
            <a:r>
              <a:rPr spc="-5" dirty="0"/>
              <a:t>A</a:t>
            </a:r>
            <a:r>
              <a:rPr spc="-90" dirty="0"/>
              <a:t>r</a:t>
            </a:r>
            <a:r>
              <a:rPr spc="-5" dirty="0"/>
              <a:t>chi</a:t>
            </a:r>
            <a:r>
              <a:rPr dirty="0"/>
              <a:t>te</a:t>
            </a:r>
            <a:r>
              <a:rPr spc="-5" dirty="0"/>
              <a:t>c</a:t>
            </a:r>
            <a:r>
              <a:rPr dirty="0"/>
              <a:t>t</a:t>
            </a:r>
            <a:r>
              <a:rPr spc="-5" dirty="0"/>
              <a:t>u</a:t>
            </a:r>
            <a:r>
              <a:rPr spc="-90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845" y="1440403"/>
            <a:ext cx="671004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B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uilding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B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lo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ks with Ken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o UI Mobile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944" y="2459533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5944" y="2866510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5944" y="3264828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5944" y="3671805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944" y="4070124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5944" y="4477101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5944" y="4875419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5944" y="5282396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80" h="67310">
                <a:moveTo>
                  <a:pt x="68282" y="34287"/>
                </a:moveTo>
                <a:lnTo>
                  <a:pt x="65362" y="48232"/>
                </a:lnTo>
                <a:lnTo>
                  <a:pt x="57430" y="59469"/>
                </a:lnTo>
                <a:lnTo>
                  <a:pt x="45729" y="66758"/>
                </a:lnTo>
                <a:lnTo>
                  <a:pt x="27881" y="65865"/>
                </a:lnTo>
                <a:lnTo>
                  <a:pt x="14317" y="60959"/>
                </a:lnTo>
                <a:lnTo>
                  <a:pt x="5027" y="52859"/>
                </a:lnTo>
                <a:lnTo>
                  <a:pt x="0" y="42384"/>
                </a:lnTo>
                <a:lnTo>
                  <a:pt x="1747" y="25613"/>
                </a:lnTo>
                <a:lnTo>
                  <a:pt x="7734" y="12780"/>
                </a:lnTo>
                <a:lnTo>
                  <a:pt x="17040" y="4152"/>
                </a:lnTo>
                <a:lnTo>
                  <a:pt x="28748" y="0"/>
                </a:lnTo>
                <a:lnTo>
                  <a:pt x="44512" y="2329"/>
                </a:lnTo>
                <a:lnTo>
                  <a:pt x="56734" y="9142"/>
                </a:lnTo>
                <a:lnTo>
                  <a:pt x="64830" y="19419"/>
                </a:lnTo>
                <a:lnTo>
                  <a:pt x="68216" y="32138"/>
                </a:lnTo>
                <a:lnTo>
                  <a:pt x="68282" y="34287"/>
                </a:lnTo>
                <a:close/>
              </a:path>
            </a:pathLst>
          </a:custGeom>
          <a:ln w="8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1413" y="2356117"/>
            <a:ext cx="5890895" cy="310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6140">
              <a:lnSpc>
                <a:spcPct val="128899"/>
              </a:lnSpc>
            </a:pPr>
            <a:r>
              <a:rPr sz="2050" spc="-15" dirty="0">
                <a:latin typeface="Palatino"/>
                <a:cs typeface="Palatino"/>
              </a:rPr>
              <a:t>Ken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5" dirty="0">
                <a:latin typeface="Palatino"/>
                <a:cs typeface="Palatino"/>
              </a:rPr>
              <a:t>o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UI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Mobile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in</a:t>
            </a:r>
            <a:r>
              <a:rPr sz="2050" spc="-15" dirty="0">
                <a:latin typeface="Palatino"/>
                <a:cs typeface="Palatino"/>
              </a:rPr>
              <a:t>c</a:t>
            </a:r>
            <a:r>
              <a:rPr sz="2050" spc="-10" dirty="0">
                <a:latin typeface="Palatino"/>
                <a:cs typeface="Palatino"/>
              </a:rPr>
              <a:t>lu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0" dirty="0">
                <a:latin typeface="Palatino"/>
                <a:cs typeface="Palatino"/>
              </a:rPr>
              <a:t>es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App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Framework App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container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initializes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all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UI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wi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0" dirty="0">
                <a:latin typeface="Palatino"/>
                <a:cs typeface="Palatino"/>
              </a:rPr>
              <a:t>gets</a:t>
            </a:r>
            <a:r>
              <a:rPr sz="2050" spc="-15" dirty="0">
                <a:latin typeface="Palatino"/>
                <a:cs typeface="Palatino"/>
              </a:rPr>
              <a:t> Apps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a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0" dirty="0">
                <a:latin typeface="Palatino"/>
                <a:cs typeface="Palatino"/>
              </a:rPr>
              <a:t>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made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of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30" dirty="0">
                <a:latin typeface="Palatino"/>
                <a:cs typeface="Palatino"/>
              </a:rPr>
              <a:t>V</a:t>
            </a:r>
            <a:r>
              <a:rPr sz="2050" spc="-15" dirty="0">
                <a:latin typeface="Palatino"/>
                <a:cs typeface="Palatino"/>
              </a:rPr>
              <a:t>iews</a:t>
            </a:r>
            <a:endParaRPr sz="2050">
              <a:latin typeface="Palatino"/>
              <a:cs typeface="Palatino"/>
            </a:endParaRPr>
          </a:p>
          <a:p>
            <a:pPr marL="12700" marR="5080">
              <a:lnSpc>
                <a:spcPct val="127499"/>
              </a:lnSpc>
              <a:spcBef>
                <a:spcPts val="65"/>
              </a:spcBef>
            </a:pPr>
            <a:r>
              <a:rPr sz="2050" spc="-130" dirty="0">
                <a:latin typeface="Palatino"/>
                <a:cs typeface="Palatino"/>
              </a:rPr>
              <a:t>V</a:t>
            </a:r>
            <a:r>
              <a:rPr sz="2050" spc="-15" dirty="0">
                <a:latin typeface="Palatino"/>
                <a:cs typeface="Palatino"/>
              </a:rPr>
              <a:t>iews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can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sha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0" dirty="0">
                <a:latin typeface="Palatino"/>
                <a:cs typeface="Palatino"/>
              </a:rPr>
              <a:t>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Layouts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-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like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204" dirty="0">
                <a:latin typeface="Palatino"/>
                <a:cs typeface="Palatino"/>
              </a:rPr>
              <a:t>T</a:t>
            </a:r>
            <a:r>
              <a:rPr sz="2050" spc="-10" dirty="0">
                <a:latin typeface="Palatino"/>
                <a:cs typeface="Palatino"/>
              </a:rPr>
              <a:t>abStrips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or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NavBar Heavy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usage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of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'data-*'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attributes</a:t>
            </a:r>
            <a:endParaRPr sz="2050">
              <a:latin typeface="Palatino"/>
              <a:cs typeface="Palatino"/>
            </a:endParaRPr>
          </a:p>
          <a:p>
            <a:pPr marL="12700" marR="412115">
              <a:lnSpc>
                <a:spcPct val="127499"/>
              </a:lnSpc>
              <a:spcBef>
                <a:spcPts val="65"/>
              </a:spcBef>
            </a:pPr>
            <a:r>
              <a:rPr sz="2050" spc="-15" dirty="0">
                <a:latin typeface="Palatino"/>
                <a:cs typeface="Palatino"/>
              </a:rPr>
              <a:t>UI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40" dirty="0">
                <a:latin typeface="Palatino"/>
                <a:cs typeface="Palatino"/>
              </a:rPr>
              <a:t>W</a:t>
            </a:r>
            <a:r>
              <a:rPr sz="2050" spc="-10" dirty="0">
                <a:latin typeface="Palatino"/>
                <a:cs typeface="Palatino"/>
              </a:rPr>
              <a:t>idgets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5" dirty="0">
                <a:latin typeface="Palatino"/>
                <a:cs typeface="Palatino"/>
              </a:rPr>
              <a:t>en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0" dirty="0">
                <a:latin typeface="Palatino"/>
                <a:cs typeface="Palatino"/>
              </a:rPr>
              <a:t>er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adaptively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or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use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Flat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theme</a:t>
            </a:r>
            <a:r>
              <a:rPr sz="2050" spc="-10" dirty="0">
                <a:latin typeface="Palatino"/>
                <a:cs typeface="Palatino"/>
              </a:rPr>
              <a:t> </a:t>
            </a:r>
            <a:r>
              <a:rPr sz="2050" spc="-200" dirty="0">
                <a:latin typeface="Palatino"/>
                <a:cs typeface="Palatino"/>
              </a:rPr>
              <a:t>T</a:t>
            </a:r>
            <a:r>
              <a:rPr sz="2050" spc="-10" dirty="0">
                <a:latin typeface="Palatino"/>
                <a:cs typeface="Palatino"/>
              </a:rPr>
              <a:t>ransitions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add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to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Native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feel</a:t>
            </a:r>
            <a:endParaRPr sz="205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50" spc="-200" dirty="0">
                <a:latin typeface="Palatino"/>
                <a:cs typeface="Palatino"/>
              </a:rPr>
              <a:t>T</a:t>
            </a:r>
            <a:r>
              <a:rPr sz="2050" spc="-30" dirty="0">
                <a:latin typeface="Palatino"/>
                <a:cs typeface="Palatino"/>
              </a:rPr>
              <a:t>r</a:t>
            </a:r>
            <a:r>
              <a:rPr sz="2050" spc="-20" dirty="0">
                <a:latin typeface="Palatino"/>
                <a:cs typeface="Palatino"/>
              </a:rPr>
              <a:t>u</a:t>
            </a:r>
            <a:r>
              <a:rPr sz="2050" spc="-10" dirty="0">
                <a:latin typeface="Palatino"/>
                <a:cs typeface="Palatino"/>
              </a:rPr>
              <a:t>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single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code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base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0" dirty="0">
                <a:latin typeface="Palatino"/>
                <a:cs typeface="Palatino"/>
              </a:rPr>
              <a:t>for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C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0" dirty="0">
                <a:latin typeface="Palatino"/>
                <a:cs typeface="Palatino"/>
              </a:rPr>
              <a:t>oss-Platform</a:t>
            </a:r>
            <a:r>
              <a:rPr sz="2050" spc="-5" dirty="0">
                <a:latin typeface="Palatino"/>
                <a:cs typeface="Palatino"/>
              </a:rPr>
              <a:t> </a:t>
            </a:r>
            <a:r>
              <a:rPr sz="2050" spc="-15" dirty="0">
                <a:latin typeface="Palatino"/>
                <a:cs typeface="Palatino"/>
              </a:rPr>
              <a:t>apps</a:t>
            </a:r>
            <a:endParaRPr sz="2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868" y="466803"/>
            <a:ext cx="691451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dirty="0">
                <a:latin typeface="Palatino"/>
                <a:cs typeface="Palatino"/>
              </a:rPr>
              <a:t>Ken</a:t>
            </a:r>
            <a:r>
              <a:rPr sz="5100" spc="-5" dirty="0">
                <a:latin typeface="Palatino"/>
                <a:cs typeface="Palatino"/>
              </a:rPr>
              <a:t>d</a:t>
            </a:r>
            <a:r>
              <a:rPr sz="5100" dirty="0">
                <a:latin typeface="Palatino"/>
                <a:cs typeface="Palatino"/>
              </a:rPr>
              <a:t>o </a:t>
            </a:r>
            <a:r>
              <a:rPr sz="5100" spc="-5" dirty="0">
                <a:latin typeface="Palatino"/>
                <a:cs typeface="Palatino"/>
              </a:rPr>
              <a:t>U</a:t>
            </a:r>
            <a:r>
              <a:rPr sz="5100" dirty="0">
                <a:latin typeface="Palatino"/>
                <a:cs typeface="Palatino"/>
              </a:rPr>
              <a:t>I Mo</a:t>
            </a:r>
            <a:r>
              <a:rPr sz="5100" spc="-5" dirty="0">
                <a:latin typeface="Palatino"/>
                <a:cs typeface="Palatino"/>
              </a:rPr>
              <a:t>bil</a:t>
            </a:r>
            <a:r>
              <a:rPr sz="5100" dirty="0">
                <a:latin typeface="Palatino"/>
                <a:cs typeface="Palatino"/>
              </a:rPr>
              <a:t>e </a:t>
            </a:r>
            <a:r>
              <a:rPr sz="5100" spc="-5" dirty="0">
                <a:latin typeface="Palatino"/>
                <a:cs typeface="Palatino"/>
              </a:rPr>
              <a:t>B</a:t>
            </a:r>
            <a:r>
              <a:rPr sz="5100" dirty="0">
                <a:latin typeface="Palatino"/>
                <a:cs typeface="Palatino"/>
              </a:rPr>
              <a:t>a</a:t>
            </a:r>
            <a:r>
              <a:rPr sz="5100" spc="-5" dirty="0">
                <a:latin typeface="Palatino"/>
                <a:cs typeface="Palatino"/>
              </a:rPr>
              <a:t>s</a:t>
            </a:r>
            <a:r>
              <a:rPr sz="5100" dirty="0">
                <a:latin typeface="Palatino"/>
                <a:cs typeface="Palatino"/>
              </a:rPr>
              <a:t>i</a:t>
            </a:r>
            <a:r>
              <a:rPr sz="5100" spc="-5" dirty="0">
                <a:latin typeface="Palatino"/>
                <a:cs typeface="Palatino"/>
              </a:rPr>
              <a:t>c</a:t>
            </a:r>
            <a:r>
              <a:rPr sz="5100" dirty="0">
                <a:latin typeface="Palatino"/>
                <a:cs typeface="Palatino"/>
              </a:rPr>
              <a:t>s</a:t>
            </a:r>
            <a:endParaRPr sz="5100">
              <a:latin typeface="Palatino"/>
              <a:cs typeface="Palati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868" y="1258562"/>
            <a:ext cx="536130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70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iews, 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L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ayouts &amp; Initialization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545" y="1801091"/>
            <a:ext cx="7048500" cy="3732529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R="5452110" algn="ctr">
              <a:lnSpc>
                <a:spcPct val="10000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class=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"app"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>
              <a:latin typeface="Times New Roman"/>
              <a:cs typeface="Times New Roman"/>
            </a:endParaRPr>
          </a:p>
          <a:p>
            <a:pPr marL="21971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"view"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data-title=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"Home"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"home"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data-layout=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"main"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21971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"view"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data-title=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"About"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"about"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data-layout=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"main"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>
              <a:latin typeface="Times New Roman"/>
              <a:cs typeface="Times New Roman"/>
            </a:endParaRPr>
          </a:p>
          <a:p>
            <a:pPr marL="21971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"layout"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data-id=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"main"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"header"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57277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"navbar"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span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"view-title"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span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57277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39624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"footer"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57277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data-role=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"tabstrip"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href=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"#home"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data-icon=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"home"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Home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749935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</a:t>
            </a:r>
            <a:r>
              <a:rPr sz="1150" spc="5" dirty="0">
                <a:solidFill>
                  <a:srgbClr val="EFEF8F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href=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"#about"</a:t>
            </a:r>
            <a:r>
              <a:rPr sz="1150" spc="5" dirty="0">
                <a:solidFill>
                  <a:srgbClr val="CC9393"/>
                </a:solidFill>
                <a:latin typeface="Courier"/>
                <a:cs typeface="Courier"/>
              </a:rPr>
              <a:t> 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data-icon=</a:t>
            </a:r>
            <a:r>
              <a:rPr sz="1150" dirty="0">
                <a:solidFill>
                  <a:srgbClr val="CC9393"/>
                </a:solidFill>
                <a:latin typeface="Courier"/>
                <a:cs typeface="Courier"/>
              </a:rPr>
              <a:t>"about"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r>
              <a:rPr sz="1150" dirty="0">
                <a:solidFill>
                  <a:srgbClr val="DCDCDC"/>
                </a:solidFill>
                <a:latin typeface="Courier"/>
                <a:cs typeface="Courier"/>
              </a:rPr>
              <a:t>About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a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572770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R="5540375" algn="ctr">
              <a:lnSpc>
                <a:spcPts val="1365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 marL="219710">
              <a:lnSpc>
                <a:spcPts val="137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&lt;/</a:t>
            </a:r>
            <a:r>
              <a:rPr sz="1150" dirty="0">
                <a:solidFill>
                  <a:srgbClr val="EFEF8F"/>
                </a:solidFill>
                <a:latin typeface="Courier"/>
                <a:cs typeface="Courier"/>
              </a:rPr>
              <a:t>div</a:t>
            </a:r>
            <a:r>
              <a:rPr sz="1150" dirty="0">
                <a:solidFill>
                  <a:srgbClr val="E3CEAB"/>
                </a:solidFill>
                <a:latin typeface="Courier"/>
                <a:cs typeface="Courier"/>
              </a:rPr>
              <a:t>&gt;</a:t>
            </a:r>
            <a:endParaRPr sz="1150">
              <a:latin typeface="Courier"/>
              <a:cs typeface="Courie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68" y="5602432"/>
            <a:ext cx="7074534" cy="76200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479425">
              <a:lnSpc>
                <a:spcPct val="100000"/>
              </a:lnSpc>
            </a:pPr>
            <a:r>
              <a:rPr sz="1400" spc="10" dirty="0">
                <a:solidFill>
                  <a:srgbClr val="7F9F7F"/>
                </a:solidFill>
                <a:latin typeface="Courier"/>
                <a:cs typeface="Courier"/>
              </a:rPr>
              <a:t>/</a:t>
            </a:r>
            <a:r>
              <a:rPr sz="1400" spc="15" dirty="0">
                <a:solidFill>
                  <a:srgbClr val="7F9F7F"/>
                </a:solidFill>
                <a:latin typeface="Courier"/>
                <a:cs typeface="Courier"/>
              </a:rPr>
              <a:t>/ Initialization</a:t>
            </a:r>
            <a:endParaRPr sz="1400">
              <a:latin typeface="Courier"/>
              <a:cs typeface="Courier"/>
            </a:endParaRPr>
          </a:p>
          <a:p>
            <a:pPr marL="479425">
              <a:lnSpc>
                <a:spcPct val="100000"/>
              </a:lnSpc>
              <a:spcBef>
                <a:spcPts val="25"/>
              </a:spcBef>
            </a:pPr>
            <a:r>
              <a:rPr sz="1400" spc="15" dirty="0">
                <a:solidFill>
                  <a:srgbClr val="E3CEAB"/>
                </a:solidFill>
                <a:latin typeface="Courier"/>
                <a:cs typeface="Courier"/>
              </a:rPr>
              <a:t>new 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kendo.mobile.Application(</a:t>
            </a:r>
            <a:r>
              <a:rPr sz="1400" spc="15" dirty="0">
                <a:solidFill>
                  <a:srgbClr val="CC9393"/>
                </a:solidFill>
                <a:latin typeface="Courier"/>
                <a:cs typeface="Courier"/>
              </a:rPr>
              <a:t>'.app'</a:t>
            </a:r>
            <a:r>
              <a:rPr sz="1400" spc="15" dirty="0">
                <a:solidFill>
                  <a:srgbClr val="DCDCDC"/>
                </a:solidFill>
                <a:latin typeface="Courier"/>
                <a:cs typeface="Courier"/>
              </a:rPr>
              <a:t>);</a:t>
            </a:r>
            <a:endParaRPr sz="140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545" y="4260272"/>
            <a:ext cx="3342408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ct val="100000"/>
              </a:lnSpc>
            </a:pPr>
            <a:r>
              <a:rPr dirty="0"/>
              <a:t>Ken</a:t>
            </a:r>
            <a:r>
              <a:rPr spc="-5" dirty="0"/>
              <a:t>d</a:t>
            </a:r>
            <a:r>
              <a:rPr dirty="0"/>
              <a:t>o </a:t>
            </a:r>
            <a:r>
              <a:rPr spc="-5" dirty="0"/>
              <a:t>U</a:t>
            </a:r>
            <a:r>
              <a:rPr dirty="0"/>
              <a:t>I Mo</a:t>
            </a:r>
            <a:r>
              <a:rPr spc="-5" dirty="0"/>
              <a:t>b</a:t>
            </a:r>
            <a:r>
              <a:rPr dirty="0"/>
              <a:t>ile</a:t>
            </a:r>
          </a:p>
          <a:p>
            <a:pPr marL="358775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Flexibility for De</a:t>
            </a:r>
            <a:r>
              <a:rPr sz="3050" spc="-5" dirty="0">
                <a:solidFill>
                  <a:srgbClr val="7B7171"/>
                </a:solidFill>
              </a:rPr>
              <a:t>v</a:t>
            </a:r>
            <a:r>
              <a:rPr sz="3050" dirty="0">
                <a:solidFill>
                  <a:srgbClr val="7B7171"/>
                </a:solidFill>
              </a:rPr>
              <a:t>elopers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4230254" y="5155332"/>
            <a:ext cx="333692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Plays well with others</a:t>
            </a:r>
            <a:endParaRPr sz="2650">
              <a:latin typeface="Palatino"/>
              <a:cs typeface="Palati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2796885"/>
            <a:ext cx="3342408" cy="2173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295" y="2147453"/>
            <a:ext cx="727363" cy="493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5795" y="2121477"/>
            <a:ext cx="493568" cy="493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2595" y="2232601"/>
            <a:ext cx="665797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865505">
              <a:lnSpc>
                <a:spcPct val="100000"/>
              </a:lnSpc>
              <a:tabLst>
                <a:tab pos="4826635" algn="l"/>
              </a:tabLst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</a:t>
            </a:r>
            <a:r>
              <a:rPr sz="2650" spc="-20" dirty="0">
                <a:solidFill>
                  <a:srgbClr val="106BCC"/>
                </a:solidFill>
                <a:latin typeface="Palatino"/>
                <a:cs typeface="Palatino"/>
              </a:rPr>
              <a:t>ffline </a:t>
            </a:r>
            <a:r>
              <a:rPr sz="2650" spc="-5" dirty="0">
                <a:latin typeface="Palatino"/>
                <a:cs typeface="Palatino"/>
              </a:rPr>
              <a:t>c</a:t>
            </a:r>
            <a:r>
              <a:rPr sz="2650" dirty="0">
                <a:latin typeface="Palatino"/>
                <a:cs typeface="Palatino"/>
              </a:rPr>
              <a:t>apabilities	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Flat </a:t>
            </a:r>
            <a:r>
              <a:rPr sz="2650" dirty="0">
                <a:latin typeface="Palatino"/>
                <a:cs typeface="Palatino"/>
              </a:rPr>
              <a:t>Themes</a:t>
            </a:r>
            <a:endParaRPr sz="2650">
              <a:latin typeface="Palatino"/>
              <a:cs typeface="Palatino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dirty="0">
                <a:latin typeface="Palatino"/>
                <a:cs typeface="Palatino"/>
              </a:rPr>
              <a:t>OS A</a:t>
            </a:r>
            <a:r>
              <a:rPr sz="2650" spc="-5" dirty="0">
                <a:latin typeface="Palatino"/>
                <a:cs typeface="Palatino"/>
              </a:rPr>
              <a:t>d</a:t>
            </a:r>
            <a:r>
              <a:rPr sz="2650" dirty="0">
                <a:latin typeface="Palatino"/>
                <a:cs typeface="Palatino"/>
              </a:rPr>
              <a:t>apti</a:t>
            </a:r>
            <a:r>
              <a:rPr sz="2650" spc="-5" dirty="0">
                <a:latin typeface="Palatino"/>
                <a:cs typeface="Palatino"/>
              </a:rPr>
              <a:t>v</a:t>
            </a:r>
            <a:r>
              <a:rPr sz="2650" dirty="0">
                <a:latin typeface="Palatino"/>
                <a:cs typeface="Palatino"/>
              </a:rPr>
              <a:t>e Ren</a:t>
            </a:r>
            <a:r>
              <a:rPr sz="2650" spc="-5" dirty="0">
                <a:latin typeface="Palatino"/>
                <a:cs typeface="Palatino"/>
              </a:rPr>
              <a:t>d</a:t>
            </a:r>
            <a:r>
              <a:rPr sz="2650" dirty="0">
                <a:latin typeface="Palatino"/>
                <a:cs typeface="Palatino"/>
              </a:rPr>
              <a:t>ering</a:t>
            </a:r>
            <a:endParaRPr sz="26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2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pc="-470" dirty="0"/>
              <a:t>W</a:t>
            </a:r>
            <a:r>
              <a:rPr dirty="0"/>
              <a:t>eb </a:t>
            </a:r>
            <a:r>
              <a:rPr spc="-5" dirty="0"/>
              <a:t>U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368" y="1390332"/>
            <a:ext cx="320357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5" dirty="0">
                <a:solidFill>
                  <a:srgbClr val="696969"/>
                </a:solidFill>
                <a:latin typeface="Palatino"/>
                <a:cs typeface="Palatino"/>
              </a:rPr>
              <a:t>30</a:t>
            </a:r>
            <a:r>
              <a:rPr sz="2050" spc="-5" dirty="0">
                <a:solidFill>
                  <a:srgbClr val="696969"/>
                </a:solidFill>
                <a:latin typeface="Palatino"/>
                <a:cs typeface="Palatino"/>
              </a:rPr>
              <a:t> </a:t>
            </a:r>
            <a:r>
              <a:rPr sz="2050" spc="-140" dirty="0">
                <a:solidFill>
                  <a:srgbClr val="696969"/>
                </a:solidFill>
                <a:latin typeface="Palatino"/>
                <a:cs typeface="Palatino"/>
              </a:rPr>
              <a:t>W</a:t>
            </a:r>
            <a:r>
              <a:rPr sz="2050" spc="-10" dirty="0">
                <a:solidFill>
                  <a:srgbClr val="696969"/>
                </a:solidFill>
                <a:latin typeface="Palatino"/>
                <a:cs typeface="Palatino"/>
              </a:rPr>
              <a:t>idgets</a:t>
            </a:r>
            <a:r>
              <a:rPr sz="2050" spc="-5" dirty="0">
                <a:solidFill>
                  <a:srgbClr val="696969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696969"/>
                </a:solidFill>
                <a:latin typeface="Palatino"/>
                <a:cs typeface="Palatino"/>
              </a:rPr>
              <a:t>(and</a:t>
            </a:r>
            <a:r>
              <a:rPr sz="2050" spc="-5" dirty="0">
                <a:solidFill>
                  <a:srgbClr val="696969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696969"/>
                </a:solidFill>
                <a:latin typeface="Palatino"/>
                <a:cs typeface="Palatino"/>
              </a:rPr>
              <a:t>g</a:t>
            </a:r>
            <a:r>
              <a:rPr sz="2050" spc="-50" dirty="0">
                <a:solidFill>
                  <a:srgbClr val="696969"/>
                </a:solidFill>
                <a:latin typeface="Palatino"/>
                <a:cs typeface="Palatino"/>
              </a:rPr>
              <a:t>r</a:t>
            </a:r>
            <a:r>
              <a:rPr sz="2050" spc="-10" dirty="0">
                <a:solidFill>
                  <a:srgbClr val="696969"/>
                </a:solidFill>
                <a:latin typeface="Palatino"/>
                <a:cs typeface="Palatino"/>
              </a:rPr>
              <a:t>owing...)</a:t>
            </a:r>
            <a:endParaRPr sz="20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845223"/>
            <a:ext cx="1859280" cy="3662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5" dirty="0">
                <a:latin typeface="Palatino"/>
                <a:cs typeface="Palatino"/>
              </a:rPr>
              <a:t>AutoComplete Button Calen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0" dirty="0">
                <a:latin typeface="Palatino"/>
                <a:cs typeface="Palatino"/>
              </a:rPr>
              <a:t>ar</a:t>
            </a:r>
            <a:r>
              <a:rPr sz="2050" spc="-15" dirty="0">
                <a:latin typeface="Palatino"/>
                <a:cs typeface="Palatino"/>
              </a:rPr>
              <a:t> ColorPicker ComboBox DatePic</a:t>
            </a:r>
            <a:r>
              <a:rPr sz="2050" spc="-10" dirty="0">
                <a:latin typeface="Palatino"/>
                <a:cs typeface="Palatino"/>
              </a:rPr>
              <a:t>ker Date</a:t>
            </a:r>
            <a:r>
              <a:rPr sz="2050" spc="-130" dirty="0">
                <a:latin typeface="Palatino"/>
                <a:cs typeface="Palatino"/>
              </a:rPr>
              <a:t>T</a:t>
            </a:r>
            <a:r>
              <a:rPr sz="2050" spc="-15" dirty="0">
                <a:latin typeface="Palatino"/>
                <a:cs typeface="Palatino"/>
              </a:rPr>
              <a:t>imePic</a:t>
            </a:r>
            <a:r>
              <a:rPr sz="2050" spc="-10" dirty="0">
                <a:latin typeface="Palatino"/>
                <a:cs typeface="Palatino"/>
              </a:rPr>
              <a:t>ker</a:t>
            </a:r>
            <a:r>
              <a:rPr sz="2050" spc="-15" dirty="0">
                <a:latin typeface="Palatino"/>
                <a:cs typeface="Palatino"/>
              </a:rPr>
              <a:t> D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5" dirty="0">
                <a:latin typeface="Palatino"/>
                <a:cs typeface="Palatino"/>
              </a:rPr>
              <a:t>opDown</a:t>
            </a:r>
            <a:r>
              <a:rPr sz="2050" spc="-20" dirty="0">
                <a:latin typeface="Palatino"/>
                <a:cs typeface="Palatino"/>
              </a:rPr>
              <a:t>L</a:t>
            </a:r>
            <a:r>
              <a:rPr sz="2050" spc="-10" dirty="0">
                <a:latin typeface="Palatino"/>
                <a:cs typeface="Palatino"/>
              </a:rPr>
              <a:t>ist Editor</a:t>
            </a:r>
            <a:endParaRPr sz="2050">
              <a:latin typeface="Palatino"/>
              <a:cs typeface="Palatino"/>
            </a:endParaRPr>
          </a:p>
          <a:p>
            <a:pPr marL="12700" marR="819150">
              <a:lnSpc>
                <a:spcPct val="108100"/>
              </a:lnSpc>
            </a:pPr>
            <a:r>
              <a:rPr sz="2050" spc="-10" dirty="0">
                <a:latin typeface="Palatino"/>
                <a:cs typeface="Palatino"/>
              </a:rPr>
              <a:t>Grid List</a:t>
            </a:r>
            <a:r>
              <a:rPr sz="2050" spc="-130" dirty="0">
                <a:latin typeface="Palatino"/>
                <a:cs typeface="Palatino"/>
              </a:rPr>
              <a:t>V</a:t>
            </a:r>
            <a:r>
              <a:rPr sz="2050" spc="-15" dirty="0">
                <a:latin typeface="Palatino"/>
                <a:cs typeface="Palatino"/>
              </a:rPr>
              <a:t>iew</a:t>
            </a:r>
            <a:endParaRPr sz="2050">
              <a:latin typeface="Palatino"/>
              <a:cs typeface="Palati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527" y="1845223"/>
            <a:ext cx="1958339" cy="3662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5" dirty="0">
                <a:latin typeface="Palatino"/>
                <a:cs typeface="Palatino"/>
              </a:rPr>
              <a:t>Masked</a:t>
            </a:r>
            <a:r>
              <a:rPr sz="2050" spc="-204" dirty="0">
                <a:latin typeface="Palatino"/>
                <a:cs typeface="Palatino"/>
              </a:rPr>
              <a:t>T</a:t>
            </a:r>
            <a:r>
              <a:rPr sz="2050" spc="-15" dirty="0">
                <a:latin typeface="Palatino"/>
                <a:cs typeface="Palatino"/>
              </a:rPr>
              <a:t>extBox</a:t>
            </a:r>
            <a:r>
              <a:rPr sz="2050" spc="-10" dirty="0">
                <a:latin typeface="Palatino"/>
                <a:cs typeface="Palatino"/>
              </a:rPr>
              <a:t> Menu MultiSele</a:t>
            </a:r>
            <a:r>
              <a:rPr sz="2050" spc="-15" dirty="0">
                <a:latin typeface="Palatino"/>
                <a:cs typeface="Palatino"/>
              </a:rPr>
              <a:t>c</a:t>
            </a:r>
            <a:r>
              <a:rPr sz="2050" spc="-10" dirty="0">
                <a:latin typeface="Palatino"/>
                <a:cs typeface="Palatino"/>
              </a:rPr>
              <a:t>t Not</a:t>
            </a:r>
            <a:r>
              <a:rPr sz="2050" spc="-15" dirty="0">
                <a:latin typeface="Palatino"/>
                <a:cs typeface="Palatino"/>
              </a:rPr>
              <a:t>ific</a:t>
            </a:r>
            <a:r>
              <a:rPr sz="2050" spc="-10" dirty="0">
                <a:latin typeface="Palatino"/>
                <a:cs typeface="Palatino"/>
              </a:rPr>
              <a:t>ation</a:t>
            </a:r>
            <a:r>
              <a:rPr sz="2050" spc="-15" dirty="0">
                <a:latin typeface="Palatino"/>
                <a:cs typeface="Palatino"/>
              </a:rPr>
              <a:t> Numeric</a:t>
            </a:r>
            <a:r>
              <a:rPr sz="2050" spc="-204" dirty="0">
                <a:latin typeface="Palatino"/>
                <a:cs typeface="Palatino"/>
              </a:rPr>
              <a:t>T</a:t>
            </a:r>
            <a:r>
              <a:rPr sz="2050" spc="-15" dirty="0">
                <a:latin typeface="Palatino"/>
                <a:cs typeface="Palatino"/>
              </a:rPr>
              <a:t>extBox</a:t>
            </a:r>
            <a:r>
              <a:rPr sz="2050" spc="-10" dirty="0">
                <a:latin typeface="Palatino"/>
                <a:cs typeface="Palatino"/>
              </a:rPr>
              <a:t> Panel</a:t>
            </a:r>
            <a:r>
              <a:rPr sz="2050" spc="-20" dirty="0">
                <a:latin typeface="Palatino"/>
                <a:cs typeface="Palatino"/>
              </a:rPr>
              <a:t>B</a:t>
            </a:r>
            <a:r>
              <a:rPr sz="2050" spc="-10" dirty="0">
                <a:latin typeface="Palatino"/>
                <a:cs typeface="Palatino"/>
              </a:rPr>
              <a:t>ar Pi</a:t>
            </a:r>
            <a:r>
              <a:rPr sz="2050" spc="-20" dirty="0">
                <a:latin typeface="Palatino"/>
                <a:cs typeface="Palatino"/>
              </a:rPr>
              <a:t>v</a:t>
            </a:r>
            <a:r>
              <a:rPr sz="2050" spc="-15" dirty="0">
                <a:latin typeface="Palatino"/>
                <a:cs typeface="Palatino"/>
              </a:rPr>
              <a:t>otGid</a:t>
            </a:r>
            <a:r>
              <a:rPr sz="2050" spc="-10" dirty="0">
                <a:latin typeface="Palatino"/>
                <a:cs typeface="Palatino"/>
              </a:rPr>
              <a:t> P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5" dirty="0">
                <a:latin typeface="Palatino"/>
                <a:cs typeface="Palatino"/>
              </a:rPr>
              <a:t>og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0" dirty="0">
                <a:latin typeface="Palatino"/>
                <a:cs typeface="Palatino"/>
              </a:rPr>
              <a:t>essBar Scheduler</a:t>
            </a:r>
            <a:endParaRPr sz="2050">
              <a:latin typeface="Palatino"/>
              <a:cs typeface="Palatino"/>
            </a:endParaRPr>
          </a:p>
          <a:p>
            <a:pPr marL="12700" marR="998855">
              <a:lnSpc>
                <a:spcPct val="108100"/>
              </a:lnSpc>
            </a:pPr>
            <a:r>
              <a:rPr sz="2050" spc="-10" dirty="0">
                <a:latin typeface="Palatino"/>
                <a:cs typeface="Palatino"/>
              </a:rPr>
              <a:t>Slider Sortable</a:t>
            </a:r>
            <a:endParaRPr sz="2050">
              <a:latin typeface="Palatino"/>
              <a:cs typeface="Palati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3572" y="1845223"/>
            <a:ext cx="1319530" cy="264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0" dirty="0">
                <a:latin typeface="Palatino"/>
                <a:cs typeface="Palatino"/>
              </a:rPr>
              <a:t>Splitter </a:t>
            </a:r>
            <a:r>
              <a:rPr sz="2050" spc="-204" dirty="0">
                <a:latin typeface="Palatino"/>
                <a:cs typeface="Palatino"/>
              </a:rPr>
              <a:t>T</a:t>
            </a:r>
            <a:r>
              <a:rPr sz="2050" spc="-10" dirty="0">
                <a:latin typeface="Palatino"/>
                <a:cs typeface="Palatino"/>
              </a:rPr>
              <a:t>abStrip </a:t>
            </a:r>
            <a:r>
              <a:rPr sz="2050" spc="-130" dirty="0">
                <a:latin typeface="Palatino"/>
                <a:cs typeface="Palatino"/>
              </a:rPr>
              <a:t>T</a:t>
            </a:r>
            <a:r>
              <a:rPr sz="2050" spc="-15" dirty="0">
                <a:latin typeface="Palatino"/>
                <a:cs typeface="Palatino"/>
              </a:rPr>
              <a:t>imePic</a:t>
            </a:r>
            <a:r>
              <a:rPr sz="2050" spc="-10" dirty="0">
                <a:latin typeface="Palatino"/>
                <a:cs typeface="Palatino"/>
              </a:rPr>
              <a:t>ker </a:t>
            </a:r>
            <a:r>
              <a:rPr sz="2050" spc="-204" dirty="0">
                <a:latin typeface="Palatino"/>
                <a:cs typeface="Palatino"/>
              </a:rPr>
              <a:t>T</a:t>
            </a:r>
            <a:r>
              <a:rPr sz="2050" spc="-10" dirty="0">
                <a:latin typeface="Palatino"/>
                <a:cs typeface="Palatino"/>
              </a:rPr>
              <a:t>oolBar </a:t>
            </a:r>
            <a:r>
              <a:rPr sz="2050" spc="-204" dirty="0">
                <a:latin typeface="Palatino"/>
                <a:cs typeface="Palatino"/>
              </a:rPr>
              <a:t>T</a:t>
            </a:r>
            <a:r>
              <a:rPr sz="2050" spc="-10" dirty="0">
                <a:latin typeface="Palatino"/>
                <a:cs typeface="Palatino"/>
              </a:rPr>
              <a:t>ooltip </a:t>
            </a:r>
            <a:r>
              <a:rPr sz="2050" spc="-200" dirty="0">
                <a:latin typeface="Palatino"/>
                <a:cs typeface="Palatino"/>
              </a:rPr>
              <a:t>T</a:t>
            </a:r>
            <a:r>
              <a:rPr sz="2050" spc="-50" dirty="0">
                <a:latin typeface="Palatino"/>
                <a:cs typeface="Palatino"/>
              </a:rPr>
              <a:t>r</a:t>
            </a:r>
            <a:r>
              <a:rPr sz="2050" spc="-10" dirty="0">
                <a:latin typeface="Palatino"/>
                <a:cs typeface="Palatino"/>
              </a:rPr>
              <a:t>ee</a:t>
            </a:r>
            <a:r>
              <a:rPr sz="2050" spc="-130" dirty="0">
                <a:latin typeface="Palatino"/>
                <a:cs typeface="Palatino"/>
              </a:rPr>
              <a:t>V</a:t>
            </a:r>
            <a:r>
              <a:rPr sz="2050" spc="-15" dirty="0">
                <a:latin typeface="Palatino"/>
                <a:cs typeface="Palatino"/>
              </a:rPr>
              <a:t>iew</a:t>
            </a:r>
            <a:r>
              <a:rPr sz="2050" spc="-10" dirty="0">
                <a:latin typeface="Palatino"/>
                <a:cs typeface="Palatino"/>
              </a:rPr>
              <a:t> Upload </a:t>
            </a:r>
            <a:r>
              <a:rPr sz="2050" spc="-140" dirty="0">
                <a:latin typeface="Palatino"/>
                <a:cs typeface="Palatino"/>
              </a:rPr>
              <a:t>W</a:t>
            </a:r>
            <a:r>
              <a:rPr sz="2050" spc="-10" dirty="0">
                <a:latin typeface="Palatino"/>
                <a:cs typeface="Palatino"/>
              </a:rPr>
              <a:t>in</a:t>
            </a:r>
            <a:r>
              <a:rPr sz="2050" spc="-20" dirty="0">
                <a:latin typeface="Palatino"/>
                <a:cs typeface="Palatino"/>
              </a:rPr>
              <a:t>d</a:t>
            </a:r>
            <a:r>
              <a:rPr sz="2050" spc="-15" dirty="0">
                <a:latin typeface="Palatino"/>
                <a:cs typeface="Palatino"/>
              </a:rPr>
              <a:t>ow</a:t>
            </a:r>
            <a:endParaRPr sz="2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0">
              <a:lnSpc>
                <a:spcPct val="100000"/>
              </a:lnSpc>
            </a:pPr>
            <a:r>
              <a:rPr dirty="0"/>
              <a:t>Feel t</a:t>
            </a:r>
            <a:r>
              <a:rPr spc="-5" dirty="0"/>
              <a:t>h</a:t>
            </a:r>
            <a:r>
              <a:rPr dirty="0"/>
              <a:t>e Zen</a:t>
            </a:r>
          </a:p>
          <a:p>
            <a:pPr marL="1346200">
              <a:lnSpc>
                <a:spcPct val="100000"/>
              </a:lnSpc>
              <a:spcBef>
                <a:spcPts val="635"/>
              </a:spcBef>
            </a:pPr>
            <a:r>
              <a:rPr sz="3050" spc="-285" dirty="0">
                <a:solidFill>
                  <a:srgbClr val="7B7171"/>
                </a:solidFill>
              </a:rPr>
              <a:t>T</a:t>
            </a:r>
            <a:r>
              <a:rPr sz="3050" dirty="0">
                <a:solidFill>
                  <a:srgbClr val="7B7171"/>
                </a:solidFill>
              </a:rPr>
              <a:t>ooling that t</a:t>
            </a:r>
            <a:r>
              <a:rPr sz="3050" spc="-25" dirty="0">
                <a:solidFill>
                  <a:srgbClr val="7B7171"/>
                </a:solidFill>
              </a:rPr>
              <a:t>r</a:t>
            </a:r>
            <a:r>
              <a:rPr sz="3050" dirty="0">
                <a:solidFill>
                  <a:srgbClr val="7B7171"/>
                </a:solidFill>
              </a:rPr>
              <a:t>uly helps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900545" y="2961409"/>
            <a:ext cx="467590" cy="467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45" y="3740726"/>
            <a:ext cx="467590" cy="467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45" y="4520045"/>
            <a:ext cx="467590" cy="467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45" y="5282045"/>
            <a:ext cx="467590" cy="467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4981" y="2047240"/>
            <a:ext cx="3707765" cy="342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14069">
              <a:lnSpc>
                <a:spcPts val="5800"/>
              </a:lnSpc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Intera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c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ti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v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e Dojo </a:t>
            </a:r>
            <a:r>
              <a:rPr sz="2650" spc="-245" dirty="0">
                <a:solidFill>
                  <a:srgbClr val="106BCC"/>
                </a:solidFill>
                <a:latin typeface="Palatino"/>
                <a:cs typeface="Palatino"/>
              </a:rPr>
              <a:t>W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eb Theme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B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uilder</a:t>
            </a:r>
            <a:endParaRPr sz="2650" dirty="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Mobile Theme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B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uilder</a:t>
            </a:r>
            <a:endParaRPr sz="2650" dirty="0">
              <a:latin typeface="Palatino"/>
              <a:cs typeface="Palatino"/>
            </a:endParaRPr>
          </a:p>
          <a:p>
            <a:pPr marL="12700" marR="5080">
              <a:lnSpc>
                <a:spcPct val="188700"/>
              </a:lnSpc>
              <a:spcBef>
                <a:spcPts val="135"/>
              </a:spcBef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Ch</a:t>
            </a:r>
            <a:r>
              <a:rPr sz="2650" spc="-50" dirty="0">
                <a:solidFill>
                  <a:srgbClr val="106BCC"/>
                </a:solidFill>
                <a:latin typeface="Palatino"/>
                <a:cs typeface="Palatino"/>
              </a:rPr>
              <a:t>r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ome Inspe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c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tor Demos </a:t>
            </a:r>
            <a:r>
              <a:rPr sz="2650" dirty="0">
                <a:latin typeface="Palatino"/>
                <a:cs typeface="Palatino"/>
              </a:rPr>
              <a:t>| 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Fo</a:t>
            </a:r>
            <a:r>
              <a:rPr sz="2650" spc="-25" dirty="0">
                <a:solidFill>
                  <a:srgbClr val="106BCC"/>
                </a:solidFill>
                <a:latin typeface="Palatino"/>
                <a:cs typeface="Palatino"/>
              </a:rPr>
              <a:t>r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ums </a:t>
            </a:r>
            <a:r>
              <a:rPr sz="2650" dirty="0">
                <a:latin typeface="Palatino"/>
                <a:cs typeface="Palatino"/>
              </a:rPr>
              <a:t>| 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Docs</a:t>
            </a:r>
            <a:endParaRPr sz="2650" dirty="0">
              <a:latin typeface="Palatino"/>
              <a:cs typeface="Palati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545" y="2225387"/>
            <a:ext cx="467590" cy="467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863" y="614795"/>
            <a:ext cx="1194954" cy="1177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4981" y="800467"/>
            <a:ext cx="416560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-470" dirty="0">
                <a:latin typeface="Palatino"/>
                <a:cs typeface="Palatino"/>
              </a:rPr>
              <a:t>T</a:t>
            </a:r>
            <a:r>
              <a:rPr sz="5100" dirty="0">
                <a:latin typeface="Palatino"/>
                <a:cs typeface="Palatino"/>
              </a:rPr>
              <a:t>o Re</a:t>
            </a:r>
            <a:r>
              <a:rPr sz="5100" spc="-5" dirty="0">
                <a:latin typeface="Palatino"/>
                <a:cs typeface="Palatino"/>
              </a:rPr>
              <a:t>c</a:t>
            </a:r>
            <a:r>
              <a:rPr sz="5100" dirty="0">
                <a:latin typeface="Palatino"/>
                <a:cs typeface="Palatino"/>
              </a:rPr>
              <a:t>ap ..</a:t>
            </a:r>
            <a:endParaRPr sz="510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Something for e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v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eryone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863" y="614795"/>
            <a:ext cx="1194954" cy="117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45" y="2848841"/>
            <a:ext cx="467590" cy="467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45" y="4329545"/>
            <a:ext cx="467590" cy="467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4981" y="2903969"/>
            <a:ext cx="549402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70"/>
              </a:lnSpc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Ken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d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 UI Co</a:t>
            </a:r>
            <a:r>
              <a:rPr sz="2650" spc="-50" dirty="0">
                <a:solidFill>
                  <a:srgbClr val="106BCC"/>
                </a:solidFill>
                <a:latin typeface="Palatino"/>
                <a:cs typeface="Palatino"/>
              </a:rPr>
              <a:t>r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e</a:t>
            </a:r>
            <a:endParaRPr sz="2650">
              <a:latin typeface="Palatino"/>
              <a:cs typeface="Palatino"/>
            </a:endParaRPr>
          </a:p>
          <a:p>
            <a:pPr marL="12700">
              <a:lnSpc>
                <a:spcPts val="1910"/>
              </a:lnSpc>
            </a:pP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Application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Framework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|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-125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eb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|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Mobile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|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Completely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F</a:t>
            </a:r>
            <a:r>
              <a:rPr sz="1600" spc="-20" dirty="0">
                <a:solidFill>
                  <a:srgbClr val="7B7171"/>
                </a:solidFill>
                <a:latin typeface="Palatino"/>
                <a:cs typeface="Palatino"/>
              </a:rPr>
              <a:t>r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ee</a:t>
            </a:r>
            <a:endParaRPr sz="1600">
              <a:latin typeface="Palatino"/>
              <a:cs typeface="Palati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4981" y="4384674"/>
            <a:ext cx="6104255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Ken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d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 UI P</a:t>
            </a:r>
            <a:r>
              <a:rPr sz="2650" spc="-50" dirty="0">
                <a:solidFill>
                  <a:srgbClr val="106BCC"/>
                </a:solidFill>
                <a:latin typeface="Palatino"/>
                <a:cs typeface="Palatino"/>
              </a:rPr>
              <a:t>r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ofessional</a:t>
            </a:r>
            <a:endParaRPr sz="2650">
              <a:latin typeface="Palatino"/>
              <a:cs typeface="Palatin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Enterprise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UI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|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Licensed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per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Developer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|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Support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20" dirty="0">
                <a:solidFill>
                  <a:srgbClr val="7B7171"/>
                </a:solidFill>
                <a:latin typeface="Palatino"/>
                <a:cs typeface="Palatino"/>
              </a:rPr>
              <a:t>&amp;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Maintenan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c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e</a:t>
            </a:r>
            <a:endParaRPr sz="160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36" y="943841"/>
            <a:ext cx="8312727" cy="380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1913" y="5042586"/>
            <a:ext cx="6149340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Mo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d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ern </a:t>
            </a:r>
            <a:r>
              <a:rPr sz="3050" spc="-285" dirty="0">
                <a:solidFill>
                  <a:srgbClr val="7B7171"/>
                </a:solidFill>
                <a:latin typeface="Palatino"/>
                <a:cs typeface="Palatino"/>
              </a:rPr>
              <a:t>W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eb &amp; Mobile Do</a:t>
            </a:r>
            <a:r>
              <a:rPr sz="3050" spc="-5" dirty="0">
                <a:solidFill>
                  <a:srgbClr val="7B7171"/>
                </a:solidFill>
                <a:latin typeface="Palatino"/>
                <a:cs typeface="Palatino"/>
              </a:rPr>
              <a:t>n</a:t>
            </a:r>
            <a:r>
              <a:rPr sz="3050" dirty="0">
                <a:solidFill>
                  <a:srgbClr val="7B7171"/>
                </a:solidFill>
                <a:latin typeface="Palatino"/>
                <a:cs typeface="Palatino"/>
              </a:rPr>
              <a:t>e Right!</a:t>
            </a:r>
            <a:endParaRPr sz="30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695" y="5609647"/>
            <a:ext cx="397764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ken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d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oui.com </a:t>
            </a:r>
            <a:r>
              <a:rPr sz="2650" dirty="0">
                <a:latin typeface="Palatino"/>
                <a:cs typeface="Palatino"/>
              </a:rPr>
              <a:t>| 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@Ken</a:t>
            </a:r>
            <a:r>
              <a:rPr sz="2650" spc="-5" dirty="0">
                <a:solidFill>
                  <a:srgbClr val="106BCC"/>
                </a:solidFill>
                <a:latin typeface="Palatino"/>
                <a:cs typeface="Palatino"/>
              </a:rPr>
              <a:t>d</a:t>
            </a:r>
            <a:r>
              <a:rPr sz="2650" dirty="0">
                <a:solidFill>
                  <a:srgbClr val="106BCC"/>
                </a:solidFill>
                <a:latin typeface="Palatino"/>
                <a:cs typeface="Palatino"/>
              </a:rPr>
              <a:t>oUI</a:t>
            </a:r>
            <a:endParaRPr sz="26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dirty="0">
                <a:solidFill>
                  <a:srgbClr val="2A2D33"/>
                </a:solidFill>
              </a:rPr>
              <a:t>Mo</a:t>
            </a:r>
            <a:r>
              <a:rPr spc="-5" dirty="0">
                <a:solidFill>
                  <a:srgbClr val="2A2D33"/>
                </a:solidFill>
              </a:rPr>
              <a:t>bil</a:t>
            </a:r>
            <a:r>
              <a:rPr dirty="0">
                <a:solidFill>
                  <a:srgbClr val="2A2D33"/>
                </a:solidFill>
              </a:rPr>
              <a:t>e </a:t>
            </a:r>
            <a:r>
              <a:rPr spc="-5" dirty="0">
                <a:solidFill>
                  <a:srgbClr val="2A2D33"/>
                </a:solidFill>
              </a:rPr>
              <a:t>U</a:t>
            </a:r>
            <a:r>
              <a:rPr dirty="0">
                <a:solidFill>
                  <a:srgbClr val="2A2D33"/>
                </a:solidFill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455166"/>
            <a:ext cx="734568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7B7171"/>
                </a:solidFill>
                <a:latin typeface="Palatino"/>
                <a:cs typeface="Palatino"/>
              </a:rPr>
              <a:t>A</a:t>
            </a:r>
            <a:r>
              <a:rPr sz="1600" spc="-8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complete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application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toolset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for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building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hybrid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and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5" dirty="0">
                <a:solidFill>
                  <a:srgbClr val="7B7171"/>
                </a:solidFill>
                <a:latin typeface="Palatino"/>
                <a:cs typeface="Palatino"/>
              </a:rPr>
              <a:t>mobile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20" dirty="0">
                <a:solidFill>
                  <a:srgbClr val="7B7171"/>
                </a:solidFill>
                <a:latin typeface="Palatino"/>
                <a:cs typeface="Palatino"/>
              </a:rPr>
              <a:t>web</a:t>
            </a:r>
            <a:r>
              <a:rPr sz="1600" spc="5" dirty="0">
                <a:solidFill>
                  <a:srgbClr val="7B7171"/>
                </a:solidFill>
                <a:latin typeface="Palatino"/>
                <a:cs typeface="Palatino"/>
              </a:rPr>
              <a:t> </a:t>
            </a:r>
            <a:r>
              <a:rPr sz="1600" spc="10" dirty="0">
                <a:solidFill>
                  <a:srgbClr val="7B7171"/>
                </a:solidFill>
                <a:latin typeface="Palatino"/>
                <a:cs typeface="Palatino"/>
              </a:rPr>
              <a:t>applications</a:t>
            </a:r>
            <a:endParaRPr sz="160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890" y="2104996"/>
            <a:ext cx="1610360" cy="33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ActionSheet ButtonG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oup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Drawer Forms List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 MobileButton Modal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 NavBar PopOver Sc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oller</a:t>
            </a:r>
            <a:endParaRPr sz="2050">
              <a:latin typeface="Palatino"/>
              <a:cs typeface="Palati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4004" y="2104996"/>
            <a:ext cx="1258570" cy="12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Sc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oll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Split</a:t>
            </a:r>
            <a:r>
              <a:rPr sz="2050" spc="-130" dirty="0">
                <a:solidFill>
                  <a:srgbClr val="2A2D33"/>
                </a:solidFill>
                <a:latin typeface="Palatino"/>
                <a:cs typeface="Palatino"/>
              </a:rPr>
              <a:t>V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iew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Switch </a:t>
            </a:r>
            <a:r>
              <a:rPr sz="2050" spc="-204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abStrip</a:t>
            </a:r>
            <a:endParaRPr sz="2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spc="-5" dirty="0">
                <a:solidFill>
                  <a:srgbClr val="2A2D33"/>
                </a:solidFill>
              </a:rPr>
              <a:t>D</a:t>
            </a:r>
            <a:r>
              <a:rPr dirty="0">
                <a:solidFill>
                  <a:srgbClr val="2A2D33"/>
                </a:solidFill>
              </a:rPr>
              <a:t>ata </a:t>
            </a:r>
            <a:r>
              <a:rPr spc="-280" dirty="0">
                <a:solidFill>
                  <a:srgbClr val="2A2D33"/>
                </a:solidFill>
              </a:rPr>
              <a:t>V</a:t>
            </a:r>
            <a:r>
              <a:rPr dirty="0">
                <a:solidFill>
                  <a:srgbClr val="2A2D33"/>
                </a:solidFill>
              </a:rPr>
              <a:t>izualization</a:t>
            </a:r>
          </a:p>
          <a:p>
            <a:pPr marL="116205">
              <a:lnSpc>
                <a:spcPct val="100000"/>
              </a:lnSpc>
              <a:spcBef>
                <a:spcPts val="990"/>
              </a:spcBef>
            </a:pPr>
            <a:r>
              <a:rPr sz="2150" spc="10" dirty="0">
                <a:solidFill>
                  <a:srgbClr val="696969"/>
                </a:solidFill>
              </a:rPr>
              <a:t>Char</a:t>
            </a:r>
            <a:r>
              <a:rPr sz="2150" dirty="0">
                <a:solidFill>
                  <a:srgbClr val="696969"/>
                </a:solidFill>
              </a:rPr>
              <a:t>t</a:t>
            </a:r>
            <a:r>
              <a:rPr sz="2150" spc="5" dirty="0">
                <a:solidFill>
                  <a:srgbClr val="696969"/>
                </a:solidFill>
              </a:rPr>
              <a:t>s </a:t>
            </a:r>
            <a:r>
              <a:rPr sz="2150" spc="10" dirty="0">
                <a:solidFill>
                  <a:srgbClr val="696969"/>
                </a:solidFill>
              </a:rPr>
              <a:t>/</a:t>
            </a:r>
            <a:r>
              <a:rPr sz="2150" spc="5" dirty="0">
                <a:solidFill>
                  <a:srgbClr val="696969"/>
                </a:solidFill>
              </a:rPr>
              <a:t> </a:t>
            </a:r>
            <a:r>
              <a:rPr sz="2150" spc="10" dirty="0">
                <a:solidFill>
                  <a:srgbClr val="696969"/>
                </a:solidFill>
              </a:rPr>
              <a:t>Graphs/</a:t>
            </a:r>
            <a:r>
              <a:rPr sz="2150" spc="5" dirty="0">
                <a:solidFill>
                  <a:srgbClr val="696969"/>
                </a:solidFill>
              </a:rPr>
              <a:t> </a:t>
            </a:r>
            <a:r>
              <a:rPr sz="2150" spc="10" dirty="0">
                <a:solidFill>
                  <a:srgbClr val="696969"/>
                </a:solidFill>
              </a:rPr>
              <a:t>Ot</a:t>
            </a:r>
            <a:r>
              <a:rPr sz="2150" spc="5" dirty="0">
                <a:solidFill>
                  <a:srgbClr val="696969"/>
                </a:solidFill>
              </a:rPr>
              <a:t>her </a:t>
            </a:r>
            <a:r>
              <a:rPr sz="2150" spc="-105" dirty="0">
                <a:solidFill>
                  <a:srgbClr val="696969"/>
                </a:solidFill>
              </a:rPr>
              <a:t>V</a:t>
            </a:r>
            <a:r>
              <a:rPr sz="2150" spc="5" dirty="0">
                <a:solidFill>
                  <a:srgbClr val="696969"/>
                </a:solidFill>
              </a:rPr>
              <a:t>isuals</a:t>
            </a:r>
            <a:endParaRPr sz="2150"/>
          </a:p>
        </p:txBody>
      </p:sp>
      <p:sp>
        <p:nvSpPr>
          <p:cNvPr id="3" name="object 3"/>
          <p:cNvSpPr txBox="1"/>
          <p:nvPr/>
        </p:nvSpPr>
        <p:spPr>
          <a:xfrm>
            <a:off x="749300" y="2152658"/>
            <a:ext cx="1931035" cy="314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5609">
              <a:lnSpc>
                <a:spcPct val="108400"/>
              </a:lnSpc>
            </a:pPr>
            <a:r>
              <a:rPr sz="2150" spc="15" dirty="0">
                <a:solidFill>
                  <a:srgbClr val="2A2D33"/>
                </a:solidFill>
                <a:latin typeface="Palatino"/>
                <a:cs typeface="Palatino"/>
              </a:rPr>
              <a:t>A</a:t>
            </a:r>
            <a:r>
              <a:rPr sz="2150" spc="-35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ea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Char</a:t>
            </a:r>
            <a:r>
              <a:rPr sz="2150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s Bar 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Char</a:t>
            </a:r>
            <a:r>
              <a:rPr sz="2150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s Ba</a:t>
            </a:r>
            <a:r>
              <a:rPr sz="2150" spc="-35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150" dirty="0">
                <a:solidFill>
                  <a:srgbClr val="2A2D33"/>
                </a:solidFill>
                <a:latin typeface="Palatino"/>
                <a:cs typeface="Palatino"/>
              </a:rPr>
              <a:t>c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ode</a:t>
            </a:r>
            <a:endParaRPr sz="2150">
              <a:latin typeface="Palatino"/>
              <a:cs typeface="Palatino"/>
            </a:endParaRPr>
          </a:p>
          <a:p>
            <a:pPr marL="12700" marR="5080">
              <a:lnSpc>
                <a:spcPct val="108400"/>
              </a:lnSpc>
            </a:pP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Box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 Plot 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Char</a:t>
            </a:r>
            <a:r>
              <a:rPr sz="2150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s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 Bubble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Char</a:t>
            </a:r>
            <a:r>
              <a:rPr sz="2150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s Bullet 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Char</a:t>
            </a:r>
            <a:r>
              <a:rPr sz="2150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s Chart 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API Diagram Donut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150" spc="10" dirty="0">
                <a:solidFill>
                  <a:srgbClr val="2A2D33"/>
                </a:solidFill>
                <a:latin typeface="Palatino"/>
                <a:cs typeface="Palatino"/>
              </a:rPr>
              <a:t>Char</a:t>
            </a:r>
            <a:r>
              <a:rPr sz="2150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150" spc="5" dirty="0">
                <a:solidFill>
                  <a:srgbClr val="2A2D33"/>
                </a:solidFill>
                <a:latin typeface="Palatino"/>
                <a:cs typeface="Palatino"/>
              </a:rPr>
              <a:t>s</a:t>
            </a:r>
            <a:endParaRPr sz="2150">
              <a:latin typeface="Palatino"/>
              <a:cs typeface="Palati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0209" y="2156951"/>
            <a:ext cx="1656714" cy="298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F</a:t>
            </a:r>
            <a:r>
              <a:rPr sz="2050" spc="-20" dirty="0">
                <a:solidFill>
                  <a:srgbClr val="2A2D33"/>
                </a:solidFill>
                <a:latin typeface="Palatino"/>
                <a:cs typeface="Palatino"/>
              </a:rPr>
              <a:t>unne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l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 Gantt</a:t>
            </a:r>
            <a:endParaRPr sz="2050">
              <a:latin typeface="Palatino"/>
              <a:cs typeface="Palatino"/>
            </a:endParaRPr>
          </a:p>
          <a:p>
            <a:pPr marL="12700" marR="74930">
              <a:lnSpc>
                <a:spcPct val="108100"/>
              </a:lnSpc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Line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 Linear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Gauge Map</a:t>
            </a:r>
            <a:endParaRPr sz="2050">
              <a:latin typeface="Palatino"/>
              <a:cs typeface="Palatino"/>
            </a:endParaRPr>
          </a:p>
          <a:p>
            <a:pPr marL="12700" marR="113664">
              <a:lnSpc>
                <a:spcPct val="108100"/>
              </a:lnSpc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Pie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 Polar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 QR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code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Ra</a:t>
            </a:r>
            <a:r>
              <a:rPr sz="2050" spc="-20" dirty="0">
                <a:solidFill>
                  <a:srgbClr val="2A2D33"/>
                </a:solidFill>
                <a:latin typeface="Palatino"/>
                <a:cs typeface="Palatino"/>
              </a:rPr>
              <a:t>d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ar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</a:t>
            </a:r>
            <a:endParaRPr sz="2050">
              <a:latin typeface="Palatino"/>
              <a:cs typeface="Palati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232" y="2156951"/>
            <a:ext cx="203327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Ra</a:t>
            </a:r>
            <a:r>
              <a:rPr sz="2050" spc="-20" dirty="0">
                <a:solidFill>
                  <a:srgbClr val="2A2D33"/>
                </a:solidFill>
                <a:latin typeface="Palatino"/>
                <a:cs typeface="Palatino"/>
              </a:rPr>
              <a:t>d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ial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Gauge Range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Bar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 Scatter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 Sparklines</a:t>
            </a:r>
            <a:endParaRPr sz="2050">
              <a:latin typeface="Palatino"/>
              <a:cs typeface="Palatino"/>
            </a:endParaRPr>
          </a:p>
          <a:p>
            <a:pPr marL="12700" marR="139065">
              <a:lnSpc>
                <a:spcPct val="108100"/>
              </a:lnSpc>
            </a:pP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Stock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200" dirty="0">
                <a:solidFill>
                  <a:srgbClr val="2A2D33"/>
                </a:solidFill>
                <a:latin typeface="Palatino"/>
                <a:cs typeface="Palatino"/>
              </a:rPr>
              <a:t>T</a:t>
            </a:r>
            <a:r>
              <a:rPr sz="2050" spc="-50" dirty="0">
                <a:solidFill>
                  <a:srgbClr val="2A2D33"/>
                </a:solidFill>
                <a:latin typeface="Palatino"/>
                <a:cs typeface="Palatino"/>
              </a:rPr>
              <a:t>r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eeMap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215" dirty="0">
                <a:solidFill>
                  <a:srgbClr val="2A2D33"/>
                </a:solidFill>
                <a:latin typeface="Palatino"/>
                <a:cs typeface="Palatino"/>
              </a:rPr>
              <a:t>W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aterfall</a:t>
            </a:r>
            <a:r>
              <a:rPr sz="2050" spc="-5" dirty="0">
                <a:solidFill>
                  <a:srgbClr val="2A2D33"/>
                </a:solidFill>
                <a:latin typeface="Palatino"/>
                <a:cs typeface="Palatino"/>
              </a:rPr>
              <a:t> </a:t>
            </a:r>
            <a:r>
              <a:rPr sz="2050" spc="-15" dirty="0">
                <a:solidFill>
                  <a:srgbClr val="2A2D33"/>
                </a:solidFill>
                <a:latin typeface="Palatino"/>
                <a:cs typeface="Palatino"/>
              </a:rPr>
              <a:t>Chart</a:t>
            </a:r>
            <a:r>
              <a:rPr sz="2050" spc="-10" dirty="0">
                <a:solidFill>
                  <a:srgbClr val="2A2D33"/>
                </a:solidFill>
                <a:latin typeface="Palatino"/>
                <a:cs typeface="Palatino"/>
              </a:rPr>
              <a:t>s</a:t>
            </a:r>
            <a:endParaRPr sz="205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dirty="0">
                <a:solidFill>
                  <a:srgbClr val="2A2D33"/>
                </a:solidFill>
              </a:rPr>
              <a:t>F</a:t>
            </a:r>
            <a:r>
              <a:rPr spc="-90" dirty="0">
                <a:solidFill>
                  <a:srgbClr val="2A2D33"/>
                </a:solidFill>
              </a:rPr>
              <a:t>r</a:t>
            </a:r>
            <a:r>
              <a:rPr dirty="0">
                <a:solidFill>
                  <a:srgbClr val="2A2D33"/>
                </a:solidFill>
              </a:rPr>
              <a:t>om t</a:t>
            </a:r>
            <a:r>
              <a:rPr spc="-5" dirty="0">
                <a:solidFill>
                  <a:srgbClr val="2A2D33"/>
                </a:solidFill>
              </a:rPr>
              <a:t>h</a:t>
            </a:r>
            <a:r>
              <a:rPr dirty="0">
                <a:solidFill>
                  <a:srgbClr val="2A2D33"/>
                </a:solidFill>
              </a:rPr>
              <a:t>e </a:t>
            </a:r>
            <a:r>
              <a:rPr spc="-5" dirty="0">
                <a:solidFill>
                  <a:srgbClr val="2A2D33"/>
                </a:solidFill>
              </a:rPr>
              <a:t>v</a:t>
            </a:r>
            <a:r>
              <a:rPr dirty="0">
                <a:solidFill>
                  <a:srgbClr val="2A2D33"/>
                </a:solidFill>
              </a:rPr>
              <a:t>ery Simple</a:t>
            </a:r>
          </a:p>
          <a:p>
            <a:pPr marL="159385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A</a:t>
            </a:r>
            <a:r>
              <a:rPr sz="3050" spc="-165" dirty="0">
                <a:solidFill>
                  <a:srgbClr val="7B7171"/>
                </a:solidFill>
              </a:rPr>
              <a:t> </a:t>
            </a:r>
            <a:r>
              <a:rPr sz="3050" dirty="0">
                <a:solidFill>
                  <a:srgbClr val="7B7171"/>
                </a:solidFill>
              </a:rPr>
              <a:t>Ken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o UI AutoComplete </a:t>
            </a:r>
            <a:r>
              <a:rPr sz="3050" spc="-170" dirty="0">
                <a:solidFill>
                  <a:srgbClr val="7B7171"/>
                </a:solidFill>
              </a:rPr>
              <a:t>W</a:t>
            </a:r>
            <a:r>
              <a:rPr sz="3050" dirty="0">
                <a:solidFill>
                  <a:srgbClr val="7B7171"/>
                </a:solidFill>
              </a:rPr>
              <a:t>i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get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701386" y="2156113"/>
            <a:ext cx="6589567" cy="3567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pc="-470" dirty="0">
                <a:solidFill>
                  <a:srgbClr val="2A2D33"/>
                </a:solidFill>
              </a:rPr>
              <a:t>T</a:t>
            </a:r>
            <a:r>
              <a:rPr dirty="0">
                <a:solidFill>
                  <a:srgbClr val="2A2D33"/>
                </a:solidFill>
              </a:rPr>
              <a:t>o t</a:t>
            </a:r>
            <a:r>
              <a:rPr spc="-5" dirty="0">
                <a:solidFill>
                  <a:srgbClr val="2A2D33"/>
                </a:solidFill>
              </a:rPr>
              <a:t>h</a:t>
            </a:r>
            <a:r>
              <a:rPr dirty="0">
                <a:solidFill>
                  <a:srgbClr val="2A2D33"/>
                </a:solidFill>
              </a:rPr>
              <a:t>e </a:t>
            </a:r>
            <a:r>
              <a:rPr spc="-5" dirty="0">
                <a:solidFill>
                  <a:srgbClr val="2A2D33"/>
                </a:solidFill>
              </a:rPr>
              <a:t>v</a:t>
            </a:r>
            <a:r>
              <a:rPr dirty="0">
                <a:solidFill>
                  <a:srgbClr val="2A2D33"/>
                </a:solidFill>
              </a:rPr>
              <a:t>ery Complex</a:t>
            </a:r>
          </a:p>
          <a:p>
            <a:pPr marL="159385">
              <a:lnSpc>
                <a:spcPct val="100000"/>
              </a:lnSpc>
              <a:spcBef>
                <a:spcPts val="635"/>
              </a:spcBef>
            </a:pPr>
            <a:r>
              <a:rPr sz="3050" dirty="0">
                <a:solidFill>
                  <a:srgbClr val="7B7171"/>
                </a:solidFill>
              </a:rPr>
              <a:t>A</a:t>
            </a:r>
            <a:r>
              <a:rPr sz="3050" spc="-165" dirty="0">
                <a:solidFill>
                  <a:srgbClr val="7B7171"/>
                </a:solidFill>
              </a:rPr>
              <a:t> </a:t>
            </a:r>
            <a:r>
              <a:rPr sz="3050" dirty="0">
                <a:solidFill>
                  <a:srgbClr val="7B7171"/>
                </a:solidFill>
              </a:rPr>
              <a:t>Ken</a:t>
            </a:r>
            <a:r>
              <a:rPr sz="3050" spc="-5" dirty="0">
                <a:solidFill>
                  <a:srgbClr val="7B7171"/>
                </a:solidFill>
              </a:rPr>
              <a:t>d</a:t>
            </a:r>
            <a:r>
              <a:rPr sz="3050" dirty="0">
                <a:solidFill>
                  <a:srgbClr val="7B7171"/>
                </a:solidFill>
              </a:rPr>
              <a:t>o UI S</a:t>
            </a:r>
            <a:r>
              <a:rPr sz="3050" spc="-5" dirty="0">
                <a:solidFill>
                  <a:srgbClr val="7B7171"/>
                </a:solidFill>
              </a:rPr>
              <a:t>c</a:t>
            </a:r>
            <a:r>
              <a:rPr sz="3050" dirty="0">
                <a:solidFill>
                  <a:srgbClr val="7B7171"/>
                </a:solidFill>
              </a:rPr>
              <a:t>heduler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701386" y="2034886"/>
            <a:ext cx="7464136" cy="4277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39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2417</Words>
  <Application>Microsoft Macintosh PowerPoint</Application>
  <PresentationFormat>Custom</PresentationFormat>
  <Paragraphs>384</Paragraphs>
  <Slides>52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Fast, Light, Complete 70+ jQuery-based UI widgets in one toolset</vt:lpstr>
      <vt:lpstr>PowerPoint Presentation</vt:lpstr>
      <vt:lpstr>What's in the Box? The different parts of Kendo UI</vt:lpstr>
      <vt:lpstr>Web UI</vt:lpstr>
      <vt:lpstr>Mobile UI</vt:lpstr>
      <vt:lpstr>Data Vizualization Charts / Graphs/ Other Visuals</vt:lpstr>
      <vt:lpstr>From the very Simple A Kendo UI AutoComplete Widget</vt:lpstr>
      <vt:lpstr>To the very Complex A Kendo UI Scheduler</vt:lpstr>
      <vt:lpstr>From Web essentials A Kendo UI Grid</vt:lpstr>
      <vt:lpstr>To Mobile</vt:lpstr>
      <vt:lpstr>PowerPoint Presentation</vt:lpstr>
      <vt:lpstr>PowerPoint Presentation</vt:lpstr>
      <vt:lpstr>Application Framework</vt:lpstr>
      <vt:lpstr>PowerPoint Presentation</vt:lpstr>
      <vt:lpstr>First, set References You can do local or use hosted CDNs</vt:lpstr>
      <vt:lpstr>PowerPoint Presentation</vt:lpstr>
      <vt:lpstr>That's all You already know Kendo UI!</vt:lpstr>
      <vt:lpstr>Or use semantic HTML A &lt;/div&gt; is a div .. readable markup</vt:lpstr>
      <vt:lpstr>Widget configuration # 1 Use Properties</vt:lpstr>
      <vt:lpstr>Widget configuration # 2 Or use 'data-*' attributes</vt:lpstr>
      <vt:lpstr>Let's talk Framework Out-of-box features of Kendo UI</vt:lpstr>
      <vt:lpstr>ViewModel Bindings Built-in MVVM Pattern</vt:lpstr>
      <vt:lpstr>MVVM in Action UI &amp; ViewModel always in Sync</vt:lpstr>
      <vt:lpstr>Templates are Slick Named &amp; Parameterized</vt:lpstr>
      <vt:lpstr>Data Source A Developer's best friend!</vt:lpstr>
      <vt:lpstr>Data Source Hookup</vt:lpstr>
      <vt:lpstr>Data Source in Action Seeing is believing</vt:lpstr>
      <vt:lpstr>Easy CRUD Operations</vt:lpstr>
      <vt:lpstr>Data Edits Simplified Grid Edit Modes - Inline/Popup/Batch!</vt:lpstr>
      <vt:lpstr>PowerPoint Presentation</vt:lpstr>
      <vt:lpstr>We love Open Source</vt:lpstr>
      <vt:lpstr>Kendo UI Professional</vt:lpstr>
      <vt:lpstr>Server-Side Wrappers</vt:lpstr>
      <vt:lpstr>PowerPoint Presentation</vt:lpstr>
      <vt:lpstr>PowerPoint Presentation</vt:lpstr>
      <vt:lpstr>App Building Blocks</vt:lpstr>
      <vt:lpstr>Router</vt:lpstr>
      <vt:lpstr>PowerPoint Presentation</vt:lpstr>
      <vt:lpstr>Layouts &amp; Views</vt:lpstr>
      <vt:lpstr>PowerPoint Presentation</vt:lpstr>
      <vt:lpstr>PowerPoint Presentation</vt:lpstr>
      <vt:lpstr>PowerPoint Presentation</vt:lpstr>
      <vt:lpstr>Kendo UI Mobile</vt:lpstr>
      <vt:lpstr>Hybrid Mobile Apps</vt:lpstr>
      <vt:lpstr>Remember the UI Widgets</vt:lpstr>
      <vt:lpstr>Mobile App Architecture</vt:lpstr>
      <vt:lpstr>PowerPoint Presentation</vt:lpstr>
      <vt:lpstr>Kendo UI Mobile Flexibility for Developers</vt:lpstr>
      <vt:lpstr>Feel the Zen Tooling that truly helps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Basu</cp:lastModifiedBy>
  <cp:revision>2</cp:revision>
  <dcterms:created xsi:type="dcterms:W3CDTF">2015-02-02T17:40:32Z</dcterms:created>
  <dcterms:modified xsi:type="dcterms:W3CDTF">2015-02-03T22:07:12Z</dcterms:modified>
</cp:coreProperties>
</file>