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261" r:id="rId4"/>
    <p:sldId id="259" r:id="rId5"/>
    <p:sldId id="260" r:id="rId6"/>
    <p:sldId id="304" r:id="rId7"/>
    <p:sldId id="301" r:id="rId8"/>
    <p:sldId id="262" r:id="rId9"/>
    <p:sldId id="263" r:id="rId10"/>
    <p:sldId id="305" r:id="rId11"/>
    <p:sldId id="306" r:id="rId12"/>
    <p:sldId id="307" r:id="rId13"/>
    <p:sldId id="308" r:id="rId14"/>
    <p:sldId id="302" r:id="rId15"/>
    <p:sldId id="309" r:id="rId16"/>
    <p:sldId id="303" r:id="rId17"/>
    <p:sldId id="310" r:id="rId18"/>
    <p:sldId id="311" r:id="rId19"/>
  </p:sldIdLst>
  <p:sldSz cx="9144000" cy="5143500" type="screen16x9"/>
  <p:notesSz cx="6858000" cy="9144000"/>
  <p:embeddedFontLst>
    <p:embeddedFont>
      <p:font typeface="Anaheim" panose="020B0604020202020204" charset="-94"/>
      <p:regular r:id="rId21"/>
    </p:embeddedFont>
    <p:embeddedFont>
      <p:font typeface="Barlow" panose="00000500000000000000" pitchFamily="2" charset="-94"/>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Nunito Light" pitchFamily="2" charset="-94"/>
      <p:regular r:id="rId30"/>
      <p:italic r:id="rId31"/>
    </p:embeddedFont>
    <p:embeddedFont>
      <p:font typeface="Overpass Mono" panose="020B0604020202020204" charset="-94"/>
      <p:regular r:id="rId32"/>
      <p:bold r:id="rId33"/>
    </p:embeddedFont>
    <p:embeddedFont>
      <p:font typeface="Raleway SemiBold" pitchFamily="2" charset="-94"/>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DC7808-4C43-49EC-9B2C-45E2372D2599}">
  <a:tblStyle styleId="{D9DC7808-4C43-49EC-9B2C-45E2372D25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9000E89-7F95-4538-8FB5-1F87D2B9CB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110" d="100"/>
          <a:sy n="110" d="100"/>
        </p:scale>
        <p:origin x="6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706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8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59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894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432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1593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885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53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71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12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8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7" r:id="rId6"/>
    <p:sldLayoutId id="2147483659" r:id="rId7"/>
    <p:sldLayoutId id="2147483660" r:id="rId8"/>
    <p:sldLayoutId id="2147483661" r:id="rId9"/>
    <p:sldLayoutId id="2147483662" r:id="rId10"/>
    <p:sldLayoutId id="2147483665"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69050" y="1641809"/>
            <a:ext cx="8520600" cy="1346736"/>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tr-TR" sz="6000" dirty="0"/>
              <a:t>Financial Analysis </a:t>
            </a:r>
            <a:r>
              <a:rPr lang="tr-TR" sz="6000" dirty="0" err="1"/>
              <a:t>Tool</a:t>
            </a:r>
            <a:endParaRPr sz="6000" dirty="0"/>
          </a:p>
        </p:txBody>
      </p:sp>
      <p:sp>
        <p:nvSpPr>
          <p:cNvPr id="335" name="Google Shape;335;p27"/>
          <p:cNvSpPr txBox="1">
            <a:spLocks noGrp="1"/>
          </p:cNvSpPr>
          <p:nvPr>
            <p:ph type="subTitle" idx="1"/>
          </p:nvPr>
        </p:nvSpPr>
        <p:spPr>
          <a:xfrm>
            <a:off x="769050" y="3084372"/>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sz="2100" dirty="0" err="1">
                <a:solidFill>
                  <a:schemeClr val="dk2"/>
                </a:solidFill>
              </a:rPr>
              <a:t>Group</a:t>
            </a:r>
            <a:r>
              <a:rPr lang="tr-TR" sz="2100" dirty="0">
                <a:solidFill>
                  <a:schemeClr val="dk2"/>
                </a:solidFill>
              </a:rPr>
              <a:t> </a:t>
            </a:r>
            <a:r>
              <a:rPr lang="tr-TR" sz="2100" dirty="0" err="1">
                <a:solidFill>
                  <a:schemeClr val="dk2"/>
                </a:solidFill>
              </a:rPr>
              <a:t>Members</a:t>
            </a:r>
            <a:r>
              <a:rPr lang="tr-TR" sz="2100" dirty="0">
                <a:solidFill>
                  <a:schemeClr val="dk2"/>
                </a:solidFill>
              </a:rPr>
              <a:t> : Gizem TEKİNDAĞ-Gökhan GÜNAL</a:t>
            </a:r>
          </a:p>
          <a:p>
            <a:pPr marL="0" lvl="0" indent="0" algn="l" rtl="0">
              <a:spcBef>
                <a:spcPts val="0"/>
              </a:spcBef>
              <a:spcAft>
                <a:spcPts val="0"/>
              </a:spcAft>
              <a:buNone/>
            </a:pPr>
            <a:r>
              <a:rPr lang="tr-TR" dirty="0" err="1">
                <a:solidFill>
                  <a:schemeClr val="dk2"/>
                </a:solidFill>
              </a:rPr>
              <a:t>Supervisors</a:t>
            </a:r>
            <a:r>
              <a:rPr lang="tr-TR" dirty="0">
                <a:solidFill>
                  <a:schemeClr val="dk2"/>
                </a:solidFill>
              </a:rPr>
              <a:t> : Ahmet DEMİRELLİ-Altuğ TANALTAY</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677343" y="275035"/>
            <a:ext cx="6588000" cy="669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tr-TR" dirty="0"/>
              <a:t>USER AUTHENTICATION</a:t>
            </a:r>
            <a:endParaRPr dirty="0"/>
          </a:p>
        </p:txBody>
      </p:sp>
      <p:grpSp>
        <p:nvGrpSpPr>
          <p:cNvPr id="471" name="Google Shape;471;p37"/>
          <p:cNvGrpSpPr/>
          <p:nvPr/>
        </p:nvGrpSpPr>
        <p:grpSpPr>
          <a:xfrm>
            <a:off x="677343" y="1295401"/>
            <a:ext cx="1798893" cy="3838818"/>
            <a:chOff x="1349436" y="2570562"/>
            <a:chExt cx="1798893" cy="2572928"/>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7"/>
          <p:cNvSpPr txBox="1">
            <a:spLocks noGrp="1"/>
          </p:cNvSpPr>
          <p:nvPr>
            <p:ph type="ctrTitle" idx="8"/>
          </p:nvPr>
        </p:nvSpPr>
        <p:spPr>
          <a:xfrm flipH="1">
            <a:off x="3076125" y="2632548"/>
            <a:ext cx="5390532" cy="430500"/>
          </a:xfrm>
          <a:prstGeom prst="rect">
            <a:avLst/>
          </a:prstGeom>
        </p:spPr>
        <p:txBody>
          <a:bodyPr spcFirstLastPara="1" wrap="square" lIns="91425" tIns="91425" rIns="91425" bIns="0" anchor="b" anchorCtr="0">
            <a:noAutofit/>
          </a:bodyPr>
          <a:lstStyle/>
          <a:p>
            <a:pPr lvl="0" algn="l" rtl="0">
              <a:spcBef>
                <a:spcPts val="0"/>
              </a:spcBef>
              <a:spcAft>
                <a:spcPts val="0"/>
              </a:spcAft>
            </a:pPr>
            <a:r>
              <a:rPr lang="tr-TR" sz="2400" dirty="0" err="1"/>
              <a:t>When</a:t>
            </a:r>
            <a:r>
              <a:rPr lang="tr-TR" sz="2400" dirty="0"/>
              <a:t> </a:t>
            </a:r>
            <a:r>
              <a:rPr lang="tr-TR" sz="2400" dirty="0" err="1"/>
              <a:t>the</a:t>
            </a:r>
            <a:r>
              <a:rPr lang="tr-TR" sz="2400" dirty="0"/>
              <a:t> </a:t>
            </a:r>
            <a:r>
              <a:rPr lang="tr-TR" sz="2400" dirty="0" err="1"/>
              <a:t>user</a:t>
            </a:r>
            <a:r>
              <a:rPr lang="tr-TR" sz="2400" dirty="0"/>
              <a:t> </a:t>
            </a:r>
            <a:r>
              <a:rPr lang="tr-TR" sz="2400" dirty="0" err="1"/>
              <a:t>open</a:t>
            </a:r>
            <a:r>
              <a:rPr lang="tr-TR" sz="2400" dirty="0"/>
              <a:t> </a:t>
            </a:r>
            <a:r>
              <a:rPr lang="tr-TR" sz="2400" dirty="0" err="1"/>
              <a:t>the</a:t>
            </a:r>
            <a:r>
              <a:rPr lang="tr-TR" sz="2400" dirty="0"/>
              <a:t> </a:t>
            </a:r>
            <a:r>
              <a:rPr lang="tr-TR" sz="2400" dirty="0" err="1"/>
              <a:t>dashboard</a:t>
            </a:r>
            <a:r>
              <a:rPr lang="tr-TR" sz="2400" dirty="0"/>
              <a:t>, </a:t>
            </a:r>
            <a:r>
              <a:rPr lang="tr-TR" sz="2400" dirty="0" err="1"/>
              <a:t>she</a:t>
            </a:r>
            <a:r>
              <a:rPr lang="tr-TR" sz="2400" dirty="0"/>
              <a:t>/he has </a:t>
            </a:r>
            <a:r>
              <a:rPr lang="tr-TR" sz="2400" dirty="0" err="1"/>
              <a:t>to</a:t>
            </a:r>
            <a:r>
              <a:rPr lang="tr-TR" sz="2400" dirty="0"/>
              <a:t> </a:t>
            </a:r>
            <a:r>
              <a:rPr lang="tr-TR" sz="2400" dirty="0" err="1"/>
              <a:t>sign</a:t>
            </a:r>
            <a:r>
              <a:rPr lang="tr-TR" sz="2400" dirty="0"/>
              <a:t> in </a:t>
            </a:r>
            <a:r>
              <a:rPr lang="tr-TR" sz="2400" dirty="0" err="1"/>
              <a:t>first</a:t>
            </a:r>
            <a:r>
              <a:rPr lang="tr-TR" sz="2400" dirty="0"/>
              <a:t> </a:t>
            </a:r>
            <a:r>
              <a:rPr lang="tr-TR" sz="2400" dirty="0" err="1"/>
              <a:t>with</a:t>
            </a:r>
            <a:r>
              <a:rPr lang="tr-TR" sz="2400" dirty="0"/>
              <a:t> </a:t>
            </a:r>
            <a:r>
              <a:rPr lang="tr-TR" sz="2400" dirty="0" err="1"/>
              <a:t>username</a:t>
            </a:r>
            <a:r>
              <a:rPr lang="tr-TR" sz="2400" dirty="0"/>
              <a:t> </a:t>
            </a:r>
            <a:r>
              <a:rPr lang="tr-TR" sz="2400" dirty="0" err="1"/>
              <a:t>and</a:t>
            </a:r>
            <a:r>
              <a:rPr lang="tr-TR" sz="2400" dirty="0"/>
              <a:t> </a:t>
            </a:r>
            <a:r>
              <a:rPr lang="tr-TR" sz="2400" dirty="0" err="1"/>
              <a:t>password</a:t>
            </a:r>
            <a:endParaRPr sz="2400" dirty="0"/>
          </a:p>
        </p:txBody>
      </p:sp>
      <p:grpSp>
        <p:nvGrpSpPr>
          <p:cNvPr id="483" name="Google Shape;483;p37"/>
          <p:cNvGrpSpPr/>
          <p:nvPr/>
        </p:nvGrpSpPr>
        <p:grpSpPr>
          <a:xfrm>
            <a:off x="1008624" y="1858445"/>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851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5" name="Google Shape;462;p37">
            <a:extLst>
              <a:ext uri="{FF2B5EF4-FFF2-40B4-BE49-F238E27FC236}">
                <a16:creationId xmlns:a16="http://schemas.microsoft.com/office/drawing/2014/main" id="{C2EB05B1-6B11-8A56-2CB3-8F7E8293E7C3}"/>
              </a:ext>
            </a:extLst>
          </p:cNvPr>
          <p:cNvSpPr txBox="1">
            <a:spLocks/>
          </p:cNvSpPr>
          <p:nvPr/>
        </p:nvSpPr>
        <p:spPr>
          <a:xfrm>
            <a:off x="677343" y="275035"/>
            <a:ext cx="65880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lt1"/>
              </a:buClr>
              <a:buSzPts val="2800"/>
              <a:buFont typeface="Overpass Mono"/>
              <a:buNone/>
              <a:defRPr sz="3000" b="1">
                <a:solidFill>
                  <a:schemeClr val="dk2"/>
                </a:solidFill>
                <a:latin typeface="Overpass Mono"/>
                <a:ea typeface="Overpass Mono"/>
                <a:cs typeface="Overpass Mono"/>
                <a:sym typeface="Overpass Mono"/>
              </a:defRPr>
            </a:lvl1pPr>
            <a:lvl2pPr algn="ctr">
              <a:buClr>
                <a:schemeClr val="dk1"/>
              </a:buClr>
              <a:buSzPts val="2800"/>
              <a:buNone/>
              <a:defRPr sz="3000">
                <a:solidFill>
                  <a:schemeClr val="dk1"/>
                </a:solidFill>
              </a:defRPr>
            </a:lvl2pPr>
            <a:lvl3pPr algn="ctr">
              <a:buClr>
                <a:schemeClr val="dk1"/>
              </a:buClr>
              <a:buSzPts val="2800"/>
              <a:buNone/>
              <a:defRPr sz="3000">
                <a:solidFill>
                  <a:schemeClr val="dk1"/>
                </a:solidFill>
              </a:defRPr>
            </a:lvl3pPr>
            <a:lvl4pPr algn="ctr">
              <a:buClr>
                <a:schemeClr val="dk1"/>
              </a:buClr>
              <a:buSzPts val="2800"/>
              <a:buNone/>
              <a:defRPr sz="3000">
                <a:solidFill>
                  <a:schemeClr val="dk1"/>
                </a:solidFill>
              </a:defRPr>
            </a:lvl4pPr>
            <a:lvl5pPr algn="ctr">
              <a:buClr>
                <a:schemeClr val="dk1"/>
              </a:buClr>
              <a:buSzPts val="2800"/>
              <a:buNone/>
              <a:defRPr sz="3000">
                <a:solidFill>
                  <a:schemeClr val="dk1"/>
                </a:solidFill>
              </a:defRPr>
            </a:lvl5pPr>
            <a:lvl6pPr algn="ctr">
              <a:buClr>
                <a:schemeClr val="dk1"/>
              </a:buClr>
              <a:buSzPts val="2800"/>
              <a:buNone/>
              <a:defRPr sz="3000">
                <a:solidFill>
                  <a:schemeClr val="dk1"/>
                </a:solidFill>
              </a:defRPr>
            </a:lvl6pPr>
            <a:lvl7pPr algn="ctr">
              <a:buClr>
                <a:schemeClr val="dk1"/>
              </a:buClr>
              <a:buSzPts val="2800"/>
              <a:buNone/>
              <a:defRPr sz="3000">
                <a:solidFill>
                  <a:schemeClr val="dk1"/>
                </a:solidFill>
              </a:defRPr>
            </a:lvl7pPr>
            <a:lvl8pPr algn="ctr">
              <a:buClr>
                <a:schemeClr val="dk1"/>
              </a:buClr>
              <a:buSzPts val="2800"/>
              <a:buNone/>
              <a:defRPr sz="3000">
                <a:solidFill>
                  <a:schemeClr val="dk1"/>
                </a:solidFill>
              </a:defRPr>
            </a:lvl8pPr>
            <a:lvl9pPr algn="ctr">
              <a:buClr>
                <a:schemeClr val="dk1"/>
              </a:buClr>
              <a:buSzPts val="2800"/>
              <a:buNone/>
              <a:defRPr sz="3000">
                <a:solidFill>
                  <a:schemeClr val="dk1"/>
                </a:solidFill>
              </a:defRPr>
            </a:lvl9pPr>
          </a:lstStyle>
          <a:p>
            <a:pPr algn="ctr"/>
            <a:r>
              <a:rPr lang="tr-TR" dirty="0"/>
              <a:t>FIRM ANALYSIS </a:t>
            </a:r>
          </a:p>
        </p:txBody>
      </p:sp>
      <p:sp>
        <p:nvSpPr>
          <p:cNvPr id="7" name="Google Shape;452;p36">
            <a:extLst>
              <a:ext uri="{FF2B5EF4-FFF2-40B4-BE49-F238E27FC236}">
                <a16:creationId xmlns:a16="http://schemas.microsoft.com/office/drawing/2014/main" id="{79580094-7892-C64F-CC9B-6C2E6EEDA302}"/>
              </a:ext>
            </a:extLst>
          </p:cNvPr>
          <p:cNvSpPr txBox="1">
            <a:spLocks/>
          </p:cNvSpPr>
          <p:nvPr/>
        </p:nvSpPr>
        <p:spPr>
          <a:xfrm>
            <a:off x="677342" y="1608992"/>
            <a:ext cx="4723713" cy="1243936"/>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tr-TR" dirty="0" err="1"/>
              <a:t>Five</a:t>
            </a:r>
            <a:r>
              <a:rPr lang="tr-TR" dirty="0"/>
              <a:t> </a:t>
            </a:r>
            <a:r>
              <a:rPr lang="tr-TR" dirty="0" err="1"/>
              <a:t>cards</a:t>
            </a:r>
            <a:r>
              <a:rPr lang="tr-TR" dirty="0"/>
              <a:t> </a:t>
            </a:r>
            <a:r>
              <a:rPr lang="tr-TR" dirty="0" err="1"/>
              <a:t>which</a:t>
            </a:r>
            <a:r>
              <a:rPr lang="tr-TR" dirty="0"/>
              <a:t> </a:t>
            </a:r>
            <a:r>
              <a:rPr lang="tr-TR" dirty="0" err="1"/>
              <a:t>gives</a:t>
            </a:r>
            <a:r>
              <a:rPr lang="tr-TR" dirty="0"/>
              <a:t> </a:t>
            </a:r>
            <a:r>
              <a:rPr lang="tr-TR" dirty="0" err="1"/>
              <a:t>information</a:t>
            </a:r>
            <a:r>
              <a:rPr lang="tr-TR" dirty="0"/>
              <a:t> </a:t>
            </a:r>
            <a:r>
              <a:rPr lang="tr-TR" dirty="0" err="1"/>
              <a:t>about</a:t>
            </a:r>
            <a:r>
              <a:rPr lang="tr-TR" dirty="0"/>
              <a:t> </a:t>
            </a:r>
            <a:r>
              <a:rPr lang="tr-TR" dirty="0" err="1"/>
              <a:t>companies</a:t>
            </a:r>
            <a:r>
              <a:rPr lang="tr-TR" dirty="0"/>
              <a:t> Financial </a:t>
            </a:r>
            <a:r>
              <a:rPr lang="tr-TR" dirty="0" err="1"/>
              <a:t>Ratios</a:t>
            </a:r>
            <a:endParaRPr lang="en" dirty="0"/>
          </a:p>
        </p:txBody>
      </p:sp>
      <p:sp>
        <p:nvSpPr>
          <p:cNvPr id="18" name="Google Shape;455;p36">
            <a:extLst>
              <a:ext uri="{FF2B5EF4-FFF2-40B4-BE49-F238E27FC236}">
                <a16:creationId xmlns:a16="http://schemas.microsoft.com/office/drawing/2014/main" id="{789CD829-250F-A311-208A-661C4ED10EBA}"/>
              </a:ext>
            </a:extLst>
          </p:cNvPr>
          <p:cNvSpPr txBox="1">
            <a:spLocks/>
          </p:cNvSpPr>
          <p:nvPr/>
        </p:nvSpPr>
        <p:spPr>
          <a:xfrm>
            <a:off x="3030248" y="3152124"/>
            <a:ext cx="5443192" cy="162714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pPr marL="457200" algn="l"/>
            <a:r>
              <a:rPr lang="tr-TR" dirty="0" err="1"/>
              <a:t>Five</a:t>
            </a:r>
            <a:r>
              <a:rPr lang="tr-TR" dirty="0"/>
              <a:t> bar </a:t>
            </a:r>
            <a:r>
              <a:rPr lang="tr-TR" dirty="0" err="1"/>
              <a:t>charts</a:t>
            </a:r>
            <a:r>
              <a:rPr lang="tr-TR" dirty="0"/>
              <a:t> </a:t>
            </a:r>
            <a:r>
              <a:rPr lang="tr-TR" dirty="0" err="1"/>
              <a:t>which</a:t>
            </a:r>
            <a:r>
              <a:rPr lang="tr-TR" dirty="0"/>
              <a:t> </a:t>
            </a:r>
            <a:r>
              <a:rPr lang="tr-TR" dirty="0" err="1"/>
              <a:t>gives</a:t>
            </a:r>
            <a:r>
              <a:rPr lang="tr-TR" dirty="0"/>
              <a:t> idea </a:t>
            </a:r>
            <a:r>
              <a:rPr lang="tr-TR" dirty="0" err="1"/>
              <a:t>about</a:t>
            </a:r>
            <a:r>
              <a:rPr lang="tr-TR" dirty="0"/>
              <a:t> Financial </a:t>
            </a:r>
            <a:r>
              <a:rPr lang="tr-TR" dirty="0" err="1"/>
              <a:t>Items</a:t>
            </a:r>
            <a:endParaRPr lang="tr-TR" dirty="0"/>
          </a:p>
        </p:txBody>
      </p:sp>
      <p:sp>
        <p:nvSpPr>
          <p:cNvPr id="25" name="Metin kutusu 24">
            <a:extLst>
              <a:ext uri="{FF2B5EF4-FFF2-40B4-BE49-F238E27FC236}">
                <a16:creationId xmlns:a16="http://schemas.microsoft.com/office/drawing/2014/main" id="{DB1D14A8-A95C-2A1A-A95C-3CF24829EAD0}"/>
              </a:ext>
            </a:extLst>
          </p:cNvPr>
          <p:cNvSpPr txBox="1"/>
          <p:nvPr/>
        </p:nvSpPr>
        <p:spPr>
          <a:xfrm>
            <a:off x="595746" y="862801"/>
            <a:ext cx="7093527" cy="461665"/>
          </a:xfrm>
          <a:prstGeom prst="rect">
            <a:avLst/>
          </a:prstGeom>
          <a:noFill/>
        </p:spPr>
        <p:txBody>
          <a:bodyPr wrap="square" rtlCol="0">
            <a:spAutoFit/>
          </a:bodyPr>
          <a:lstStyle/>
          <a:p>
            <a:r>
              <a:rPr lang="tr-TR" sz="2400" b="1" dirty="0">
                <a:solidFill>
                  <a:schemeClr val="bg1"/>
                </a:solidFill>
                <a:latin typeface="Overpass Mono" panose="020B0604020202020204" charset="-94"/>
              </a:rPr>
              <a:t>User can </a:t>
            </a:r>
            <a:r>
              <a:rPr lang="tr-TR" sz="2400" b="1" dirty="0" err="1">
                <a:solidFill>
                  <a:schemeClr val="bg1"/>
                </a:solidFill>
                <a:latin typeface="Overpass Mono" panose="020B0604020202020204" charset="-94"/>
              </a:rPr>
              <a:t>see</a:t>
            </a:r>
            <a:r>
              <a:rPr lang="tr-TR" sz="2400" b="1" dirty="0">
                <a:solidFill>
                  <a:schemeClr val="bg1"/>
                </a:solidFill>
                <a:latin typeface="Overpass Mono" panose="020B0604020202020204" charset="-94"/>
              </a:rPr>
              <a:t> in </a:t>
            </a:r>
            <a:r>
              <a:rPr lang="tr-TR" sz="2400" b="1" dirty="0" err="1">
                <a:solidFill>
                  <a:schemeClr val="bg1"/>
                </a:solidFill>
                <a:latin typeface="Overpass Mono" panose="020B0604020202020204" charset="-94"/>
              </a:rPr>
              <a:t>firm</a:t>
            </a:r>
            <a:r>
              <a:rPr lang="tr-TR" sz="2400" b="1" dirty="0">
                <a:solidFill>
                  <a:schemeClr val="bg1"/>
                </a:solidFill>
                <a:latin typeface="Overpass Mono" panose="020B0604020202020204" charset="-94"/>
              </a:rPr>
              <a:t> </a:t>
            </a:r>
            <a:r>
              <a:rPr lang="tr-TR" sz="2400" b="1" dirty="0" err="1">
                <a:solidFill>
                  <a:schemeClr val="bg1"/>
                </a:solidFill>
                <a:latin typeface="Overpass Mono" panose="020B0604020202020204" charset="-94"/>
              </a:rPr>
              <a:t>analysis</a:t>
            </a:r>
            <a:r>
              <a:rPr lang="tr-TR" sz="2400" b="1" dirty="0">
                <a:solidFill>
                  <a:schemeClr val="bg1"/>
                </a:solidFill>
                <a:latin typeface="Overpass Mono" panose="020B0604020202020204" charset="-94"/>
              </a:rPr>
              <a:t> </a:t>
            </a:r>
            <a:r>
              <a:rPr lang="tr-TR" sz="2400" b="1" dirty="0" err="1">
                <a:solidFill>
                  <a:schemeClr val="bg1"/>
                </a:solidFill>
                <a:latin typeface="Overpass Mono" panose="020B0604020202020204" charset="-94"/>
              </a:rPr>
              <a:t>page</a:t>
            </a:r>
            <a:r>
              <a:rPr lang="tr-TR" sz="2400" b="1" dirty="0">
                <a:solidFill>
                  <a:schemeClr val="bg1"/>
                </a:solidFill>
                <a:latin typeface="Overpass Mono" panose="020B0604020202020204" charset="-94"/>
              </a:rPr>
              <a:t>:</a:t>
            </a:r>
          </a:p>
        </p:txBody>
      </p:sp>
    </p:spTree>
    <p:extLst>
      <p:ext uri="{BB962C8B-B14F-4D97-AF65-F5344CB8AC3E}">
        <p14:creationId xmlns:p14="http://schemas.microsoft.com/office/powerpoint/2010/main" val="153683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5" name="Google Shape;462;p37">
            <a:extLst>
              <a:ext uri="{FF2B5EF4-FFF2-40B4-BE49-F238E27FC236}">
                <a16:creationId xmlns:a16="http://schemas.microsoft.com/office/drawing/2014/main" id="{C2EB05B1-6B11-8A56-2CB3-8F7E8293E7C3}"/>
              </a:ext>
            </a:extLst>
          </p:cNvPr>
          <p:cNvSpPr txBox="1">
            <a:spLocks/>
          </p:cNvSpPr>
          <p:nvPr/>
        </p:nvSpPr>
        <p:spPr>
          <a:xfrm>
            <a:off x="677343" y="275035"/>
            <a:ext cx="65880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lt1"/>
              </a:buClr>
              <a:buSzPts val="2800"/>
              <a:buFont typeface="Overpass Mono"/>
              <a:buNone/>
              <a:defRPr sz="3000" b="1">
                <a:solidFill>
                  <a:schemeClr val="dk2"/>
                </a:solidFill>
                <a:latin typeface="Overpass Mono"/>
                <a:ea typeface="Overpass Mono"/>
                <a:cs typeface="Overpass Mono"/>
                <a:sym typeface="Overpass Mono"/>
              </a:defRPr>
            </a:lvl1pPr>
            <a:lvl2pPr algn="ctr">
              <a:buClr>
                <a:schemeClr val="dk1"/>
              </a:buClr>
              <a:buSzPts val="2800"/>
              <a:buNone/>
              <a:defRPr sz="3000">
                <a:solidFill>
                  <a:schemeClr val="dk1"/>
                </a:solidFill>
              </a:defRPr>
            </a:lvl2pPr>
            <a:lvl3pPr algn="ctr">
              <a:buClr>
                <a:schemeClr val="dk1"/>
              </a:buClr>
              <a:buSzPts val="2800"/>
              <a:buNone/>
              <a:defRPr sz="3000">
                <a:solidFill>
                  <a:schemeClr val="dk1"/>
                </a:solidFill>
              </a:defRPr>
            </a:lvl3pPr>
            <a:lvl4pPr algn="ctr">
              <a:buClr>
                <a:schemeClr val="dk1"/>
              </a:buClr>
              <a:buSzPts val="2800"/>
              <a:buNone/>
              <a:defRPr sz="3000">
                <a:solidFill>
                  <a:schemeClr val="dk1"/>
                </a:solidFill>
              </a:defRPr>
            </a:lvl4pPr>
            <a:lvl5pPr algn="ctr">
              <a:buClr>
                <a:schemeClr val="dk1"/>
              </a:buClr>
              <a:buSzPts val="2800"/>
              <a:buNone/>
              <a:defRPr sz="3000">
                <a:solidFill>
                  <a:schemeClr val="dk1"/>
                </a:solidFill>
              </a:defRPr>
            </a:lvl5pPr>
            <a:lvl6pPr algn="ctr">
              <a:buClr>
                <a:schemeClr val="dk1"/>
              </a:buClr>
              <a:buSzPts val="2800"/>
              <a:buNone/>
              <a:defRPr sz="3000">
                <a:solidFill>
                  <a:schemeClr val="dk1"/>
                </a:solidFill>
              </a:defRPr>
            </a:lvl6pPr>
            <a:lvl7pPr algn="ctr">
              <a:buClr>
                <a:schemeClr val="dk1"/>
              </a:buClr>
              <a:buSzPts val="2800"/>
              <a:buNone/>
              <a:defRPr sz="3000">
                <a:solidFill>
                  <a:schemeClr val="dk1"/>
                </a:solidFill>
              </a:defRPr>
            </a:lvl7pPr>
            <a:lvl8pPr algn="ctr">
              <a:buClr>
                <a:schemeClr val="dk1"/>
              </a:buClr>
              <a:buSzPts val="2800"/>
              <a:buNone/>
              <a:defRPr sz="3000">
                <a:solidFill>
                  <a:schemeClr val="dk1"/>
                </a:solidFill>
              </a:defRPr>
            </a:lvl8pPr>
            <a:lvl9pPr algn="ctr">
              <a:buClr>
                <a:schemeClr val="dk1"/>
              </a:buClr>
              <a:buSzPts val="2800"/>
              <a:buNone/>
              <a:defRPr sz="3000">
                <a:solidFill>
                  <a:schemeClr val="dk1"/>
                </a:solidFill>
              </a:defRPr>
            </a:lvl9pPr>
          </a:lstStyle>
          <a:p>
            <a:pPr algn="ctr"/>
            <a:r>
              <a:rPr lang="tr-TR" dirty="0"/>
              <a:t>COMPARISON OF COMPANIES</a:t>
            </a:r>
          </a:p>
        </p:txBody>
      </p:sp>
      <p:sp>
        <p:nvSpPr>
          <p:cNvPr id="7" name="Google Shape;452;p36">
            <a:extLst>
              <a:ext uri="{FF2B5EF4-FFF2-40B4-BE49-F238E27FC236}">
                <a16:creationId xmlns:a16="http://schemas.microsoft.com/office/drawing/2014/main" id="{79580094-7892-C64F-CC9B-6C2E6EEDA302}"/>
              </a:ext>
            </a:extLst>
          </p:cNvPr>
          <p:cNvSpPr txBox="1">
            <a:spLocks/>
          </p:cNvSpPr>
          <p:nvPr/>
        </p:nvSpPr>
        <p:spPr>
          <a:xfrm>
            <a:off x="677342" y="1608992"/>
            <a:ext cx="4723713" cy="1243936"/>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tr-TR" dirty="0"/>
              <a:t>User can </a:t>
            </a:r>
            <a:r>
              <a:rPr lang="tr-TR" dirty="0" err="1"/>
              <a:t>compare</a:t>
            </a:r>
            <a:r>
              <a:rPr lang="tr-TR" dirty="0"/>
              <a:t> </a:t>
            </a:r>
            <a:r>
              <a:rPr lang="en-US" dirty="0"/>
              <a:t>two companies in this page easily</a:t>
            </a:r>
            <a:endParaRPr lang="en" dirty="0"/>
          </a:p>
        </p:txBody>
      </p:sp>
      <p:sp>
        <p:nvSpPr>
          <p:cNvPr id="18" name="Google Shape;455;p36">
            <a:extLst>
              <a:ext uri="{FF2B5EF4-FFF2-40B4-BE49-F238E27FC236}">
                <a16:creationId xmlns:a16="http://schemas.microsoft.com/office/drawing/2014/main" id="{789CD829-250F-A311-208A-661C4ED10EBA}"/>
              </a:ext>
            </a:extLst>
          </p:cNvPr>
          <p:cNvSpPr txBox="1">
            <a:spLocks/>
          </p:cNvSpPr>
          <p:nvPr/>
        </p:nvSpPr>
        <p:spPr>
          <a:xfrm>
            <a:off x="3030248" y="3152124"/>
            <a:ext cx="5443192" cy="162714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pPr marL="457200" algn="l"/>
            <a:r>
              <a:rPr lang="tr-TR" dirty="0" err="1"/>
              <a:t>There</a:t>
            </a:r>
            <a:r>
              <a:rPr lang="tr-TR" dirty="0"/>
              <a:t> </a:t>
            </a:r>
            <a:r>
              <a:rPr lang="tr-TR" dirty="0" err="1"/>
              <a:t>are</a:t>
            </a:r>
            <a:r>
              <a:rPr lang="tr-TR" dirty="0"/>
              <a:t> </a:t>
            </a:r>
            <a:r>
              <a:rPr lang="tr-TR" dirty="0" err="1"/>
              <a:t>line</a:t>
            </a:r>
            <a:r>
              <a:rPr lang="tr-TR" dirty="0"/>
              <a:t> </a:t>
            </a:r>
            <a:r>
              <a:rPr lang="tr-TR" dirty="0" err="1"/>
              <a:t>charts</a:t>
            </a:r>
            <a:r>
              <a:rPr lang="tr-TR" dirty="0"/>
              <a:t> </a:t>
            </a:r>
            <a:r>
              <a:rPr lang="tr-TR" dirty="0" err="1"/>
              <a:t>and</a:t>
            </a:r>
            <a:r>
              <a:rPr lang="tr-TR" dirty="0"/>
              <a:t> bar </a:t>
            </a:r>
            <a:r>
              <a:rPr lang="tr-TR" dirty="0" err="1"/>
              <a:t>charts</a:t>
            </a:r>
            <a:r>
              <a:rPr lang="tr-TR" dirty="0"/>
              <a:t> </a:t>
            </a:r>
            <a:r>
              <a:rPr lang="tr-TR" dirty="0" err="1"/>
              <a:t>give</a:t>
            </a:r>
            <a:r>
              <a:rPr lang="tr-TR" dirty="0"/>
              <a:t> </a:t>
            </a:r>
            <a:r>
              <a:rPr lang="tr-TR" dirty="0" err="1"/>
              <a:t>information</a:t>
            </a:r>
            <a:r>
              <a:rPr lang="tr-TR" dirty="0"/>
              <a:t> </a:t>
            </a:r>
            <a:r>
              <a:rPr lang="tr-TR" dirty="0" err="1"/>
              <a:t>about</a:t>
            </a:r>
            <a:r>
              <a:rPr lang="tr-TR" dirty="0"/>
              <a:t> two </a:t>
            </a:r>
            <a:r>
              <a:rPr lang="tr-TR" dirty="0" err="1"/>
              <a:t>companies</a:t>
            </a:r>
            <a:r>
              <a:rPr lang="tr-TR" dirty="0"/>
              <a:t> </a:t>
            </a:r>
            <a:r>
              <a:rPr lang="tr-TR" dirty="0" err="1"/>
              <a:t>same</a:t>
            </a:r>
            <a:r>
              <a:rPr lang="tr-TR" dirty="0"/>
              <a:t> moment. </a:t>
            </a:r>
          </a:p>
        </p:txBody>
      </p:sp>
      <p:sp>
        <p:nvSpPr>
          <p:cNvPr id="25" name="Metin kutusu 24">
            <a:extLst>
              <a:ext uri="{FF2B5EF4-FFF2-40B4-BE49-F238E27FC236}">
                <a16:creationId xmlns:a16="http://schemas.microsoft.com/office/drawing/2014/main" id="{DB1D14A8-A95C-2A1A-A95C-3CF24829EAD0}"/>
              </a:ext>
            </a:extLst>
          </p:cNvPr>
          <p:cNvSpPr txBox="1"/>
          <p:nvPr/>
        </p:nvSpPr>
        <p:spPr>
          <a:xfrm>
            <a:off x="595746" y="862801"/>
            <a:ext cx="7093527" cy="461665"/>
          </a:xfrm>
          <a:prstGeom prst="rect">
            <a:avLst/>
          </a:prstGeom>
          <a:noFill/>
        </p:spPr>
        <p:txBody>
          <a:bodyPr wrap="square" rtlCol="0">
            <a:spAutoFit/>
          </a:bodyPr>
          <a:lstStyle/>
          <a:p>
            <a:r>
              <a:rPr lang="tr-TR" sz="2400" b="1" dirty="0">
                <a:solidFill>
                  <a:schemeClr val="bg1"/>
                </a:solidFill>
                <a:latin typeface="Overpass Mono" panose="020B0604020202020204" charset="-94"/>
              </a:rPr>
              <a:t>User can </a:t>
            </a:r>
            <a:r>
              <a:rPr lang="tr-TR" sz="2400" b="1" dirty="0" err="1">
                <a:solidFill>
                  <a:schemeClr val="bg1"/>
                </a:solidFill>
                <a:latin typeface="Overpass Mono" panose="020B0604020202020204" charset="-94"/>
              </a:rPr>
              <a:t>see</a:t>
            </a:r>
            <a:r>
              <a:rPr lang="tr-TR" sz="2400" b="1" dirty="0">
                <a:solidFill>
                  <a:schemeClr val="bg1"/>
                </a:solidFill>
                <a:latin typeface="Overpass Mono" panose="020B0604020202020204" charset="-94"/>
              </a:rPr>
              <a:t> in </a:t>
            </a:r>
            <a:r>
              <a:rPr lang="tr-TR" sz="2400" b="1" dirty="0" err="1">
                <a:solidFill>
                  <a:schemeClr val="bg1"/>
                </a:solidFill>
                <a:latin typeface="Overpass Mono" panose="020B0604020202020204" charset="-94"/>
              </a:rPr>
              <a:t>comparison</a:t>
            </a:r>
            <a:r>
              <a:rPr lang="tr-TR" sz="2400" b="1" dirty="0">
                <a:solidFill>
                  <a:schemeClr val="bg1"/>
                </a:solidFill>
                <a:latin typeface="Overpass Mono" panose="020B0604020202020204" charset="-94"/>
              </a:rPr>
              <a:t> </a:t>
            </a:r>
            <a:r>
              <a:rPr lang="tr-TR" sz="2400" b="1" dirty="0" err="1">
                <a:solidFill>
                  <a:schemeClr val="bg1"/>
                </a:solidFill>
                <a:latin typeface="Overpass Mono" panose="020B0604020202020204" charset="-94"/>
              </a:rPr>
              <a:t>page</a:t>
            </a:r>
            <a:r>
              <a:rPr lang="tr-TR" sz="2400" b="1" dirty="0">
                <a:solidFill>
                  <a:schemeClr val="bg1"/>
                </a:solidFill>
                <a:latin typeface="Overpass Mono" panose="020B0604020202020204" charset="-94"/>
              </a:rPr>
              <a:t>:</a:t>
            </a:r>
          </a:p>
        </p:txBody>
      </p:sp>
    </p:spTree>
    <p:extLst>
      <p:ext uri="{BB962C8B-B14F-4D97-AF65-F5344CB8AC3E}">
        <p14:creationId xmlns:p14="http://schemas.microsoft.com/office/powerpoint/2010/main" val="10488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5" name="Google Shape;462;p37">
            <a:extLst>
              <a:ext uri="{FF2B5EF4-FFF2-40B4-BE49-F238E27FC236}">
                <a16:creationId xmlns:a16="http://schemas.microsoft.com/office/drawing/2014/main" id="{C2EB05B1-6B11-8A56-2CB3-8F7E8293E7C3}"/>
              </a:ext>
            </a:extLst>
          </p:cNvPr>
          <p:cNvSpPr txBox="1">
            <a:spLocks/>
          </p:cNvSpPr>
          <p:nvPr/>
        </p:nvSpPr>
        <p:spPr>
          <a:xfrm>
            <a:off x="677343" y="275035"/>
            <a:ext cx="65880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lt1"/>
              </a:buClr>
              <a:buSzPts val="2800"/>
              <a:buFont typeface="Overpass Mono"/>
              <a:buNone/>
              <a:defRPr sz="3000" b="1">
                <a:solidFill>
                  <a:schemeClr val="dk2"/>
                </a:solidFill>
                <a:latin typeface="Overpass Mono"/>
                <a:ea typeface="Overpass Mono"/>
                <a:cs typeface="Overpass Mono"/>
                <a:sym typeface="Overpass Mono"/>
              </a:defRPr>
            </a:lvl1pPr>
            <a:lvl2pPr algn="ctr">
              <a:buClr>
                <a:schemeClr val="dk1"/>
              </a:buClr>
              <a:buSzPts val="2800"/>
              <a:buNone/>
              <a:defRPr sz="3000">
                <a:solidFill>
                  <a:schemeClr val="dk1"/>
                </a:solidFill>
              </a:defRPr>
            </a:lvl2pPr>
            <a:lvl3pPr algn="ctr">
              <a:buClr>
                <a:schemeClr val="dk1"/>
              </a:buClr>
              <a:buSzPts val="2800"/>
              <a:buNone/>
              <a:defRPr sz="3000">
                <a:solidFill>
                  <a:schemeClr val="dk1"/>
                </a:solidFill>
              </a:defRPr>
            </a:lvl3pPr>
            <a:lvl4pPr algn="ctr">
              <a:buClr>
                <a:schemeClr val="dk1"/>
              </a:buClr>
              <a:buSzPts val="2800"/>
              <a:buNone/>
              <a:defRPr sz="3000">
                <a:solidFill>
                  <a:schemeClr val="dk1"/>
                </a:solidFill>
              </a:defRPr>
            </a:lvl4pPr>
            <a:lvl5pPr algn="ctr">
              <a:buClr>
                <a:schemeClr val="dk1"/>
              </a:buClr>
              <a:buSzPts val="2800"/>
              <a:buNone/>
              <a:defRPr sz="3000">
                <a:solidFill>
                  <a:schemeClr val="dk1"/>
                </a:solidFill>
              </a:defRPr>
            </a:lvl5pPr>
            <a:lvl6pPr algn="ctr">
              <a:buClr>
                <a:schemeClr val="dk1"/>
              </a:buClr>
              <a:buSzPts val="2800"/>
              <a:buNone/>
              <a:defRPr sz="3000">
                <a:solidFill>
                  <a:schemeClr val="dk1"/>
                </a:solidFill>
              </a:defRPr>
            </a:lvl6pPr>
            <a:lvl7pPr algn="ctr">
              <a:buClr>
                <a:schemeClr val="dk1"/>
              </a:buClr>
              <a:buSzPts val="2800"/>
              <a:buNone/>
              <a:defRPr sz="3000">
                <a:solidFill>
                  <a:schemeClr val="dk1"/>
                </a:solidFill>
              </a:defRPr>
            </a:lvl7pPr>
            <a:lvl8pPr algn="ctr">
              <a:buClr>
                <a:schemeClr val="dk1"/>
              </a:buClr>
              <a:buSzPts val="2800"/>
              <a:buNone/>
              <a:defRPr sz="3000">
                <a:solidFill>
                  <a:schemeClr val="dk1"/>
                </a:solidFill>
              </a:defRPr>
            </a:lvl8pPr>
            <a:lvl9pPr algn="ctr">
              <a:buClr>
                <a:schemeClr val="dk1"/>
              </a:buClr>
              <a:buSzPts val="2800"/>
              <a:buNone/>
              <a:defRPr sz="3000">
                <a:solidFill>
                  <a:schemeClr val="dk1"/>
                </a:solidFill>
              </a:defRPr>
            </a:lvl9pPr>
          </a:lstStyle>
          <a:p>
            <a:pPr algn="ctr"/>
            <a:r>
              <a:rPr lang="tr-TR" dirty="0"/>
              <a:t>SECTOR ANALYSIS</a:t>
            </a:r>
          </a:p>
        </p:txBody>
      </p:sp>
      <p:sp>
        <p:nvSpPr>
          <p:cNvPr id="7" name="Google Shape;452;p36">
            <a:extLst>
              <a:ext uri="{FF2B5EF4-FFF2-40B4-BE49-F238E27FC236}">
                <a16:creationId xmlns:a16="http://schemas.microsoft.com/office/drawing/2014/main" id="{79580094-7892-C64F-CC9B-6C2E6EEDA302}"/>
              </a:ext>
            </a:extLst>
          </p:cNvPr>
          <p:cNvSpPr txBox="1">
            <a:spLocks/>
          </p:cNvSpPr>
          <p:nvPr/>
        </p:nvSpPr>
        <p:spPr>
          <a:xfrm>
            <a:off x="595746" y="1531801"/>
            <a:ext cx="4805309" cy="1321127"/>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tr-TR" dirty="0"/>
              <a:t>User can </a:t>
            </a:r>
            <a:r>
              <a:rPr lang="tr-TR" dirty="0" err="1"/>
              <a:t>compare</a:t>
            </a:r>
            <a:r>
              <a:rPr lang="tr-TR" dirty="0"/>
              <a:t> </a:t>
            </a:r>
            <a:r>
              <a:rPr lang="tr-TR" dirty="0" err="1"/>
              <a:t>and</a:t>
            </a:r>
            <a:r>
              <a:rPr lang="tr-TR" dirty="0"/>
              <a:t> </a:t>
            </a:r>
            <a:r>
              <a:rPr lang="tr-TR" dirty="0" err="1"/>
              <a:t>make</a:t>
            </a:r>
            <a:r>
              <a:rPr lang="tr-TR" dirty="0"/>
              <a:t> </a:t>
            </a:r>
            <a:r>
              <a:rPr lang="tr-TR" dirty="0" err="1"/>
              <a:t>interpretation</a:t>
            </a:r>
            <a:r>
              <a:rPr lang="en-US" dirty="0"/>
              <a:t> </a:t>
            </a:r>
            <a:r>
              <a:rPr lang="tr-TR" dirty="0" err="1"/>
              <a:t>about</a:t>
            </a:r>
            <a:r>
              <a:rPr lang="tr-TR" dirty="0"/>
              <a:t> </a:t>
            </a:r>
            <a:r>
              <a:rPr lang="tr-TR" dirty="0" err="1"/>
              <a:t>companies</a:t>
            </a:r>
            <a:r>
              <a:rPr lang="tr-TR" dirty="0"/>
              <a:t> </a:t>
            </a:r>
            <a:r>
              <a:rPr lang="tr-TR" dirty="0" err="1"/>
              <a:t>sectoral</a:t>
            </a:r>
            <a:r>
              <a:rPr lang="tr-TR" dirty="0"/>
              <a:t> </a:t>
            </a:r>
            <a:r>
              <a:rPr lang="tr-TR" dirty="0" err="1"/>
              <a:t>positon</a:t>
            </a:r>
            <a:r>
              <a:rPr lang="tr-TR" dirty="0"/>
              <a:t> </a:t>
            </a:r>
            <a:r>
              <a:rPr lang="tr-TR" dirty="0" err="1"/>
              <a:t>via</a:t>
            </a:r>
            <a:r>
              <a:rPr lang="tr-TR" dirty="0"/>
              <a:t> </a:t>
            </a:r>
            <a:r>
              <a:rPr lang="tr-TR" dirty="0" err="1"/>
              <a:t>pie-charts</a:t>
            </a:r>
            <a:r>
              <a:rPr lang="tr-TR" dirty="0"/>
              <a:t>.</a:t>
            </a:r>
            <a:endParaRPr lang="en" dirty="0"/>
          </a:p>
        </p:txBody>
      </p:sp>
      <p:sp>
        <p:nvSpPr>
          <p:cNvPr id="18" name="Google Shape;455;p36">
            <a:extLst>
              <a:ext uri="{FF2B5EF4-FFF2-40B4-BE49-F238E27FC236}">
                <a16:creationId xmlns:a16="http://schemas.microsoft.com/office/drawing/2014/main" id="{789CD829-250F-A311-208A-661C4ED10EBA}"/>
              </a:ext>
            </a:extLst>
          </p:cNvPr>
          <p:cNvSpPr txBox="1">
            <a:spLocks/>
          </p:cNvSpPr>
          <p:nvPr/>
        </p:nvSpPr>
        <p:spPr>
          <a:xfrm>
            <a:off x="3030248" y="3152124"/>
            <a:ext cx="5940570" cy="1835512"/>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pPr marL="457200" algn="l"/>
            <a:r>
              <a:rPr lang="tr-TR" dirty="0" err="1"/>
              <a:t>There</a:t>
            </a:r>
            <a:r>
              <a:rPr lang="tr-TR" dirty="0"/>
              <a:t> </a:t>
            </a:r>
            <a:r>
              <a:rPr lang="tr-TR" dirty="0" err="1"/>
              <a:t>are</a:t>
            </a:r>
            <a:r>
              <a:rPr lang="tr-TR" dirty="0"/>
              <a:t> bar </a:t>
            </a:r>
            <a:r>
              <a:rPr lang="tr-TR" dirty="0" err="1"/>
              <a:t>charts</a:t>
            </a:r>
            <a:r>
              <a:rPr lang="tr-TR" dirty="0"/>
              <a:t> </a:t>
            </a:r>
            <a:r>
              <a:rPr lang="tr-TR" dirty="0" err="1"/>
              <a:t>which</a:t>
            </a:r>
            <a:r>
              <a:rPr lang="tr-TR" dirty="0"/>
              <a:t> </a:t>
            </a:r>
            <a:r>
              <a:rPr lang="tr-TR" dirty="0" err="1"/>
              <a:t>give</a:t>
            </a:r>
            <a:r>
              <a:rPr lang="tr-TR" dirty="0"/>
              <a:t> </a:t>
            </a:r>
            <a:r>
              <a:rPr lang="tr-TR" dirty="0" err="1"/>
              <a:t>information</a:t>
            </a:r>
            <a:r>
              <a:rPr lang="tr-TR" dirty="0"/>
              <a:t> </a:t>
            </a:r>
            <a:r>
              <a:rPr lang="tr-TR" dirty="0" err="1"/>
              <a:t>about</a:t>
            </a:r>
            <a:r>
              <a:rPr lang="tr-TR" dirty="0"/>
              <a:t> </a:t>
            </a:r>
            <a:r>
              <a:rPr lang="en-US" dirty="0"/>
              <a:t>the user to see the </a:t>
            </a:r>
            <a:r>
              <a:rPr lang="tr-TR" dirty="0" err="1"/>
              <a:t>financial</a:t>
            </a:r>
            <a:r>
              <a:rPr lang="tr-TR" dirty="0"/>
              <a:t> </a:t>
            </a:r>
            <a:r>
              <a:rPr lang="tr-TR" dirty="0" err="1"/>
              <a:t>items</a:t>
            </a:r>
            <a:r>
              <a:rPr lang="en-US" dirty="0"/>
              <a:t> of the companies quantitatively.</a:t>
            </a:r>
            <a:endParaRPr lang="tr-TR" dirty="0"/>
          </a:p>
        </p:txBody>
      </p:sp>
      <p:sp>
        <p:nvSpPr>
          <p:cNvPr id="25" name="Metin kutusu 24">
            <a:extLst>
              <a:ext uri="{FF2B5EF4-FFF2-40B4-BE49-F238E27FC236}">
                <a16:creationId xmlns:a16="http://schemas.microsoft.com/office/drawing/2014/main" id="{DB1D14A8-A95C-2A1A-A95C-3CF24829EAD0}"/>
              </a:ext>
            </a:extLst>
          </p:cNvPr>
          <p:cNvSpPr txBox="1"/>
          <p:nvPr/>
        </p:nvSpPr>
        <p:spPr>
          <a:xfrm>
            <a:off x="595746" y="862801"/>
            <a:ext cx="8229599" cy="461665"/>
          </a:xfrm>
          <a:prstGeom prst="rect">
            <a:avLst/>
          </a:prstGeom>
          <a:noFill/>
        </p:spPr>
        <p:txBody>
          <a:bodyPr wrap="square" rtlCol="0">
            <a:spAutoFit/>
          </a:bodyPr>
          <a:lstStyle/>
          <a:p>
            <a:r>
              <a:rPr lang="tr-TR" sz="2400" b="1" dirty="0">
                <a:solidFill>
                  <a:schemeClr val="bg1"/>
                </a:solidFill>
                <a:latin typeface="Overpass Mono" panose="020B0604020202020204" charset="-94"/>
              </a:rPr>
              <a:t>User can </a:t>
            </a:r>
            <a:r>
              <a:rPr lang="tr-TR" sz="2400" b="1" dirty="0" err="1">
                <a:solidFill>
                  <a:schemeClr val="bg1"/>
                </a:solidFill>
                <a:latin typeface="Overpass Mono" panose="020B0604020202020204" charset="-94"/>
              </a:rPr>
              <a:t>see</a:t>
            </a:r>
            <a:r>
              <a:rPr lang="tr-TR" sz="2400" b="1" dirty="0">
                <a:solidFill>
                  <a:schemeClr val="bg1"/>
                </a:solidFill>
                <a:latin typeface="Overpass Mono" panose="020B0604020202020204" charset="-94"/>
              </a:rPr>
              <a:t> in </a:t>
            </a:r>
            <a:r>
              <a:rPr lang="tr-TR" sz="2400" b="1" dirty="0" err="1">
                <a:solidFill>
                  <a:schemeClr val="bg1"/>
                </a:solidFill>
                <a:latin typeface="Overpass Mono" panose="020B0604020202020204" charset="-94"/>
              </a:rPr>
              <a:t>sector</a:t>
            </a:r>
            <a:r>
              <a:rPr lang="tr-TR" sz="2400" b="1" dirty="0">
                <a:solidFill>
                  <a:schemeClr val="bg1"/>
                </a:solidFill>
                <a:latin typeface="Overpass Mono" panose="020B0604020202020204" charset="-94"/>
              </a:rPr>
              <a:t> </a:t>
            </a:r>
            <a:r>
              <a:rPr lang="tr-TR" sz="2400" b="1" dirty="0" err="1">
                <a:solidFill>
                  <a:schemeClr val="bg1"/>
                </a:solidFill>
                <a:latin typeface="Overpass Mono" panose="020B0604020202020204" charset="-94"/>
              </a:rPr>
              <a:t>analysis</a:t>
            </a:r>
            <a:r>
              <a:rPr lang="tr-TR" sz="2400" b="1" dirty="0">
                <a:solidFill>
                  <a:schemeClr val="bg1"/>
                </a:solidFill>
                <a:latin typeface="Overpass Mono" panose="020B0604020202020204" charset="-94"/>
              </a:rPr>
              <a:t> </a:t>
            </a:r>
            <a:r>
              <a:rPr lang="tr-TR" sz="2400" b="1" dirty="0" err="1">
                <a:solidFill>
                  <a:schemeClr val="bg1"/>
                </a:solidFill>
                <a:latin typeface="Overpass Mono" panose="020B0604020202020204" charset="-94"/>
              </a:rPr>
              <a:t>page</a:t>
            </a:r>
            <a:r>
              <a:rPr lang="tr-TR" sz="2400" b="1" dirty="0">
                <a:solidFill>
                  <a:schemeClr val="bg1"/>
                </a:solidFill>
                <a:latin typeface="Overpass Mono" panose="020B0604020202020204" charset="-94"/>
              </a:rPr>
              <a:t>:</a:t>
            </a:r>
          </a:p>
        </p:txBody>
      </p:sp>
    </p:spTree>
    <p:extLst>
      <p:ext uri="{BB962C8B-B14F-4D97-AF65-F5344CB8AC3E}">
        <p14:creationId xmlns:p14="http://schemas.microsoft.com/office/powerpoint/2010/main" val="30014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WHICH TECNOLOGIES WERE USED?</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3</a:t>
            </a:r>
            <a:endParaRPr dirty="0"/>
          </a:p>
        </p:txBody>
      </p:sp>
    </p:spTree>
    <p:extLst>
      <p:ext uri="{BB962C8B-B14F-4D97-AF65-F5344CB8AC3E}">
        <p14:creationId xmlns:p14="http://schemas.microsoft.com/office/powerpoint/2010/main" val="252296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6" name="Google Shape;466;p37"/>
          <p:cNvSpPr txBox="1">
            <a:spLocks noGrp="1"/>
          </p:cNvSpPr>
          <p:nvPr>
            <p:ph type="subTitle" idx="5"/>
          </p:nvPr>
        </p:nvSpPr>
        <p:spPr>
          <a:xfrm flipH="1">
            <a:off x="3558456" y="1202759"/>
            <a:ext cx="2067000" cy="430500"/>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tr-TR" dirty="0" err="1"/>
              <a:t>Pandas</a:t>
            </a:r>
            <a:endParaRPr lang="tr-TR" dirty="0"/>
          </a:p>
          <a:p>
            <a:pPr marL="285750" indent="-285750" algn="l">
              <a:buFont typeface="Arial" panose="020B0604020202020204" pitchFamily="34" charset="0"/>
              <a:buChar char="•"/>
            </a:pPr>
            <a:r>
              <a:rPr lang="tr-TR" dirty="0" err="1"/>
              <a:t>Mysql.connector</a:t>
            </a:r>
            <a:endParaRPr lang="tr-TR" dirty="0"/>
          </a:p>
          <a:p>
            <a:pPr marL="285750" lvl="0" indent="-285750" algn="l" rtl="0">
              <a:spcBef>
                <a:spcPts val="0"/>
              </a:spcBef>
              <a:spcAft>
                <a:spcPts val="0"/>
              </a:spcAft>
              <a:buFont typeface="Arial" panose="020B0604020202020204" pitchFamily="34" charset="0"/>
              <a:buChar char="•"/>
            </a:pPr>
            <a:r>
              <a:rPr lang="tr-TR" dirty="0" err="1"/>
              <a:t>Pymysql</a:t>
            </a:r>
            <a:endParaRPr lang="tr-TR" dirty="0"/>
          </a:p>
          <a:p>
            <a:pPr marL="285750" lvl="0" indent="-285750" algn="l" rtl="0">
              <a:spcBef>
                <a:spcPts val="0"/>
              </a:spcBef>
              <a:spcAft>
                <a:spcPts val="0"/>
              </a:spcAft>
              <a:buFont typeface="Arial" panose="020B0604020202020204" pitchFamily="34" charset="0"/>
              <a:buChar char="•"/>
            </a:pPr>
            <a:r>
              <a:rPr lang="tr-TR" dirty="0" err="1"/>
              <a:t>Sqlalchemy</a:t>
            </a:r>
            <a:endParaRPr lang="tr-TR" dirty="0"/>
          </a:p>
          <a:p>
            <a:pPr marL="285750" lvl="0" indent="-285750" algn="l" rtl="0">
              <a:spcBef>
                <a:spcPts val="0"/>
              </a:spcBef>
              <a:spcAft>
                <a:spcPts val="0"/>
              </a:spcAft>
              <a:buFont typeface="Arial" panose="020B0604020202020204" pitchFamily="34" charset="0"/>
              <a:buChar char="•"/>
            </a:pPr>
            <a:r>
              <a:rPr lang="tr-TR" dirty="0" err="1"/>
              <a:t>Dash</a:t>
            </a:r>
            <a:r>
              <a:rPr lang="tr-TR" dirty="0"/>
              <a:t> </a:t>
            </a:r>
            <a:r>
              <a:rPr lang="tr-TR" dirty="0" err="1"/>
              <a:t>Core</a:t>
            </a:r>
            <a:r>
              <a:rPr lang="tr-TR" dirty="0"/>
              <a:t> Components</a:t>
            </a:r>
          </a:p>
          <a:p>
            <a:pPr marL="285750" lvl="0" indent="-285750" algn="l" rtl="0">
              <a:spcBef>
                <a:spcPts val="0"/>
              </a:spcBef>
              <a:spcAft>
                <a:spcPts val="0"/>
              </a:spcAft>
              <a:buFont typeface="Arial" panose="020B0604020202020204" pitchFamily="34" charset="0"/>
              <a:buChar char="•"/>
            </a:pPr>
            <a:r>
              <a:rPr lang="tr-TR" dirty="0" err="1"/>
              <a:t>Dash</a:t>
            </a:r>
            <a:r>
              <a:rPr lang="tr-TR" dirty="0"/>
              <a:t> </a:t>
            </a:r>
            <a:r>
              <a:rPr lang="tr-TR" dirty="0" err="1"/>
              <a:t>Bootstrap</a:t>
            </a:r>
            <a:r>
              <a:rPr lang="tr-TR" dirty="0"/>
              <a:t> Components</a:t>
            </a:r>
          </a:p>
          <a:p>
            <a:pPr marL="285750" lvl="0" indent="-285750" algn="l" rtl="0">
              <a:spcBef>
                <a:spcPts val="0"/>
              </a:spcBef>
              <a:spcAft>
                <a:spcPts val="0"/>
              </a:spcAft>
              <a:buFont typeface="Arial" panose="020B0604020202020204" pitchFamily="34" charset="0"/>
              <a:buChar char="•"/>
            </a:pPr>
            <a:r>
              <a:rPr lang="tr-TR" dirty="0" err="1"/>
              <a:t>Dash</a:t>
            </a:r>
            <a:r>
              <a:rPr lang="tr-TR" dirty="0"/>
              <a:t> </a:t>
            </a:r>
            <a:r>
              <a:rPr lang="tr-TR" dirty="0" err="1"/>
              <a:t>Authentication</a:t>
            </a:r>
            <a:endParaRPr lang="tr-TR" dirty="0"/>
          </a:p>
          <a:p>
            <a:pPr marL="285750" lvl="0" indent="-285750" algn="l" rtl="0">
              <a:spcBef>
                <a:spcPts val="0"/>
              </a:spcBef>
              <a:spcAft>
                <a:spcPts val="0"/>
              </a:spcAft>
              <a:buFont typeface="Arial" panose="020B0604020202020204" pitchFamily="34" charset="0"/>
              <a:buChar char="•"/>
            </a:pPr>
            <a:r>
              <a:rPr lang="tr-TR" dirty="0" err="1"/>
              <a:t>Plotly</a:t>
            </a:r>
            <a:r>
              <a:rPr lang="tr-TR" dirty="0"/>
              <a:t> Express</a:t>
            </a:r>
          </a:p>
          <a:p>
            <a:pPr marL="285750" lvl="0" indent="-285750" algn="l" rtl="0">
              <a:spcBef>
                <a:spcPts val="0"/>
              </a:spcBef>
              <a:spcAft>
                <a:spcPts val="0"/>
              </a:spcAft>
              <a:buFont typeface="Arial" panose="020B0604020202020204" pitchFamily="34" charset="0"/>
              <a:buChar char="•"/>
            </a:pPr>
            <a:r>
              <a:rPr lang="tr-TR" dirty="0" err="1"/>
              <a:t>Prevent</a:t>
            </a:r>
            <a:r>
              <a:rPr lang="tr-TR" dirty="0"/>
              <a:t> Update</a:t>
            </a:r>
          </a:p>
          <a:p>
            <a:pPr marL="285750" lvl="0" indent="-285750" algn="l" rtl="0">
              <a:spcBef>
                <a:spcPts val="0"/>
              </a:spcBef>
              <a:spcAft>
                <a:spcPts val="0"/>
              </a:spcAft>
              <a:buFont typeface="Arial" panose="020B0604020202020204" pitchFamily="34" charset="0"/>
              <a:buChar char="•"/>
            </a:pPr>
            <a:endParaRPr dirty="0"/>
          </a:p>
          <a:p>
            <a:pPr marL="0" lvl="0" indent="0" algn="ctr" rtl="0">
              <a:spcBef>
                <a:spcPts val="0"/>
              </a:spcBef>
              <a:spcAft>
                <a:spcPts val="0"/>
              </a:spcAft>
              <a:buNone/>
            </a:pPr>
            <a:endParaRPr dirty="0"/>
          </a:p>
        </p:txBody>
      </p:sp>
      <p:grpSp>
        <p:nvGrpSpPr>
          <p:cNvPr id="471" name="Google Shape;471;p37"/>
          <p:cNvGrpSpPr/>
          <p:nvPr/>
        </p:nvGrpSpPr>
        <p:grpSpPr>
          <a:xfrm>
            <a:off x="484910" y="1170710"/>
            <a:ext cx="2663420" cy="3972782"/>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1170710"/>
            <a:ext cx="2425309" cy="3972781"/>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bg1"/>
            </a:solidFill>
            <a:ln>
              <a:noFill/>
            </a:ln>
          </p:spPr>
          <p:txBody>
            <a:bodyPr spcFirstLastPara="1" wrap="square" lIns="91425" tIns="91425" rIns="91425" bIns="91425" anchor="ctr" anchorCtr="0">
              <a:noAutofit/>
            </a:bodyPr>
            <a:lstStyle/>
            <a:p>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7"/>
          <p:cNvSpPr txBox="1">
            <a:spLocks noGrp="1"/>
          </p:cNvSpPr>
          <p:nvPr>
            <p:ph type="ctrTitle" idx="8"/>
          </p:nvPr>
        </p:nvSpPr>
        <p:spPr>
          <a:xfrm flipH="1">
            <a:off x="6257588" y="1202759"/>
            <a:ext cx="2221394" cy="611047"/>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tr-TR" sz="3200" dirty="0" err="1">
                <a:solidFill>
                  <a:schemeClr val="accent1"/>
                </a:solidFill>
              </a:rPr>
              <a:t>Dash</a:t>
            </a:r>
            <a:endParaRPr sz="3200" dirty="0">
              <a:solidFill>
                <a:schemeClr val="accent1"/>
              </a:solidFill>
            </a:endParaRPr>
          </a:p>
        </p:txBody>
      </p:sp>
      <p:sp>
        <p:nvSpPr>
          <p:cNvPr id="464" name="Google Shape;464;p37"/>
          <p:cNvSpPr txBox="1">
            <a:spLocks noGrp="1"/>
          </p:cNvSpPr>
          <p:nvPr>
            <p:ph type="ctrTitle" idx="2"/>
          </p:nvPr>
        </p:nvSpPr>
        <p:spPr>
          <a:xfrm flipH="1">
            <a:off x="345162" y="1170710"/>
            <a:ext cx="2319245" cy="643096"/>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tr-TR" sz="3200" dirty="0">
                <a:solidFill>
                  <a:schemeClr val="accent1"/>
                </a:solidFill>
              </a:rPr>
              <a:t>Python</a:t>
            </a:r>
          </a:p>
        </p:txBody>
      </p:sp>
      <p:pic>
        <p:nvPicPr>
          <p:cNvPr id="17" name="Resim 16">
            <a:extLst>
              <a:ext uri="{FF2B5EF4-FFF2-40B4-BE49-F238E27FC236}">
                <a16:creationId xmlns:a16="http://schemas.microsoft.com/office/drawing/2014/main" id="{60B160A1-6DA1-C2D5-19E6-B6C57B4CCC62}"/>
              </a:ext>
            </a:extLst>
          </p:cNvPr>
          <p:cNvPicPr>
            <a:picLocks noChangeAspect="1"/>
          </p:cNvPicPr>
          <p:nvPr/>
        </p:nvPicPr>
        <p:blipFill>
          <a:blip r:embed="rId3"/>
          <a:stretch>
            <a:fillRect/>
          </a:stretch>
        </p:blipFill>
        <p:spPr>
          <a:xfrm>
            <a:off x="954286" y="1877897"/>
            <a:ext cx="1193223" cy="1188581"/>
          </a:xfrm>
          <a:prstGeom prst="rect">
            <a:avLst/>
          </a:prstGeom>
        </p:spPr>
      </p:pic>
      <p:sp>
        <p:nvSpPr>
          <p:cNvPr id="21" name="Başlık 20">
            <a:extLst>
              <a:ext uri="{FF2B5EF4-FFF2-40B4-BE49-F238E27FC236}">
                <a16:creationId xmlns:a16="http://schemas.microsoft.com/office/drawing/2014/main" id="{EBCFFB46-FB8D-0EF3-0A32-BF267C943358}"/>
              </a:ext>
            </a:extLst>
          </p:cNvPr>
          <p:cNvSpPr>
            <a:spLocks noGrp="1"/>
          </p:cNvSpPr>
          <p:nvPr>
            <p:ph type="title" idx="6"/>
          </p:nvPr>
        </p:nvSpPr>
        <p:spPr/>
        <p:txBody>
          <a:bodyPr/>
          <a:lstStyle/>
          <a:p>
            <a:r>
              <a:rPr lang="tr-TR" dirty="0"/>
              <a:t>Technologies</a:t>
            </a:r>
          </a:p>
        </p:txBody>
      </p:sp>
      <p:pic>
        <p:nvPicPr>
          <p:cNvPr id="23" name="Resim 22">
            <a:extLst>
              <a:ext uri="{FF2B5EF4-FFF2-40B4-BE49-F238E27FC236}">
                <a16:creationId xmlns:a16="http://schemas.microsoft.com/office/drawing/2014/main" id="{77B85BAB-CA0B-A912-4F3A-591D42FC7C70}"/>
              </a:ext>
            </a:extLst>
          </p:cNvPr>
          <p:cNvPicPr>
            <a:picLocks noChangeAspect="1"/>
          </p:cNvPicPr>
          <p:nvPr/>
        </p:nvPicPr>
        <p:blipFill>
          <a:blip r:embed="rId4"/>
          <a:stretch>
            <a:fillRect/>
          </a:stretch>
        </p:blipFill>
        <p:spPr>
          <a:xfrm>
            <a:off x="6477104" y="2005566"/>
            <a:ext cx="1842615" cy="611047"/>
          </a:xfrm>
          <a:prstGeom prst="rect">
            <a:avLst/>
          </a:prstGeom>
        </p:spPr>
      </p:pic>
    </p:spTree>
    <p:extLst>
      <p:ext uri="{BB962C8B-B14F-4D97-AF65-F5344CB8AC3E}">
        <p14:creationId xmlns:p14="http://schemas.microsoft.com/office/powerpoint/2010/main" val="538316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CONCLUSION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4</a:t>
            </a:r>
            <a:endParaRPr dirty="0"/>
          </a:p>
        </p:txBody>
      </p:sp>
    </p:spTree>
    <p:extLst>
      <p:ext uri="{BB962C8B-B14F-4D97-AF65-F5344CB8AC3E}">
        <p14:creationId xmlns:p14="http://schemas.microsoft.com/office/powerpoint/2010/main" val="2918218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55447" y="1185482"/>
            <a:ext cx="4915200" cy="1940100"/>
          </a:xfrm>
          <a:prstGeom prst="rect">
            <a:avLst/>
          </a:prstGeom>
        </p:spPr>
        <p:txBody>
          <a:bodyPr spcFirstLastPara="1" wrap="square" lIns="91425" tIns="0" rIns="91425" bIns="0" anchor="ctr" anchorCtr="0">
            <a:no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We have designed an interactive multi-page dashboard that can be used easily for everyone. Thus, users do not have to make difficult and complex calculations. Moreover, users can compare companies and sectors over the years if they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wish.</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Tree>
    <p:extLst>
      <p:ext uri="{BB962C8B-B14F-4D97-AF65-F5344CB8AC3E}">
        <p14:creationId xmlns:p14="http://schemas.microsoft.com/office/powerpoint/2010/main" val="2930284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83156" y="1012300"/>
            <a:ext cx="4915200" cy="19401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tr-TR" dirty="0" err="1"/>
              <a:t>Thank</a:t>
            </a:r>
            <a:r>
              <a:rPr lang="tr-TR" dirty="0"/>
              <a:t> </a:t>
            </a:r>
            <a:r>
              <a:rPr lang="tr-TR" dirty="0" err="1"/>
              <a:t>you</a:t>
            </a:r>
            <a:r>
              <a:rPr lang="tr-TR" dirty="0"/>
              <a:t> </a:t>
            </a:r>
            <a:r>
              <a:rPr lang="tr-TR" dirty="0" err="1"/>
              <a:t>for</a:t>
            </a:r>
            <a:r>
              <a:rPr lang="tr-TR" dirty="0"/>
              <a:t> </a:t>
            </a:r>
            <a:r>
              <a:rPr lang="tr-TR" dirty="0" err="1"/>
              <a:t>listening</a:t>
            </a:r>
            <a:r>
              <a:rPr lang="tr-TR" dirty="0"/>
              <a:t> </a:t>
            </a:r>
            <a:r>
              <a:rPr lang="tr-TR" dirty="0" err="1"/>
              <a:t>to</a:t>
            </a:r>
            <a:r>
              <a:rPr lang="tr-TR" dirty="0"/>
              <a:t> us!</a:t>
            </a:r>
            <a:endParaRPr dirty="0"/>
          </a:p>
        </p:txBody>
      </p:sp>
    </p:spTree>
    <p:extLst>
      <p:ext uri="{BB962C8B-B14F-4D97-AF65-F5344CB8AC3E}">
        <p14:creationId xmlns:p14="http://schemas.microsoft.com/office/powerpoint/2010/main" val="185870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PRESENTATION CONTENT</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071255" y="2162325"/>
            <a:ext cx="2282446"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tr-TR" sz="2200" b="1" dirty="0" err="1">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4" y="2163531"/>
            <a:ext cx="3381349"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tr-TR" sz="2200" b="1" dirty="0" err="1">
                <a:latin typeface="Overpass Mono"/>
                <a:ea typeface="Overpass Mono"/>
                <a:cs typeface="Overpass Mono"/>
                <a:sym typeface="Overpass Mono"/>
              </a:rPr>
              <a:t>Which</a:t>
            </a:r>
            <a:r>
              <a:rPr lang="tr-TR" sz="2200" b="1" dirty="0">
                <a:latin typeface="Overpass Mono"/>
                <a:ea typeface="Overpass Mono"/>
                <a:cs typeface="Overpass Mono"/>
                <a:sym typeface="Overpass Mono"/>
              </a:rPr>
              <a:t> Technologies </a:t>
            </a:r>
            <a:r>
              <a:rPr lang="tr-TR" sz="2200" b="1" dirty="0" err="1">
                <a:latin typeface="Overpass Mono"/>
                <a:ea typeface="Overpass Mono"/>
                <a:cs typeface="Overpass Mono"/>
                <a:sym typeface="Overpass Mono"/>
              </a:rPr>
              <a:t>were</a:t>
            </a:r>
            <a:r>
              <a:rPr lang="tr-TR" sz="2200" b="1" dirty="0">
                <a:latin typeface="Overpass Mono"/>
                <a:ea typeface="Overpass Mono"/>
                <a:cs typeface="Overpass Mono"/>
                <a:sym typeface="Overpass Mono"/>
              </a:rPr>
              <a:t> </a:t>
            </a:r>
            <a:r>
              <a:rPr lang="tr-TR" sz="2200" b="1" dirty="0" err="1">
                <a:latin typeface="Overpass Mono"/>
                <a:ea typeface="Overpass Mono"/>
                <a:cs typeface="Overpass Mono"/>
                <a:sym typeface="Overpass Mono"/>
              </a:rPr>
              <a:t>used</a:t>
            </a:r>
            <a:r>
              <a:rPr lang="tr-TR" sz="2200" b="1" dirty="0">
                <a:latin typeface="Overpass Mono"/>
                <a:ea typeface="Overpass Mono"/>
                <a:cs typeface="Overpass Mono"/>
                <a:sym typeface="Overpass Mono"/>
              </a:rPr>
              <a:t>?</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tr-TR" dirty="0" err="1"/>
              <a:t>What</a:t>
            </a:r>
            <a:r>
              <a:rPr lang="tr-TR" dirty="0"/>
              <a:t> is </a:t>
            </a:r>
            <a:r>
              <a:rPr lang="tr-TR" dirty="0" err="1"/>
              <a:t>the</a:t>
            </a:r>
            <a:r>
              <a:rPr lang="tr-TR" dirty="0"/>
              <a:t> Financial Analysis </a:t>
            </a:r>
            <a:r>
              <a:rPr lang="tr-TR" dirty="0" err="1"/>
              <a:t>Tool</a:t>
            </a:r>
            <a:r>
              <a:rPr lang="tr-TR" dirty="0"/>
              <a:t>?</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tr-TR" dirty="0" err="1"/>
              <a:t>Conclusion</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INTRODUCTION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324251" cy="2155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effectLst/>
                <a:latin typeface="Calibri" panose="020F0502020204030204" pitchFamily="34" charset="0"/>
                <a:ea typeface="Calibri" panose="020F0502020204030204" pitchFamily="34" charset="0"/>
              </a:rPr>
              <a:t>Financial data of publicly traded companies are available on the websites of regulatory and supervisory public institutions. However, it will be difficult for a credit rating analyst and an average investor trying to make financial decisions to see and interpret the financial data of almost all companies over the years</a:t>
            </a:r>
            <a:r>
              <a:rPr lang="tr-TR" sz="1400" dirty="0">
                <a:latin typeface="Calibri" panose="020F0502020204030204" pitchFamily="34" charset="0"/>
                <a:ea typeface="Calibri" panose="020F0502020204030204" pitchFamily="34" charset="0"/>
              </a:rPr>
              <a:t>. </a:t>
            </a:r>
            <a:r>
              <a:rPr lang="en-GB" sz="1400" dirty="0">
                <a:latin typeface="Calibri" panose="020F0502020204030204" pitchFamily="34" charset="0"/>
                <a:ea typeface="Calibri" panose="020F0502020204030204" pitchFamily="34" charset="0"/>
              </a:rPr>
              <a:t>The aim of the project is prepare a dashboard that more understandable and saving the users from miscalculations, operational risks and loss </a:t>
            </a:r>
            <a:r>
              <a:rPr lang="tr-TR" sz="1400" dirty="0">
                <a:latin typeface="Calibri" panose="020F0502020204030204" pitchFamily="34" charset="0"/>
                <a:ea typeface="Calibri" panose="020F0502020204030204" pitchFamily="34" charset="0"/>
              </a:rPr>
              <a:t>of time!!!</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INTRODUCTION</a:t>
            </a:r>
            <a:r>
              <a:rPr lang="tr-TR" dirty="0">
                <a:solidFill>
                  <a:schemeClr val="dk2"/>
                </a:solidFill>
              </a:rPr>
              <a:t> </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Financial </a:t>
            </a:r>
            <a:r>
              <a:rPr lang="tr-TR" dirty="0" err="1"/>
              <a:t>analysis</a:t>
            </a:r>
            <a:r>
              <a:rPr lang="tr-TR" dirty="0"/>
              <a:t> </a:t>
            </a:r>
            <a:r>
              <a:rPr lang="tr-TR" dirty="0" err="1"/>
              <a:t>dashboard</a:t>
            </a:r>
            <a:r>
              <a:rPr lang="tr-TR" dirty="0"/>
              <a:t> </a:t>
            </a:r>
            <a:r>
              <a:rPr lang="tr-TR" dirty="0" err="1"/>
              <a:t>helps</a:t>
            </a:r>
            <a:r>
              <a:rPr lang="tr-TR" dirty="0"/>
              <a:t> </a:t>
            </a:r>
            <a:r>
              <a:rPr lang="tr-TR" dirty="0" err="1"/>
              <a:t>to</a:t>
            </a:r>
            <a:r>
              <a:rPr lang="tr-TR" dirty="0"/>
              <a:t> </a:t>
            </a:r>
            <a:r>
              <a:rPr lang="tr-TR" dirty="0" err="1"/>
              <a:t>people</a:t>
            </a:r>
            <a:r>
              <a:rPr lang="tr-TR" dirty="0"/>
              <a:t> can </a:t>
            </a:r>
            <a:r>
              <a:rPr lang="tr-TR" dirty="0" err="1"/>
              <a:t>evaluate</a:t>
            </a:r>
            <a:r>
              <a:rPr lang="tr-TR" dirty="0"/>
              <a:t> a </a:t>
            </a:r>
            <a:r>
              <a:rPr lang="tr-TR" dirty="0" err="1"/>
              <a:t>firm</a:t>
            </a:r>
            <a:r>
              <a:rPr lang="tr-TR" dirty="0"/>
              <a:t> </a:t>
            </a:r>
            <a:r>
              <a:rPr lang="tr-TR" dirty="0" err="1"/>
              <a:t>financials</a:t>
            </a:r>
            <a:r>
              <a:rPr lang="tr-TR" dirty="0"/>
              <a:t>, </a:t>
            </a:r>
            <a:r>
              <a:rPr lang="tr-TR" dirty="0" err="1"/>
              <a:t>compare</a:t>
            </a:r>
            <a:r>
              <a:rPr lang="tr-TR" dirty="0"/>
              <a:t> </a:t>
            </a:r>
            <a:r>
              <a:rPr lang="tr-TR" dirty="0" err="1"/>
              <a:t>the</a:t>
            </a:r>
            <a:r>
              <a:rPr lang="tr-TR" dirty="0"/>
              <a:t> </a:t>
            </a:r>
            <a:r>
              <a:rPr lang="tr-TR" dirty="0" err="1"/>
              <a:t>sector</a:t>
            </a:r>
            <a:r>
              <a:rPr lang="tr-TR" dirty="0"/>
              <a:t> </a:t>
            </a:r>
            <a:r>
              <a:rPr lang="tr-TR" dirty="0" err="1"/>
              <a:t>with</a:t>
            </a:r>
            <a:r>
              <a:rPr lang="tr-TR" dirty="0"/>
              <a:t> </a:t>
            </a:r>
            <a:r>
              <a:rPr lang="tr-TR" dirty="0" err="1"/>
              <a:t>high</a:t>
            </a:r>
            <a:r>
              <a:rPr lang="tr-TR" dirty="0"/>
              <a:t> </a:t>
            </a:r>
            <a:r>
              <a:rPr lang="tr-TR" dirty="0" err="1"/>
              <a:t>readable</a:t>
            </a:r>
            <a:r>
              <a:rPr lang="tr-TR" dirty="0"/>
              <a:t>  </a:t>
            </a:r>
            <a:r>
              <a:rPr lang="tr-TR" dirty="0" err="1"/>
              <a:t>graphics</a:t>
            </a:r>
            <a:r>
              <a:rPr lang="tr-TR" dirty="0"/>
              <a:t> </a:t>
            </a:r>
            <a:r>
              <a:rPr lang="tr-TR" dirty="0" err="1"/>
              <a:t>and</a:t>
            </a:r>
            <a:r>
              <a:rPr lang="tr-TR" dirty="0"/>
              <a:t> </a:t>
            </a:r>
            <a:r>
              <a:rPr lang="tr-TR" dirty="0" err="1"/>
              <a:t>charts</a:t>
            </a:r>
            <a:r>
              <a:rPr lang="tr-TR" dirty="0"/>
              <a:t>.</a:t>
            </a:r>
            <a:endParaRPr dirty="0"/>
          </a:p>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txBox="1">
            <a:spLocks noGrp="1"/>
          </p:cNvSpPr>
          <p:nvPr>
            <p:ph type="subTitle" idx="4294967295"/>
          </p:nvPr>
        </p:nvSpPr>
        <p:spPr>
          <a:xfrm flipH="1">
            <a:off x="870575" y="2926050"/>
            <a:ext cx="2435700"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tr-TR" sz="1600" dirty="0" err="1">
                <a:solidFill>
                  <a:schemeClr val="dk1"/>
                </a:solidFill>
              </a:rPr>
              <a:t>The</a:t>
            </a:r>
            <a:r>
              <a:rPr lang="tr-TR" sz="1600" dirty="0">
                <a:solidFill>
                  <a:schemeClr val="dk1"/>
                </a:solidFill>
              </a:rPr>
              <a:t> </a:t>
            </a:r>
            <a:r>
              <a:rPr lang="tr-TR" sz="1600" dirty="0" err="1">
                <a:solidFill>
                  <a:schemeClr val="dk1"/>
                </a:solidFill>
              </a:rPr>
              <a:t>objectives</a:t>
            </a:r>
            <a:r>
              <a:rPr lang="tr-TR" sz="1600" dirty="0">
                <a:solidFill>
                  <a:schemeClr val="dk1"/>
                </a:solidFill>
              </a:rPr>
              <a:t> </a:t>
            </a:r>
            <a:r>
              <a:rPr lang="tr-TR" sz="1600" dirty="0" err="1">
                <a:solidFill>
                  <a:schemeClr val="dk1"/>
                </a:solidFill>
              </a:rPr>
              <a:t>and</a:t>
            </a:r>
            <a:r>
              <a:rPr lang="tr-TR" sz="1600" dirty="0">
                <a:solidFill>
                  <a:schemeClr val="dk1"/>
                </a:solidFill>
              </a:rPr>
              <a:t> </a:t>
            </a:r>
            <a:r>
              <a:rPr lang="tr-TR" sz="1600" dirty="0" err="1">
                <a:solidFill>
                  <a:schemeClr val="dk1"/>
                </a:solidFill>
              </a:rPr>
              <a:t>tasks</a:t>
            </a:r>
            <a:r>
              <a:rPr lang="tr-TR" sz="1600" dirty="0">
                <a:solidFill>
                  <a:schemeClr val="dk1"/>
                </a:solidFill>
              </a:rPr>
              <a:t> </a:t>
            </a:r>
            <a:r>
              <a:rPr lang="tr-TR" sz="1600" dirty="0" err="1">
                <a:solidFill>
                  <a:schemeClr val="dk1"/>
                </a:solidFill>
              </a:rPr>
              <a:t>about</a:t>
            </a:r>
            <a:r>
              <a:rPr lang="tr-TR" sz="1600" dirty="0">
                <a:solidFill>
                  <a:schemeClr val="dk1"/>
                </a:solidFill>
              </a:rPr>
              <a:t> </a:t>
            </a:r>
            <a:r>
              <a:rPr lang="tr-TR" sz="1600" dirty="0" err="1">
                <a:solidFill>
                  <a:schemeClr val="dk1"/>
                </a:solidFill>
              </a:rPr>
              <a:t>this</a:t>
            </a:r>
            <a:r>
              <a:rPr lang="tr-TR" sz="1600" dirty="0">
                <a:solidFill>
                  <a:schemeClr val="dk1"/>
                </a:solidFill>
              </a:rPr>
              <a:t> </a:t>
            </a:r>
            <a:r>
              <a:rPr lang="tr-TR" sz="1600" dirty="0" err="1">
                <a:solidFill>
                  <a:schemeClr val="dk1"/>
                </a:solidFill>
              </a:rPr>
              <a:t>project</a:t>
            </a:r>
            <a:endParaRPr sz="1600" dirty="0">
              <a:solidFill>
                <a:schemeClr val="dk1"/>
              </a:solidFill>
            </a:endParaRPr>
          </a:p>
        </p:txBody>
      </p:sp>
      <p:sp>
        <p:nvSpPr>
          <p:cNvPr id="695" name="Google Shape;695;p46"/>
          <p:cNvSpPr txBox="1">
            <a:spLocks noGrp="1"/>
          </p:cNvSpPr>
          <p:nvPr>
            <p:ph type="ctrTitle" idx="4294967295"/>
          </p:nvPr>
        </p:nvSpPr>
        <p:spPr>
          <a:xfrm flipH="1">
            <a:off x="5339475" y="388937"/>
            <a:ext cx="2697600" cy="273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sz="2200" dirty="0">
                <a:solidFill>
                  <a:schemeClr val="dk2"/>
                </a:solidFill>
              </a:rPr>
              <a:t>Database </a:t>
            </a:r>
            <a:r>
              <a:rPr lang="tr-TR" sz="2200" dirty="0" err="1">
                <a:solidFill>
                  <a:schemeClr val="dk2"/>
                </a:solidFill>
              </a:rPr>
              <a:t>Creation</a:t>
            </a:r>
            <a:endParaRPr sz="2200" dirty="0">
              <a:solidFill>
                <a:schemeClr val="dk2"/>
              </a:solidFill>
            </a:endParaRPr>
          </a:p>
        </p:txBody>
      </p:sp>
      <p:sp>
        <p:nvSpPr>
          <p:cNvPr id="696" name="Google Shape;696;p46"/>
          <p:cNvSpPr txBox="1">
            <a:spLocks noGrp="1"/>
          </p:cNvSpPr>
          <p:nvPr>
            <p:ph type="subTitle" idx="4294967295"/>
          </p:nvPr>
        </p:nvSpPr>
        <p:spPr>
          <a:xfrm flipH="1">
            <a:off x="5339475" y="706365"/>
            <a:ext cx="2698800" cy="273000"/>
          </a:xfrm>
          <a:prstGeom prst="rect">
            <a:avLst/>
          </a:prstGeom>
        </p:spPr>
        <p:txBody>
          <a:bodyPr spcFirstLastPara="1" wrap="square" lIns="91425" tIns="0" rIns="91425" bIns="0" anchor="t" anchorCtr="0">
            <a:noAutofit/>
          </a:bodyPr>
          <a:lstStyle/>
          <a:p>
            <a:pPr marL="0" lvl="0" indent="0" algn="l" rtl="0">
              <a:spcBef>
                <a:spcPts val="1600"/>
              </a:spcBef>
              <a:spcAft>
                <a:spcPts val="1600"/>
              </a:spcAft>
              <a:buNone/>
            </a:pPr>
            <a:r>
              <a:rPr lang="tr-TR" sz="1400" dirty="0" err="1"/>
              <a:t>For</a:t>
            </a:r>
            <a:r>
              <a:rPr lang="tr-TR" sz="1400" dirty="0"/>
              <a:t> </a:t>
            </a:r>
            <a:r>
              <a:rPr lang="tr-TR" sz="1400" dirty="0" err="1"/>
              <a:t>financial</a:t>
            </a:r>
            <a:r>
              <a:rPr lang="tr-TR" sz="1400" dirty="0"/>
              <a:t> </a:t>
            </a:r>
            <a:r>
              <a:rPr lang="tr-TR" sz="1400" dirty="0" err="1"/>
              <a:t>items</a:t>
            </a:r>
            <a:r>
              <a:rPr lang="tr-TR" sz="1400" dirty="0"/>
              <a:t> </a:t>
            </a:r>
            <a:r>
              <a:rPr lang="tr-TR" sz="1400" dirty="0" err="1"/>
              <a:t>and</a:t>
            </a:r>
            <a:r>
              <a:rPr lang="tr-TR" sz="1400" dirty="0"/>
              <a:t> </a:t>
            </a:r>
            <a:r>
              <a:rPr lang="tr-TR" sz="1400" dirty="0" err="1"/>
              <a:t>users</a:t>
            </a:r>
            <a:r>
              <a:rPr lang="tr-TR" sz="1400" dirty="0"/>
              <a:t> </a:t>
            </a:r>
            <a:r>
              <a:rPr lang="tr-TR" sz="1400" dirty="0" err="1"/>
              <a:t>information</a:t>
            </a:r>
            <a:endParaRPr sz="1400" dirty="0"/>
          </a:p>
        </p:txBody>
      </p:sp>
      <p:sp>
        <p:nvSpPr>
          <p:cNvPr id="697" name="Google Shape;697;p46"/>
          <p:cNvSpPr txBox="1">
            <a:spLocks noGrp="1"/>
          </p:cNvSpPr>
          <p:nvPr>
            <p:ph type="ctrTitle" idx="4294967295"/>
          </p:nvPr>
        </p:nvSpPr>
        <p:spPr>
          <a:xfrm flipH="1">
            <a:off x="5340600" y="1771800"/>
            <a:ext cx="3242648"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sz="2200" dirty="0" err="1">
                <a:solidFill>
                  <a:schemeClr val="dk2"/>
                </a:solidFill>
              </a:rPr>
              <a:t>Retrieve</a:t>
            </a:r>
            <a:r>
              <a:rPr lang="tr-TR" sz="2200" dirty="0">
                <a:solidFill>
                  <a:schemeClr val="dk2"/>
                </a:solidFill>
              </a:rPr>
              <a:t> Data </a:t>
            </a:r>
            <a:r>
              <a:rPr lang="tr-TR" sz="2200" dirty="0" err="1">
                <a:solidFill>
                  <a:schemeClr val="dk2"/>
                </a:solidFill>
              </a:rPr>
              <a:t>from</a:t>
            </a:r>
            <a:r>
              <a:rPr lang="tr-TR" sz="2200" dirty="0">
                <a:solidFill>
                  <a:schemeClr val="dk2"/>
                </a:solidFill>
              </a:rPr>
              <a:t> </a:t>
            </a:r>
            <a:r>
              <a:rPr lang="tr-TR" sz="2200" dirty="0" err="1">
                <a:solidFill>
                  <a:schemeClr val="dk2"/>
                </a:solidFill>
              </a:rPr>
              <a:t>The</a:t>
            </a:r>
            <a:r>
              <a:rPr lang="en-GB" sz="2200" dirty="0">
                <a:solidFill>
                  <a:schemeClr val="dk2"/>
                </a:solidFill>
              </a:rPr>
              <a:t> </a:t>
            </a:r>
            <a:r>
              <a:rPr lang="tr-TR" sz="2200" dirty="0">
                <a:solidFill>
                  <a:schemeClr val="dk2"/>
                </a:solidFill>
              </a:rPr>
              <a:t>Database</a:t>
            </a:r>
            <a:endParaRPr sz="2200" dirty="0">
              <a:solidFill>
                <a:schemeClr val="dk2"/>
              </a:solidFill>
            </a:endParaRPr>
          </a:p>
        </p:txBody>
      </p:sp>
      <p:sp>
        <p:nvSpPr>
          <p:cNvPr id="698" name="Google Shape;698;p46"/>
          <p:cNvSpPr txBox="1">
            <a:spLocks noGrp="1"/>
          </p:cNvSpPr>
          <p:nvPr>
            <p:ph type="subTitle" idx="4294967295"/>
          </p:nvPr>
        </p:nvSpPr>
        <p:spPr>
          <a:xfrm flipH="1">
            <a:off x="5338275" y="2043632"/>
            <a:ext cx="2698800" cy="274200"/>
          </a:xfrm>
          <a:prstGeom prst="rect">
            <a:avLst/>
          </a:prstGeom>
        </p:spPr>
        <p:txBody>
          <a:bodyPr spcFirstLastPara="1" wrap="square" lIns="91425" tIns="0" rIns="91425" bIns="0" anchor="t" anchorCtr="0">
            <a:noAutofit/>
          </a:bodyPr>
          <a:lstStyle/>
          <a:p>
            <a:pPr marL="0" lvl="0" indent="0" algn="l" rtl="0">
              <a:spcBef>
                <a:spcPts val="1600"/>
              </a:spcBef>
              <a:spcAft>
                <a:spcPts val="0"/>
              </a:spcAft>
              <a:buNone/>
            </a:pPr>
            <a:r>
              <a:rPr lang="tr-TR" sz="1400" dirty="0" err="1"/>
              <a:t>For</a:t>
            </a:r>
            <a:r>
              <a:rPr lang="tr-TR" sz="1400" dirty="0"/>
              <a:t> log-in </a:t>
            </a:r>
            <a:r>
              <a:rPr lang="tr-TR" sz="1400" dirty="0" err="1"/>
              <a:t>and</a:t>
            </a:r>
            <a:r>
              <a:rPr lang="tr-TR" sz="1400" dirty="0"/>
              <a:t> </a:t>
            </a:r>
            <a:r>
              <a:rPr lang="tr-TR" sz="1400" dirty="0" err="1"/>
              <a:t>visualizing</a:t>
            </a:r>
            <a:r>
              <a:rPr lang="tr-TR" sz="1400" dirty="0"/>
              <a:t> </a:t>
            </a:r>
            <a:r>
              <a:rPr lang="tr-TR" sz="1400" dirty="0" err="1"/>
              <a:t>the</a:t>
            </a:r>
            <a:r>
              <a:rPr lang="tr-TR" sz="1400" dirty="0"/>
              <a:t> </a:t>
            </a:r>
            <a:r>
              <a:rPr lang="tr-TR" sz="1400" dirty="0" err="1"/>
              <a:t>financial</a:t>
            </a:r>
            <a:r>
              <a:rPr lang="tr-TR" sz="1400" dirty="0"/>
              <a:t> </a:t>
            </a:r>
            <a:r>
              <a:rPr lang="tr-TR" sz="1400" dirty="0" err="1"/>
              <a:t>items</a:t>
            </a: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
        <p:nvSpPr>
          <p:cNvPr id="699" name="Google Shape;699;p46"/>
          <p:cNvSpPr txBox="1">
            <a:spLocks noGrp="1"/>
          </p:cNvSpPr>
          <p:nvPr>
            <p:ph type="ctrTitle" idx="4294967295"/>
          </p:nvPr>
        </p:nvSpPr>
        <p:spPr>
          <a:xfrm flipH="1">
            <a:off x="5338275" y="3202575"/>
            <a:ext cx="3617413"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sz="2200" dirty="0">
                <a:solidFill>
                  <a:schemeClr val="dk2"/>
                </a:solidFill>
              </a:rPr>
              <a:t>Basic </a:t>
            </a:r>
            <a:r>
              <a:rPr lang="tr-TR" sz="2200" dirty="0" err="1">
                <a:solidFill>
                  <a:schemeClr val="dk2"/>
                </a:solidFill>
              </a:rPr>
              <a:t>Authentication</a:t>
            </a:r>
            <a:endParaRPr sz="2200" dirty="0">
              <a:solidFill>
                <a:schemeClr val="dk2"/>
              </a:solidFill>
            </a:endParaRPr>
          </a:p>
        </p:txBody>
      </p:sp>
      <p:sp>
        <p:nvSpPr>
          <p:cNvPr id="701" name="Google Shape;701;p46"/>
          <p:cNvSpPr txBox="1">
            <a:spLocks noGrp="1"/>
          </p:cNvSpPr>
          <p:nvPr>
            <p:ph type="ctrTitle" idx="4294967295"/>
          </p:nvPr>
        </p:nvSpPr>
        <p:spPr>
          <a:xfrm flipH="1">
            <a:off x="5339475" y="4232144"/>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sz="2200" dirty="0">
                <a:solidFill>
                  <a:schemeClr val="dk2"/>
                </a:solidFill>
              </a:rPr>
              <a:t>Financial Analysis Dashboard</a:t>
            </a:r>
            <a:endParaRPr sz="2200" dirty="0">
              <a:solidFill>
                <a:schemeClr val="dk2"/>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tr-TR" sz="3000" dirty="0">
                <a:solidFill>
                  <a:schemeClr val="dk1"/>
                </a:solidFill>
              </a:rPr>
              <a:t>TASKS</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p:nvPr/>
        </p:nvCxnSpPr>
        <p:spPr>
          <a:xfrm rot="10800000" flipH="1">
            <a:off x="3351874" y="1138200"/>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p:nvPr/>
        </p:nvCxnSpPr>
        <p:spPr>
          <a:xfrm rot="10800000" flipH="1">
            <a:off x="3351874" y="24552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3321620"/>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322123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672925"/>
            <a:ext cx="8425200" cy="4896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WHAT IS THE FINANCIAL ANALYSIS TOOL?</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2</a:t>
            </a:r>
            <a:endParaRPr dirty="0"/>
          </a:p>
        </p:txBody>
      </p:sp>
    </p:spTree>
    <p:extLst>
      <p:ext uri="{BB962C8B-B14F-4D97-AF65-F5344CB8AC3E}">
        <p14:creationId xmlns:p14="http://schemas.microsoft.com/office/powerpoint/2010/main" val="9039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err="1"/>
              <a:t>This</a:t>
            </a:r>
            <a:r>
              <a:rPr lang="tr-TR" dirty="0"/>
              <a:t> web </a:t>
            </a:r>
            <a:r>
              <a:rPr lang="tr-TR" dirty="0" err="1"/>
              <a:t>application</a:t>
            </a:r>
            <a:r>
              <a:rPr lang="tr-TR" dirty="0"/>
              <a:t> has </a:t>
            </a:r>
            <a:r>
              <a:rPr lang="tr-TR" dirty="0" err="1"/>
              <a:t>three</a:t>
            </a:r>
            <a:r>
              <a:rPr lang="tr-TR" dirty="0"/>
              <a:t> </a:t>
            </a:r>
            <a:r>
              <a:rPr lang="tr-TR" dirty="0" err="1"/>
              <a:t>pages</a:t>
            </a:r>
            <a:r>
              <a:rPr lang="tr-TR" dirty="0"/>
              <a:t> </a:t>
            </a:r>
            <a:r>
              <a:rPr lang="tr-TR" dirty="0" err="1"/>
              <a:t>which</a:t>
            </a:r>
            <a:r>
              <a:rPr lang="tr-TR" dirty="0"/>
              <a:t> </a:t>
            </a:r>
            <a:r>
              <a:rPr lang="tr-TR" dirty="0" err="1"/>
              <a:t>are</a:t>
            </a:r>
            <a:r>
              <a:rPr lang="tr-TR" dirty="0"/>
              <a:t> «</a:t>
            </a:r>
            <a:r>
              <a:rPr lang="tr-TR" dirty="0" err="1"/>
              <a:t>Firm</a:t>
            </a:r>
            <a:r>
              <a:rPr lang="tr-TR" dirty="0"/>
              <a:t> Analysis», «</a:t>
            </a:r>
            <a:r>
              <a:rPr lang="tr-TR" dirty="0" err="1"/>
              <a:t>Comparison</a:t>
            </a:r>
            <a:r>
              <a:rPr lang="tr-TR" dirty="0"/>
              <a:t> of </a:t>
            </a:r>
            <a:r>
              <a:rPr lang="tr-TR" dirty="0" err="1"/>
              <a:t>Companies</a:t>
            </a:r>
            <a:r>
              <a:rPr lang="tr-TR" dirty="0"/>
              <a:t>» </a:t>
            </a:r>
            <a:r>
              <a:rPr lang="tr-TR" dirty="0" err="1"/>
              <a:t>and</a:t>
            </a:r>
            <a:r>
              <a:rPr lang="tr-TR" dirty="0"/>
              <a:t> «</a:t>
            </a:r>
            <a:r>
              <a:rPr lang="tr-TR" dirty="0" err="1"/>
              <a:t>Sector</a:t>
            </a:r>
            <a:r>
              <a:rPr lang="tr-TR" dirty="0"/>
              <a:t> Analysis». </a:t>
            </a:r>
            <a:r>
              <a:rPr lang="tr-TR" dirty="0" err="1"/>
              <a:t>For</a:t>
            </a:r>
            <a:r>
              <a:rPr lang="tr-TR" dirty="0"/>
              <a:t> </a:t>
            </a:r>
            <a:r>
              <a:rPr lang="tr-TR" dirty="0" err="1"/>
              <a:t>opening</a:t>
            </a:r>
            <a:r>
              <a:rPr lang="tr-TR" dirty="0"/>
              <a:t> </a:t>
            </a:r>
            <a:r>
              <a:rPr lang="tr-TR" dirty="0" err="1"/>
              <a:t>these</a:t>
            </a:r>
            <a:r>
              <a:rPr lang="tr-TR" dirty="0"/>
              <a:t> </a:t>
            </a:r>
            <a:r>
              <a:rPr lang="tr-TR" dirty="0" err="1"/>
              <a:t>pages</a:t>
            </a:r>
            <a:r>
              <a:rPr lang="tr-TR" dirty="0"/>
              <a:t> </a:t>
            </a:r>
            <a:r>
              <a:rPr lang="tr-TR" dirty="0" err="1"/>
              <a:t>the</a:t>
            </a:r>
            <a:r>
              <a:rPr lang="tr-TR" dirty="0"/>
              <a:t> </a:t>
            </a:r>
            <a:r>
              <a:rPr lang="tr-TR" dirty="0" err="1"/>
              <a:t>user</a:t>
            </a:r>
            <a:r>
              <a:rPr lang="tr-TR" dirty="0"/>
              <a:t> has </a:t>
            </a:r>
            <a:r>
              <a:rPr lang="tr-TR" dirty="0" err="1"/>
              <a:t>to</a:t>
            </a:r>
            <a:r>
              <a:rPr lang="tr-TR" dirty="0"/>
              <a:t> be </a:t>
            </a:r>
            <a:r>
              <a:rPr lang="tr-TR" dirty="0" err="1"/>
              <a:t>have</a:t>
            </a:r>
            <a:r>
              <a:rPr lang="tr-TR" dirty="0"/>
              <a:t> </a:t>
            </a:r>
            <a:r>
              <a:rPr lang="tr-TR" dirty="0" err="1"/>
              <a:t>username</a:t>
            </a:r>
            <a:r>
              <a:rPr lang="tr-TR" dirty="0"/>
              <a:t> </a:t>
            </a:r>
            <a:r>
              <a:rPr lang="tr-TR" dirty="0" err="1"/>
              <a:t>and</a:t>
            </a:r>
            <a:r>
              <a:rPr lang="tr-TR" dirty="0"/>
              <a:t> </a:t>
            </a:r>
            <a:r>
              <a:rPr lang="tr-TR" dirty="0" err="1"/>
              <a:t>password</a:t>
            </a:r>
            <a:r>
              <a:rPr lang="tr-TR" dirty="0"/>
              <a:t>. </a:t>
            </a:r>
            <a:endParaRPr dirty="0"/>
          </a:p>
        </p:txBody>
      </p:sp>
      <p:sp>
        <p:nvSpPr>
          <p:cNvPr id="381" name="Google Shape;381;p33"/>
          <p:cNvSpPr txBox="1">
            <a:spLocks noGrp="1"/>
          </p:cNvSpPr>
          <p:nvPr>
            <p:ph type="title"/>
          </p:nvPr>
        </p:nvSpPr>
        <p:spPr>
          <a:xfrm>
            <a:off x="4579525" y="1483152"/>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T</a:t>
            </a:r>
            <a:r>
              <a:rPr lang="tr-TR" dirty="0"/>
              <a:t>HE DASHBOARD</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ABOUT THE DASHBOARD</a:t>
            </a:r>
            <a:endParaRPr dirty="0"/>
          </a:p>
        </p:txBody>
      </p:sp>
      <p:sp>
        <p:nvSpPr>
          <p:cNvPr id="387" name="Google Shape;387;p34"/>
          <p:cNvSpPr/>
          <p:nvPr/>
        </p:nvSpPr>
        <p:spPr>
          <a:xfrm flipH="1">
            <a:off x="8035485" y="14401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964770" y="3961336"/>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866050" y="3965654"/>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866050" y="17369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1892592" y="1315656"/>
            <a:ext cx="2636805" cy="585472"/>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tr-TR" dirty="0"/>
              <a:t>Basic </a:t>
            </a:r>
            <a:r>
              <a:rPr lang="tr-TR" dirty="0" err="1"/>
              <a:t>Authentication</a:t>
            </a:r>
            <a:endParaRPr dirty="0"/>
          </a:p>
        </p:txBody>
      </p:sp>
      <p:sp>
        <p:nvSpPr>
          <p:cNvPr id="395" name="Google Shape;395;p34"/>
          <p:cNvSpPr txBox="1">
            <a:spLocks noGrp="1"/>
          </p:cNvSpPr>
          <p:nvPr>
            <p:ph type="ctrTitle" idx="2"/>
          </p:nvPr>
        </p:nvSpPr>
        <p:spPr>
          <a:xfrm flipH="1">
            <a:off x="4803014" y="1511989"/>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tr-TR" dirty="0" err="1"/>
              <a:t>Firm</a:t>
            </a:r>
            <a:r>
              <a:rPr lang="tr-TR" dirty="0"/>
              <a:t> Analysis</a:t>
            </a:r>
            <a:r>
              <a:rPr lang="en" dirty="0"/>
              <a:t>        </a:t>
            </a:r>
            <a:endParaRPr dirty="0"/>
          </a:p>
        </p:txBody>
      </p:sp>
      <p:sp>
        <p:nvSpPr>
          <p:cNvPr id="396" name="Google Shape;396;p34"/>
          <p:cNvSpPr txBox="1">
            <a:spLocks noGrp="1"/>
          </p:cNvSpPr>
          <p:nvPr>
            <p:ph type="subTitle" idx="1"/>
          </p:nvPr>
        </p:nvSpPr>
        <p:spPr>
          <a:xfrm flipH="1">
            <a:off x="4798024" y="1903222"/>
            <a:ext cx="2163900" cy="413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tr-TR" dirty="0"/>
              <a:t>User can </a:t>
            </a:r>
            <a:r>
              <a:rPr lang="tr-TR" dirty="0" err="1"/>
              <a:t>see</a:t>
            </a:r>
            <a:r>
              <a:rPr lang="tr-TR" dirty="0"/>
              <a:t> </a:t>
            </a:r>
            <a:r>
              <a:rPr lang="tr-TR" dirty="0" err="1"/>
              <a:t>the</a:t>
            </a:r>
            <a:r>
              <a:rPr lang="tr-TR" dirty="0"/>
              <a:t> </a:t>
            </a:r>
            <a:r>
              <a:rPr lang="tr-TR" dirty="0" err="1"/>
              <a:t>firm’s</a:t>
            </a:r>
            <a:r>
              <a:rPr lang="tr-TR" dirty="0"/>
              <a:t> </a:t>
            </a:r>
            <a:r>
              <a:rPr lang="tr-TR" dirty="0" err="1"/>
              <a:t>financial</a:t>
            </a:r>
            <a:r>
              <a:rPr lang="tr-TR" dirty="0"/>
              <a:t> </a:t>
            </a:r>
            <a:r>
              <a:rPr lang="tr-TR" dirty="0" err="1"/>
              <a:t>items</a:t>
            </a:r>
            <a:r>
              <a:rPr lang="tr-TR" dirty="0"/>
              <a:t> </a:t>
            </a:r>
            <a:r>
              <a:rPr lang="tr-TR" dirty="0" err="1"/>
              <a:t>and</a:t>
            </a:r>
            <a:r>
              <a:rPr lang="tr-TR" dirty="0"/>
              <a:t> </a:t>
            </a:r>
            <a:r>
              <a:rPr lang="tr-TR" dirty="0" err="1"/>
              <a:t>ratios</a:t>
            </a:r>
            <a:endParaRPr dirty="0"/>
          </a:p>
        </p:txBody>
      </p:sp>
      <p:sp>
        <p:nvSpPr>
          <p:cNvPr id="397" name="Google Shape;397;p34"/>
          <p:cNvSpPr txBox="1">
            <a:spLocks noGrp="1"/>
          </p:cNvSpPr>
          <p:nvPr>
            <p:ph type="ctrTitle" idx="3"/>
          </p:nvPr>
        </p:nvSpPr>
        <p:spPr>
          <a:xfrm flipH="1">
            <a:off x="1978530" y="3653818"/>
            <a:ext cx="2240973" cy="370284"/>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tr-TR" dirty="0" err="1"/>
              <a:t>Comparison</a:t>
            </a:r>
            <a:r>
              <a:rPr lang="tr-TR" dirty="0"/>
              <a:t> of </a:t>
            </a:r>
            <a:r>
              <a:rPr lang="tr-TR" dirty="0" err="1"/>
              <a:t>Companies</a:t>
            </a:r>
            <a:endParaRPr dirty="0"/>
          </a:p>
        </p:txBody>
      </p:sp>
      <p:sp>
        <p:nvSpPr>
          <p:cNvPr id="398" name="Google Shape;398;p34"/>
          <p:cNvSpPr txBox="1">
            <a:spLocks noGrp="1"/>
          </p:cNvSpPr>
          <p:nvPr>
            <p:ph type="subTitle" idx="4"/>
          </p:nvPr>
        </p:nvSpPr>
        <p:spPr>
          <a:xfrm flipH="1">
            <a:off x="1986637" y="4163074"/>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dirty="0"/>
              <a:t>User can </a:t>
            </a:r>
            <a:r>
              <a:rPr lang="tr-TR" dirty="0" err="1"/>
              <a:t>compare</a:t>
            </a:r>
            <a:r>
              <a:rPr lang="tr-TR" dirty="0"/>
              <a:t> two </a:t>
            </a:r>
            <a:r>
              <a:rPr lang="tr-TR" dirty="0" err="1"/>
              <a:t>company</a:t>
            </a:r>
            <a:endParaRPr dirty="0"/>
          </a:p>
        </p:txBody>
      </p:sp>
      <p:sp>
        <p:nvSpPr>
          <p:cNvPr id="399" name="Google Shape;399;p34"/>
          <p:cNvSpPr txBox="1">
            <a:spLocks noGrp="1"/>
          </p:cNvSpPr>
          <p:nvPr>
            <p:ph type="ctrTitle" idx="5"/>
          </p:nvPr>
        </p:nvSpPr>
        <p:spPr>
          <a:xfrm flipH="1">
            <a:off x="4879129" y="3715441"/>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S</a:t>
            </a:r>
            <a:r>
              <a:rPr lang="tr-TR" dirty="0" err="1"/>
              <a:t>ector</a:t>
            </a:r>
            <a:r>
              <a:rPr lang="tr-TR" dirty="0"/>
              <a:t> Analysis</a:t>
            </a:r>
            <a:endParaRPr dirty="0"/>
          </a:p>
        </p:txBody>
      </p:sp>
      <p:sp>
        <p:nvSpPr>
          <p:cNvPr id="400" name="Google Shape;400;p34"/>
          <p:cNvSpPr txBox="1">
            <a:spLocks noGrp="1"/>
          </p:cNvSpPr>
          <p:nvPr>
            <p:ph type="subTitle" idx="6"/>
          </p:nvPr>
        </p:nvSpPr>
        <p:spPr>
          <a:xfrm flipH="1">
            <a:off x="4693392" y="4163074"/>
            <a:ext cx="2363155" cy="518654"/>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tr-TR" dirty="0"/>
              <a:t>User can </a:t>
            </a:r>
            <a:r>
              <a:rPr lang="tr-TR" dirty="0" err="1"/>
              <a:t>make</a:t>
            </a:r>
            <a:r>
              <a:rPr lang="tr-TR" dirty="0"/>
              <a:t> a </a:t>
            </a:r>
            <a:r>
              <a:rPr lang="tr-TR" dirty="0" err="1"/>
              <a:t>comparison</a:t>
            </a:r>
            <a:r>
              <a:rPr lang="tr-TR" dirty="0"/>
              <a:t> </a:t>
            </a:r>
            <a:r>
              <a:rPr lang="tr-TR" dirty="0" err="1"/>
              <a:t>sectoral</a:t>
            </a:r>
            <a:r>
              <a:rPr lang="tr-TR" dirty="0"/>
              <a:t> </a:t>
            </a:r>
            <a:r>
              <a:rPr lang="tr-TR" dirty="0" err="1"/>
              <a:t>and</a:t>
            </a:r>
            <a:r>
              <a:rPr lang="tr-TR" dirty="0"/>
              <a:t> </a:t>
            </a:r>
            <a:r>
              <a:rPr lang="tr-TR" dirty="0" err="1"/>
              <a:t>year</a:t>
            </a:r>
            <a:r>
              <a:rPr lang="tr-TR" dirty="0"/>
              <a:t> </a:t>
            </a:r>
            <a:r>
              <a:rPr lang="tr-TR" dirty="0" err="1"/>
              <a:t>based</a:t>
            </a:r>
            <a:endParaRPr dirty="0"/>
          </a:p>
        </p:txBody>
      </p:sp>
      <p:sp>
        <p:nvSpPr>
          <p:cNvPr id="401" name="Google Shape;401;p34"/>
          <p:cNvSpPr/>
          <p:nvPr/>
        </p:nvSpPr>
        <p:spPr>
          <a:xfrm>
            <a:off x="7151705" y="14401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110644" y="3664511"/>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8063921" y="3667979"/>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379581" y="3965653"/>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8078672" y="4263379"/>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148672" y="3668829"/>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505680" y="3664511"/>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291452" y="3961336"/>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654500" y="4259061"/>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202832" y="17369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8062441" y="20346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1950803" y="1949002"/>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dirty="0"/>
              <a:t>User </a:t>
            </a:r>
            <a:r>
              <a:rPr lang="tr-TR" dirty="0" err="1"/>
              <a:t>should</a:t>
            </a:r>
            <a:r>
              <a:rPr lang="tr-TR" dirty="0"/>
              <a:t> </a:t>
            </a:r>
            <a:r>
              <a:rPr lang="tr-TR" dirty="0" err="1"/>
              <a:t>sign</a:t>
            </a:r>
            <a:r>
              <a:rPr lang="tr-TR" dirty="0"/>
              <a:t> in </a:t>
            </a:r>
            <a:r>
              <a:rPr lang="tr-TR" dirty="0" err="1"/>
              <a:t>the</a:t>
            </a:r>
            <a:r>
              <a:rPr lang="tr-TR" dirty="0"/>
              <a:t> </a:t>
            </a:r>
            <a:r>
              <a:rPr lang="tr-TR" dirty="0" err="1"/>
              <a:t>see</a:t>
            </a:r>
            <a:r>
              <a:rPr lang="tr-TR" dirty="0"/>
              <a:t> </a:t>
            </a:r>
            <a:r>
              <a:rPr lang="tr-TR" dirty="0" err="1"/>
              <a:t>dashboard</a:t>
            </a:r>
            <a:endParaRPr dirty="0"/>
          </a:p>
          <a:p>
            <a:pPr marL="0" lvl="0" indent="0" algn="l" rtl="0">
              <a:spcBef>
                <a:spcPts val="0"/>
              </a:spcBef>
              <a:spcAft>
                <a:spcPts val="0"/>
              </a:spcAft>
              <a:buNone/>
            </a:pPr>
            <a:endParaRPr dirty="0"/>
          </a:p>
        </p:txBody>
      </p:sp>
      <p:sp>
        <p:nvSpPr>
          <p:cNvPr id="415" name="Google Shape;415;p34"/>
          <p:cNvSpPr/>
          <p:nvPr/>
        </p:nvSpPr>
        <p:spPr>
          <a:xfrm>
            <a:off x="1266741" y="3820790"/>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4"/>
          <p:cNvGrpSpPr/>
          <p:nvPr/>
        </p:nvGrpSpPr>
        <p:grpSpPr>
          <a:xfrm>
            <a:off x="7307288" y="3827652"/>
            <a:ext cx="456169" cy="455755"/>
            <a:chOff x="858739" y="828453"/>
            <a:chExt cx="456169" cy="455755"/>
          </a:xfrm>
        </p:grpSpPr>
        <p:sp>
          <p:nvSpPr>
            <p:cNvPr id="417" name="Google Shape;417;p34"/>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4"/>
          <p:cNvGrpSpPr/>
          <p:nvPr/>
        </p:nvGrpSpPr>
        <p:grpSpPr>
          <a:xfrm>
            <a:off x="7322514" y="15998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89;p34">
            <a:extLst>
              <a:ext uri="{FF2B5EF4-FFF2-40B4-BE49-F238E27FC236}">
                <a16:creationId xmlns:a16="http://schemas.microsoft.com/office/drawing/2014/main" id="{3B3DB59D-8200-93B4-2D93-A48DEA05107A}"/>
              </a:ext>
            </a:extLst>
          </p:cNvPr>
          <p:cNvSpPr/>
          <p:nvPr/>
        </p:nvSpPr>
        <p:spPr>
          <a:xfrm flipH="1">
            <a:off x="852727" y="1769251"/>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2;p34">
            <a:extLst>
              <a:ext uri="{FF2B5EF4-FFF2-40B4-BE49-F238E27FC236}">
                <a16:creationId xmlns:a16="http://schemas.microsoft.com/office/drawing/2014/main" id="{3878CA29-E487-C1A6-D685-F46C0D306D38}"/>
              </a:ext>
            </a:extLst>
          </p:cNvPr>
          <p:cNvSpPr/>
          <p:nvPr/>
        </p:nvSpPr>
        <p:spPr>
          <a:xfrm flipH="1">
            <a:off x="407674" y="2066976"/>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p34">
            <a:extLst>
              <a:ext uri="{FF2B5EF4-FFF2-40B4-BE49-F238E27FC236}">
                <a16:creationId xmlns:a16="http://schemas.microsoft.com/office/drawing/2014/main" id="{0E5B83B7-8CE8-958A-40D0-1AAAE4E2D6E4}"/>
              </a:ext>
            </a:extLst>
          </p:cNvPr>
          <p:cNvSpPr/>
          <p:nvPr/>
        </p:nvSpPr>
        <p:spPr>
          <a:xfrm rot="-5400000" flipH="1">
            <a:off x="1104113" y="1472426"/>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0;p34">
            <a:extLst>
              <a:ext uri="{FF2B5EF4-FFF2-40B4-BE49-F238E27FC236}">
                <a16:creationId xmlns:a16="http://schemas.microsoft.com/office/drawing/2014/main" id="{3717CAB8-289C-DEEF-0BE1-F518A17B42A0}"/>
              </a:ext>
            </a:extLst>
          </p:cNvPr>
          <p:cNvSpPr/>
          <p:nvPr/>
        </p:nvSpPr>
        <p:spPr>
          <a:xfrm flipH="1">
            <a:off x="284973" y="1472426"/>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1;p34">
            <a:extLst>
              <a:ext uri="{FF2B5EF4-FFF2-40B4-BE49-F238E27FC236}">
                <a16:creationId xmlns:a16="http://schemas.microsoft.com/office/drawing/2014/main" id="{7EA6814B-3E66-E837-182F-5D482F047435}"/>
              </a:ext>
            </a:extLst>
          </p:cNvPr>
          <p:cNvSpPr/>
          <p:nvPr/>
        </p:nvSpPr>
        <p:spPr>
          <a:xfrm flipH="1">
            <a:off x="553817" y="1769676"/>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2;p34">
            <a:extLst>
              <a:ext uri="{FF2B5EF4-FFF2-40B4-BE49-F238E27FC236}">
                <a16:creationId xmlns:a16="http://schemas.microsoft.com/office/drawing/2014/main" id="{C6F4BABF-0DF0-611F-3629-B39227DF21F6}"/>
              </a:ext>
            </a:extLst>
          </p:cNvPr>
          <p:cNvSpPr/>
          <p:nvPr/>
        </p:nvSpPr>
        <p:spPr>
          <a:xfrm>
            <a:off x="1288905" y="1628887"/>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472</Words>
  <Application>Microsoft Office PowerPoint</Application>
  <PresentationFormat>Ekran Gösterisi (16:9)</PresentationFormat>
  <Paragraphs>70</Paragraphs>
  <Slides>18</Slides>
  <Notes>18</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18</vt:i4>
      </vt:variant>
    </vt:vector>
  </HeadingPairs>
  <TitlesOfParts>
    <vt:vector size="26" baseType="lpstr">
      <vt:lpstr>Overpass Mono</vt:lpstr>
      <vt:lpstr>Arial</vt:lpstr>
      <vt:lpstr>Nunito Light</vt:lpstr>
      <vt:lpstr>Raleway SemiBold</vt:lpstr>
      <vt:lpstr>Barlow</vt:lpstr>
      <vt:lpstr>Anaheim</vt:lpstr>
      <vt:lpstr>Calibri</vt:lpstr>
      <vt:lpstr>Programming Lesson by Slidesgo</vt:lpstr>
      <vt:lpstr>Financial Analysis Tool</vt:lpstr>
      <vt:lpstr>PRESENTATION CONTENT</vt:lpstr>
      <vt:lpstr>INTRODUCTION</vt:lpstr>
      <vt:lpstr>INTRODUCTION </vt:lpstr>
      <vt:lpstr>PowerPoint Sunusu</vt:lpstr>
      <vt:lpstr>Database Creation</vt:lpstr>
      <vt:lpstr>WHAT IS THE FINANCIAL ANALYSIS TOOL?</vt:lpstr>
      <vt:lpstr>ABOUT THE DASHBOARD</vt:lpstr>
      <vt:lpstr>ABOUT THE DASHBOARD</vt:lpstr>
      <vt:lpstr>USER AUTHENTICATION</vt:lpstr>
      <vt:lpstr>PowerPoint Sunusu</vt:lpstr>
      <vt:lpstr>PowerPoint Sunusu</vt:lpstr>
      <vt:lpstr>PowerPoint Sunusu</vt:lpstr>
      <vt:lpstr>WHICH TECNOLOGIES WERE USED?</vt:lpstr>
      <vt:lpstr>Dash</vt:lpstr>
      <vt:lpstr>CONCLUSION</vt:lpstr>
      <vt:lpstr>We have designed an interactive multi-page dashboard that can be used easily for everyone. Thus, users do not have to make difficult and complex calculations. Moreover, users can compare companies and sectors over the years if they wish. </vt:lpstr>
      <vt:lpstr>Thank you for listening to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Tool</dc:title>
  <dc:creator>Gizem</dc:creator>
  <cp:lastModifiedBy>Gizem</cp:lastModifiedBy>
  <cp:revision>10</cp:revision>
  <dcterms:modified xsi:type="dcterms:W3CDTF">2022-09-02T18:50:40Z</dcterms:modified>
</cp:coreProperties>
</file>