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ÖKHAN HAS" initials="GH" lastIdx="1" clrIdx="0">
    <p:extLst>
      <p:ext uri="{19B8F6BF-5375-455C-9EA6-DF929625EA0E}">
        <p15:presenceInfo xmlns:p15="http://schemas.microsoft.com/office/powerpoint/2012/main" userId="GÖKHAN H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4T16:25:06.335" idx="1">
    <p:pos x="10" y="10"/>
    <p:text>Örneğin elimde yaş diye bir kolon var. Yaşlar 0-100 arasında değişiyor. Ben burada bu kolonu direk kümelemede kullanırsam algoritma 32 yaşındakileri bir araya getirmeye çalışacak. 54 yaşındakileri bir araya getirmeye çalışacak. 55 yaşındakileri 56 yaşındakilere yakın 57 yaşındakilerden uzak tutmaya çalışacak felan. Yani granülariteyi(detaylandırmayı) arttıracak. Bu sebepten yaş kolonumdaki verileri 0-18 arasına gençler 18-30 arasında orta yaşlılar şeklinde kategorik değerlere çeviriyorum.</p:text>
    <p:extLst>
      <p:ext uri="{C676402C-5697-4E1C-873F-D02D1690AC5C}">
        <p15:threadingInfo xmlns:p15="http://schemas.microsoft.com/office/powerpoint/2012/main" timeZoneBias="-18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ECAD5FF-E507-483F-A27F-037916CD26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AAAC2D-A846-478B-A9D0-4454C3773286}">
      <dgm:prSet/>
      <dgm:spPr/>
      <dgm:t>
        <a:bodyPr/>
        <a:lstStyle/>
        <a:p>
          <a:r>
            <a:rPr lang="tr-TR" dirty="0"/>
            <a:t>FIFA 2021 EA Sports firması tarafından geliştirilen bir futbol simülasyon oyunudur. </a:t>
          </a:r>
          <a:endParaRPr lang="en-US" dirty="0"/>
        </a:p>
      </dgm:t>
    </dgm:pt>
    <dgm:pt modelId="{B583EE04-9910-4E61-B66C-46BEFEED3AA2}" type="parTrans" cxnId="{DE3E1D53-42AA-44D0-A60A-67606808B154}">
      <dgm:prSet/>
      <dgm:spPr/>
      <dgm:t>
        <a:bodyPr/>
        <a:lstStyle/>
        <a:p>
          <a:endParaRPr lang="en-US"/>
        </a:p>
      </dgm:t>
    </dgm:pt>
    <dgm:pt modelId="{11DD880D-F8CE-40BF-9953-4163F6414B84}" type="sibTrans" cxnId="{DE3E1D53-42AA-44D0-A60A-67606808B154}">
      <dgm:prSet/>
      <dgm:spPr/>
      <dgm:t>
        <a:bodyPr/>
        <a:lstStyle/>
        <a:p>
          <a:endParaRPr lang="en-US"/>
        </a:p>
      </dgm:t>
    </dgm:pt>
    <dgm:pt modelId="{7E387907-DD85-4869-8B69-676A0B3E36DB}">
      <dgm:prSet/>
      <dgm:spPr/>
      <dgm:t>
        <a:bodyPr/>
        <a:lstStyle/>
        <a:p>
          <a:r>
            <a:rPr lang="tr-TR" dirty="0"/>
            <a:t>Bu veri kümesinde yer alan bütün oyunculara ait özellikler sofifa.com adlı siteden web-</a:t>
          </a:r>
          <a:r>
            <a:rPr lang="tr-TR" dirty="0" err="1"/>
            <a:t>scraping</a:t>
          </a:r>
          <a:r>
            <a:rPr lang="tr-TR" dirty="0"/>
            <a:t> yöntemleriyle alınmıştır. </a:t>
          </a:r>
          <a:endParaRPr lang="en-US" dirty="0"/>
        </a:p>
      </dgm:t>
    </dgm:pt>
    <dgm:pt modelId="{D8046E27-D309-460D-A116-E282ED89C5AF}" type="parTrans" cxnId="{CA7B609C-4A12-41F5-995D-983774D59DC2}">
      <dgm:prSet/>
      <dgm:spPr/>
      <dgm:t>
        <a:bodyPr/>
        <a:lstStyle/>
        <a:p>
          <a:endParaRPr lang="en-US"/>
        </a:p>
      </dgm:t>
    </dgm:pt>
    <dgm:pt modelId="{B90E34ED-4767-4A4F-ACE3-E1F3497D582F}" type="sibTrans" cxnId="{CA7B609C-4A12-41F5-995D-983774D59DC2}">
      <dgm:prSet/>
      <dgm:spPr/>
      <dgm:t>
        <a:bodyPr/>
        <a:lstStyle/>
        <a:p>
          <a:endParaRPr lang="en-US"/>
        </a:p>
      </dgm:t>
    </dgm:pt>
    <dgm:pt modelId="{E95E02A5-A134-4B54-B74C-4B9A414F43DA}">
      <dgm:prSet/>
      <dgm:spPr/>
      <dgm:t>
        <a:bodyPr/>
        <a:lstStyle/>
        <a:p>
          <a:r>
            <a:rPr lang="tr-TR" dirty="0"/>
            <a:t>Veri içerisinde 164 farklı ülkeden, 651 farklı takım ve yaklaşık 17000 oyuncu yer almaktadır.</a:t>
          </a:r>
          <a:endParaRPr lang="en-US" dirty="0"/>
        </a:p>
      </dgm:t>
    </dgm:pt>
    <dgm:pt modelId="{DD477911-C484-4D0F-8858-4EB92D9FBC9C}" type="parTrans" cxnId="{0833D4F1-8E4F-4780-BF7C-0473C2A784C0}">
      <dgm:prSet/>
      <dgm:spPr/>
      <dgm:t>
        <a:bodyPr/>
        <a:lstStyle/>
        <a:p>
          <a:endParaRPr lang="en-US"/>
        </a:p>
      </dgm:t>
    </dgm:pt>
    <dgm:pt modelId="{8DDA9484-ECDE-4785-BD2D-860C2F3BF1B8}" type="sibTrans" cxnId="{0833D4F1-8E4F-4780-BF7C-0473C2A784C0}">
      <dgm:prSet/>
      <dgm:spPr/>
      <dgm:t>
        <a:bodyPr/>
        <a:lstStyle/>
        <a:p>
          <a:endParaRPr lang="en-US"/>
        </a:p>
      </dgm:t>
    </dgm:pt>
    <dgm:pt modelId="{51111556-5C98-41D0-9D2E-46FB7EEF61D5}" type="pres">
      <dgm:prSet presAssocID="{EECAD5FF-E507-483F-A27F-037916CD2663}" presName="root" presStyleCnt="0">
        <dgm:presLayoutVars>
          <dgm:dir/>
          <dgm:resizeHandles val="exact"/>
        </dgm:presLayoutVars>
      </dgm:prSet>
      <dgm:spPr/>
    </dgm:pt>
    <dgm:pt modelId="{0A66D0A1-4567-4CB2-80CB-736643BDEFB8}" type="pres">
      <dgm:prSet presAssocID="{A2AAAC2D-A846-478B-A9D0-4454C3773286}" presName="compNode" presStyleCnt="0"/>
      <dgm:spPr/>
    </dgm:pt>
    <dgm:pt modelId="{3279EAC6-7D9A-4A7C-8938-C49E750A1850}" type="pres">
      <dgm:prSet presAssocID="{A2AAAC2D-A846-478B-A9D0-4454C3773286}" presName="bgRect" presStyleLbl="bgShp" presStyleIdx="0" presStyleCnt="3" custLinFactNeighborX="-2658" custLinFactNeighborY="-37500"/>
      <dgm:spPr/>
    </dgm:pt>
    <dgm:pt modelId="{E6ED4101-F5DE-45A3-A904-8A5BBB9B93B6}" type="pres">
      <dgm:prSet presAssocID="{A2AAAC2D-A846-478B-A9D0-4454C37732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cer"/>
        </a:ext>
      </dgm:extLst>
    </dgm:pt>
    <dgm:pt modelId="{182646C3-93A3-4886-B068-9DCCFCD08EAD}" type="pres">
      <dgm:prSet presAssocID="{A2AAAC2D-A846-478B-A9D0-4454C3773286}" presName="spaceRect" presStyleCnt="0"/>
      <dgm:spPr/>
    </dgm:pt>
    <dgm:pt modelId="{6AF8B0C2-200C-41F0-8978-4B9DCC35CC18}" type="pres">
      <dgm:prSet presAssocID="{A2AAAC2D-A846-478B-A9D0-4454C3773286}" presName="parTx" presStyleLbl="revTx" presStyleIdx="0" presStyleCnt="3">
        <dgm:presLayoutVars>
          <dgm:chMax val="0"/>
          <dgm:chPref val="0"/>
        </dgm:presLayoutVars>
      </dgm:prSet>
      <dgm:spPr/>
    </dgm:pt>
    <dgm:pt modelId="{53461760-245B-43E7-BCEA-A7A8E020EA4A}" type="pres">
      <dgm:prSet presAssocID="{11DD880D-F8CE-40BF-9953-4163F6414B84}" presName="sibTrans" presStyleCnt="0"/>
      <dgm:spPr/>
    </dgm:pt>
    <dgm:pt modelId="{0306E92E-BA43-42B4-B6A0-BA3AD77DB56C}" type="pres">
      <dgm:prSet presAssocID="{7E387907-DD85-4869-8B69-676A0B3E36DB}" presName="compNode" presStyleCnt="0"/>
      <dgm:spPr/>
    </dgm:pt>
    <dgm:pt modelId="{2EEFE191-D78C-494F-8BBA-9D0D6FE05BD3}" type="pres">
      <dgm:prSet presAssocID="{7E387907-DD85-4869-8B69-676A0B3E36DB}" presName="bgRect" presStyleLbl="bgShp" presStyleIdx="1" presStyleCnt="3"/>
      <dgm:spPr/>
    </dgm:pt>
    <dgm:pt modelId="{2209ADEB-5324-49BA-A95C-88B53F09DA38}" type="pres">
      <dgm:prSet presAssocID="{7E387907-DD85-4869-8B69-676A0B3E36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DCD25A90-17BC-4F7B-8455-8F20234651D4}" type="pres">
      <dgm:prSet presAssocID="{7E387907-DD85-4869-8B69-676A0B3E36DB}" presName="spaceRect" presStyleCnt="0"/>
      <dgm:spPr/>
    </dgm:pt>
    <dgm:pt modelId="{66FD5EE4-F520-4B93-9651-71F73533CEC7}" type="pres">
      <dgm:prSet presAssocID="{7E387907-DD85-4869-8B69-676A0B3E36DB}" presName="parTx" presStyleLbl="revTx" presStyleIdx="1" presStyleCnt="3">
        <dgm:presLayoutVars>
          <dgm:chMax val="0"/>
          <dgm:chPref val="0"/>
        </dgm:presLayoutVars>
      </dgm:prSet>
      <dgm:spPr/>
    </dgm:pt>
    <dgm:pt modelId="{580DC44A-CB93-4A3E-8C49-102F8C150048}" type="pres">
      <dgm:prSet presAssocID="{B90E34ED-4767-4A4F-ACE3-E1F3497D582F}" presName="sibTrans" presStyleCnt="0"/>
      <dgm:spPr/>
    </dgm:pt>
    <dgm:pt modelId="{8CCA57AB-0A48-4E80-99B8-F3D4BDEAAFEB}" type="pres">
      <dgm:prSet presAssocID="{E95E02A5-A134-4B54-B74C-4B9A414F43DA}" presName="compNode" presStyleCnt="0"/>
      <dgm:spPr/>
    </dgm:pt>
    <dgm:pt modelId="{8670C0FF-1A0F-4984-8C28-B83D75ED8724}" type="pres">
      <dgm:prSet presAssocID="{E95E02A5-A134-4B54-B74C-4B9A414F43DA}" presName="bgRect" presStyleLbl="bgShp" presStyleIdx="2" presStyleCnt="3"/>
      <dgm:spPr/>
    </dgm:pt>
    <dgm:pt modelId="{F9C436BD-4273-4DAD-9246-22930CEDCEDE}" type="pres">
      <dgm:prSet presAssocID="{E95E02A5-A134-4B54-B74C-4B9A414F43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16427146-0DFC-4A1F-932A-275778BFE291}" type="pres">
      <dgm:prSet presAssocID="{E95E02A5-A134-4B54-B74C-4B9A414F43DA}" presName="spaceRect" presStyleCnt="0"/>
      <dgm:spPr/>
    </dgm:pt>
    <dgm:pt modelId="{5E2A76F6-F259-461D-897D-EA4031CE8F64}" type="pres">
      <dgm:prSet presAssocID="{E95E02A5-A134-4B54-B74C-4B9A414F43DA}" presName="parTx" presStyleLbl="revTx" presStyleIdx="2" presStyleCnt="3">
        <dgm:presLayoutVars>
          <dgm:chMax val="0"/>
          <dgm:chPref val="0"/>
        </dgm:presLayoutVars>
      </dgm:prSet>
      <dgm:spPr/>
    </dgm:pt>
  </dgm:ptLst>
  <dgm:cxnLst>
    <dgm:cxn modelId="{67129242-B787-4DC7-9725-43A3E90AC890}" type="presOf" srcId="{7E387907-DD85-4869-8B69-676A0B3E36DB}" destId="{66FD5EE4-F520-4B93-9651-71F73533CEC7}" srcOrd="0" destOrd="0" presId="urn:microsoft.com/office/officeart/2018/2/layout/IconVerticalSolidList"/>
    <dgm:cxn modelId="{BB90D94B-5ECA-4C35-80D3-054FDFD8AD69}" type="presOf" srcId="{A2AAAC2D-A846-478B-A9D0-4454C3773286}" destId="{6AF8B0C2-200C-41F0-8978-4B9DCC35CC18}" srcOrd="0" destOrd="0" presId="urn:microsoft.com/office/officeart/2018/2/layout/IconVerticalSolidList"/>
    <dgm:cxn modelId="{DE3E1D53-42AA-44D0-A60A-67606808B154}" srcId="{EECAD5FF-E507-483F-A27F-037916CD2663}" destId="{A2AAAC2D-A846-478B-A9D0-4454C3773286}" srcOrd="0" destOrd="0" parTransId="{B583EE04-9910-4E61-B66C-46BEFEED3AA2}" sibTransId="{11DD880D-F8CE-40BF-9953-4163F6414B84}"/>
    <dgm:cxn modelId="{CA7B609C-4A12-41F5-995D-983774D59DC2}" srcId="{EECAD5FF-E507-483F-A27F-037916CD2663}" destId="{7E387907-DD85-4869-8B69-676A0B3E36DB}" srcOrd="1" destOrd="0" parTransId="{D8046E27-D309-460D-A116-E282ED89C5AF}" sibTransId="{B90E34ED-4767-4A4F-ACE3-E1F3497D582F}"/>
    <dgm:cxn modelId="{197B30AC-D187-416A-9EA2-9822EFD38A4B}" type="presOf" srcId="{EECAD5FF-E507-483F-A27F-037916CD2663}" destId="{51111556-5C98-41D0-9D2E-46FB7EEF61D5}" srcOrd="0" destOrd="0" presId="urn:microsoft.com/office/officeart/2018/2/layout/IconVerticalSolidList"/>
    <dgm:cxn modelId="{0833D4F1-8E4F-4780-BF7C-0473C2A784C0}" srcId="{EECAD5FF-E507-483F-A27F-037916CD2663}" destId="{E95E02A5-A134-4B54-B74C-4B9A414F43DA}" srcOrd="2" destOrd="0" parTransId="{DD477911-C484-4D0F-8858-4EB92D9FBC9C}" sibTransId="{8DDA9484-ECDE-4785-BD2D-860C2F3BF1B8}"/>
    <dgm:cxn modelId="{383E68F8-5BF9-4D75-ACC5-9D463081FC21}" type="presOf" srcId="{E95E02A5-A134-4B54-B74C-4B9A414F43DA}" destId="{5E2A76F6-F259-461D-897D-EA4031CE8F64}" srcOrd="0" destOrd="0" presId="urn:microsoft.com/office/officeart/2018/2/layout/IconVerticalSolidList"/>
    <dgm:cxn modelId="{40D73D0B-FBB3-4174-97E7-96A0F9D7E3BF}" type="presParOf" srcId="{51111556-5C98-41D0-9D2E-46FB7EEF61D5}" destId="{0A66D0A1-4567-4CB2-80CB-736643BDEFB8}" srcOrd="0" destOrd="0" presId="urn:microsoft.com/office/officeart/2018/2/layout/IconVerticalSolidList"/>
    <dgm:cxn modelId="{23324869-A886-4029-8950-A39B58C2FDC8}" type="presParOf" srcId="{0A66D0A1-4567-4CB2-80CB-736643BDEFB8}" destId="{3279EAC6-7D9A-4A7C-8938-C49E750A1850}" srcOrd="0" destOrd="0" presId="urn:microsoft.com/office/officeart/2018/2/layout/IconVerticalSolidList"/>
    <dgm:cxn modelId="{CB0424C8-6B10-43DE-838A-C8001D15F61E}" type="presParOf" srcId="{0A66D0A1-4567-4CB2-80CB-736643BDEFB8}" destId="{E6ED4101-F5DE-45A3-A904-8A5BBB9B93B6}" srcOrd="1" destOrd="0" presId="urn:microsoft.com/office/officeart/2018/2/layout/IconVerticalSolidList"/>
    <dgm:cxn modelId="{820AFFEA-AAC6-42F3-BF21-30E391482B34}" type="presParOf" srcId="{0A66D0A1-4567-4CB2-80CB-736643BDEFB8}" destId="{182646C3-93A3-4886-B068-9DCCFCD08EAD}" srcOrd="2" destOrd="0" presId="urn:microsoft.com/office/officeart/2018/2/layout/IconVerticalSolidList"/>
    <dgm:cxn modelId="{8BE67136-C7CA-488E-B733-3F5A51D79BC1}" type="presParOf" srcId="{0A66D0A1-4567-4CB2-80CB-736643BDEFB8}" destId="{6AF8B0C2-200C-41F0-8978-4B9DCC35CC18}" srcOrd="3" destOrd="0" presId="urn:microsoft.com/office/officeart/2018/2/layout/IconVerticalSolidList"/>
    <dgm:cxn modelId="{218B82D7-2C4D-4C98-B83D-F06D04BBEA74}" type="presParOf" srcId="{51111556-5C98-41D0-9D2E-46FB7EEF61D5}" destId="{53461760-245B-43E7-BCEA-A7A8E020EA4A}" srcOrd="1" destOrd="0" presId="urn:microsoft.com/office/officeart/2018/2/layout/IconVerticalSolidList"/>
    <dgm:cxn modelId="{C4393A61-564A-4CE3-B7BA-2E3E15F6465F}" type="presParOf" srcId="{51111556-5C98-41D0-9D2E-46FB7EEF61D5}" destId="{0306E92E-BA43-42B4-B6A0-BA3AD77DB56C}" srcOrd="2" destOrd="0" presId="urn:microsoft.com/office/officeart/2018/2/layout/IconVerticalSolidList"/>
    <dgm:cxn modelId="{0EEF36D2-156F-4833-895B-218E4008205F}" type="presParOf" srcId="{0306E92E-BA43-42B4-B6A0-BA3AD77DB56C}" destId="{2EEFE191-D78C-494F-8BBA-9D0D6FE05BD3}" srcOrd="0" destOrd="0" presId="urn:microsoft.com/office/officeart/2018/2/layout/IconVerticalSolidList"/>
    <dgm:cxn modelId="{74C81F46-D1B5-4252-97A4-155304566431}" type="presParOf" srcId="{0306E92E-BA43-42B4-B6A0-BA3AD77DB56C}" destId="{2209ADEB-5324-49BA-A95C-88B53F09DA38}" srcOrd="1" destOrd="0" presId="urn:microsoft.com/office/officeart/2018/2/layout/IconVerticalSolidList"/>
    <dgm:cxn modelId="{B8AA704D-02AD-4396-BD32-9683B39DFBF3}" type="presParOf" srcId="{0306E92E-BA43-42B4-B6A0-BA3AD77DB56C}" destId="{DCD25A90-17BC-4F7B-8455-8F20234651D4}" srcOrd="2" destOrd="0" presId="urn:microsoft.com/office/officeart/2018/2/layout/IconVerticalSolidList"/>
    <dgm:cxn modelId="{D7365A38-9CC6-4C07-9C49-CD2E8BE2737B}" type="presParOf" srcId="{0306E92E-BA43-42B4-B6A0-BA3AD77DB56C}" destId="{66FD5EE4-F520-4B93-9651-71F73533CEC7}" srcOrd="3" destOrd="0" presId="urn:microsoft.com/office/officeart/2018/2/layout/IconVerticalSolidList"/>
    <dgm:cxn modelId="{23BE0D1E-F20A-4703-AD9D-A2E409A196BA}" type="presParOf" srcId="{51111556-5C98-41D0-9D2E-46FB7EEF61D5}" destId="{580DC44A-CB93-4A3E-8C49-102F8C150048}" srcOrd="3" destOrd="0" presId="urn:microsoft.com/office/officeart/2018/2/layout/IconVerticalSolidList"/>
    <dgm:cxn modelId="{A3ADDF60-7427-4CE7-89AD-F9FD6D0A03FE}" type="presParOf" srcId="{51111556-5C98-41D0-9D2E-46FB7EEF61D5}" destId="{8CCA57AB-0A48-4E80-99B8-F3D4BDEAAFEB}" srcOrd="4" destOrd="0" presId="urn:microsoft.com/office/officeart/2018/2/layout/IconVerticalSolidList"/>
    <dgm:cxn modelId="{3BB2855F-9176-4C25-95CC-4961592EABF1}" type="presParOf" srcId="{8CCA57AB-0A48-4E80-99B8-F3D4BDEAAFEB}" destId="{8670C0FF-1A0F-4984-8C28-B83D75ED8724}" srcOrd="0" destOrd="0" presId="urn:microsoft.com/office/officeart/2018/2/layout/IconVerticalSolidList"/>
    <dgm:cxn modelId="{0D45D090-4E19-4BD0-9AAA-BC50D0D385F0}" type="presParOf" srcId="{8CCA57AB-0A48-4E80-99B8-F3D4BDEAAFEB}" destId="{F9C436BD-4273-4DAD-9246-22930CEDCEDE}" srcOrd="1" destOrd="0" presId="urn:microsoft.com/office/officeart/2018/2/layout/IconVerticalSolidList"/>
    <dgm:cxn modelId="{E53AA1F3-2A12-401D-8D19-00E5105A542F}" type="presParOf" srcId="{8CCA57AB-0A48-4E80-99B8-F3D4BDEAAFEB}" destId="{16427146-0DFC-4A1F-932A-275778BFE291}" srcOrd="2" destOrd="0" presId="urn:microsoft.com/office/officeart/2018/2/layout/IconVerticalSolidList"/>
    <dgm:cxn modelId="{75FC6881-9E96-4ECF-AC11-7C2ACBC13513}" type="presParOf" srcId="{8CCA57AB-0A48-4E80-99B8-F3D4BDEAAFEB}" destId="{5E2A76F6-F259-461D-897D-EA4031CE8F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CAD5FF-E507-483F-A27F-037916CD26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AAAC2D-A846-478B-A9D0-4454C3773286}">
      <dgm:prSet/>
      <dgm:spPr/>
      <dgm:t>
        <a:bodyPr/>
        <a:lstStyle/>
        <a:p>
          <a:r>
            <a:rPr lang="tr-TR" dirty="0"/>
            <a:t>Her bir oyuncu için 28 kolon bulunmaktadır.</a:t>
          </a:r>
          <a:endParaRPr lang="en-US" dirty="0"/>
        </a:p>
      </dgm:t>
    </dgm:pt>
    <dgm:pt modelId="{B583EE04-9910-4E61-B66C-46BEFEED3AA2}" type="parTrans" cxnId="{DE3E1D53-42AA-44D0-A60A-67606808B154}">
      <dgm:prSet/>
      <dgm:spPr/>
      <dgm:t>
        <a:bodyPr/>
        <a:lstStyle/>
        <a:p>
          <a:endParaRPr lang="en-US"/>
        </a:p>
      </dgm:t>
    </dgm:pt>
    <dgm:pt modelId="{11DD880D-F8CE-40BF-9953-4163F6414B84}" type="sibTrans" cxnId="{DE3E1D53-42AA-44D0-A60A-67606808B154}">
      <dgm:prSet/>
      <dgm:spPr/>
      <dgm:t>
        <a:bodyPr/>
        <a:lstStyle/>
        <a:p>
          <a:endParaRPr lang="en-US"/>
        </a:p>
      </dgm:t>
    </dgm:pt>
    <dgm:pt modelId="{7E387907-DD85-4869-8B69-676A0B3E36DB}">
      <dgm:prSet/>
      <dgm:spPr/>
      <dgm:t>
        <a:bodyPr/>
        <a:lstStyle/>
        <a:p>
          <a:r>
            <a:rPr lang="tr-TR" dirty="0"/>
            <a:t>Kolonlarda maaş, mevki, boy, kilo, kullanılan ayak vb. sayısal ve sayısal olmayan bilgiler bulunur.</a:t>
          </a:r>
          <a:endParaRPr lang="en-US" dirty="0"/>
        </a:p>
      </dgm:t>
    </dgm:pt>
    <dgm:pt modelId="{D8046E27-D309-460D-A116-E282ED89C5AF}" type="parTrans" cxnId="{CA7B609C-4A12-41F5-995D-983774D59DC2}">
      <dgm:prSet/>
      <dgm:spPr/>
      <dgm:t>
        <a:bodyPr/>
        <a:lstStyle/>
        <a:p>
          <a:endParaRPr lang="en-US"/>
        </a:p>
      </dgm:t>
    </dgm:pt>
    <dgm:pt modelId="{B90E34ED-4767-4A4F-ACE3-E1F3497D582F}" type="sibTrans" cxnId="{CA7B609C-4A12-41F5-995D-983774D59DC2}">
      <dgm:prSet/>
      <dgm:spPr/>
      <dgm:t>
        <a:bodyPr/>
        <a:lstStyle/>
        <a:p>
          <a:endParaRPr lang="en-US"/>
        </a:p>
      </dgm:t>
    </dgm:pt>
    <dgm:pt modelId="{E95E02A5-A134-4B54-B74C-4B9A414F43DA}">
      <dgm:prSet/>
      <dgm:spPr/>
      <dgm:t>
        <a:bodyPr/>
        <a:lstStyle/>
        <a:p>
          <a:r>
            <a:rPr lang="tr-TR" dirty="0"/>
            <a:t>Mevkiler </a:t>
          </a:r>
          <a:r>
            <a:rPr lang="tr-TR" dirty="0" err="1"/>
            <a:t>gk</a:t>
          </a:r>
          <a:r>
            <a:rPr lang="tr-TR" dirty="0"/>
            <a:t> (</a:t>
          </a:r>
          <a:r>
            <a:rPr lang="tr-TR" dirty="0" err="1"/>
            <a:t>goalkeeper</a:t>
          </a:r>
          <a:r>
            <a:rPr lang="tr-TR" dirty="0"/>
            <a:t>) gibi kısaltmalarla ifade edilmiştir. </a:t>
          </a:r>
          <a:endParaRPr lang="en-US" dirty="0"/>
        </a:p>
      </dgm:t>
    </dgm:pt>
    <dgm:pt modelId="{DD477911-C484-4D0F-8858-4EB92D9FBC9C}" type="parTrans" cxnId="{0833D4F1-8E4F-4780-BF7C-0473C2A784C0}">
      <dgm:prSet/>
      <dgm:spPr/>
      <dgm:t>
        <a:bodyPr/>
        <a:lstStyle/>
        <a:p>
          <a:endParaRPr lang="en-US"/>
        </a:p>
      </dgm:t>
    </dgm:pt>
    <dgm:pt modelId="{8DDA9484-ECDE-4785-BD2D-860C2F3BF1B8}" type="sibTrans" cxnId="{0833D4F1-8E4F-4780-BF7C-0473C2A784C0}">
      <dgm:prSet/>
      <dgm:spPr/>
      <dgm:t>
        <a:bodyPr/>
        <a:lstStyle/>
        <a:p>
          <a:endParaRPr lang="en-US"/>
        </a:p>
      </dgm:t>
    </dgm:pt>
    <dgm:pt modelId="{51111556-5C98-41D0-9D2E-46FB7EEF61D5}" type="pres">
      <dgm:prSet presAssocID="{EECAD5FF-E507-483F-A27F-037916CD2663}" presName="root" presStyleCnt="0">
        <dgm:presLayoutVars>
          <dgm:dir/>
          <dgm:resizeHandles val="exact"/>
        </dgm:presLayoutVars>
      </dgm:prSet>
      <dgm:spPr/>
    </dgm:pt>
    <dgm:pt modelId="{0A66D0A1-4567-4CB2-80CB-736643BDEFB8}" type="pres">
      <dgm:prSet presAssocID="{A2AAAC2D-A846-478B-A9D0-4454C3773286}" presName="compNode" presStyleCnt="0"/>
      <dgm:spPr/>
    </dgm:pt>
    <dgm:pt modelId="{3279EAC6-7D9A-4A7C-8938-C49E750A1850}" type="pres">
      <dgm:prSet presAssocID="{A2AAAC2D-A846-478B-A9D0-4454C3773286}" presName="bgRect" presStyleLbl="bgShp" presStyleIdx="0" presStyleCnt="3"/>
      <dgm:spPr/>
    </dgm:pt>
    <dgm:pt modelId="{E6ED4101-F5DE-45A3-A904-8A5BBB9B93B6}" type="pres">
      <dgm:prSet presAssocID="{A2AAAC2D-A846-478B-A9D0-4454C37732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cer"/>
        </a:ext>
      </dgm:extLst>
    </dgm:pt>
    <dgm:pt modelId="{182646C3-93A3-4886-B068-9DCCFCD08EAD}" type="pres">
      <dgm:prSet presAssocID="{A2AAAC2D-A846-478B-A9D0-4454C3773286}" presName="spaceRect" presStyleCnt="0"/>
      <dgm:spPr/>
    </dgm:pt>
    <dgm:pt modelId="{6AF8B0C2-200C-41F0-8978-4B9DCC35CC18}" type="pres">
      <dgm:prSet presAssocID="{A2AAAC2D-A846-478B-A9D0-4454C3773286}" presName="parTx" presStyleLbl="revTx" presStyleIdx="0" presStyleCnt="3">
        <dgm:presLayoutVars>
          <dgm:chMax val="0"/>
          <dgm:chPref val="0"/>
        </dgm:presLayoutVars>
      </dgm:prSet>
      <dgm:spPr/>
    </dgm:pt>
    <dgm:pt modelId="{53461760-245B-43E7-BCEA-A7A8E020EA4A}" type="pres">
      <dgm:prSet presAssocID="{11DD880D-F8CE-40BF-9953-4163F6414B84}" presName="sibTrans" presStyleCnt="0"/>
      <dgm:spPr/>
    </dgm:pt>
    <dgm:pt modelId="{0306E92E-BA43-42B4-B6A0-BA3AD77DB56C}" type="pres">
      <dgm:prSet presAssocID="{7E387907-DD85-4869-8B69-676A0B3E36DB}" presName="compNode" presStyleCnt="0"/>
      <dgm:spPr/>
    </dgm:pt>
    <dgm:pt modelId="{2EEFE191-D78C-494F-8BBA-9D0D6FE05BD3}" type="pres">
      <dgm:prSet presAssocID="{7E387907-DD85-4869-8B69-676A0B3E36DB}" presName="bgRect" presStyleLbl="bgShp" presStyleIdx="1" presStyleCnt="3"/>
      <dgm:spPr/>
    </dgm:pt>
    <dgm:pt modelId="{2209ADEB-5324-49BA-A95C-88B53F09DA38}" type="pres">
      <dgm:prSet presAssocID="{7E387907-DD85-4869-8B69-676A0B3E36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DCD25A90-17BC-4F7B-8455-8F20234651D4}" type="pres">
      <dgm:prSet presAssocID="{7E387907-DD85-4869-8B69-676A0B3E36DB}" presName="spaceRect" presStyleCnt="0"/>
      <dgm:spPr/>
    </dgm:pt>
    <dgm:pt modelId="{66FD5EE4-F520-4B93-9651-71F73533CEC7}" type="pres">
      <dgm:prSet presAssocID="{7E387907-DD85-4869-8B69-676A0B3E36DB}" presName="parTx" presStyleLbl="revTx" presStyleIdx="1" presStyleCnt="3">
        <dgm:presLayoutVars>
          <dgm:chMax val="0"/>
          <dgm:chPref val="0"/>
        </dgm:presLayoutVars>
      </dgm:prSet>
      <dgm:spPr/>
    </dgm:pt>
    <dgm:pt modelId="{580DC44A-CB93-4A3E-8C49-102F8C150048}" type="pres">
      <dgm:prSet presAssocID="{B90E34ED-4767-4A4F-ACE3-E1F3497D582F}" presName="sibTrans" presStyleCnt="0"/>
      <dgm:spPr/>
    </dgm:pt>
    <dgm:pt modelId="{8CCA57AB-0A48-4E80-99B8-F3D4BDEAAFEB}" type="pres">
      <dgm:prSet presAssocID="{E95E02A5-A134-4B54-B74C-4B9A414F43DA}" presName="compNode" presStyleCnt="0"/>
      <dgm:spPr/>
    </dgm:pt>
    <dgm:pt modelId="{8670C0FF-1A0F-4984-8C28-B83D75ED8724}" type="pres">
      <dgm:prSet presAssocID="{E95E02A5-A134-4B54-B74C-4B9A414F43DA}" presName="bgRect" presStyleLbl="bgShp" presStyleIdx="2" presStyleCnt="3"/>
      <dgm:spPr/>
    </dgm:pt>
    <dgm:pt modelId="{F9C436BD-4273-4DAD-9246-22930CEDCEDE}" type="pres">
      <dgm:prSet presAssocID="{E95E02A5-A134-4B54-B74C-4B9A414F43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16427146-0DFC-4A1F-932A-275778BFE291}" type="pres">
      <dgm:prSet presAssocID="{E95E02A5-A134-4B54-B74C-4B9A414F43DA}" presName="spaceRect" presStyleCnt="0"/>
      <dgm:spPr/>
    </dgm:pt>
    <dgm:pt modelId="{5E2A76F6-F259-461D-897D-EA4031CE8F64}" type="pres">
      <dgm:prSet presAssocID="{E95E02A5-A134-4B54-B74C-4B9A414F43DA}" presName="parTx" presStyleLbl="revTx" presStyleIdx="2" presStyleCnt="3">
        <dgm:presLayoutVars>
          <dgm:chMax val="0"/>
          <dgm:chPref val="0"/>
        </dgm:presLayoutVars>
      </dgm:prSet>
      <dgm:spPr/>
    </dgm:pt>
  </dgm:ptLst>
  <dgm:cxnLst>
    <dgm:cxn modelId="{67129242-B787-4DC7-9725-43A3E90AC890}" type="presOf" srcId="{7E387907-DD85-4869-8B69-676A0B3E36DB}" destId="{66FD5EE4-F520-4B93-9651-71F73533CEC7}" srcOrd="0" destOrd="0" presId="urn:microsoft.com/office/officeart/2018/2/layout/IconVerticalSolidList"/>
    <dgm:cxn modelId="{BB90D94B-5ECA-4C35-80D3-054FDFD8AD69}" type="presOf" srcId="{A2AAAC2D-A846-478B-A9D0-4454C3773286}" destId="{6AF8B0C2-200C-41F0-8978-4B9DCC35CC18}" srcOrd="0" destOrd="0" presId="urn:microsoft.com/office/officeart/2018/2/layout/IconVerticalSolidList"/>
    <dgm:cxn modelId="{DE3E1D53-42AA-44D0-A60A-67606808B154}" srcId="{EECAD5FF-E507-483F-A27F-037916CD2663}" destId="{A2AAAC2D-A846-478B-A9D0-4454C3773286}" srcOrd="0" destOrd="0" parTransId="{B583EE04-9910-4E61-B66C-46BEFEED3AA2}" sibTransId="{11DD880D-F8CE-40BF-9953-4163F6414B84}"/>
    <dgm:cxn modelId="{CA7B609C-4A12-41F5-995D-983774D59DC2}" srcId="{EECAD5FF-E507-483F-A27F-037916CD2663}" destId="{7E387907-DD85-4869-8B69-676A0B3E36DB}" srcOrd="1" destOrd="0" parTransId="{D8046E27-D309-460D-A116-E282ED89C5AF}" sibTransId="{B90E34ED-4767-4A4F-ACE3-E1F3497D582F}"/>
    <dgm:cxn modelId="{197B30AC-D187-416A-9EA2-9822EFD38A4B}" type="presOf" srcId="{EECAD5FF-E507-483F-A27F-037916CD2663}" destId="{51111556-5C98-41D0-9D2E-46FB7EEF61D5}" srcOrd="0" destOrd="0" presId="urn:microsoft.com/office/officeart/2018/2/layout/IconVerticalSolidList"/>
    <dgm:cxn modelId="{0833D4F1-8E4F-4780-BF7C-0473C2A784C0}" srcId="{EECAD5FF-E507-483F-A27F-037916CD2663}" destId="{E95E02A5-A134-4B54-B74C-4B9A414F43DA}" srcOrd="2" destOrd="0" parTransId="{DD477911-C484-4D0F-8858-4EB92D9FBC9C}" sibTransId="{8DDA9484-ECDE-4785-BD2D-860C2F3BF1B8}"/>
    <dgm:cxn modelId="{383E68F8-5BF9-4D75-ACC5-9D463081FC21}" type="presOf" srcId="{E95E02A5-A134-4B54-B74C-4B9A414F43DA}" destId="{5E2A76F6-F259-461D-897D-EA4031CE8F64}" srcOrd="0" destOrd="0" presId="urn:microsoft.com/office/officeart/2018/2/layout/IconVerticalSolidList"/>
    <dgm:cxn modelId="{40D73D0B-FBB3-4174-97E7-96A0F9D7E3BF}" type="presParOf" srcId="{51111556-5C98-41D0-9D2E-46FB7EEF61D5}" destId="{0A66D0A1-4567-4CB2-80CB-736643BDEFB8}" srcOrd="0" destOrd="0" presId="urn:microsoft.com/office/officeart/2018/2/layout/IconVerticalSolidList"/>
    <dgm:cxn modelId="{23324869-A886-4029-8950-A39B58C2FDC8}" type="presParOf" srcId="{0A66D0A1-4567-4CB2-80CB-736643BDEFB8}" destId="{3279EAC6-7D9A-4A7C-8938-C49E750A1850}" srcOrd="0" destOrd="0" presId="urn:microsoft.com/office/officeart/2018/2/layout/IconVerticalSolidList"/>
    <dgm:cxn modelId="{CB0424C8-6B10-43DE-838A-C8001D15F61E}" type="presParOf" srcId="{0A66D0A1-4567-4CB2-80CB-736643BDEFB8}" destId="{E6ED4101-F5DE-45A3-A904-8A5BBB9B93B6}" srcOrd="1" destOrd="0" presId="urn:microsoft.com/office/officeart/2018/2/layout/IconVerticalSolidList"/>
    <dgm:cxn modelId="{820AFFEA-AAC6-42F3-BF21-30E391482B34}" type="presParOf" srcId="{0A66D0A1-4567-4CB2-80CB-736643BDEFB8}" destId="{182646C3-93A3-4886-B068-9DCCFCD08EAD}" srcOrd="2" destOrd="0" presId="urn:microsoft.com/office/officeart/2018/2/layout/IconVerticalSolidList"/>
    <dgm:cxn modelId="{8BE67136-C7CA-488E-B733-3F5A51D79BC1}" type="presParOf" srcId="{0A66D0A1-4567-4CB2-80CB-736643BDEFB8}" destId="{6AF8B0C2-200C-41F0-8978-4B9DCC35CC18}" srcOrd="3" destOrd="0" presId="urn:microsoft.com/office/officeart/2018/2/layout/IconVerticalSolidList"/>
    <dgm:cxn modelId="{218B82D7-2C4D-4C98-B83D-F06D04BBEA74}" type="presParOf" srcId="{51111556-5C98-41D0-9D2E-46FB7EEF61D5}" destId="{53461760-245B-43E7-BCEA-A7A8E020EA4A}" srcOrd="1" destOrd="0" presId="urn:microsoft.com/office/officeart/2018/2/layout/IconVerticalSolidList"/>
    <dgm:cxn modelId="{C4393A61-564A-4CE3-B7BA-2E3E15F6465F}" type="presParOf" srcId="{51111556-5C98-41D0-9D2E-46FB7EEF61D5}" destId="{0306E92E-BA43-42B4-B6A0-BA3AD77DB56C}" srcOrd="2" destOrd="0" presId="urn:microsoft.com/office/officeart/2018/2/layout/IconVerticalSolidList"/>
    <dgm:cxn modelId="{0EEF36D2-156F-4833-895B-218E4008205F}" type="presParOf" srcId="{0306E92E-BA43-42B4-B6A0-BA3AD77DB56C}" destId="{2EEFE191-D78C-494F-8BBA-9D0D6FE05BD3}" srcOrd="0" destOrd="0" presId="urn:microsoft.com/office/officeart/2018/2/layout/IconVerticalSolidList"/>
    <dgm:cxn modelId="{74C81F46-D1B5-4252-97A4-155304566431}" type="presParOf" srcId="{0306E92E-BA43-42B4-B6A0-BA3AD77DB56C}" destId="{2209ADEB-5324-49BA-A95C-88B53F09DA38}" srcOrd="1" destOrd="0" presId="urn:microsoft.com/office/officeart/2018/2/layout/IconVerticalSolidList"/>
    <dgm:cxn modelId="{B8AA704D-02AD-4396-BD32-9683B39DFBF3}" type="presParOf" srcId="{0306E92E-BA43-42B4-B6A0-BA3AD77DB56C}" destId="{DCD25A90-17BC-4F7B-8455-8F20234651D4}" srcOrd="2" destOrd="0" presId="urn:microsoft.com/office/officeart/2018/2/layout/IconVerticalSolidList"/>
    <dgm:cxn modelId="{D7365A38-9CC6-4C07-9C49-CD2E8BE2737B}" type="presParOf" srcId="{0306E92E-BA43-42B4-B6A0-BA3AD77DB56C}" destId="{66FD5EE4-F520-4B93-9651-71F73533CEC7}" srcOrd="3" destOrd="0" presId="urn:microsoft.com/office/officeart/2018/2/layout/IconVerticalSolidList"/>
    <dgm:cxn modelId="{23BE0D1E-F20A-4703-AD9D-A2E409A196BA}" type="presParOf" srcId="{51111556-5C98-41D0-9D2E-46FB7EEF61D5}" destId="{580DC44A-CB93-4A3E-8C49-102F8C150048}" srcOrd="3" destOrd="0" presId="urn:microsoft.com/office/officeart/2018/2/layout/IconVerticalSolidList"/>
    <dgm:cxn modelId="{A3ADDF60-7427-4CE7-89AD-F9FD6D0A03FE}" type="presParOf" srcId="{51111556-5C98-41D0-9D2E-46FB7EEF61D5}" destId="{8CCA57AB-0A48-4E80-99B8-F3D4BDEAAFEB}" srcOrd="4" destOrd="0" presId="urn:microsoft.com/office/officeart/2018/2/layout/IconVerticalSolidList"/>
    <dgm:cxn modelId="{3BB2855F-9176-4C25-95CC-4961592EABF1}" type="presParOf" srcId="{8CCA57AB-0A48-4E80-99B8-F3D4BDEAAFEB}" destId="{8670C0FF-1A0F-4984-8C28-B83D75ED8724}" srcOrd="0" destOrd="0" presId="urn:microsoft.com/office/officeart/2018/2/layout/IconVerticalSolidList"/>
    <dgm:cxn modelId="{0D45D090-4E19-4BD0-9AAA-BC50D0D385F0}" type="presParOf" srcId="{8CCA57AB-0A48-4E80-99B8-F3D4BDEAAFEB}" destId="{F9C436BD-4273-4DAD-9246-22930CEDCEDE}" srcOrd="1" destOrd="0" presId="urn:microsoft.com/office/officeart/2018/2/layout/IconVerticalSolidList"/>
    <dgm:cxn modelId="{E53AA1F3-2A12-401D-8D19-00E5105A542F}" type="presParOf" srcId="{8CCA57AB-0A48-4E80-99B8-F3D4BDEAAFEB}" destId="{16427146-0DFC-4A1F-932A-275778BFE291}" srcOrd="2" destOrd="0" presId="urn:microsoft.com/office/officeart/2018/2/layout/IconVerticalSolidList"/>
    <dgm:cxn modelId="{75FC6881-9E96-4ECF-AC11-7C2ACBC13513}" type="presParOf" srcId="{8CCA57AB-0A48-4E80-99B8-F3D4BDEAAFEB}" destId="{5E2A76F6-F259-461D-897D-EA4031CE8F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9EAC6-7D9A-4A7C-8938-C49E750A1850}">
      <dsp:nvSpPr>
        <dsp:cNvPr id="0" name=""/>
        <dsp:cNvSpPr/>
      </dsp:nvSpPr>
      <dsp:spPr>
        <a:xfrm>
          <a:off x="0" y="0"/>
          <a:ext cx="6912528" cy="14258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D4101-F5DE-45A3-A904-8A5BBB9B93B6}">
      <dsp:nvSpPr>
        <dsp:cNvPr id="0" name=""/>
        <dsp:cNvSpPr/>
      </dsp:nvSpPr>
      <dsp:spPr>
        <a:xfrm>
          <a:off x="431313" y="321421"/>
          <a:ext cx="784206" cy="7842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F8B0C2-200C-41F0-8978-4B9DCC35CC18}">
      <dsp:nvSpPr>
        <dsp:cNvPr id="0" name=""/>
        <dsp:cNvSpPr/>
      </dsp:nvSpPr>
      <dsp:spPr>
        <a:xfrm>
          <a:off x="1646834" y="609"/>
          <a:ext cx="5265693" cy="142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900" tIns="150900" rIns="150900" bIns="150900" numCol="1" spcCol="1270" anchor="ctr" anchorCtr="0">
          <a:noAutofit/>
        </a:bodyPr>
        <a:lstStyle/>
        <a:p>
          <a:pPr marL="0" lvl="0" indent="0" algn="l" defTabSz="933450">
            <a:lnSpc>
              <a:spcPct val="90000"/>
            </a:lnSpc>
            <a:spcBef>
              <a:spcPct val="0"/>
            </a:spcBef>
            <a:spcAft>
              <a:spcPct val="35000"/>
            </a:spcAft>
            <a:buNone/>
          </a:pPr>
          <a:r>
            <a:rPr lang="tr-TR" sz="2100" kern="1200" dirty="0"/>
            <a:t>FIFA 2021 EA Sports firması tarafından geliştirilen bir futbol simülasyon oyunudur. </a:t>
          </a:r>
          <a:endParaRPr lang="en-US" sz="2100" kern="1200" dirty="0"/>
        </a:p>
      </dsp:txBody>
      <dsp:txXfrm>
        <a:off x="1646834" y="609"/>
        <a:ext cx="5265693" cy="1425830"/>
      </dsp:txXfrm>
    </dsp:sp>
    <dsp:sp modelId="{2EEFE191-D78C-494F-8BBA-9D0D6FE05BD3}">
      <dsp:nvSpPr>
        <dsp:cNvPr id="0" name=""/>
        <dsp:cNvSpPr/>
      </dsp:nvSpPr>
      <dsp:spPr>
        <a:xfrm>
          <a:off x="0" y="1782897"/>
          <a:ext cx="6912528" cy="14258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9ADEB-5324-49BA-A95C-88B53F09DA38}">
      <dsp:nvSpPr>
        <dsp:cNvPr id="0" name=""/>
        <dsp:cNvSpPr/>
      </dsp:nvSpPr>
      <dsp:spPr>
        <a:xfrm>
          <a:off x="431313" y="2103709"/>
          <a:ext cx="784206" cy="7842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FD5EE4-F520-4B93-9651-71F73533CEC7}">
      <dsp:nvSpPr>
        <dsp:cNvPr id="0" name=""/>
        <dsp:cNvSpPr/>
      </dsp:nvSpPr>
      <dsp:spPr>
        <a:xfrm>
          <a:off x="1646834" y="1782897"/>
          <a:ext cx="5265693" cy="142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900" tIns="150900" rIns="150900" bIns="150900" numCol="1" spcCol="1270" anchor="ctr" anchorCtr="0">
          <a:noAutofit/>
        </a:bodyPr>
        <a:lstStyle/>
        <a:p>
          <a:pPr marL="0" lvl="0" indent="0" algn="l" defTabSz="933450">
            <a:lnSpc>
              <a:spcPct val="90000"/>
            </a:lnSpc>
            <a:spcBef>
              <a:spcPct val="0"/>
            </a:spcBef>
            <a:spcAft>
              <a:spcPct val="35000"/>
            </a:spcAft>
            <a:buNone/>
          </a:pPr>
          <a:r>
            <a:rPr lang="tr-TR" sz="2100" kern="1200" dirty="0"/>
            <a:t>Bu veri kümesinde yer alan bütün oyunculara ait özellikler sofifa.com adlı siteden web-</a:t>
          </a:r>
          <a:r>
            <a:rPr lang="tr-TR" sz="2100" kern="1200" dirty="0" err="1"/>
            <a:t>scraping</a:t>
          </a:r>
          <a:r>
            <a:rPr lang="tr-TR" sz="2100" kern="1200" dirty="0"/>
            <a:t> yöntemleriyle alınmıştır. </a:t>
          </a:r>
          <a:endParaRPr lang="en-US" sz="2100" kern="1200" dirty="0"/>
        </a:p>
      </dsp:txBody>
      <dsp:txXfrm>
        <a:off x="1646834" y="1782897"/>
        <a:ext cx="5265693" cy="1425830"/>
      </dsp:txXfrm>
    </dsp:sp>
    <dsp:sp modelId="{8670C0FF-1A0F-4984-8C28-B83D75ED8724}">
      <dsp:nvSpPr>
        <dsp:cNvPr id="0" name=""/>
        <dsp:cNvSpPr/>
      </dsp:nvSpPr>
      <dsp:spPr>
        <a:xfrm>
          <a:off x="0" y="3565185"/>
          <a:ext cx="6912528" cy="142583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436BD-4273-4DAD-9246-22930CEDCEDE}">
      <dsp:nvSpPr>
        <dsp:cNvPr id="0" name=""/>
        <dsp:cNvSpPr/>
      </dsp:nvSpPr>
      <dsp:spPr>
        <a:xfrm>
          <a:off x="431313" y="3885997"/>
          <a:ext cx="784206" cy="7842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2A76F6-F259-461D-897D-EA4031CE8F64}">
      <dsp:nvSpPr>
        <dsp:cNvPr id="0" name=""/>
        <dsp:cNvSpPr/>
      </dsp:nvSpPr>
      <dsp:spPr>
        <a:xfrm>
          <a:off x="1646834" y="3565185"/>
          <a:ext cx="5265693" cy="142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900" tIns="150900" rIns="150900" bIns="150900" numCol="1" spcCol="1270" anchor="ctr" anchorCtr="0">
          <a:noAutofit/>
        </a:bodyPr>
        <a:lstStyle/>
        <a:p>
          <a:pPr marL="0" lvl="0" indent="0" algn="l" defTabSz="933450">
            <a:lnSpc>
              <a:spcPct val="90000"/>
            </a:lnSpc>
            <a:spcBef>
              <a:spcPct val="0"/>
            </a:spcBef>
            <a:spcAft>
              <a:spcPct val="35000"/>
            </a:spcAft>
            <a:buNone/>
          </a:pPr>
          <a:r>
            <a:rPr lang="tr-TR" sz="2100" kern="1200" dirty="0"/>
            <a:t>Veri içerisinde 164 farklı ülkeden, 651 farklı takım ve yaklaşık 17000 oyuncu yer almaktadır.</a:t>
          </a:r>
          <a:endParaRPr lang="en-US" sz="2100" kern="1200" dirty="0"/>
        </a:p>
      </dsp:txBody>
      <dsp:txXfrm>
        <a:off x="1646834" y="3565185"/>
        <a:ext cx="5265693" cy="1425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9EAC6-7D9A-4A7C-8938-C49E750A1850}">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D4101-F5DE-45A3-A904-8A5BBB9B93B6}">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F8B0C2-200C-41F0-8978-4B9DCC35CC18}">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022350">
            <a:lnSpc>
              <a:spcPct val="90000"/>
            </a:lnSpc>
            <a:spcBef>
              <a:spcPct val="0"/>
            </a:spcBef>
            <a:spcAft>
              <a:spcPct val="35000"/>
            </a:spcAft>
            <a:buNone/>
          </a:pPr>
          <a:r>
            <a:rPr lang="tr-TR" sz="2300" kern="1200" dirty="0"/>
            <a:t>Her bir oyuncu için 28 kolon bulunmaktadır.</a:t>
          </a:r>
          <a:endParaRPr lang="en-US" sz="2300" kern="1200" dirty="0"/>
        </a:p>
      </dsp:txBody>
      <dsp:txXfrm>
        <a:off x="1642860" y="607"/>
        <a:ext cx="4985943" cy="1422390"/>
      </dsp:txXfrm>
    </dsp:sp>
    <dsp:sp modelId="{2EEFE191-D78C-494F-8BBA-9D0D6FE05BD3}">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9ADEB-5324-49BA-A95C-88B53F09DA38}">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FD5EE4-F520-4B93-9651-71F73533CEC7}">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022350">
            <a:lnSpc>
              <a:spcPct val="90000"/>
            </a:lnSpc>
            <a:spcBef>
              <a:spcPct val="0"/>
            </a:spcBef>
            <a:spcAft>
              <a:spcPct val="35000"/>
            </a:spcAft>
            <a:buNone/>
          </a:pPr>
          <a:r>
            <a:rPr lang="tr-TR" sz="2300" kern="1200" dirty="0"/>
            <a:t>Kolonlarda maaş, mevki, boy, kilo, kullanılan ayak vb. sayısal ve sayısal olmayan bilgiler bulunur.</a:t>
          </a:r>
          <a:endParaRPr lang="en-US" sz="2300" kern="1200" dirty="0"/>
        </a:p>
      </dsp:txBody>
      <dsp:txXfrm>
        <a:off x="1642860" y="1778595"/>
        <a:ext cx="4985943" cy="1422390"/>
      </dsp:txXfrm>
    </dsp:sp>
    <dsp:sp modelId="{8670C0FF-1A0F-4984-8C28-B83D75ED8724}">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436BD-4273-4DAD-9246-22930CEDCEDE}">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2A76F6-F259-461D-897D-EA4031CE8F64}">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022350">
            <a:lnSpc>
              <a:spcPct val="90000"/>
            </a:lnSpc>
            <a:spcBef>
              <a:spcPct val="0"/>
            </a:spcBef>
            <a:spcAft>
              <a:spcPct val="35000"/>
            </a:spcAft>
            <a:buNone/>
          </a:pPr>
          <a:r>
            <a:rPr lang="tr-TR" sz="2300" kern="1200" dirty="0"/>
            <a:t>Mevkiler </a:t>
          </a:r>
          <a:r>
            <a:rPr lang="tr-TR" sz="2300" kern="1200" dirty="0" err="1"/>
            <a:t>gk</a:t>
          </a:r>
          <a:r>
            <a:rPr lang="tr-TR" sz="2300" kern="1200" dirty="0"/>
            <a:t> (</a:t>
          </a:r>
          <a:r>
            <a:rPr lang="tr-TR" sz="2300" kern="1200" dirty="0" err="1"/>
            <a:t>goalkeeper</a:t>
          </a:r>
          <a:r>
            <a:rPr lang="tr-TR" sz="2300" kern="1200" dirty="0"/>
            <a:t>) gibi kısaltmalarla ifade edilmiştir. </a:t>
          </a:r>
          <a:endParaRPr lang="en-US" sz="23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BD862E7-95FA-4FC4-9EC5-DDBFA8DC7417}"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DB987F2-A784-4F72-BB57-0E9EACDE722E}"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0BBD51E-4B19-444E-85C0-DBD7EB6263F4}"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0D7255A-4AD5-4D3E-9A0A-689DA3BA976C}"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EE0AD15-87AC-45B2-9EE5-8D165AF83CD7}"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CC40CCD-F0D6-4CC2-A4C8-2D7D0D875F02}"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9A00F7B-89C5-4DF7-A309-6263220147D4}"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DCB01F-D966-4C62-B900-0BE008A90C98}"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E73A0EA-7DC7-4964-BB97-B173EF3B859A}"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4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8" name="Resim 7" descr="kişi, açık hava, adam, oyuncu içeren bir resim&#10;&#10;Açıklama otomatik olarak oluşturuldu">
            <a:extLst>
              <a:ext uri="{FF2B5EF4-FFF2-40B4-BE49-F238E27FC236}">
                <a16:creationId xmlns:a16="http://schemas.microsoft.com/office/drawing/2014/main" id="{4BE98AB1-4605-4D46-8E29-78949D9CA79D}"/>
              </a:ext>
            </a:extLst>
          </p:cNvPr>
          <p:cNvPicPr>
            <a:picLocks noChangeAspect="1"/>
          </p:cNvPicPr>
          <p:nvPr/>
        </p:nvPicPr>
        <p:blipFill rotWithShape="1">
          <a:blip r:embed="rId2"/>
          <a:srcRect l="12753" r="37253"/>
          <a:stretch/>
        </p:blipFill>
        <p:spPr>
          <a:xfrm>
            <a:off x="6093556" y="10"/>
            <a:ext cx="6095267" cy="6857990"/>
          </a:xfrm>
          <a:prstGeom prst="rect">
            <a:avLst/>
          </a:prstGeom>
          <a:ln>
            <a:noFill/>
          </a:ln>
          <a:effectLst/>
        </p:spPr>
      </p:pic>
      <p:pic>
        <p:nvPicPr>
          <p:cNvPr id="13" name="Picture 12">
            <a:extLst>
              <a:ext uri="{FF2B5EF4-FFF2-40B4-BE49-F238E27FC236}">
                <a16:creationId xmlns:a16="http://schemas.microsoft.com/office/drawing/2014/main" id="{E90A7C3D-1FC7-4C37-8669-8C877FD3D5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40" name="Rectangle 14">
            <a:extLst>
              <a:ext uri="{FF2B5EF4-FFF2-40B4-BE49-F238E27FC236}">
                <a16:creationId xmlns:a16="http://schemas.microsoft.com/office/drawing/2014/main" id="{C578452F-B2D5-499F-8735-DF8811127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B5FC0CBF-F6D6-4F90-924B-7183727C58C5}"/>
              </a:ext>
            </a:extLst>
          </p:cNvPr>
          <p:cNvSpPr>
            <a:spLocks noGrp="1"/>
          </p:cNvSpPr>
          <p:nvPr>
            <p:ph type="ctrTitle"/>
          </p:nvPr>
        </p:nvSpPr>
        <p:spPr>
          <a:xfrm>
            <a:off x="680322" y="2403231"/>
            <a:ext cx="5192940" cy="2133600"/>
          </a:xfrm>
        </p:spPr>
        <p:txBody>
          <a:bodyPr>
            <a:normAutofit/>
          </a:bodyPr>
          <a:lstStyle/>
          <a:p>
            <a:r>
              <a:rPr lang="tr-TR" sz="4600" dirty="0"/>
              <a:t>CSE 454 – DATA MINING PROJE SUNUMU </a:t>
            </a:r>
          </a:p>
        </p:txBody>
      </p:sp>
      <p:sp>
        <p:nvSpPr>
          <p:cNvPr id="3" name="Alt Başlık 2">
            <a:extLst>
              <a:ext uri="{FF2B5EF4-FFF2-40B4-BE49-F238E27FC236}">
                <a16:creationId xmlns:a16="http://schemas.microsoft.com/office/drawing/2014/main" id="{2F664E31-0811-4846-8610-A9EA6199111A}"/>
              </a:ext>
            </a:extLst>
          </p:cNvPr>
          <p:cNvSpPr>
            <a:spLocks noGrp="1"/>
          </p:cNvSpPr>
          <p:nvPr>
            <p:ph type="subTitle" idx="1"/>
          </p:nvPr>
        </p:nvSpPr>
        <p:spPr>
          <a:xfrm>
            <a:off x="680323" y="4831173"/>
            <a:ext cx="5192940" cy="1117687"/>
          </a:xfrm>
        </p:spPr>
        <p:txBody>
          <a:bodyPr>
            <a:normAutofit/>
          </a:bodyPr>
          <a:lstStyle/>
          <a:p>
            <a:r>
              <a:rPr lang="tr-TR" sz="1600" dirty="0"/>
              <a:t>FIFA 2021 VERİLERİ ÜZERİNE KÜMELEME ALGORİTMALARI UYGULANMASI VE VERİLERİN GÖRSELLEŞTİRİLMESİ</a:t>
            </a:r>
          </a:p>
          <a:p>
            <a:r>
              <a:rPr lang="tr-TR" sz="1600" dirty="0"/>
              <a:t>GÖKHAN HAS - 161044067 </a:t>
            </a:r>
          </a:p>
        </p:txBody>
      </p:sp>
    </p:spTree>
    <p:extLst>
      <p:ext uri="{BB962C8B-B14F-4D97-AF65-F5344CB8AC3E}">
        <p14:creationId xmlns:p14="http://schemas.microsoft.com/office/powerpoint/2010/main" val="428406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0" name="Rectangle 79">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84" name="Rectangle 83">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76D63277-BE3C-49C0-8FB4-7CFF9F24D80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DBSCAN KÜMELEME  SONUÇLARI-2</a:t>
            </a:r>
          </a:p>
        </p:txBody>
      </p:sp>
      <p:pic>
        <p:nvPicPr>
          <p:cNvPr id="88" name="Picture 87">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Metin Yer Tutucusu 4">
            <a:extLst>
              <a:ext uri="{FF2B5EF4-FFF2-40B4-BE49-F238E27FC236}">
                <a16:creationId xmlns:a16="http://schemas.microsoft.com/office/drawing/2014/main" id="{6851BDD5-1F11-4DA4-BD1E-48818B2AB5B3}"/>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endParaRPr lang="en-US" sz="1400"/>
          </a:p>
        </p:txBody>
      </p:sp>
      <p:sp>
        <p:nvSpPr>
          <p:cNvPr id="90" name="Rectangle 89">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6278AEFC-9254-43BA-A53C-DACCFC7E4E70}"/>
              </a:ext>
            </a:extLst>
          </p:cNvPr>
          <p:cNvPicPr>
            <a:picLocks noChangeAspect="1"/>
          </p:cNvPicPr>
          <p:nvPr/>
        </p:nvPicPr>
        <p:blipFill>
          <a:blip r:embed="rId5"/>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230672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76D63277-BE3C-49C0-8FB4-7CFF9F24D80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DBSCAN KÜMELEME  SONUÇLARI-3</a:t>
            </a:r>
          </a:p>
        </p:txBody>
      </p:sp>
      <p:pic>
        <p:nvPicPr>
          <p:cNvPr id="51" name="Picture 50">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Metin Yer Tutucusu 4">
            <a:extLst>
              <a:ext uri="{FF2B5EF4-FFF2-40B4-BE49-F238E27FC236}">
                <a16:creationId xmlns:a16="http://schemas.microsoft.com/office/drawing/2014/main" id="{6851BDD5-1F11-4DA4-BD1E-48818B2AB5B3}"/>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endParaRPr lang="en-US" sz="1400"/>
          </a:p>
        </p:txBody>
      </p:sp>
      <p:sp>
        <p:nvSpPr>
          <p:cNvPr id="53" name="Rectangle 52">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625344BE-4C73-4128-BEBC-A10EC678DF44}"/>
              </a:ext>
            </a:extLst>
          </p:cNvPr>
          <p:cNvPicPr>
            <a:picLocks noChangeAspect="1"/>
          </p:cNvPicPr>
          <p:nvPr/>
        </p:nvPicPr>
        <p:blipFill>
          <a:blip r:embed="rId5"/>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10706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76D63277-BE3C-49C0-8FB4-7CFF9F24D80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DBSCAN KÜMELEME  SONUÇLARI-4</a:t>
            </a:r>
          </a:p>
        </p:txBody>
      </p:sp>
      <p:pic>
        <p:nvPicPr>
          <p:cNvPr id="51" name="Picture 50">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Metin Yer Tutucusu 4">
            <a:extLst>
              <a:ext uri="{FF2B5EF4-FFF2-40B4-BE49-F238E27FC236}">
                <a16:creationId xmlns:a16="http://schemas.microsoft.com/office/drawing/2014/main" id="{6851BDD5-1F11-4DA4-BD1E-48818B2AB5B3}"/>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endParaRPr lang="en-US" sz="1400"/>
          </a:p>
        </p:txBody>
      </p:sp>
      <p:sp>
        <p:nvSpPr>
          <p:cNvPr id="53" name="Rectangle 52">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6CD29AEB-FB68-41A7-802F-3091364A2A97}"/>
              </a:ext>
            </a:extLst>
          </p:cNvPr>
          <p:cNvPicPr>
            <a:picLocks noChangeAspect="1"/>
          </p:cNvPicPr>
          <p:nvPr/>
        </p:nvPicPr>
        <p:blipFill>
          <a:blip r:embed="rId5"/>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357864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76D63277-BE3C-49C0-8FB4-7CFF9F24D80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DBSCAN KÜMELEME  SONUÇLARI-5</a:t>
            </a:r>
          </a:p>
        </p:txBody>
      </p:sp>
      <p:pic>
        <p:nvPicPr>
          <p:cNvPr id="51" name="Picture 50">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Metin Yer Tutucusu 4">
            <a:extLst>
              <a:ext uri="{FF2B5EF4-FFF2-40B4-BE49-F238E27FC236}">
                <a16:creationId xmlns:a16="http://schemas.microsoft.com/office/drawing/2014/main" id="{6851BDD5-1F11-4DA4-BD1E-48818B2AB5B3}"/>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endParaRPr lang="en-US" sz="1400"/>
          </a:p>
        </p:txBody>
      </p:sp>
      <p:sp>
        <p:nvSpPr>
          <p:cNvPr id="53" name="Rectangle 52">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D4D721C9-F6D6-4702-A7BA-2EFF09B2A893}"/>
              </a:ext>
            </a:extLst>
          </p:cNvPr>
          <p:cNvPicPr>
            <a:picLocks noChangeAspect="1"/>
          </p:cNvPicPr>
          <p:nvPr/>
        </p:nvPicPr>
        <p:blipFill>
          <a:blip r:embed="rId5"/>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67994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76D63277-BE3C-49C0-8FB4-7CFF9F24D80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DBSCAN KÜMELEME  SONUÇLARI-6</a:t>
            </a:r>
          </a:p>
        </p:txBody>
      </p:sp>
      <p:pic>
        <p:nvPicPr>
          <p:cNvPr id="51" name="Picture 50">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Metin Yer Tutucusu 4">
            <a:extLst>
              <a:ext uri="{FF2B5EF4-FFF2-40B4-BE49-F238E27FC236}">
                <a16:creationId xmlns:a16="http://schemas.microsoft.com/office/drawing/2014/main" id="{6851BDD5-1F11-4DA4-BD1E-48818B2AB5B3}"/>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endParaRPr lang="en-US" sz="1400"/>
          </a:p>
        </p:txBody>
      </p:sp>
      <p:sp>
        <p:nvSpPr>
          <p:cNvPr id="53" name="Rectangle 52">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ADC28944-A1F0-444A-8710-E75FDEAA5093}"/>
              </a:ext>
            </a:extLst>
          </p:cNvPr>
          <p:cNvPicPr>
            <a:picLocks noChangeAspect="1"/>
          </p:cNvPicPr>
          <p:nvPr/>
        </p:nvPicPr>
        <p:blipFill>
          <a:blip r:embed="rId5"/>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76593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4F4D8337-6341-4E29-A651-2C97134A991D}"/>
              </a:ext>
            </a:extLst>
          </p:cNvPr>
          <p:cNvSpPr>
            <a:spLocks noGrp="1"/>
          </p:cNvSpPr>
          <p:nvPr>
            <p:ph type="title"/>
          </p:nvPr>
        </p:nvSpPr>
        <p:spPr/>
        <p:txBody>
          <a:bodyPr/>
          <a:lstStyle/>
          <a:p>
            <a:r>
              <a:rPr lang="tr-TR" dirty="0"/>
              <a:t>MODEL ÇALIŞMASI</a:t>
            </a:r>
            <a:br>
              <a:rPr lang="tr-TR" dirty="0"/>
            </a:br>
            <a:r>
              <a:rPr lang="tr-TR" dirty="0"/>
              <a:t>2- HIERARCHICAL KÜMELEME </a:t>
            </a:r>
          </a:p>
        </p:txBody>
      </p:sp>
      <p:sp>
        <p:nvSpPr>
          <p:cNvPr id="5" name="İçerik Yer Tutucusu 4">
            <a:extLst>
              <a:ext uri="{FF2B5EF4-FFF2-40B4-BE49-F238E27FC236}">
                <a16:creationId xmlns:a16="http://schemas.microsoft.com/office/drawing/2014/main" id="{56265B05-3619-48AE-AFCB-855437DF3196}"/>
              </a:ext>
            </a:extLst>
          </p:cNvPr>
          <p:cNvSpPr>
            <a:spLocks noGrp="1"/>
          </p:cNvSpPr>
          <p:nvPr>
            <p:ph idx="1"/>
          </p:nvPr>
        </p:nvSpPr>
        <p:spPr/>
        <p:txBody>
          <a:bodyPr/>
          <a:lstStyle/>
          <a:p>
            <a:r>
              <a:rPr lang="tr-TR" dirty="0" err="1"/>
              <a:t>Agglomerative</a:t>
            </a:r>
            <a:r>
              <a:rPr lang="tr-TR" dirty="0"/>
              <a:t> </a:t>
            </a:r>
            <a:r>
              <a:rPr lang="tr-TR" i="1" dirty="0"/>
              <a:t>(Parçadan bütüne)</a:t>
            </a:r>
            <a:r>
              <a:rPr lang="tr-TR" dirty="0"/>
              <a:t> ve </a:t>
            </a:r>
            <a:r>
              <a:rPr lang="tr-TR" dirty="0" err="1"/>
              <a:t>Divisive</a:t>
            </a:r>
            <a:r>
              <a:rPr lang="tr-TR" dirty="0"/>
              <a:t> </a:t>
            </a:r>
            <a:r>
              <a:rPr lang="tr-TR" i="1" dirty="0"/>
              <a:t>(Bütünden parçaya)</a:t>
            </a:r>
            <a:r>
              <a:rPr lang="tr-TR" dirty="0"/>
              <a:t> olarak iki farklı varyasyonu vardır.</a:t>
            </a:r>
          </a:p>
          <a:p>
            <a:r>
              <a:rPr lang="tr-TR" dirty="0" err="1"/>
              <a:t>Agglomerative</a:t>
            </a:r>
            <a:r>
              <a:rPr lang="tr-TR" dirty="0"/>
              <a:t> varyasyonunda ilk önce tüm veriler bir küme haline getirilir yani N tane eleman varsa N tane küme oluşur. Daha sonra birbirine mesafe olarak yakın olan kümeler birleşerek yeni bir küme oluşturur. Bu durum sistem kararlı oluncaya veya kullanıcının girdiği küme sayısına ulaşıncaya kadar devam eder. </a:t>
            </a:r>
            <a:r>
              <a:rPr lang="tr-TR" dirty="0" err="1"/>
              <a:t>Divisive</a:t>
            </a:r>
            <a:r>
              <a:rPr lang="tr-TR" dirty="0"/>
              <a:t> ise </a:t>
            </a:r>
            <a:r>
              <a:rPr lang="tr-TR" dirty="0" err="1"/>
              <a:t>Agglomerative</a:t>
            </a:r>
            <a:r>
              <a:rPr lang="tr-TR" dirty="0"/>
              <a:t>’ in tam tersidir. İlk başta tüm veriler tek bir küme oluşturulur. Daha sonra bu küme parçalanarak kümeleme işlemi yapılır.</a:t>
            </a:r>
          </a:p>
          <a:p>
            <a:endParaRPr lang="tr-TR" dirty="0"/>
          </a:p>
        </p:txBody>
      </p:sp>
    </p:spTree>
    <p:extLst>
      <p:ext uri="{BB962C8B-B14F-4D97-AF65-F5344CB8AC3E}">
        <p14:creationId xmlns:p14="http://schemas.microsoft.com/office/powerpoint/2010/main" val="215486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2ABD8D24-B9A7-4C5B-8A7D-A27ACC9239B3}"/>
              </a:ext>
            </a:extLst>
          </p:cNvPr>
          <p:cNvSpPr>
            <a:spLocks noGrp="1"/>
          </p:cNvSpPr>
          <p:nvPr>
            <p:ph type="title"/>
          </p:nvPr>
        </p:nvSpPr>
        <p:spPr>
          <a:xfrm>
            <a:off x="680321" y="753228"/>
            <a:ext cx="4136123" cy="1080938"/>
          </a:xfrm>
        </p:spPr>
        <p:txBody>
          <a:bodyPr>
            <a:normAutofit/>
          </a:bodyPr>
          <a:lstStyle/>
          <a:p>
            <a:r>
              <a:rPr lang="tr-TR" sz="2400" dirty="0"/>
              <a:t>HIERARCHICAL KÜMELEME SONUÇLARI - 1</a:t>
            </a:r>
          </a:p>
        </p:txBody>
      </p:sp>
      <p:pic>
        <p:nvPicPr>
          <p:cNvPr id="20" name="Picture 1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3787B59-A809-4D51-9046-C394E47E5D20}"/>
              </a:ext>
            </a:extLst>
          </p:cNvPr>
          <p:cNvSpPr>
            <a:spLocks noGrp="1"/>
          </p:cNvSpPr>
          <p:nvPr>
            <p:ph idx="1"/>
          </p:nvPr>
        </p:nvSpPr>
        <p:spPr>
          <a:xfrm>
            <a:off x="680321" y="2336873"/>
            <a:ext cx="3656289" cy="3599316"/>
          </a:xfrm>
        </p:spPr>
        <p:txBody>
          <a:bodyPr>
            <a:normAutofit/>
          </a:bodyPr>
          <a:lstStyle/>
          <a:p>
            <a:endParaRPr lang="en-US" sz="1400"/>
          </a:p>
        </p:txBody>
      </p:sp>
      <p:sp>
        <p:nvSpPr>
          <p:cNvPr id="22" name="Rectangle 2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E4ED6885-AE9D-40B2-A320-60EAB0A52CE7}"/>
              </a:ext>
            </a:extLst>
          </p:cNvPr>
          <p:cNvPicPr>
            <a:picLocks noChangeAspect="1"/>
          </p:cNvPicPr>
          <p:nvPr/>
        </p:nvPicPr>
        <p:blipFill>
          <a:blip r:embed="rId4"/>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2977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959EF353-DC30-4EA4-8B55-F98DD24E4737}"/>
              </a:ext>
            </a:extLst>
          </p:cNvPr>
          <p:cNvSpPr>
            <a:spLocks noGrp="1"/>
          </p:cNvSpPr>
          <p:nvPr>
            <p:ph type="title"/>
          </p:nvPr>
        </p:nvSpPr>
        <p:spPr>
          <a:xfrm>
            <a:off x="680321" y="753228"/>
            <a:ext cx="4136123" cy="1080938"/>
          </a:xfrm>
        </p:spPr>
        <p:txBody>
          <a:bodyPr>
            <a:normAutofit/>
          </a:bodyPr>
          <a:lstStyle/>
          <a:p>
            <a:r>
              <a:rPr lang="tr-TR" sz="2400" dirty="0"/>
              <a:t>HIERARCHICAL KÜMELEME SONUÇLARI - 2</a:t>
            </a:r>
          </a:p>
        </p:txBody>
      </p:sp>
      <p:pic>
        <p:nvPicPr>
          <p:cNvPr id="20" name="Picture 1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0ED29C7E-D5D6-41B1-9373-A2E1417409AC}"/>
              </a:ext>
            </a:extLst>
          </p:cNvPr>
          <p:cNvSpPr>
            <a:spLocks noGrp="1"/>
          </p:cNvSpPr>
          <p:nvPr>
            <p:ph idx="1"/>
          </p:nvPr>
        </p:nvSpPr>
        <p:spPr>
          <a:xfrm>
            <a:off x="680321" y="2336873"/>
            <a:ext cx="3656289" cy="3599316"/>
          </a:xfrm>
        </p:spPr>
        <p:txBody>
          <a:bodyPr>
            <a:normAutofit/>
          </a:bodyPr>
          <a:lstStyle/>
          <a:p>
            <a:endParaRPr lang="en-US" sz="1400"/>
          </a:p>
        </p:txBody>
      </p:sp>
      <p:sp>
        <p:nvSpPr>
          <p:cNvPr id="22" name="Rectangle 2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8A1B03D-16D0-4D0E-90F4-7EF7034D1112}"/>
              </a:ext>
            </a:extLst>
          </p:cNvPr>
          <p:cNvPicPr>
            <a:picLocks noChangeAspect="1"/>
          </p:cNvPicPr>
          <p:nvPr/>
        </p:nvPicPr>
        <p:blipFill>
          <a:blip r:embed="rId4"/>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285503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1A0CD9A5-B4B2-4A5E-B997-023CE2AA4297}"/>
              </a:ext>
            </a:extLst>
          </p:cNvPr>
          <p:cNvSpPr>
            <a:spLocks noGrp="1"/>
          </p:cNvSpPr>
          <p:nvPr>
            <p:ph type="title"/>
          </p:nvPr>
        </p:nvSpPr>
        <p:spPr>
          <a:xfrm>
            <a:off x="680321" y="753228"/>
            <a:ext cx="4136123" cy="1080938"/>
          </a:xfrm>
        </p:spPr>
        <p:txBody>
          <a:bodyPr>
            <a:normAutofit/>
          </a:bodyPr>
          <a:lstStyle/>
          <a:p>
            <a:r>
              <a:rPr lang="tr-TR" sz="2400" dirty="0"/>
              <a:t>HIERARCHICAL KÜMELEME SONUÇLARI - 3</a:t>
            </a:r>
          </a:p>
        </p:txBody>
      </p:sp>
      <p:pic>
        <p:nvPicPr>
          <p:cNvPr id="20" name="Picture 1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81499283-01F3-4695-8C70-F3185B1485E4}"/>
              </a:ext>
            </a:extLst>
          </p:cNvPr>
          <p:cNvSpPr>
            <a:spLocks noGrp="1"/>
          </p:cNvSpPr>
          <p:nvPr>
            <p:ph idx="1"/>
          </p:nvPr>
        </p:nvSpPr>
        <p:spPr>
          <a:xfrm>
            <a:off x="680321" y="2336873"/>
            <a:ext cx="3656289" cy="3599316"/>
          </a:xfrm>
        </p:spPr>
        <p:txBody>
          <a:bodyPr>
            <a:normAutofit/>
          </a:bodyPr>
          <a:lstStyle/>
          <a:p>
            <a:endParaRPr lang="en-US" sz="1400"/>
          </a:p>
        </p:txBody>
      </p:sp>
      <p:sp>
        <p:nvSpPr>
          <p:cNvPr id="22" name="Rectangle 2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DF174F6-518F-41AC-B1BA-161C79E74B1A}"/>
              </a:ext>
            </a:extLst>
          </p:cNvPr>
          <p:cNvPicPr>
            <a:picLocks noChangeAspect="1"/>
          </p:cNvPicPr>
          <p:nvPr/>
        </p:nvPicPr>
        <p:blipFill>
          <a:blip r:embed="rId4"/>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71690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366CB7-4123-43DB-A72C-0E752142DB75}"/>
              </a:ext>
            </a:extLst>
          </p:cNvPr>
          <p:cNvSpPr>
            <a:spLocks noGrp="1"/>
          </p:cNvSpPr>
          <p:nvPr>
            <p:ph type="title"/>
          </p:nvPr>
        </p:nvSpPr>
        <p:spPr/>
        <p:txBody>
          <a:bodyPr/>
          <a:lstStyle/>
          <a:p>
            <a:r>
              <a:rPr lang="tr-TR" dirty="0"/>
              <a:t>MODEL ÇALIŞMASI</a:t>
            </a:r>
            <a:br>
              <a:rPr lang="tr-TR" dirty="0"/>
            </a:br>
            <a:r>
              <a:rPr lang="tr-TR" dirty="0"/>
              <a:t>3- MEAN SHIFT KÜMELEME </a:t>
            </a:r>
          </a:p>
        </p:txBody>
      </p:sp>
      <p:sp>
        <p:nvSpPr>
          <p:cNvPr id="3" name="İçerik Yer Tutucusu 2">
            <a:extLst>
              <a:ext uri="{FF2B5EF4-FFF2-40B4-BE49-F238E27FC236}">
                <a16:creationId xmlns:a16="http://schemas.microsoft.com/office/drawing/2014/main" id="{562A218C-8A74-4D97-8C9D-1ED2DCBDB3EF}"/>
              </a:ext>
            </a:extLst>
          </p:cNvPr>
          <p:cNvSpPr>
            <a:spLocks noGrp="1"/>
          </p:cNvSpPr>
          <p:nvPr>
            <p:ph idx="1"/>
          </p:nvPr>
        </p:nvSpPr>
        <p:spPr/>
        <p:txBody>
          <a:bodyPr/>
          <a:lstStyle/>
          <a:p>
            <a:r>
              <a:rPr lang="tr-TR" dirty="0" err="1"/>
              <a:t>Mean</a:t>
            </a:r>
            <a:r>
              <a:rPr lang="tr-TR" dirty="0"/>
              <a:t> </a:t>
            </a:r>
            <a:r>
              <a:rPr lang="tr-TR" dirty="0" err="1"/>
              <a:t>shift</a:t>
            </a:r>
            <a:r>
              <a:rPr lang="tr-TR" dirty="0"/>
              <a:t> algoritması bir kümeleme algoritmasıdır. Bir daire, veri üzerinde rastgele bir noktaya yerleştirilir, ardından dairenin içerisinde kalan verilerin merkez noktaları bulunup, dairenin merkez noktası, yeni bulunan merkez noktasına denk gelecek şekilde güncellenir ve bu işlemler merkez noktası değişmeyinceye kadar devam eder.</a:t>
            </a:r>
          </a:p>
          <a:p>
            <a:r>
              <a:rPr lang="tr-TR" dirty="0"/>
              <a:t>Temel olarak noktaları verilerin en yüksek yoğunluğa sahip olduğu yöne, yani küme merkezine doğru kaydırarak kümelere veri noktalarını yinelemeli olarak atar. Öncesinden küme sayısını belirtmemize gerek yoktur.</a:t>
            </a:r>
          </a:p>
        </p:txBody>
      </p:sp>
    </p:spTree>
    <p:extLst>
      <p:ext uri="{BB962C8B-B14F-4D97-AF65-F5344CB8AC3E}">
        <p14:creationId xmlns:p14="http://schemas.microsoft.com/office/powerpoint/2010/main" val="89223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5BD34B-E3D2-4119-AD28-820D0875DC88}"/>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D267C730-2086-4ED2-A793-D7D50C22E278}"/>
              </a:ext>
            </a:extLst>
          </p:cNvPr>
          <p:cNvSpPr>
            <a:spLocks noGrp="1"/>
          </p:cNvSpPr>
          <p:nvPr>
            <p:ph idx="1"/>
          </p:nvPr>
        </p:nvSpPr>
        <p:spPr/>
        <p:txBody>
          <a:bodyPr/>
          <a:lstStyle/>
          <a:p>
            <a:r>
              <a:rPr lang="tr-TR" dirty="0"/>
              <a:t>Projenin Amacı</a:t>
            </a:r>
          </a:p>
          <a:p>
            <a:r>
              <a:rPr lang="tr-TR" dirty="0"/>
              <a:t>Veri Kümesi Özelikleri</a:t>
            </a:r>
          </a:p>
          <a:p>
            <a:r>
              <a:rPr lang="tr-TR" dirty="0"/>
              <a:t>Veri Analizi</a:t>
            </a:r>
          </a:p>
          <a:p>
            <a:r>
              <a:rPr lang="tr-TR" dirty="0"/>
              <a:t>Model Çalışmaları ve Sonuçları</a:t>
            </a:r>
          </a:p>
          <a:p>
            <a:r>
              <a:rPr lang="tr-TR" dirty="0"/>
              <a:t>Görselleştirmeler</a:t>
            </a:r>
          </a:p>
          <a:p>
            <a:endParaRPr lang="tr-TR" dirty="0"/>
          </a:p>
        </p:txBody>
      </p:sp>
    </p:spTree>
    <p:extLst>
      <p:ext uri="{BB962C8B-B14F-4D97-AF65-F5344CB8AC3E}">
        <p14:creationId xmlns:p14="http://schemas.microsoft.com/office/powerpoint/2010/main" val="7101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323D20B7-434D-46DC-922D-069CA4C16E8F}"/>
              </a:ext>
            </a:extLst>
          </p:cNvPr>
          <p:cNvSpPr>
            <a:spLocks noGrp="1"/>
          </p:cNvSpPr>
          <p:nvPr>
            <p:ph type="title"/>
          </p:nvPr>
        </p:nvSpPr>
        <p:spPr>
          <a:xfrm>
            <a:off x="680321" y="753228"/>
            <a:ext cx="4136123" cy="1080938"/>
          </a:xfrm>
        </p:spPr>
        <p:txBody>
          <a:bodyPr>
            <a:normAutofit/>
          </a:bodyPr>
          <a:lstStyle/>
          <a:p>
            <a:r>
              <a:rPr lang="tr-TR" sz="2400" dirty="0"/>
              <a:t>MEAN SHIFT KÜMELEME SONUÇLARI - 1</a:t>
            </a:r>
          </a:p>
        </p:txBody>
      </p:sp>
      <p:pic>
        <p:nvPicPr>
          <p:cNvPr id="20" name="Picture 1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65616E40-84A8-453E-9A7E-3C445B9A2195}"/>
              </a:ext>
            </a:extLst>
          </p:cNvPr>
          <p:cNvSpPr>
            <a:spLocks noGrp="1"/>
          </p:cNvSpPr>
          <p:nvPr>
            <p:ph idx="1"/>
          </p:nvPr>
        </p:nvSpPr>
        <p:spPr>
          <a:xfrm>
            <a:off x="680321" y="2336873"/>
            <a:ext cx="3656289" cy="3599316"/>
          </a:xfrm>
        </p:spPr>
        <p:txBody>
          <a:bodyPr>
            <a:normAutofit/>
          </a:bodyPr>
          <a:lstStyle/>
          <a:p>
            <a:endParaRPr lang="en-US" sz="1400"/>
          </a:p>
        </p:txBody>
      </p:sp>
      <p:sp>
        <p:nvSpPr>
          <p:cNvPr id="22" name="Rectangle 2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721EAFB-0EEC-4D5C-B652-4B0CFB0B23F2}"/>
              </a:ext>
            </a:extLst>
          </p:cNvPr>
          <p:cNvPicPr>
            <a:picLocks noChangeAspect="1"/>
          </p:cNvPicPr>
          <p:nvPr/>
        </p:nvPicPr>
        <p:blipFill>
          <a:blip r:embed="rId4"/>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159693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DC8CDC7-6964-4305-80AF-FFEA164E5E4C}"/>
              </a:ext>
            </a:extLst>
          </p:cNvPr>
          <p:cNvSpPr>
            <a:spLocks noGrp="1"/>
          </p:cNvSpPr>
          <p:nvPr>
            <p:ph type="title"/>
          </p:nvPr>
        </p:nvSpPr>
        <p:spPr>
          <a:xfrm>
            <a:off x="680321" y="753228"/>
            <a:ext cx="4136123" cy="1080938"/>
          </a:xfrm>
        </p:spPr>
        <p:txBody>
          <a:bodyPr>
            <a:normAutofit/>
          </a:bodyPr>
          <a:lstStyle/>
          <a:p>
            <a:r>
              <a:rPr lang="tr-TR" sz="2400" dirty="0"/>
              <a:t>MEAN SHIFT KÜMELEME SONUÇLARI - 2</a:t>
            </a:r>
          </a:p>
        </p:txBody>
      </p:sp>
      <p:pic>
        <p:nvPicPr>
          <p:cNvPr id="20" name="Picture 1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99129237-22F4-47C0-8EAC-6C9C940F7EA1}"/>
              </a:ext>
            </a:extLst>
          </p:cNvPr>
          <p:cNvSpPr>
            <a:spLocks noGrp="1"/>
          </p:cNvSpPr>
          <p:nvPr>
            <p:ph idx="1"/>
          </p:nvPr>
        </p:nvSpPr>
        <p:spPr>
          <a:xfrm>
            <a:off x="680321" y="2336873"/>
            <a:ext cx="3656289" cy="3599316"/>
          </a:xfrm>
        </p:spPr>
        <p:txBody>
          <a:bodyPr>
            <a:normAutofit/>
          </a:bodyPr>
          <a:lstStyle/>
          <a:p>
            <a:endParaRPr lang="en-US" sz="1400"/>
          </a:p>
        </p:txBody>
      </p:sp>
      <p:sp>
        <p:nvSpPr>
          <p:cNvPr id="22" name="Rectangle 2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E6EA3D8-2FB4-416E-9C8C-BD6EAAA0F803}"/>
              </a:ext>
            </a:extLst>
          </p:cNvPr>
          <p:cNvPicPr>
            <a:picLocks noChangeAspect="1"/>
          </p:cNvPicPr>
          <p:nvPr/>
        </p:nvPicPr>
        <p:blipFill>
          <a:blip r:embed="rId4"/>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276289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55DF7CD7-3188-4CC0-82C7-CA8EB0C5DE4B}"/>
              </a:ext>
            </a:extLst>
          </p:cNvPr>
          <p:cNvSpPr>
            <a:spLocks noGrp="1"/>
          </p:cNvSpPr>
          <p:nvPr>
            <p:ph type="title"/>
          </p:nvPr>
        </p:nvSpPr>
        <p:spPr>
          <a:xfrm>
            <a:off x="680321" y="753228"/>
            <a:ext cx="4136123" cy="1080938"/>
          </a:xfrm>
        </p:spPr>
        <p:txBody>
          <a:bodyPr>
            <a:normAutofit/>
          </a:bodyPr>
          <a:lstStyle/>
          <a:p>
            <a:r>
              <a:rPr lang="tr-TR" sz="2400" dirty="0"/>
              <a:t>MEAN SHIFT KÜMELEME SONUÇLARI - 3</a:t>
            </a:r>
          </a:p>
        </p:txBody>
      </p:sp>
      <p:pic>
        <p:nvPicPr>
          <p:cNvPr id="20" name="Picture 1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34176AF0-7391-4D91-8D5A-80068936C15B}"/>
              </a:ext>
            </a:extLst>
          </p:cNvPr>
          <p:cNvSpPr>
            <a:spLocks noGrp="1"/>
          </p:cNvSpPr>
          <p:nvPr>
            <p:ph idx="1"/>
          </p:nvPr>
        </p:nvSpPr>
        <p:spPr>
          <a:xfrm>
            <a:off x="680321" y="2336873"/>
            <a:ext cx="3656289" cy="3599316"/>
          </a:xfrm>
        </p:spPr>
        <p:txBody>
          <a:bodyPr>
            <a:normAutofit/>
          </a:bodyPr>
          <a:lstStyle/>
          <a:p>
            <a:endParaRPr lang="en-US" sz="1400"/>
          </a:p>
        </p:txBody>
      </p:sp>
      <p:sp>
        <p:nvSpPr>
          <p:cNvPr id="22" name="Rectangle 2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EC9E46BC-1E9C-47CF-BA91-09C4405C130D}"/>
              </a:ext>
            </a:extLst>
          </p:cNvPr>
          <p:cNvPicPr>
            <a:picLocks noChangeAspect="1"/>
          </p:cNvPicPr>
          <p:nvPr/>
        </p:nvPicPr>
        <p:blipFill>
          <a:blip r:embed="rId4"/>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393185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2834B8-E772-4DC5-B977-6C9F527F0CEA}"/>
              </a:ext>
            </a:extLst>
          </p:cNvPr>
          <p:cNvSpPr>
            <a:spLocks noGrp="1"/>
          </p:cNvSpPr>
          <p:nvPr>
            <p:ph type="title"/>
          </p:nvPr>
        </p:nvSpPr>
        <p:spPr/>
        <p:txBody>
          <a:bodyPr/>
          <a:lstStyle/>
          <a:p>
            <a:r>
              <a:rPr lang="tr-TR" dirty="0"/>
              <a:t>MODEL ÇALIŞMALARI SONUÇLARI</a:t>
            </a:r>
          </a:p>
        </p:txBody>
      </p:sp>
      <p:sp>
        <p:nvSpPr>
          <p:cNvPr id="3" name="İçerik Yer Tutucusu 2">
            <a:extLst>
              <a:ext uri="{FF2B5EF4-FFF2-40B4-BE49-F238E27FC236}">
                <a16:creationId xmlns:a16="http://schemas.microsoft.com/office/drawing/2014/main" id="{B2CB0A02-333B-4354-B9DD-A7BB4F92BED6}"/>
              </a:ext>
            </a:extLst>
          </p:cNvPr>
          <p:cNvSpPr>
            <a:spLocks noGrp="1"/>
          </p:cNvSpPr>
          <p:nvPr>
            <p:ph idx="1"/>
          </p:nvPr>
        </p:nvSpPr>
        <p:spPr>
          <a:xfrm>
            <a:off x="680321" y="2336873"/>
            <a:ext cx="9688472" cy="4122650"/>
          </a:xfrm>
        </p:spPr>
        <p:txBody>
          <a:bodyPr>
            <a:normAutofit fontScale="92500"/>
          </a:bodyPr>
          <a:lstStyle/>
          <a:p>
            <a:r>
              <a:rPr lang="tr-TR" dirty="0" err="1"/>
              <a:t>Messi</a:t>
            </a:r>
            <a:r>
              <a:rPr lang="tr-TR" dirty="0"/>
              <a:t>, Ronaldo gibi çok yetenekli, çok para kazanan oyuncular </a:t>
            </a:r>
            <a:r>
              <a:rPr lang="tr-TR" dirty="0" err="1"/>
              <a:t>outlier</a:t>
            </a:r>
            <a:r>
              <a:rPr lang="tr-TR" dirty="0"/>
              <a:t> olarak tespit edilmiştir. Bunların yanında yeteneği çok düşük, çok az para kazanan oyuncular da </a:t>
            </a:r>
            <a:r>
              <a:rPr lang="tr-TR" dirty="0" err="1"/>
              <a:t>outlier</a:t>
            </a:r>
            <a:r>
              <a:rPr lang="tr-TR" dirty="0"/>
              <a:t> olarak belirlenmiştir.</a:t>
            </a:r>
          </a:p>
          <a:p>
            <a:r>
              <a:rPr lang="tr-TR" dirty="0"/>
              <a:t>Bazı oyuncular, üç kümeleme algoritmasında da aynı kümede yer aldıkları görülmüştür.</a:t>
            </a:r>
          </a:p>
          <a:p>
            <a:r>
              <a:rPr lang="tr-TR" dirty="0"/>
              <a:t>Her üç kümeleme algoritmasında da orta seviyeli oyuncuları (ortalama 80-85 OVA) aynı küme içerisinde oldukları görülmüştür.</a:t>
            </a:r>
          </a:p>
          <a:p>
            <a:r>
              <a:rPr lang="tr-TR" dirty="0"/>
              <a:t>Özet olarak algoritmalarının çalışmaları göz ile kontrol edilmiştir.</a:t>
            </a:r>
            <a:r>
              <a:rPr lang="en-US" dirty="0"/>
              <a:t> </a:t>
            </a:r>
            <a:r>
              <a:rPr lang="tr-TR" dirty="0"/>
              <a:t>Burada göz ile yapılan kontrol sübjektiftir. </a:t>
            </a:r>
            <a:r>
              <a:rPr lang="en-US" dirty="0"/>
              <a:t>G</a:t>
            </a:r>
            <a:r>
              <a:rPr lang="tr-TR" dirty="0" err="1"/>
              <a:t>erçek</a:t>
            </a:r>
            <a:r>
              <a:rPr lang="tr-TR" dirty="0"/>
              <a:t> hayat problemlerinde elimizdeki verinin büyüklüğü algoritmanın çalışma zamanı, iş birimlerinin talepleri değerlendirilerek seçim yapmanın daha doğru olacağı sonucu çıkarılmıştır.</a:t>
            </a:r>
          </a:p>
        </p:txBody>
      </p:sp>
    </p:spTree>
    <p:extLst>
      <p:ext uri="{BB962C8B-B14F-4D97-AF65-F5344CB8AC3E}">
        <p14:creationId xmlns:p14="http://schemas.microsoft.com/office/powerpoint/2010/main" val="289183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52BF570B-E60D-4481-9DA2-BE09A90D1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FED709D8-982D-460C-AB57-0DFFB5603928}"/>
              </a:ext>
            </a:extLst>
          </p:cNvPr>
          <p:cNvPicPr>
            <a:picLocks noChangeAspect="1"/>
          </p:cNvPicPr>
          <p:nvPr/>
        </p:nvPicPr>
        <p:blipFill rotWithShape="1">
          <a:blip r:embed="rId2">
            <a:duotone>
              <a:schemeClr val="bg2">
                <a:shade val="45000"/>
                <a:satMod val="135000"/>
              </a:schemeClr>
              <a:prstClr val="white"/>
            </a:duotone>
            <a:alphaModFix amt="41000"/>
          </a:blip>
          <a:srcRect t="5412" r="9091" b="3679"/>
          <a:stretch/>
        </p:blipFill>
        <p:spPr>
          <a:xfrm>
            <a:off x="-3176" y="-1"/>
            <a:ext cx="12192000" cy="6857991"/>
          </a:xfrm>
          <a:prstGeom prst="rect">
            <a:avLst/>
          </a:prstGeom>
        </p:spPr>
      </p:pic>
      <p:sp>
        <p:nvSpPr>
          <p:cNvPr id="12" name="Rectangle 11">
            <a:extLst>
              <a:ext uri="{FF2B5EF4-FFF2-40B4-BE49-F238E27FC236}">
                <a16:creationId xmlns:a16="http://schemas.microsoft.com/office/drawing/2014/main" id="{38321F7C-3441-47D4-89EC-F6C7FF3B2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96096821-C39D-4831-9505-188212BA8E0B}"/>
              </a:ext>
            </a:extLst>
          </p:cNvPr>
          <p:cNvSpPr>
            <a:spLocks noGrp="1"/>
          </p:cNvSpPr>
          <p:nvPr>
            <p:ph type="ctrTitle"/>
          </p:nvPr>
        </p:nvSpPr>
        <p:spPr>
          <a:xfrm>
            <a:off x="680322" y="4402667"/>
            <a:ext cx="8133478" cy="940240"/>
          </a:xfrm>
        </p:spPr>
        <p:txBody>
          <a:bodyPr>
            <a:normAutofit/>
          </a:bodyPr>
          <a:lstStyle/>
          <a:p>
            <a:r>
              <a:rPr lang="tr-TR" sz="3000"/>
              <a:t>VERİ GÖRSELLEŞTİRME UYGULAMA ÖRNEKLERİ</a:t>
            </a:r>
          </a:p>
        </p:txBody>
      </p:sp>
      <p:sp>
        <p:nvSpPr>
          <p:cNvPr id="5" name="Alt Başlık 4">
            <a:extLst>
              <a:ext uri="{FF2B5EF4-FFF2-40B4-BE49-F238E27FC236}">
                <a16:creationId xmlns:a16="http://schemas.microsoft.com/office/drawing/2014/main" id="{29B48B3A-D648-44DB-83B0-FADEA62501E4}"/>
              </a:ext>
            </a:extLst>
          </p:cNvPr>
          <p:cNvSpPr>
            <a:spLocks noGrp="1"/>
          </p:cNvSpPr>
          <p:nvPr>
            <p:ph type="subTitle" idx="1"/>
          </p:nvPr>
        </p:nvSpPr>
        <p:spPr>
          <a:xfrm>
            <a:off x="680322" y="5342302"/>
            <a:ext cx="8133478" cy="406566"/>
          </a:xfrm>
        </p:spPr>
        <p:txBody>
          <a:bodyPr>
            <a:normAutofit/>
          </a:bodyPr>
          <a:lstStyle/>
          <a:p>
            <a:endParaRPr lang="tr-TR" sz="1800"/>
          </a:p>
        </p:txBody>
      </p:sp>
      <p:sp>
        <p:nvSpPr>
          <p:cNvPr id="32" name="Rectangle 13">
            <a:extLst>
              <a:ext uri="{FF2B5EF4-FFF2-40B4-BE49-F238E27FC236}">
                <a16:creationId xmlns:a16="http://schemas.microsoft.com/office/drawing/2014/main" id="{95FE5F6F-BF7C-44AD-9CEB-0A16A7DA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5">
            <a:extLst>
              <a:ext uri="{FF2B5EF4-FFF2-40B4-BE49-F238E27FC236}">
                <a16:creationId xmlns:a16="http://schemas.microsoft.com/office/drawing/2014/main" id="{70614AF8-278F-429C-8560-C4C711BEE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id="{3975A3A9-46B2-434A-8D1C-E01B8B9D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2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95852827-B0CA-4976-9545-390A156D2E07}"/>
              </a:ext>
            </a:extLst>
          </p:cNvPr>
          <p:cNvPicPr>
            <a:picLocks noChangeAspect="1"/>
          </p:cNvPicPr>
          <p:nvPr/>
        </p:nvPicPr>
        <p:blipFill>
          <a:blip r:embed="rId2"/>
          <a:stretch>
            <a:fillRect/>
          </a:stretch>
        </p:blipFill>
        <p:spPr>
          <a:xfrm>
            <a:off x="0" y="1"/>
            <a:ext cx="6096001" cy="3048000"/>
          </a:xfrm>
          <a:prstGeom prst="rect">
            <a:avLst/>
          </a:prstGeom>
        </p:spPr>
      </p:pic>
      <p:pic>
        <p:nvPicPr>
          <p:cNvPr id="8" name="Resim 7">
            <a:extLst>
              <a:ext uri="{FF2B5EF4-FFF2-40B4-BE49-F238E27FC236}">
                <a16:creationId xmlns:a16="http://schemas.microsoft.com/office/drawing/2014/main" id="{197F3A52-CB7C-4FD6-9C13-55E35B93916B}"/>
              </a:ext>
            </a:extLst>
          </p:cNvPr>
          <p:cNvPicPr>
            <a:picLocks noChangeAspect="1"/>
          </p:cNvPicPr>
          <p:nvPr/>
        </p:nvPicPr>
        <p:blipFill>
          <a:blip r:embed="rId3"/>
          <a:stretch>
            <a:fillRect/>
          </a:stretch>
        </p:blipFill>
        <p:spPr>
          <a:xfrm>
            <a:off x="1749287" y="3048001"/>
            <a:ext cx="7527235" cy="3345437"/>
          </a:xfrm>
          <a:prstGeom prst="rect">
            <a:avLst/>
          </a:prstGeom>
        </p:spPr>
      </p:pic>
      <p:pic>
        <p:nvPicPr>
          <p:cNvPr id="16" name="Resim 15">
            <a:extLst>
              <a:ext uri="{FF2B5EF4-FFF2-40B4-BE49-F238E27FC236}">
                <a16:creationId xmlns:a16="http://schemas.microsoft.com/office/drawing/2014/main" id="{9F8D26D8-49A2-4BE1-AB8A-2022199B728B}"/>
              </a:ext>
            </a:extLst>
          </p:cNvPr>
          <p:cNvPicPr>
            <a:picLocks noChangeAspect="1"/>
          </p:cNvPicPr>
          <p:nvPr/>
        </p:nvPicPr>
        <p:blipFill>
          <a:blip r:embed="rId4"/>
          <a:stretch>
            <a:fillRect/>
          </a:stretch>
        </p:blipFill>
        <p:spPr>
          <a:xfrm>
            <a:off x="6281530" y="242038"/>
            <a:ext cx="5127855" cy="2563927"/>
          </a:xfrm>
          <a:prstGeom prst="rect">
            <a:avLst/>
          </a:prstGeom>
        </p:spPr>
      </p:pic>
    </p:spTree>
    <p:extLst>
      <p:ext uri="{BB962C8B-B14F-4D97-AF65-F5344CB8AC3E}">
        <p14:creationId xmlns:p14="http://schemas.microsoft.com/office/powerpoint/2010/main" val="265940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4972FDB-3B1D-45B9-A89F-D191F14965F7}"/>
              </a:ext>
            </a:extLst>
          </p:cNvPr>
          <p:cNvPicPr>
            <a:picLocks noChangeAspect="1"/>
          </p:cNvPicPr>
          <p:nvPr/>
        </p:nvPicPr>
        <p:blipFill>
          <a:blip r:embed="rId2"/>
          <a:stretch>
            <a:fillRect/>
          </a:stretch>
        </p:blipFill>
        <p:spPr>
          <a:xfrm>
            <a:off x="185531" y="1056861"/>
            <a:ext cx="10290314" cy="5145157"/>
          </a:xfrm>
          <a:prstGeom prst="rect">
            <a:avLst/>
          </a:prstGeom>
        </p:spPr>
      </p:pic>
    </p:spTree>
    <p:extLst>
      <p:ext uri="{BB962C8B-B14F-4D97-AF65-F5344CB8AC3E}">
        <p14:creationId xmlns:p14="http://schemas.microsoft.com/office/powerpoint/2010/main" val="2919370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26C7683-2DB5-446D-A5F5-9818BAA01E96}"/>
              </a:ext>
            </a:extLst>
          </p:cNvPr>
          <p:cNvPicPr>
            <a:picLocks noChangeAspect="1"/>
          </p:cNvPicPr>
          <p:nvPr/>
        </p:nvPicPr>
        <p:blipFill>
          <a:blip r:embed="rId2"/>
          <a:stretch>
            <a:fillRect/>
          </a:stretch>
        </p:blipFill>
        <p:spPr>
          <a:xfrm>
            <a:off x="43069" y="0"/>
            <a:ext cx="5903844" cy="3935896"/>
          </a:xfrm>
          <a:prstGeom prst="rect">
            <a:avLst/>
          </a:prstGeom>
        </p:spPr>
      </p:pic>
      <p:pic>
        <p:nvPicPr>
          <p:cNvPr id="5" name="Resim 4">
            <a:extLst>
              <a:ext uri="{FF2B5EF4-FFF2-40B4-BE49-F238E27FC236}">
                <a16:creationId xmlns:a16="http://schemas.microsoft.com/office/drawing/2014/main" id="{8DD99B40-8182-4021-851D-A69972497905}"/>
              </a:ext>
            </a:extLst>
          </p:cNvPr>
          <p:cNvPicPr>
            <a:picLocks noChangeAspect="1"/>
          </p:cNvPicPr>
          <p:nvPr/>
        </p:nvPicPr>
        <p:blipFill>
          <a:blip r:embed="rId3"/>
          <a:stretch>
            <a:fillRect/>
          </a:stretch>
        </p:blipFill>
        <p:spPr>
          <a:xfrm>
            <a:off x="4187687" y="4081670"/>
            <a:ext cx="7474226" cy="2615979"/>
          </a:xfrm>
          <a:prstGeom prst="rect">
            <a:avLst/>
          </a:prstGeom>
        </p:spPr>
      </p:pic>
      <p:pic>
        <p:nvPicPr>
          <p:cNvPr id="7" name="Resim 6">
            <a:extLst>
              <a:ext uri="{FF2B5EF4-FFF2-40B4-BE49-F238E27FC236}">
                <a16:creationId xmlns:a16="http://schemas.microsoft.com/office/drawing/2014/main" id="{6F1F556C-E17A-433D-8089-CD9E0D60E370}"/>
              </a:ext>
            </a:extLst>
          </p:cNvPr>
          <p:cNvPicPr>
            <a:picLocks noChangeAspect="1"/>
          </p:cNvPicPr>
          <p:nvPr/>
        </p:nvPicPr>
        <p:blipFill>
          <a:blip r:embed="rId4"/>
          <a:stretch>
            <a:fillRect/>
          </a:stretch>
        </p:blipFill>
        <p:spPr>
          <a:xfrm>
            <a:off x="6052931" y="584200"/>
            <a:ext cx="6096000" cy="2844800"/>
          </a:xfrm>
          <a:prstGeom prst="rect">
            <a:avLst/>
          </a:prstGeom>
        </p:spPr>
      </p:pic>
    </p:spTree>
    <p:extLst>
      <p:ext uri="{BB962C8B-B14F-4D97-AF65-F5344CB8AC3E}">
        <p14:creationId xmlns:p14="http://schemas.microsoft.com/office/powerpoint/2010/main" val="2851157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540F363-0CA7-4D95-AE35-55722978A970}"/>
              </a:ext>
            </a:extLst>
          </p:cNvPr>
          <p:cNvPicPr>
            <a:picLocks noChangeAspect="1"/>
          </p:cNvPicPr>
          <p:nvPr/>
        </p:nvPicPr>
        <p:blipFill>
          <a:blip r:embed="rId2"/>
          <a:stretch>
            <a:fillRect/>
          </a:stretch>
        </p:blipFill>
        <p:spPr>
          <a:xfrm>
            <a:off x="92765" y="143933"/>
            <a:ext cx="7229061" cy="2811302"/>
          </a:xfrm>
          <a:prstGeom prst="rect">
            <a:avLst/>
          </a:prstGeom>
        </p:spPr>
      </p:pic>
      <p:pic>
        <p:nvPicPr>
          <p:cNvPr id="5" name="Resim 4">
            <a:extLst>
              <a:ext uri="{FF2B5EF4-FFF2-40B4-BE49-F238E27FC236}">
                <a16:creationId xmlns:a16="http://schemas.microsoft.com/office/drawing/2014/main" id="{3F346DF7-16A7-4A4E-A7A1-3871593452B8}"/>
              </a:ext>
            </a:extLst>
          </p:cNvPr>
          <p:cNvPicPr>
            <a:picLocks noChangeAspect="1"/>
          </p:cNvPicPr>
          <p:nvPr/>
        </p:nvPicPr>
        <p:blipFill>
          <a:blip r:embed="rId3"/>
          <a:stretch>
            <a:fillRect/>
          </a:stretch>
        </p:blipFill>
        <p:spPr>
          <a:xfrm>
            <a:off x="6613250" y="3167270"/>
            <a:ext cx="5492611" cy="3380068"/>
          </a:xfrm>
          <a:prstGeom prst="rect">
            <a:avLst/>
          </a:prstGeom>
        </p:spPr>
      </p:pic>
      <p:pic>
        <p:nvPicPr>
          <p:cNvPr id="7" name="Resim 6">
            <a:extLst>
              <a:ext uri="{FF2B5EF4-FFF2-40B4-BE49-F238E27FC236}">
                <a16:creationId xmlns:a16="http://schemas.microsoft.com/office/drawing/2014/main" id="{C54CF41B-80BF-432E-A0DE-E81556A7ADEF}"/>
              </a:ext>
            </a:extLst>
          </p:cNvPr>
          <p:cNvPicPr>
            <a:picLocks noChangeAspect="1"/>
          </p:cNvPicPr>
          <p:nvPr/>
        </p:nvPicPr>
        <p:blipFill>
          <a:blip r:embed="rId4"/>
          <a:stretch>
            <a:fillRect/>
          </a:stretch>
        </p:blipFill>
        <p:spPr>
          <a:xfrm>
            <a:off x="92765" y="3902766"/>
            <a:ext cx="6211957" cy="2070652"/>
          </a:xfrm>
          <a:prstGeom prst="rect">
            <a:avLst/>
          </a:prstGeom>
        </p:spPr>
      </p:pic>
    </p:spTree>
    <p:extLst>
      <p:ext uri="{BB962C8B-B14F-4D97-AF65-F5344CB8AC3E}">
        <p14:creationId xmlns:p14="http://schemas.microsoft.com/office/powerpoint/2010/main" val="284665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0424D7B-B367-4B10-8574-CD3E3E7DA214}"/>
              </a:ext>
            </a:extLst>
          </p:cNvPr>
          <p:cNvPicPr>
            <a:picLocks noChangeAspect="1"/>
          </p:cNvPicPr>
          <p:nvPr/>
        </p:nvPicPr>
        <p:blipFill>
          <a:blip r:embed="rId2"/>
          <a:stretch>
            <a:fillRect/>
          </a:stretch>
        </p:blipFill>
        <p:spPr>
          <a:xfrm>
            <a:off x="740466" y="347869"/>
            <a:ext cx="9243392" cy="6162261"/>
          </a:xfrm>
          <a:prstGeom prst="rect">
            <a:avLst/>
          </a:prstGeom>
        </p:spPr>
      </p:pic>
    </p:spTree>
    <p:extLst>
      <p:ext uri="{BB962C8B-B14F-4D97-AF65-F5344CB8AC3E}">
        <p14:creationId xmlns:p14="http://schemas.microsoft.com/office/powerpoint/2010/main" val="173867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92998A-A6B0-4CBF-9535-ED2C11F64413}"/>
              </a:ext>
            </a:extLst>
          </p:cNvPr>
          <p:cNvSpPr>
            <a:spLocks noGrp="1"/>
          </p:cNvSpPr>
          <p:nvPr>
            <p:ph type="title"/>
          </p:nvPr>
        </p:nvSpPr>
        <p:spPr/>
        <p:txBody>
          <a:bodyPr/>
          <a:lstStyle/>
          <a:p>
            <a:r>
              <a:rPr lang="tr-TR" dirty="0"/>
              <a:t>PROJENİN AMACI</a:t>
            </a:r>
          </a:p>
        </p:txBody>
      </p:sp>
      <p:sp>
        <p:nvSpPr>
          <p:cNvPr id="3" name="İçerik Yer Tutucusu 2">
            <a:extLst>
              <a:ext uri="{FF2B5EF4-FFF2-40B4-BE49-F238E27FC236}">
                <a16:creationId xmlns:a16="http://schemas.microsoft.com/office/drawing/2014/main" id="{1D1C8D91-624C-47AD-BC3B-0D766A954CC6}"/>
              </a:ext>
            </a:extLst>
          </p:cNvPr>
          <p:cNvSpPr>
            <a:spLocks noGrp="1"/>
          </p:cNvSpPr>
          <p:nvPr>
            <p:ph idx="1"/>
          </p:nvPr>
        </p:nvSpPr>
        <p:spPr/>
        <p:txBody>
          <a:bodyPr/>
          <a:lstStyle/>
          <a:p>
            <a:r>
              <a:rPr lang="tr-TR" dirty="0"/>
              <a:t>FIFA 2021 oyunu içerisinde yer alan oyuncu verilerine kümeleme algoritmaları uygulanarak oyuncuları kümelemek</a:t>
            </a:r>
          </a:p>
          <a:p>
            <a:r>
              <a:rPr lang="tr-TR" dirty="0"/>
              <a:t>Kümele yaparken algoritmaların neye göre kümelediklerini gözlemlemek</a:t>
            </a:r>
          </a:p>
          <a:p>
            <a:r>
              <a:rPr lang="tr-TR" dirty="0"/>
              <a:t>Kümeleme algoritmalarının ne gibi parametre kullandıklarını gözlemlemek</a:t>
            </a:r>
          </a:p>
          <a:p>
            <a:r>
              <a:rPr lang="tr-TR" dirty="0"/>
              <a:t>Veriler üzerinde görselleştirmeler yaparak verileri anlamlaştırmak</a:t>
            </a:r>
          </a:p>
          <a:p>
            <a:pPr marL="0" indent="0">
              <a:buNone/>
            </a:pPr>
            <a:endParaRPr lang="tr-TR" dirty="0"/>
          </a:p>
        </p:txBody>
      </p:sp>
    </p:spTree>
    <p:extLst>
      <p:ext uri="{BB962C8B-B14F-4D97-AF65-F5344CB8AC3E}">
        <p14:creationId xmlns:p14="http://schemas.microsoft.com/office/powerpoint/2010/main" val="22303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5708C51C-BE49-40F0-B3C6-33B579B5A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1" name="Rectangle 20">
              <a:extLst>
                <a:ext uri="{FF2B5EF4-FFF2-40B4-BE49-F238E27FC236}">
                  <a16:creationId xmlns:a16="http://schemas.microsoft.com/office/drawing/2014/main" id="{0F552B4D-E73B-404F-95E2-07E89F33A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C40CF95-BD88-4E85-AE5C-BA1A79D205F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4" name="Rectangle 23">
            <a:extLst>
              <a:ext uri="{FF2B5EF4-FFF2-40B4-BE49-F238E27FC236}">
                <a16:creationId xmlns:a16="http://schemas.microsoft.com/office/drawing/2014/main" id="{19CF8566-1992-4E2F-AD73-356181214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57EC66D-97F4-4B56-96E6-D6D37AC87A98}"/>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dirty="0"/>
              <a:t>TEŞEKKÜRLER</a:t>
            </a:r>
          </a:p>
        </p:txBody>
      </p:sp>
      <p:sp>
        <p:nvSpPr>
          <p:cNvPr id="3" name="Metin Yer Tutucusu 2">
            <a:extLst>
              <a:ext uri="{FF2B5EF4-FFF2-40B4-BE49-F238E27FC236}">
                <a16:creationId xmlns:a16="http://schemas.microsoft.com/office/drawing/2014/main" id="{E8A5659D-8E57-416F-9175-0FDA3B1DBF76}"/>
              </a:ext>
            </a:extLst>
          </p:cNvPr>
          <p:cNvSpPr>
            <a:spLocks noGrp="1"/>
          </p:cNvSpPr>
          <p:nvPr>
            <p:ph type="body" sz="half" idx="2"/>
          </p:nvPr>
        </p:nvSpPr>
        <p:spPr>
          <a:xfrm>
            <a:off x="690908" y="5650118"/>
            <a:ext cx="8133478" cy="406566"/>
          </a:xfrm>
        </p:spPr>
        <p:txBody>
          <a:bodyPr vert="horz" lIns="91440" tIns="45720" rIns="91440" bIns="45720" rtlCol="0">
            <a:normAutofit/>
          </a:bodyPr>
          <a:lstStyle/>
          <a:p>
            <a:pPr algn="r"/>
            <a:r>
              <a:rPr lang="en-US" sz="1800"/>
              <a:t>GÖKHAN HAS - 161044067</a:t>
            </a:r>
          </a:p>
        </p:txBody>
      </p:sp>
      <p:pic>
        <p:nvPicPr>
          <p:cNvPr id="5" name="Resim 4">
            <a:extLst>
              <a:ext uri="{FF2B5EF4-FFF2-40B4-BE49-F238E27FC236}">
                <a16:creationId xmlns:a16="http://schemas.microsoft.com/office/drawing/2014/main" id="{02EC0290-48DC-44F2-9C1C-C8930ECC2575}"/>
              </a:ext>
            </a:extLst>
          </p:cNvPr>
          <p:cNvPicPr>
            <a:picLocks noChangeAspect="1"/>
          </p:cNvPicPr>
          <p:nvPr/>
        </p:nvPicPr>
        <p:blipFill rotWithShape="1">
          <a:blip r:embed="rId5"/>
          <a:srcRect t="29288"/>
          <a:stretch/>
        </p:blipFill>
        <p:spPr>
          <a:xfrm>
            <a:off x="634277" y="640078"/>
            <a:ext cx="10917644" cy="3609141"/>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89CC8083-ABEB-41E0-B4DD-138CDA9C3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B474C815-630A-48EC-AEF2-64E56D96F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2CA8B2-30BF-4774-9C0D-611F4F8D6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07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16114-56F4-446F-B493-4711004EB94D}"/>
              </a:ext>
            </a:extLst>
          </p:cNvPr>
          <p:cNvSpPr>
            <a:spLocks noGrp="1"/>
          </p:cNvSpPr>
          <p:nvPr>
            <p:ph type="title"/>
          </p:nvPr>
        </p:nvSpPr>
        <p:spPr/>
        <p:txBody>
          <a:bodyPr/>
          <a:lstStyle/>
          <a:p>
            <a:r>
              <a:rPr lang="tr-TR" dirty="0"/>
              <a:t>VERİ KÜMESİ</a:t>
            </a:r>
            <a:br>
              <a:rPr lang="tr-TR" dirty="0"/>
            </a:br>
            <a:r>
              <a:rPr lang="tr-TR" dirty="0"/>
              <a:t>ÖZELLİKLERİ </a:t>
            </a:r>
          </a:p>
        </p:txBody>
      </p:sp>
      <p:sp>
        <p:nvSpPr>
          <p:cNvPr id="3" name="İçerik Yer Tutucusu 2">
            <a:extLst>
              <a:ext uri="{FF2B5EF4-FFF2-40B4-BE49-F238E27FC236}">
                <a16:creationId xmlns:a16="http://schemas.microsoft.com/office/drawing/2014/main" id="{07A7A4FC-7E1A-4FCF-B4EE-42F2CCB97475}"/>
              </a:ext>
            </a:extLst>
          </p:cNvPr>
          <p:cNvSpPr>
            <a:spLocks noGrp="1"/>
          </p:cNvSpPr>
          <p:nvPr>
            <p:ph idx="1"/>
          </p:nvPr>
        </p:nvSpPr>
        <p:spPr/>
        <p:txBody>
          <a:bodyPr/>
          <a:lstStyle/>
          <a:p>
            <a:endParaRPr lang="tr-TR" dirty="0"/>
          </a:p>
        </p:txBody>
      </p:sp>
      <p:graphicFrame>
        <p:nvGraphicFramePr>
          <p:cNvPr id="5" name="İçerik Yer Tutucusu 2">
            <a:extLst>
              <a:ext uri="{FF2B5EF4-FFF2-40B4-BE49-F238E27FC236}">
                <a16:creationId xmlns:a16="http://schemas.microsoft.com/office/drawing/2014/main" id="{BF852E64-699A-43D7-9CD1-E30CFB736E91}"/>
              </a:ext>
            </a:extLst>
          </p:cNvPr>
          <p:cNvGraphicFramePr>
            <a:graphicFrameLocks/>
          </p:cNvGraphicFramePr>
          <p:nvPr>
            <p:extLst>
              <p:ext uri="{D42A27DB-BD31-4B8C-83A1-F6EECF244321}">
                <p14:modId xmlns:p14="http://schemas.microsoft.com/office/powerpoint/2010/main" val="75544476"/>
              </p:ext>
            </p:extLst>
          </p:nvPr>
        </p:nvGraphicFramePr>
        <p:xfrm>
          <a:off x="3624044" y="592226"/>
          <a:ext cx="6912528" cy="499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599440-A14D-44DD-90EA-8FB4BECEEEEA}"/>
              </a:ext>
            </a:extLst>
          </p:cNvPr>
          <p:cNvSpPr>
            <a:spLocks noGrp="1"/>
          </p:cNvSpPr>
          <p:nvPr>
            <p:ph type="title"/>
          </p:nvPr>
        </p:nvSpPr>
        <p:spPr/>
        <p:txBody>
          <a:bodyPr>
            <a:normAutofit/>
          </a:bodyPr>
          <a:lstStyle/>
          <a:p>
            <a:r>
              <a:rPr lang="tr-TR" dirty="0"/>
              <a:t>VERİ KÜMESİ</a:t>
            </a:r>
            <a:br>
              <a:rPr lang="tr-TR" dirty="0"/>
            </a:br>
            <a:r>
              <a:rPr lang="tr-TR" dirty="0"/>
              <a:t>ÖZELLİKLERİ</a:t>
            </a:r>
          </a:p>
        </p:txBody>
      </p:sp>
      <p:sp>
        <p:nvSpPr>
          <p:cNvPr id="3" name="İçerik Yer Tutucusu 2">
            <a:extLst>
              <a:ext uri="{FF2B5EF4-FFF2-40B4-BE49-F238E27FC236}">
                <a16:creationId xmlns:a16="http://schemas.microsoft.com/office/drawing/2014/main" id="{69C7669C-F787-460E-A961-4F767B724F02}"/>
              </a:ext>
            </a:extLst>
          </p:cNvPr>
          <p:cNvSpPr>
            <a:spLocks noGrp="1"/>
          </p:cNvSpPr>
          <p:nvPr>
            <p:ph idx="1"/>
          </p:nvPr>
        </p:nvSpPr>
        <p:spPr/>
        <p:txBody>
          <a:bodyPr/>
          <a:lstStyle/>
          <a:p>
            <a:endParaRPr lang="tr-TR" dirty="0"/>
          </a:p>
        </p:txBody>
      </p:sp>
      <p:graphicFrame>
        <p:nvGraphicFramePr>
          <p:cNvPr id="5" name="İçerik Yer Tutucusu 2">
            <a:extLst>
              <a:ext uri="{FF2B5EF4-FFF2-40B4-BE49-F238E27FC236}">
                <a16:creationId xmlns:a16="http://schemas.microsoft.com/office/drawing/2014/main" id="{56F05709-35CC-4AF4-B6F0-F24E37CFB645}"/>
              </a:ext>
            </a:extLst>
          </p:cNvPr>
          <p:cNvGraphicFramePr>
            <a:graphicFrameLocks/>
          </p:cNvGraphicFramePr>
          <p:nvPr>
            <p:extLst>
              <p:ext uri="{D42A27DB-BD31-4B8C-83A1-F6EECF244321}">
                <p14:modId xmlns:p14="http://schemas.microsoft.com/office/powerpoint/2010/main" val="1683593979"/>
              </p:ext>
            </p:extLst>
          </p:nvPr>
        </p:nvGraphicFramePr>
        <p:xfrm>
          <a:off x="3884707" y="583837"/>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73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698906-F123-49CB-B633-247AC4870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2AFB628-1D2A-4F5A-8E9E-2C8E917B5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5D86D9DA-31E3-48ED-9F77-2D8B649BD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C6B320-AA89-4C19-89F7-71D46B26B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131BE47A-6DC2-431D-9AFD-5BD50F54A7C2}"/>
              </a:ext>
            </a:extLst>
          </p:cNvPr>
          <p:cNvSpPr>
            <a:spLocks noGrp="1"/>
          </p:cNvSpPr>
          <p:nvPr>
            <p:ph type="title"/>
          </p:nvPr>
        </p:nvSpPr>
        <p:spPr>
          <a:xfrm>
            <a:off x="680321" y="753228"/>
            <a:ext cx="5584677" cy="1080938"/>
          </a:xfrm>
        </p:spPr>
        <p:txBody>
          <a:bodyPr>
            <a:normAutofit/>
          </a:bodyPr>
          <a:lstStyle/>
          <a:p>
            <a:r>
              <a:rPr lang="tr-TR"/>
              <a:t>VERİ ANALİZİ</a:t>
            </a:r>
            <a:br>
              <a:rPr lang="tr-TR"/>
            </a:br>
            <a:r>
              <a:rPr lang="tr-TR"/>
              <a:t>ÖNİŞLEME UYGULANMASI</a:t>
            </a:r>
            <a:endParaRPr lang="tr-TR" dirty="0"/>
          </a:p>
        </p:txBody>
      </p:sp>
      <p:pic>
        <p:nvPicPr>
          <p:cNvPr id="18" name="Picture 17">
            <a:extLst>
              <a:ext uri="{FF2B5EF4-FFF2-40B4-BE49-F238E27FC236}">
                <a16:creationId xmlns:a16="http://schemas.microsoft.com/office/drawing/2014/main" id="{4AC1383A-2DFB-422E-8FB2-1CABD96DDF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İçerik Yer Tutucusu 2">
            <a:extLst>
              <a:ext uri="{FF2B5EF4-FFF2-40B4-BE49-F238E27FC236}">
                <a16:creationId xmlns:a16="http://schemas.microsoft.com/office/drawing/2014/main" id="{A5E7E18A-90D6-4FF1-ACA3-E80E881DE70B}"/>
              </a:ext>
            </a:extLst>
          </p:cNvPr>
          <p:cNvSpPr>
            <a:spLocks noGrp="1"/>
          </p:cNvSpPr>
          <p:nvPr>
            <p:ph idx="1"/>
          </p:nvPr>
        </p:nvSpPr>
        <p:spPr>
          <a:xfrm>
            <a:off x="680321" y="2336872"/>
            <a:ext cx="5291271" cy="3700033"/>
          </a:xfrm>
        </p:spPr>
        <p:txBody>
          <a:bodyPr>
            <a:normAutofit/>
          </a:bodyPr>
          <a:lstStyle/>
          <a:p>
            <a:r>
              <a:rPr lang="en-US" sz="2000" dirty="0" err="1"/>
              <a:t>Maaş</a:t>
            </a:r>
            <a:r>
              <a:rPr lang="tr-TR" sz="2000" dirty="0"/>
              <a:t> (</a:t>
            </a:r>
            <a:r>
              <a:rPr lang="tr-TR" sz="2000" dirty="0" err="1"/>
              <a:t>Wage</a:t>
            </a:r>
            <a:r>
              <a:rPr lang="tr-TR" sz="2000" dirty="0"/>
              <a:t>)</a:t>
            </a:r>
            <a:r>
              <a:rPr lang="en-US" sz="2000" dirty="0"/>
              <a:t> </a:t>
            </a:r>
            <a:r>
              <a:rPr lang="en-US" sz="2000" dirty="0" err="1"/>
              <a:t>ve</a:t>
            </a:r>
            <a:r>
              <a:rPr lang="en-US" sz="2000" dirty="0"/>
              <a:t> Transfer </a:t>
            </a:r>
            <a:r>
              <a:rPr lang="en-US" sz="2000" dirty="0" err="1"/>
              <a:t>Bedeli</a:t>
            </a:r>
            <a:r>
              <a:rPr lang="tr-TR" sz="2000" dirty="0"/>
              <a:t> (Value)</a:t>
            </a:r>
            <a:r>
              <a:rPr lang="en-US" sz="2000" dirty="0"/>
              <a:t> </a:t>
            </a:r>
            <a:r>
              <a:rPr lang="en-US" sz="2000" dirty="0" err="1"/>
              <a:t>kolonları</a:t>
            </a:r>
            <a:r>
              <a:rPr lang="en-US" sz="2000" dirty="0"/>
              <a:t> string </a:t>
            </a:r>
            <a:r>
              <a:rPr lang="en-US" sz="2000" dirty="0" err="1"/>
              <a:t>olarak</a:t>
            </a:r>
            <a:r>
              <a:rPr lang="en-US" sz="2000" dirty="0"/>
              <a:t> </a:t>
            </a:r>
            <a:r>
              <a:rPr lang="en-US" sz="2000" dirty="0" err="1"/>
              <a:t>tanımlanmışt</a:t>
            </a:r>
            <a:r>
              <a:rPr lang="tr-TR" sz="2000" dirty="0" err="1"/>
              <a:t>ır</a:t>
            </a:r>
            <a:r>
              <a:rPr lang="tr-TR" sz="2000" dirty="0"/>
              <a:t>.</a:t>
            </a:r>
          </a:p>
          <a:p>
            <a:r>
              <a:rPr lang="en-US" sz="2000" dirty="0" err="1"/>
              <a:t>Kolonlar</a:t>
            </a:r>
            <a:r>
              <a:rPr lang="en-US" sz="2000" dirty="0"/>
              <a:t> </a:t>
            </a:r>
            <a:r>
              <a:rPr lang="en-US" sz="2000" dirty="0" err="1"/>
              <a:t>içerisinde</a:t>
            </a:r>
            <a:r>
              <a:rPr lang="en-US" sz="2000" dirty="0"/>
              <a:t> M</a:t>
            </a:r>
            <a:r>
              <a:rPr lang="tr-TR" sz="2000" dirty="0"/>
              <a:t> </a:t>
            </a:r>
            <a:r>
              <a:rPr lang="en-US" sz="2000" dirty="0"/>
              <a:t>(Million), K</a:t>
            </a:r>
            <a:r>
              <a:rPr lang="tr-TR" sz="2000" dirty="0"/>
              <a:t> </a:t>
            </a:r>
            <a:r>
              <a:rPr lang="en-US" sz="2000" dirty="0"/>
              <a:t>(Thousand) </a:t>
            </a:r>
            <a:r>
              <a:rPr lang="en-US" sz="2000" dirty="0" err="1"/>
              <a:t>gibi</a:t>
            </a:r>
            <a:r>
              <a:rPr lang="en-US" sz="2000" dirty="0"/>
              <a:t> </a:t>
            </a:r>
            <a:r>
              <a:rPr lang="en-US" sz="2000" dirty="0" err="1"/>
              <a:t>kısaltmalara</a:t>
            </a:r>
            <a:r>
              <a:rPr lang="en-US" sz="2000" dirty="0"/>
              <a:t> </a:t>
            </a:r>
            <a:r>
              <a:rPr lang="en-US" sz="2000" dirty="0" err="1"/>
              <a:t>yer</a:t>
            </a:r>
            <a:r>
              <a:rPr lang="en-US" sz="2000" dirty="0"/>
              <a:t> </a:t>
            </a:r>
            <a:r>
              <a:rPr lang="en-US" sz="2000" dirty="0" err="1"/>
              <a:t>verilmişti</a:t>
            </a:r>
            <a:r>
              <a:rPr lang="tr-TR" sz="2000" dirty="0"/>
              <a:t>r</a:t>
            </a:r>
            <a:r>
              <a:rPr lang="en-US" sz="2000" dirty="0"/>
              <a:t>.</a:t>
            </a:r>
            <a:endParaRPr lang="tr-TR" sz="2000" dirty="0"/>
          </a:p>
          <a:p>
            <a:r>
              <a:rPr lang="en-US" sz="2000" dirty="0"/>
              <a:t>Bu</a:t>
            </a:r>
            <a:r>
              <a:rPr lang="tr-TR" sz="2000" dirty="0"/>
              <a:t> özellikler</a:t>
            </a:r>
            <a:r>
              <a:rPr lang="en-US" sz="2000" dirty="0"/>
              <a:t> </a:t>
            </a:r>
            <a:r>
              <a:rPr lang="en-US" sz="2000" dirty="0" err="1"/>
              <a:t>veri</a:t>
            </a:r>
            <a:r>
              <a:rPr lang="tr-TR" sz="2000" dirty="0" err="1"/>
              <a:t>leri</a:t>
            </a:r>
            <a:r>
              <a:rPr lang="en-US" sz="2000" dirty="0"/>
              <a:t> </a:t>
            </a:r>
            <a:r>
              <a:rPr lang="en-US" sz="2000" dirty="0" err="1"/>
              <a:t>sayısal</a:t>
            </a:r>
            <a:r>
              <a:rPr lang="en-US" sz="2000" dirty="0"/>
              <a:t> </a:t>
            </a:r>
            <a:r>
              <a:rPr lang="en-US" sz="2000" dirty="0" err="1"/>
              <a:t>karşılaştırma</a:t>
            </a:r>
            <a:r>
              <a:rPr lang="en-US" sz="2000" dirty="0"/>
              <a:t> </a:t>
            </a:r>
            <a:r>
              <a:rPr lang="en-US" sz="2000" dirty="0" err="1"/>
              <a:t>konusunda</a:t>
            </a:r>
            <a:r>
              <a:rPr lang="en-US" sz="2000" dirty="0"/>
              <a:t> </a:t>
            </a:r>
            <a:r>
              <a:rPr lang="en-US" sz="2000" dirty="0" err="1"/>
              <a:t>sorun</a:t>
            </a:r>
            <a:r>
              <a:rPr lang="en-US" sz="2000" dirty="0"/>
              <a:t> </a:t>
            </a:r>
            <a:r>
              <a:rPr lang="en-US" sz="2000" dirty="0" err="1"/>
              <a:t>yaşattığı</a:t>
            </a:r>
            <a:r>
              <a:rPr lang="en-US" sz="2000" dirty="0"/>
              <a:t> </a:t>
            </a:r>
            <a:r>
              <a:rPr lang="en-US" sz="2000" dirty="0" err="1"/>
              <a:t>için</a:t>
            </a:r>
            <a:r>
              <a:rPr lang="en-US" sz="2000" dirty="0"/>
              <a:t> </a:t>
            </a:r>
            <a:r>
              <a:rPr lang="en-US" sz="2000" dirty="0" err="1"/>
              <a:t>bir</a:t>
            </a:r>
            <a:r>
              <a:rPr lang="en-US" sz="2000" dirty="0"/>
              <a:t> </a:t>
            </a:r>
            <a:r>
              <a:rPr lang="en-US" sz="2000" dirty="0" err="1"/>
              <a:t>fonksiyon</a:t>
            </a:r>
            <a:r>
              <a:rPr lang="en-US" sz="2000" dirty="0"/>
              <a:t> </a:t>
            </a:r>
            <a:r>
              <a:rPr lang="en-US" sz="2000" dirty="0" err="1"/>
              <a:t>sayesinde</a:t>
            </a:r>
            <a:r>
              <a:rPr lang="en-US" sz="2000" dirty="0"/>
              <a:t> </a:t>
            </a:r>
            <a:r>
              <a:rPr lang="en-US" sz="2000" dirty="0" err="1"/>
              <a:t>sayısal</a:t>
            </a:r>
            <a:r>
              <a:rPr lang="en-US" sz="2000" dirty="0"/>
              <a:t> </a:t>
            </a:r>
            <a:r>
              <a:rPr lang="en-US" sz="2000" dirty="0" err="1"/>
              <a:t>verilere</a:t>
            </a:r>
            <a:r>
              <a:rPr lang="en-US" sz="2000" dirty="0"/>
              <a:t> </a:t>
            </a:r>
            <a:r>
              <a:rPr lang="en-US" sz="2000" dirty="0" err="1"/>
              <a:t>dönüştür</a:t>
            </a:r>
            <a:r>
              <a:rPr lang="tr-TR" sz="2000" dirty="0" err="1"/>
              <a:t>mek</a:t>
            </a:r>
            <a:r>
              <a:rPr lang="tr-TR" sz="2000" dirty="0"/>
              <a:t> gerekmektedir</a:t>
            </a:r>
            <a:r>
              <a:rPr lang="en-US" sz="2000" dirty="0"/>
              <a:t>.</a:t>
            </a:r>
          </a:p>
          <a:p>
            <a:endParaRPr lang="en-US" sz="2000" dirty="0"/>
          </a:p>
          <a:p>
            <a:endParaRPr lang="en-US" sz="2000" dirty="0"/>
          </a:p>
          <a:p>
            <a:endParaRPr lang="tr-TR" sz="2000" dirty="0"/>
          </a:p>
        </p:txBody>
      </p:sp>
      <p:sp>
        <p:nvSpPr>
          <p:cNvPr id="27" name="Rectangle 19">
            <a:extLst>
              <a:ext uri="{FF2B5EF4-FFF2-40B4-BE49-F238E27FC236}">
                <a16:creationId xmlns:a16="http://schemas.microsoft.com/office/drawing/2014/main" id="{645EE119-0AC6-45BA-AE5E-A86AFE1C7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69DFA6D7-B849-4ADC-8F59-B440F56E97C7}"/>
              </a:ext>
            </a:extLst>
          </p:cNvPr>
          <p:cNvPicPr>
            <a:picLocks noChangeAspect="1"/>
          </p:cNvPicPr>
          <p:nvPr/>
        </p:nvPicPr>
        <p:blipFill>
          <a:blip r:embed="rId4"/>
          <a:stretch>
            <a:fillRect/>
          </a:stretch>
        </p:blipFill>
        <p:spPr>
          <a:xfrm>
            <a:off x="7043933" y="2368612"/>
            <a:ext cx="4178419" cy="2113982"/>
          </a:xfrm>
          <a:prstGeom prst="rect">
            <a:avLst/>
          </a:prstGeom>
          <a:ln>
            <a:noFill/>
          </a:ln>
          <a:effectLst/>
        </p:spPr>
      </p:pic>
    </p:spTree>
    <p:extLst>
      <p:ext uri="{BB962C8B-B14F-4D97-AF65-F5344CB8AC3E}">
        <p14:creationId xmlns:p14="http://schemas.microsoft.com/office/powerpoint/2010/main" val="24639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B76A93-7C8B-497F-B6C7-06F45E7B921A}"/>
              </a:ext>
            </a:extLst>
          </p:cNvPr>
          <p:cNvSpPr>
            <a:spLocks noGrp="1"/>
          </p:cNvSpPr>
          <p:nvPr>
            <p:ph type="title"/>
          </p:nvPr>
        </p:nvSpPr>
        <p:spPr/>
        <p:txBody>
          <a:bodyPr/>
          <a:lstStyle/>
          <a:p>
            <a:r>
              <a:rPr lang="tr-TR" dirty="0"/>
              <a:t>VERİ ANALİZİ</a:t>
            </a:r>
            <a:br>
              <a:rPr lang="tr-TR" dirty="0"/>
            </a:br>
            <a:r>
              <a:rPr lang="tr-TR" dirty="0"/>
              <a:t>ÖNİŞLEME UYGULANMASI</a:t>
            </a:r>
          </a:p>
        </p:txBody>
      </p:sp>
      <p:sp>
        <p:nvSpPr>
          <p:cNvPr id="3" name="İçerik Yer Tutucusu 2" descr="Örneğin elimde yaş diye bir kolon var. Yaşlar 0-100 arasında değişiyor. Ben burada bu kolonu direk kümelemede kullanırsam algoritma 32 yaşındakileri bir araya getirmeye çalışacak. 54 yaşındakileri bir araya getirmeye çalışacak. 55 yaşındakileri 56 yaşındakilere yakın 57 yaşındakilerden uzak tutmaya çalışacak felan. Yani granülariteyi(detaylandırmayı) arttıracak. Bu sebepten yaş kolonumdaki verileri 0-18 arasına gençler 18-30 arasında orta yaşlılar şeklinde kategorik değerlere çeviriyorum. &#10;">
            <a:extLst>
              <a:ext uri="{FF2B5EF4-FFF2-40B4-BE49-F238E27FC236}">
                <a16:creationId xmlns:a16="http://schemas.microsoft.com/office/drawing/2014/main" id="{77A253D8-1EFE-42F9-B2D9-CC430F90A926}"/>
              </a:ext>
            </a:extLst>
          </p:cNvPr>
          <p:cNvSpPr>
            <a:spLocks noGrp="1"/>
          </p:cNvSpPr>
          <p:nvPr>
            <p:ph idx="1"/>
          </p:nvPr>
        </p:nvSpPr>
        <p:spPr>
          <a:xfrm>
            <a:off x="680321" y="2336873"/>
            <a:ext cx="5848495" cy="3767899"/>
          </a:xfrm>
        </p:spPr>
        <p:txBody>
          <a:bodyPr>
            <a:normAutofit fontScale="85000" lnSpcReduction="10000"/>
          </a:bodyPr>
          <a:lstStyle/>
          <a:p>
            <a:r>
              <a:rPr lang="tr-TR" dirty="0">
                <a:solidFill>
                  <a:schemeClr val="tx1">
                    <a:lumMod val="75000"/>
                    <a:lumOff val="25000"/>
                  </a:schemeClr>
                </a:solidFill>
              </a:rPr>
              <a:t>Belirlenen alanların tamamı sürekli değişken tipinde değişkenlerdir. Bu tarz değişkenler modellemede doğrudan kullanıldığında detaylandırmayı (</a:t>
            </a:r>
            <a:r>
              <a:rPr lang="tr-TR" dirty="0" err="1">
                <a:solidFill>
                  <a:schemeClr val="tx1">
                    <a:lumMod val="75000"/>
                    <a:lumOff val="25000"/>
                  </a:schemeClr>
                </a:solidFill>
              </a:rPr>
              <a:t>granülütereyi</a:t>
            </a:r>
            <a:r>
              <a:rPr lang="tr-TR" dirty="0">
                <a:solidFill>
                  <a:schemeClr val="tx1">
                    <a:lumMod val="75000"/>
                    <a:lumOff val="25000"/>
                  </a:schemeClr>
                </a:solidFill>
              </a:rPr>
              <a:t>) arttırdığı için Value ve </a:t>
            </a:r>
            <a:r>
              <a:rPr lang="tr-TR" dirty="0" err="1">
                <a:solidFill>
                  <a:schemeClr val="tx1">
                    <a:lumMod val="75000"/>
                    <a:lumOff val="25000"/>
                  </a:schemeClr>
                </a:solidFill>
              </a:rPr>
              <a:t>Wage</a:t>
            </a:r>
            <a:r>
              <a:rPr lang="tr-TR" dirty="0">
                <a:solidFill>
                  <a:schemeClr val="tx1">
                    <a:lumMod val="75000"/>
                    <a:lumOff val="25000"/>
                  </a:schemeClr>
                </a:solidFill>
              </a:rPr>
              <a:t> kolonları haricindeki alanlar </a:t>
            </a:r>
            <a:r>
              <a:rPr lang="tr-TR" dirty="0" err="1">
                <a:solidFill>
                  <a:schemeClr val="tx1">
                    <a:lumMod val="75000"/>
                    <a:lumOff val="25000"/>
                  </a:schemeClr>
                </a:solidFill>
              </a:rPr>
              <a:t>pd.qcut</a:t>
            </a:r>
            <a:r>
              <a:rPr lang="tr-TR" dirty="0">
                <a:solidFill>
                  <a:schemeClr val="tx1">
                    <a:lumMod val="75000"/>
                    <a:lumOff val="25000"/>
                  </a:schemeClr>
                </a:solidFill>
              </a:rPr>
              <a:t> fonksiyonu ile kategorik değişkenlere çevrilmiştir</a:t>
            </a:r>
          </a:p>
          <a:p>
            <a:r>
              <a:rPr lang="en-US" dirty="0">
                <a:solidFill>
                  <a:schemeClr val="tx1">
                    <a:lumMod val="75000"/>
                    <a:lumOff val="25000"/>
                  </a:schemeClr>
                </a:solidFill>
              </a:rPr>
              <a:t>Wage </a:t>
            </a:r>
            <a:r>
              <a:rPr lang="en-US" dirty="0" err="1">
                <a:solidFill>
                  <a:schemeClr val="tx1">
                    <a:lumMod val="75000"/>
                    <a:lumOff val="25000"/>
                  </a:schemeClr>
                </a:solidFill>
              </a:rPr>
              <a:t>ve</a:t>
            </a:r>
            <a:r>
              <a:rPr lang="en-US" dirty="0">
                <a:solidFill>
                  <a:schemeClr val="tx1">
                    <a:lumMod val="75000"/>
                    <a:lumOff val="25000"/>
                  </a:schemeClr>
                </a:solidFill>
              </a:rPr>
              <a:t> Value </a:t>
            </a:r>
            <a:r>
              <a:rPr lang="en-US" dirty="0" err="1">
                <a:solidFill>
                  <a:schemeClr val="tx1">
                    <a:lumMod val="75000"/>
                    <a:lumOff val="25000"/>
                  </a:schemeClr>
                </a:solidFill>
              </a:rPr>
              <a:t>kolonlarındaki</a:t>
            </a:r>
            <a:r>
              <a:rPr lang="en-US" dirty="0">
                <a:solidFill>
                  <a:schemeClr val="tx1">
                    <a:lumMod val="75000"/>
                    <a:lumOff val="25000"/>
                  </a:schemeClr>
                </a:solidFill>
              </a:rPr>
              <a:t> </a:t>
            </a:r>
            <a:r>
              <a:rPr lang="en-US" dirty="0" err="1">
                <a:solidFill>
                  <a:schemeClr val="tx1">
                    <a:lumMod val="75000"/>
                    <a:lumOff val="25000"/>
                  </a:schemeClr>
                </a:solidFill>
              </a:rPr>
              <a:t>değerler</a:t>
            </a:r>
            <a:r>
              <a:rPr lang="en-US" dirty="0">
                <a:solidFill>
                  <a:schemeClr val="tx1">
                    <a:lumMod val="75000"/>
                    <a:lumOff val="25000"/>
                  </a:schemeClr>
                </a:solidFill>
              </a:rPr>
              <a:t> 1 </a:t>
            </a:r>
            <a:r>
              <a:rPr lang="en-US" dirty="0" err="1">
                <a:solidFill>
                  <a:schemeClr val="tx1">
                    <a:lumMod val="75000"/>
                    <a:lumOff val="25000"/>
                  </a:schemeClr>
                </a:solidFill>
              </a:rPr>
              <a:t>Milyar</a:t>
            </a:r>
            <a:r>
              <a:rPr lang="en-US" dirty="0">
                <a:solidFill>
                  <a:schemeClr val="tx1">
                    <a:lumMod val="75000"/>
                    <a:lumOff val="25000"/>
                  </a:schemeClr>
                </a:solidFill>
              </a:rPr>
              <a:t> </a:t>
            </a:r>
            <a:r>
              <a:rPr lang="en-US" dirty="0" err="1">
                <a:solidFill>
                  <a:schemeClr val="tx1">
                    <a:lumMod val="75000"/>
                    <a:lumOff val="25000"/>
                  </a:schemeClr>
                </a:solidFill>
              </a:rPr>
              <a:t>ile</a:t>
            </a:r>
            <a:r>
              <a:rPr lang="en-US" dirty="0">
                <a:solidFill>
                  <a:schemeClr val="tx1">
                    <a:lumMod val="75000"/>
                    <a:lumOff val="25000"/>
                  </a:schemeClr>
                </a:solidFill>
              </a:rPr>
              <a:t> 0 </a:t>
            </a:r>
            <a:r>
              <a:rPr lang="en-US" dirty="0" err="1">
                <a:solidFill>
                  <a:schemeClr val="tx1">
                    <a:lumMod val="75000"/>
                    <a:lumOff val="25000"/>
                  </a:schemeClr>
                </a:solidFill>
              </a:rPr>
              <a:t>arasında</a:t>
            </a:r>
            <a:r>
              <a:rPr lang="en-US" dirty="0">
                <a:solidFill>
                  <a:schemeClr val="tx1">
                    <a:lumMod val="75000"/>
                    <a:lumOff val="25000"/>
                  </a:schemeClr>
                </a:solidFill>
              </a:rPr>
              <a:t> </a:t>
            </a:r>
            <a:r>
              <a:rPr lang="en-US" dirty="0" err="1">
                <a:solidFill>
                  <a:schemeClr val="tx1">
                    <a:lumMod val="75000"/>
                    <a:lumOff val="25000"/>
                  </a:schemeClr>
                </a:solidFill>
              </a:rPr>
              <a:t>değiştiği</a:t>
            </a:r>
            <a:r>
              <a:rPr lang="en-US" dirty="0">
                <a:solidFill>
                  <a:schemeClr val="tx1">
                    <a:lumMod val="75000"/>
                    <a:lumOff val="25000"/>
                  </a:schemeClr>
                </a:solidFill>
              </a:rPr>
              <a:t> </a:t>
            </a:r>
            <a:r>
              <a:rPr lang="en-US" dirty="0" err="1">
                <a:solidFill>
                  <a:schemeClr val="tx1">
                    <a:lumMod val="75000"/>
                    <a:lumOff val="25000"/>
                  </a:schemeClr>
                </a:solidFill>
              </a:rPr>
              <a:t>için</a:t>
            </a:r>
            <a:r>
              <a:rPr lang="en-US" dirty="0">
                <a:solidFill>
                  <a:schemeClr val="tx1">
                    <a:lumMod val="75000"/>
                    <a:lumOff val="25000"/>
                  </a:schemeClr>
                </a:solidFill>
              </a:rPr>
              <a:t> </a:t>
            </a:r>
            <a:r>
              <a:rPr lang="en-US" dirty="0" err="1">
                <a:solidFill>
                  <a:schemeClr val="tx1">
                    <a:lumMod val="75000"/>
                    <a:lumOff val="25000"/>
                  </a:schemeClr>
                </a:solidFill>
              </a:rPr>
              <a:t>bu</a:t>
            </a:r>
            <a:r>
              <a:rPr lang="tr-TR" dirty="0">
                <a:solidFill>
                  <a:schemeClr val="tx1">
                    <a:lumMod val="75000"/>
                    <a:lumOff val="25000"/>
                  </a:schemeClr>
                </a:solidFill>
              </a:rPr>
              <a:t> sütunlar</a:t>
            </a:r>
            <a:r>
              <a:rPr lang="en-US" dirty="0">
                <a:solidFill>
                  <a:schemeClr val="tx1">
                    <a:lumMod val="75000"/>
                    <a:lumOff val="25000"/>
                  </a:schemeClr>
                </a:solidFill>
              </a:rPr>
              <a:t> </a:t>
            </a:r>
            <a:r>
              <a:rPr lang="en-US" dirty="0" err="1">
                <a:solidFill>
                  <a:schemeClr val="tx1">
                    <a:lumMod val="75000"/>
                    <a:lumOff val="25000"/>
                  </a:schemeClr>
                </a:solidFill>
              </a:rPr>
              <a:t>StandartScale</a:t>
            </a:r>
            <a:r>
              <a:rPr lang="tr-TR" dirty="0">
                <a:solidFill>
                  <a:schemeClr val="tx1">
                    <a:lumMod val="75000"/>
                    <a:lumOff val="25000"/>
                  </a:schemeClr>
                </a:solidFill>
              </a:rPr>
              <a:t>r</a:t>
            </a:r>
            <a:r>
              <a:rPr lang="en-US" dirty="0">
                <a:solidFill>
                  <a:schemeClr val="tx1">
                    <a:lumMod val="75000"/>
                    <a:lumOff val="25000"/>
                  </a:schemeClr>
                </a:solidFill>
              </a:rPr>
              <a:t> </a:t>
            </a:r>
            <a:r>
              <a:rPr lang="en-US" dirty="0" err="1">
                <a:solidFill>
                  <a:schemeClr val="tx1">
                    <a:lumMod val="75000"/>
                    <a:lumOff val="25000"/>
                  </a:schemeClr>
                </a:solidFill>
              </a:rPr>
              <a:t>ile</a:t>
            </a:r>
            <a:r>
              <a:rPr lang="en-US" dirty="0">
                <a:solidFill>
                  <a:schemeClr val="tx1">
                    <a:lumMod val="75000"/>
                    <a:lumOff val="25000"/>
                  </a:schemeClr>
                </a:solidFill>
              </a:rPr>
              <a:t> </a:t>
            </a:r>
            <a:r>
              <a:rPr lang="en-US" dirty="0" err="1">
                <a:solidFill>
                  <a:schemeClr val="tx1">
                    <a:lumMod val="75000"/>
                    <a:lumOff val="25000"/>
                  </a:schemeClr>
                </a:solidFill>
              </a:rPr>
              <a:t>ortak</a:t>
            </a:r>
            <a:r>
              <a:rPr lang="en-US" dirty="0">
                <a:solidFill>
                  <a:schemeClr val="tx1">
                    <a:lumMod val="75000"/>
                    <a:lumOff val="25000"/>
                  </a:schemeClr>
                </a:solidFill>
              </a:rPr>
              <a:t> </a:t>
            </a:r>
            <a:r>
              <a:rPr lang="en-US" dirty="0" err="1">
                <a:solidFill>
                  <a:schemeClr val="tx1">
                    <a:lumMod val="75000"/>
                    <a:lumOff val="25000"/>
                  </a:schemeClr>
                </a:solidFill>
              </a:rPr>
              <a:t>bir</a:t>
            </a:r>
            <a:r>
              <a:rPr lang="en-US" dirty="0">
                <a:solidFill>
                  <a:schemeClr val="tx1">
                    <a:lumMod val="75000"/>
                    <a:lumOff val="25000"/>
                  </a:schemeClr>
                </a:solidFill>
              </a:rPr>
              <a:t> </a:t>
            </a:r>
            <a:r>
              <a:rPr lang="en-US" dirty="0" err="1">
                <a:solidFill>
                  <a:schemeClr val="tx1">
                    <a:lumMod val="75000"/>
                    <a:lumOff val="25000"/>
                  </a:schemeClr>
                </a:solidFill>
              </a:rPr>
              <a:t>aralığa</a:t>
            </a:r>
            <a:r>
              <a:rPr lang="en-US" dirty="0">
                <a:solidFill>
                  <a:schemeClr val="tx1">
                    <a:lumMod val="75000"/>
                    <a:lumOff val="25000"/>
                  </a:schemeClr>
                </a:solidFill>
              </a:rPr>
              <a:t> </a:t>
            </a:r>
            <a:r>
              <a:rPr lang="en-US" dirty="0" err="1">
                <a:solidFill>
                  <a:schemeClr val="tx1">
                    <a:lumMod val="75000"/>
                    <a:lumOff val="25000"/>
                  </a:schemeClr>
                </a:solidFill>
              </a:rPr>
              <a:t>çev</a:t>
            </a:r>
            <a:r>
              <a:rPr lang="tr-TR" dirty="0" err="1">
                <a:solidFill>
                  <a:schemeClr val="tx1">
                    <a:lumMod val="75000"/>
                    <a:lumOff val="25000"/>
                  </a:schemeClr>
                </a:solidFill>
              </a:rPr>
              <a:t>rilmiştir</a:t>
            </a:r>
            <a:r>
              <a:rPr lang="tr-TR" dirty="0">
                <a:solidFill>
                  <a:schemeClr val="tx1">
                    <a:lumMod val="75000"/>
                    <a:lumOff val="25000"/>
                  </a:schemeClr>
                </a:solidFill>
              </a:rPr>
              <a:t>.</a:t>
            </a:r>
          </a:p>
          <a:p>
            <a:endParaRPr lang="tr-TR" dirty="0">
              <a:solidFill>
                <a:schemeClr val="tx1">
                  <a:lumMod val="75000"/>
                  <a:lumOff val="25000"/>
                </a:schemeClr>
              </a:solidFill>
            </a:endParaRPr>
          </a:p>
          <a:p>
            <a:r>
              <a:rPr lang="tr-TR" dirty="0" err="1">
                <a:solidFill>
                  <a:schemeClr val="tx1">
                    <a:lumMod val="75000"/>
                    <a:lumOff val="25000"/>
                  </a:schemeClr>
                </a:solidFill>
              </a:rPr>
              <a:t>Wage</a:t>
            </a:r>
            <a:r>
              <a:rPr lang="tr-TR" dirty="0">
                <a:solidFill>
                  <a:schemeClr val="tx1">
                    <a:lumMod val="75000"/>
                    <a:lumOff val="25000"/>
                  </a:schemeClr>
                </a:solidFill>
              </a:rPr>
              <a:t> veya Value değerleri 0 olan oyuncular kümelemeden çıkarılmıştır.</a:t>
            </a:r>
            <a:endParaRPr lang="en-US" dirty="0">
              <a:solidFill>
                <a:schemeClr val="tx1">
                  <a:lumMod val="75000"/>
                  <a:lumOff val="25000"/>
                </a:schemeClr>
              </a:solidFill>
            </a:endParaRPr>
          </a:p>
          <a:p>
            <a:endParaRPr lang="en-US" dirty="0">
              <a:solidFill>
                <a:schemeClr val="tx1">
                  <a:lumMod val="75000"/>
                  <a:lumOff val="25000"/>
                </a:schemeClr>
              </a:solidFill>
            </a:endParaRPr>
          </a:p>
          <a:p>
            <a:endParaRPr lang="tr-TR" dirty="0"/>
          </a:p>
        </p:txBody>
      </p:sp>
      <p:pic>
        <p:nvPicPr>
          <p:cNvPr id="5" name="Resim 4" descr="metin içeren bir resim&#10;&#10;Açıklama otomatik olarak oluşturuldu">
            <a:extLst>
              <a:ext uri="{FF2B5EF4-FFF2-40B4-BE49-F238E27FC236}">
                <a16:creationId xmlns:a16="http://schemas.microsoft.com/office/drawing/2014/main" id="{7920191E-074B-45CB-8E07-C94BF6A7CB48}"/>
              </a:ext>
            </a:extLst>
          </p:cNvPr>
          <p:cNvPicPr>
            <a:picLocks noChangeAspect="1"/>
          </p:cNvPicPr>
          <p:nvPr/>
        </p:nvPicPr>
        <p:blipFill>
          <a:blip r:embed="rId2"/>
          <a:stretch>
            <a:fillRect/>
          </a:stretch>
        </p:blipFill>
        <p:spPr>
          <a:xfrm>
            <a:off x="6546479" y="2336873"/>
            <a:ext cx="5494887" cy="455098"/>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C189C42A-AA8A-411F-8397-06B6F7E845F1}"/>
              </a:ext>
            </a:extLst>
          </p:cNvPr>
          <p:cNvPicPr>
            <a:picLocks noChangeAspect="1"/>
          </p:cNvPicPr>
          <p:nvPr/>
        </p:nvPicPr>
        <p:blipFill>
          <a:blip r:embed="rId3"/>
          <a:stretch>
            <a:fillRect/>
          </a:stretch>
        </p:blipFill>
        <p:spPr>
          <a:xfrm>
            <a:off x="6546479" y="3003951"/>
            <a:ext cx="5486087" cy="717657"/>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7460033A-DC18-497C-8792-5749C41D508F}"/>
              </a:ext>
            </a:extLst>
          </p:cNvPr>
          <p:cNvPicPr>
            <a:picLocks noChangeAspect="1"/>
          </p:cNvPicPr>
          <p:nvPr/>
        </p:nvPicPr>
        <p:blipFill>
          <a:blip r:embed="rId4"/>
          <a:stretch>
            <a:fillRect/>
          </a:stretch>
        </p:blipFill>
        <p:spPr>
          <a:xfrm>
            <a:off x="5205454" y="5685613"/>
            <a:ext cx="6658904" cy="838317"/>
          </a:xfrm>
          <a:prstGeom prst="rect">
            <a:avLst/>
          </a:prstGeom>
        </p:spPr>
      </p:pic>
    </p:spTree>
    <p:extLst>
      <p:ext uri="{BB962C8B-B14F-4D97-AF65-F5344CB8AC3E}">
        <p14:creationId xmlns:p14="http://schemas.microsoft.com/office/powerpoint/2010/main" val="406517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66731E-CCC0-42D7-86E5-B5650D76977B}"/>
              </a:ext>
            </a:extLst>
          </p:cNvPr>
          <p:cNvSpPr>
            <a:spLocks noGrp="1"/>
          </p:cNvSpPr>
          <p:nvPr>
            <p:ph type="title"/>
          </p:nvPr>
        </p:nvSpPr>
        <p:spPr/>
        <p:txBody>
          <a:bodyPr/>
          <a:lstStyle/>
          <a:p>
            <a:r>
              <a:rPr lang="tr-TR" dirty="0"/>
              <a:t>MODEL ÇALIŞMALARI</a:t>
            </a:r>
            <a:br>
              <a:rPr lang="tr-TR" dirty="0"/>
            </a:br>
            <a:r>
              <a:rPr lang="tr-TR" dirty="0"/>
              <a:t>1- DBSCAN ALGORİTMASI</a:t>
            </a:r>
          </a:p>
        </p:txBody>
      </p:sp>
      <p:sp>
        <p:nvSpPr>
          <p:cNvPr id="3" name="İçerik Yer Tutucusu 2">
            <a:extLst>
              <a:ext uri="{FF2B5EF4-FFF2-40B4-BE49-F238E27FC236}">
                <a16:creationId xmlns:a16="http://schemas.microsoft.com/office/drawing/2014/main" id="{E1D50303-8CB0-434A-AA51-E557AFD21149}"/>
              </a:ext>
            </a:extLst>
          </p:cNvPr>
          <p:cNvSpPr>
            <a:spLocks noGrp="1"/>
          </p:cNvSpPr>
          <p:nvPr>
            <p:ph idx="1"/>
          </p:nvPr>
        </p:nvSpPr>
        <p:spPr/>
        <p:txBody>
          <a:bodyPr/>
          <a:lstStyle/>
          <a:p>
            <a:r>
              <a:rPr lang="tr-TR" dirty="0"/>
              <a:t>Yoğunluk tabanlı bir kümeleme algoritmasıdır.</a:t>
            </a:r>
          </a:p>
          <a:p>
            <a:r>
              <a:rPr lang="tr-TR" dirty="0"/>
              <a:t>Belirli bir alanda bir dizi nokta verildiğinde, birbirine yakın bir şekilde paketlenmiş noktaları bir araya toplar ( yakınında birçok komşusu olan noktalar ), düşük yoğunluklu bölgelerde (en yakın komşuları çok uzakta olan) olanları veya tek başına kalan aykırı noktalar olarak işaret eder. DBSCAN, en yaygın kümeleme algoritmalarından biridir ve aynı zamanda bilimsel literatürde en çok alıntı yapılanıdır.</a:t>
            </a:r>
          </a:p>
          <a:p>
            <a:endParaRPr lang="tr-TR" dirty="0"/>
          </a:p>
        </p:txBody>
      </p:sp>
    </p:spTree>
    <p:extLst>
      <p:ext uri="{BB962C8B-B14F-4D97-AF65-F5344CB8AC3E}">
        <p14:creationId xmlns:p14="http://schemas.microsoft.com/office/powerpoint/2010/main" val="157236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0" name="Picture 59">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62" name="Picture 61">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4" name="Rectangle 63">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8" name="Rectangle 67">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2" name="Rectangle 71">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Başlık 3">
            <a:extLst>
              <a:ext uri="{FF2B5EF4-FFF2-40B4-BE49-F238E27FC236}">
                <a16:creationId xmlns:a16="http://schemas.microsoft.com/office/drawing/2014/main" id="{76D63277-BE3C-49C0-8FB4-7CFF9F24D80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DBSCAN KÜMELEME  SONUÇLARI-1</a:t>
            </a:r>
          </a:p>
        </p:txBody>
      </p:sp>
      <p:pic>
        <p:nvPicPr>
          <p:cNvPr id="76" name="Picture 75">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Metin Yer Tutucusu 4">
            <a:extLst>
              <a:ext uri="{FF2B5EF4-FFF2-40B4-BE49-F238E27FC236}">
                <a16:creationId xmlns:a16="http://schemas.microsoft.com/office/drawing/2014/main" id="{6851BDD5-1F11-4DA4-BD1E-48818B2AB5B3}"/>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endParaRPr lang="en-US" sz="1400"/>
          </a:p>
        </p:txBody>
      </p:sp>
      <p:sp>
        <p:nvSpPr>
          <p:cNvPr id="78" name="Rectangle 77">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67895C13-3201-4011-9E54-E791D5BCCFE5}"/>
              </a:ext>
            </a:extLst>
          </p:cNvPr>
          <p:cNvPicPr>
            <a:picLocks noChangeAspect="1"/>
          </p:cNvPicPr>
          <p:nvPr/>
        </p:nvPicPr>
        <p:blipFill>
          <a:blip r:embed="rId5"/>
          <a:stretch>
            <a:fillRect/>
          </a:stretch>
        </p:blipFill>
        <p:spPr>
          <a:xfrm>
            <a:off x="5593085" y="1314627"/>
            <a:ext cx="5629268" cy="4221951"/>
          </a:xfrm>
          <a:prstGeom prst="rect">
            <a:avLst/>
          </a:prstGeom>
          <a:ln>
            <a:noFill/>
          </a:ln>
          <a:effectLst/>
        </p:spPr>
      </p:pic>
    </p:spTree>
    <p:extLst>
      <p:ext uri="{BB962C8B-B14F-4D97-AF65-F5344CB8AC3E}">
        <p14:creationId xmlns:p14="http://schemas.microsoft.com/office/powerpoint/2010/main" val="4255914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Geniş ekran</PresentationFormat>
  <Paragraphs>61</Paragraphs>
  <Slides>30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30</vt:i4>
      </vt:variant>
    </vt:vector>
  </HeadingPairs>
  <TitlesOfParts>
    <vt:vector size="33" baseType="lpstr">
      <vt:lpstr>Arial</vt:lpstr>
      <vt:lpstr>Trebuchet MS</vt:lpstr>
      <vt:lpstr>Berlin</vt:lpstr>
      <vt:lpstr>CSE 454 – DATA MINING PROJE SUNUMU </vt:lpstr>
      <vt:lpstr>İÇİNDEKİLER</vt:lpstr>
      <vt:lpstr>PROJENİN AMACI</vt:lpstr>
      <vt:lpstr>VERİ KÜMESİ ÖZELLİKLERİ </vt:lpstr>
      <vt:lpstr>VERİ KÜMESİ ÖZELLİKLERİ</vt:lpstr>
      <vt:lpstr>VERİ ANALİZİ ÖNİŞLEME UYGULANMASI</vt:lpstr>
      <vt:lpstr>VERİ ANALİZİ ÖNİŞLEME UYGULANMASI</vt:lpstr>
      <vt:lpstr>MODEL ÇALIŞMALARI 1- DBSCAN ALGORİTMASI</vt:lpstr>
      <vt:lpstr>DBSCAN KÜMELEME  SONUÇLARI-1</vt:lpstr>
      <vt:lpstr>DBSCAN KÜMELEME  SONUÇLARI-2</vt:lpstr>
      <vt:lpstr>DBSCAN KÜMELEME  SONUÇLARI-3</vt:lpstr>
      <vt:lpstr>DBSCAN KÜMELEME  SONUÇLARI-4</vt:lpstr>
      <vt:lpstr>DBSCAN KÜMELEME  SONUÇLARI-5</vt:lpstr>
      <vt:lpstr>DBSCAN KÜMELEME  SONUÇLARI-6</vt:lpstr>
      <vt:lpstr>MODEL ÇALIŞMASI 2- HIERARCHICAL KÜMELEME </vt:lpstr>
      <vt:lpstr>HIERARCHICAL KÜMELEME SONUÇLARI - 1</vt:lpstr>
      <vt:lpstr>HIERARCHICAL KÜMELEME SONUÇLARI - 2</vt:lpstr>
      <vt:lpstr>HIERARCHICAL KÜMELEME SONUÇLARI - 3</vt:lpstr>
      <vt:lpstr>MODEL ÇALIŞMASI 3- MEAN SHIFT KÜMELEME </vt:lpstr>
      <vt:lpstr>MEAN SHIFT KÜMELEME SONUÇLARI - 1</vt:lpstr>
      <vt:lpstr>MEAN SHIFT KÜMELEME SONUÇLARI - 2</vt:lpstr>
      <vt:lpstr>MEAN SHIFT KÜMELEME SONUÇLARI - 3</vt:lpstr>
      <vt:lpstr>MODEL ÇALIŞMALARI SONUÇLARI</vt:lpstr>
      <vt:lpstr>VERİ GÖRSELLEŞTİRME UYGULAMA ÖRNEKLERİ</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454 – DATA MINING PROJE SUNUMU</dc:title>
  <dc:creator>GÖKHAN HAS</dc:creator>
  <cp:lastModifiedBy>GÖKHAN HAS</cp:lastModifiedBy>
  <cp:revision>4</cp:revision>
  <dcterms:created xsi:type="dcterms:W3CDTF">2021-01-24T15:25:39Z</dcterms:created>
  <dcterms:modified xsi:type="dcterms:W3CDTF">2021-01-24T15:28:27Z</dcterms:modified>
</cp:coreProperties>
</file>