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84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6" r:id="rId17"/>
    <p:sldId id="285" r:id="rId18"/>
    <p:sldId id="287" r:id="rId19"/>
    <p:sldId id="288" r:id="rId20"/>
    <p:sldId id="291" r:id="rId21"/>
    <p:sldId id="289" r:id="rId22"/>
    <p:sldId id="292" r:id="rId23"/>
    <p:sldId id="293" r:id="rId24"/>
    <p:sldId id="294" r:id="rId25"/>
    <p:sldId id="295" r:id="rId26"/>
    <p:sldId id="296" r:id="rId27"/>
    <p:sldId id="298" r:id="rId28"/>
    <p:sldId id="299" r:id="rId29"/>
    <p:sldId id="300" r:id="rId30"/>
    <p:sldId id="301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90598-FC54-41DF-8D66-BA9033D1052D}" v="1" dt="2023-04-25T22:26:43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76387" autoAdjust="0"/>
  </p:normalViewPr>
  <p:slideViewPr>
    <p:cSldViewPr snapToGrid="0">
      <p:cViewPr>
        <p:scale>
          <a:sx n="90" d="100"/>
          <a:sy n="90" d="100"/>
        </p:scale>
        <p:origin x="307" y="-1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Y III" userId="766d874859933d19" providerId="LiveId" clId="{23190598-FC54-41DF-8D66-BA9033D1052D}"/>
    <pc:docChg chg="undo custSel modSld">
      <pc:chgData name="MAMADY III" userId="766d874859933d19" providerId="LiveId" clId="{23190598-FC54-41DF-8D66-BA9033D1052D}" dt="2023-04-26T07:25:30.255" v="50" actId="20577"/>
      <pc:docMkLst>
        <pc:docMk/>
      </pc:docMkLst>
      <pc:sldChg chg="modSp mod">
        <pc:chgData name="MAMADY III" userId="766d874859933d19" providerId="LiveId" clId="{23190598-FC54-41DF-8D66-BA9033D1052D}" dt="2023-04-25T22:24:04.698" v="0" actId="255"/>
        <pc:sldMkLst>
          <pc:docMk/>
          <pc:sldMk cId="2422857092" sldId="273"/>
        </pc:sldMkLst>
        <pc:spChg chg="mod">
          <ac:chgData name="MAMADY III" userId="766d874859933d19" providerId="LiveId" clId="{23190598-FC54-41DF-8D66-BA9033D1052D}" dt="2023-04-25T22:24:04.698" v="0" actId="255"/>
          <ac:spMkLst>
            <pc:docMk/>
            <pc:sldMk cId="2422857092" sldId="273"/>
            <ac:spMk id="3" creationId="{D54FD3DD-B146-FAF5-4AA9-A17023083016}"/>
          </ac:spMkLst>
        </pc:spChg>
      </pc:sldChg>
      <pc:sldChg chg="modSp mod">
        <pc:chgData name="MAMADY III" userId="766d874859933d19" providerId="LiveId" clId="{23190598-FC54-41DF-8D66-BA9033D1052D}" dt="2023-04-26T07:25:30.255" v="50" actId="20577"/>
        <pc:sldMkLst>
          <pc:docMk/>
          <pc:sldMk cId="2519752902" sldId="274"/>
        </pc:sldMkLst>
        <pc:spChg chg="mod">
          <ac:chgData name="MAMADY III" userId="766d874859933d19" providerId="LiveId" clId="{23190598-FC54-41DF-8D66-BA9033D1052D}" dt="2023-04-26T07:25:30.255" v="50" actId="20577"/>
          <ac:spMkLst>
            <pc:docMk/>
            <pc:sldMk cId="2519752902" sldId="274"/>
            <ac:spMk id="3" creationId="{DD1D32B4-D86B-23B5-8194-95DD1ED64BAC}"/>
          </ac:spMkLst>
        </pc:spChg>
      </pc:sldChg>
      <pc:sldChg chg="modSp mod">
        <pc:chgData name="MAMADY III" userId="766d874859933d19" providerId="LiveId" clId="{23190598-FC54-41DF-8D66-BA9033D1052D}" dt="2023-04-25T22:24:19.206" v="2" actId="404"/>
        <pc:sldMkLst>
          <pc:docMk/>
          <pc:sldMk cId="103638486" sldId="275"/>
        </pc:sldMkLst>
        <pc:spChg chg="mod">
          <ac:chgData name="MAMADY III" userId="766d874859933d19" providerId="LiveId" clId="{23190598-FC54-41DF-8D66-BA9033D1052D}" dt="2023-04-25T22:24:19.206" v="2" actId="404"/>
          <ac:spMkLst>
            <pc:docMk/>
            <pc:sldMk cId="103638486" sldId="275"/>
            <ac:spMk id="8" creationId="{9DFB6979-90AD-0C07-785A-587315F7541C}"/>
          </ac:spMkLst>
        </pc:spChg>
      </pc:sldChg>
      <pc:sldChg chg="modSp mod">
        <pc:chgData name="MAMADY III" userId="766d874859933d19" providerId="LiveId" clId="{23190598-FC54-41DF-8D66-BA9033D1052D}" dt="2023-04-25T22:25:45.142" v="15" actId="14734"/>
        <pc:sldMkLst>
          <pc:docMk/>
          <pc:sldMk cId="685714644" sldId="276"/>
        </pc:sldMkLst>
        <pc:graphicFrameChg chg="mod modGraphic">
          <ac:chgData name="MAMADY III" userId="766d874859933d19" providerId="LiveId" clId="{23190598-FC54-41DF-8D66-BA9033D1052D}" dt="2023-04-25T22:25:45.142" v="15" actId="14734"/>
          <ac:graphicFrameMkLst>
            <pc:docMk/>
            <pc:sldMk cId="685714644" sldId="276"/>
            <ac:graphicFrameMk id="5" creationId="{0725E9F8-D9C6-D732-3946-EA3BC87B4EDF}"/>
          </ac:graphicFrameMkLst>
        </pc:graphicFrameChg>
      </pc:sldChg>
      <pc:sldChg chg="modSp mod">
        <pc:chgData name="MAMADY III" userId="766d874859933d19" providerId="LiveId" clId="{23190598-FC54-41DF-8D66-BA9033D1052D}" dt="2023-04-25T22:25:58.934" v="17" actId="14100"/>
        <pc:sldMkLst>
          <pc:docMk/>
          <pc:sldMk cId="3079339699" sldId="277"/>
        </pc:sldMkLst>
        <pc:graphicFrameChg chg="mod modGraphic">
          <ac:chgData name="MAMADY III" userId="766d874859933d19" providerId="LiveId" clId="{23190598-FC54-41DF-8D66-BA9033D1052D}" dt="2023-04-25T22:25:58.934" v="17" actId="14100"/>
          <ac:graphicFrameMkLst>
            <pc:docMk/>
            <pc:sldMk cId="3079339699" sldId="277"/>
            <ac:graphicFrameMk id="19" creationId="{2C70A509-62B2-E76E-B9B4-61E0523D1817}"/>
          </ac:graphicFrameMkLst>
        </pc:graphicFrameChg>
      </pc:sldChg>
      <pc:sldChg chg="modSp mod">
        <pc:chgData name="MAMADY III" userId="766d874859933d19" providerId="LiveId" clId="{23190598-FC54-41DF-8D66-BA9033D1052D}" dt="2023-04-25T22:24:57.032" v="7" actId="14100"/>
        <pc:sldMkLst>
          <pc:docMk/>
          <pc:sldMk cId="637364508" sldId="278"/>
        </pc:sldMkLst>
        <pc:spChg chg="mod">
          <ac:chgData name="MAMADY III" userId="766d874859933d19" providerId="LiveId" clId="{23190598-FC54-41DF-8D66-BA9033D1052D}" dt="2023-04-25T22:24:57.032" v="7" actId="14100"/>
          <ac:spMkLst>
            <pc:docMk/>
            <pc:sldMk cId="637364508" sldId="278"/>
            <ac:spMk id="6" creationId="{DAA4645F-4A2C-1C28-5BD8-D4D6A1302386}"/>
          </ac:spMkLst>
        </pc:spChg>
      </pc:sldChg>
      <pc:sldChg chg="delSp modSp mod">
        <pc:chgData name="MAMADY III" userId="766d874859933d19" providerId="LiveId" clId="{23190598-FC54-41DF-8D66-BA9033D1052D}" dt="2023-04-25T22:26:43.094" v="23" actId="478"/>
        <pc:sldMkLst>
          <pc:docMk/>
          <pc:sldMk cId="4012413336" sldId="279"/>
        </pc:sldMkLst>
        <pc:spChg chg="del">
          <ac:chgData name="MAMADY III" userId="766d874859933d19" providerId="LiveId" clId="{23190598-FC54-41DF-8D66-BA9033D1052D}" dt="2023-04-25T22:26:43.094" v="23" actId="478"/>
          <ac:spMkLst>
            <pc:docMk/>
            <pc:sldMk cId="4012413336" sldId="279"/>
            <ac:spMk id="6" creationId="{0B23044A-636B-8D25-87E0-57C71972DCED}"/>
          </ac:spMkLst>
        </pc:spChg>
        <pc:graphicFrameChg chg="mod modGraphic">
          <ac:chgData name="MAMADY III" userId="766d874859933d19" providerId="LiveId" clId="{23190598-FC54-41DF-8D66-BA9033D1052D}" dt="2023-04-25T22:26:39.457" v="22" actId="1076"/>
          <ac:graphicFrameMkLst>
            <pc:docMk/>
            <pc:sldMk cId="4012413336" sldId="279"/>
            <ac:graphicFrameMk id="5" creationId="{81432904-71CF-2D60-4009-7F9FB73AD539}"/>
          </ac:graphicFrameMkLst>
        </pc:graphicFrameChg>
      </pc:sldChg>
      <pc:sldChg chg="modSp mod">
        <pc:chgData name="MAMADY III" userId="766d874859933d19" providerId="LiveId" clId="{23190598-FC54-41DF-8D66-BA9033D1052D}" dt="2023-04-25T22:27:47.375" v="32" actId="404"/>
        <pc:sldMkLst>
          <pc:docMk/>
          <pc:sldMk cId="628502233" sldId="280"/>
        </pc:sldMkLst>
        <pc:graphicFrameChg chg="mod modGraphic">
          <ac:chgData name="MAMADY III" userId="766d874859933d19" providerId="LiveId" clId="{23190598-FC54-41DF-8D66-BA9033D1052D}" dt="2023-04-25T22:27:47.375" v="32" actId="404"/>
          <ac:graphicFrameMkLst>
            <pc:docMk/>
            <pc:sldMk cId="628502233" sldId="280"/>
            <ac:graphicFrameMk id="5" creationId="{99D19902-2FE9-ADF0-1C63-8EB201000B22}"/>
          </ac:graphicFrameMkLst>
        </pc:graphicFrameChg>
      </pc:sldChg>
      <pc:sldChg chg="modSp mod">
        <pc:chgData name="MAMADY III" userId="766d874859933d19" providerId="LiveId" clId="{23190598-FC54-41DF-8D66-BA9033D1052D}" dt="2023-04-25T22:27:20.184" v="28" actId="1076"/>
        <pc:sldMkLst>
          <pc:docMk/>
          <pc:sldMk cId="269514654" sldId="281"/>
        </pc:sldMkLst>
        <pc:graphicFrameChg chg="mod modGraphic">
          <ac:chgData name="MAMADY III" userId="766d874859933d19" providerId="LiveId" clId="{23190598-FC54-41DF-8D66-BA9033D1052D}" dt="2023-04-25T22:27:20.184" v="28" actId="1076"/>
          <ac:graphicFrameMkLst>
            <pc:docMk/>
            <pc:sldMk cId="269514654" sldId="281"/>
            <ac:graphicFrameMk id="5" creationId="{4E44EB65-6CB8-C60E-70C2-12428DFA957E}"/>
          </ac:graphicFrameMkLst>
        </pc:graphicFrameChg>
      </pc:sldChg>
      <pc:sldChg chg="modSp mod">
        <pc:chgData name="MAMADY III" userId="766d874859933d19" providerId="LiveId" clId="{23190598-FC54-41DF-8D66-BA9033D1052D}" dt="2023-04-25T22:28:11.402" v="34" actId="207"/>
        <pc:sldMkLst>
          <pc:docMk/>
          <pc:sldMk cId="2524916806" sldId="284"/>
        </pc:sldMkLst>
        <pc:spChg chg="mod">
          <ac:chgData name="MAMADY III" userId="766d874859933d19" providerId="LiveId" clId="{23190598-FC54-41DF-8D66-BA9033D1052D}" dt="2023-04-25T22:28:11.402" v="34" actId="207"/>
          <ac:spMkLst>
            <pc:docMk/>
            <pc:sldMk cId="2524916806" sldId="284"/>
            <ac:spMk id="2" creationId="{AAE828D9-28C0-B293-F9F3-E290F4A621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4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Sistem 3 alt sistemden oluşuyor. Warehouse,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,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  <a:p>
            <a:r>
              <a:rPr lang="tr-TR" dirty="0"/>
              <a:t>Web </a:t>
            </a:r>
            <a:r>
              <a:rPr lang="tr-TR" dirty="0" err="1"/>
              <a:t>component</a:t>
            </a:r>
            <a:r>
              <a:rPr lang="tr-TR" dirty="0"/>
              <a:t> şu alt </a:t>
            </a:r>
            <a:r>
              <a:rPr lang="tr-TR" dirty="0" err="1"/>
              <a:t>compenentleri</a:t>
            </a:r>
            <a:r>
              <a:rPr lang="tr-TR" dirty="0"/>
              <a:t> içeriyor: </a:t>
            </a:r>
            <a:r>
              <a:rPr lang="tr-TR" dirty="0" err="1"/>
              <a:t>search</a:t>
            </a:r>
            <a:r>
              <a:rPr lang="tr-TR" dirty="0"/>
              <a:t> engine, </a:t>
            </a:r>
            <a:r>
              <a:rPr lang="tr-TR" dirty="0" err="1"/>
              <a:t>shoppingcart</a:t>
            </a:r>
            <a:r>
              <a:rPr lang="tr-TR" dirty="0"/>
              <a:t>, </a:t>
            </a:r>
            <a:r>
              <a:rPr lang="tr-TR" dirty="0" err="1"/>
              <a:t>authentication</a:t>
            </a:r>
            <a:r>
              <a:rPr lang="tr-TR" dirty="0"/>
              <a:t>.</a:t>
            </a:r>
          </a:p>
          <a:p>
            <a:r>
              <a:rPr lang="tr-TR" dirty="0"/>
              <a:t>Warehouse </a:t>
            </a:r>
            <a:r>
              <a:rPr lang="tr-TR" dirty="0" err="1"/>
              <a:t>subsystem</a:t>
            </a:r>
            <a:r>
              <a:rPr lang="tr-TR" dirty="0"/>
              <a:t> </a:t>
            </a:r>
            <a:r>
              <a:rPr lang="tr-TR" dirty="0" err="1"/>
              <a:t>inventory</a:t>
            </a:r>
            <a:r>
              <a:rPr lang="tr-TR" dirty="0"/>
              <a:t> </a:t>
            </a:r>
            <a:r>
              <a:rPr lang="tr-TR" dirty="0" err="1"/>
              <a:t>compenent</a:t>
            </a:r>
            <a:r>
              <a:rPr lang="tr-TR" dirty="0"/>
              <a:t> içeriyor.</a:t>
            </a:r>
          </a:p>
          <a:p>
            <a:r>
              <a:rPr lang="tr-TR" dirty="0" err="1"/>
              <a:t>Ordermanagement</a:t>
            </a:r>
            <a:r>
              <a:rPr lang="tr-TR" dirty="0"/>
              <a:t> </a:t>
            </a:r>
            <a:r>
              <a:rPr lang="tr-TR" dirty="0" err="1"/>
              <a:t>subsytem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compenent</a:t>
            </a:r>
            <a:r>
              <a:rPr lang="tr-TR" dirty="0"/>
              <a:t> içeriyor.</a:t>
            </a:r>
          </a:p>
          <a:p>
            <a:r>
              <a:rPr lang="tr-TR" dirty="0" err="1"/>
              <a:t>Customer</a:t>
            </a:r>
            <a:r>
              <a:rPr lang="tr-TR" dirty="0"/>
              <a:t>  ‘’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2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Aktörler web üzerinden </a:t>
            </a:r>
            <a:r>
              <a:rPr lang="tr-TR" dirty="0" err="1"/>
              <a:t>stock</a:t>
            </a:r>
            <a:r>
              <a:rPr lang="tr-TR" dirty="0"/>
              <a:t> </a:t>
            </a:r>
            <a:r>
              <a:rPr lang="tr-TR" dirty="0" err="1"/>
              <a:t>manegment’a</a:t>
            </a:r>
            <a:r>
              <a:rPr lang="tr-TR" dirty="0"/>
              <a:t> erişiyorlar. İstedikleri işlemleri bu web sayfası üzerinden yapıyorlar. Application server gereken işlemleri </a:t>
            </a:r>
            <a:r>
              <a:rPr lang="tr-TR" dirty="0" err="1"/>
              <a:t>databaseden</a:t>
            </a:r>
            <a:r>
              <a:rPr lang="tr-TR" dirty="0"/>
              <a:t> gerçekleştirir.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1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…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5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6/15/2023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973" y="2080619"/>
            <a:ext cx="9540053" cy="1348381"/>
          </a:xfrm>
        </p:spPr>
        <p:txBody>
          <a:bodyPr/>
          <a:lstStyle/>
          <a:p>
            <a:r>
              <a:rPr lang="en-US" dirty="0"/>
              <a:t>S</a:t>
            </a:r>
            <a:r>
              <a:rPr lang="tr-TR" dirty="0" err="1"/>
              <a:t>tock</a:t>
            </a:r>
            <a:r>
              <a:rPr lang="tr-TR" dirty="0"/>
              <a:t> Management </a:t>
            </a:r>
            <a:r>
              <a:rPr lang="tr-TR" dirty="0" err="1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8FF7-87AF-8BA4-A1E0-55A24C70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4492-E093-D3CF-4119-7C0EA26A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D19902-2FE9-ADF0-1C63-8EB201000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93897"/>
              </p:ext>
            </p:extLst>
          </p:nvPr>
        </p:nvGraphicFramePr>
        <p:xfrm>
          <a:off x="1817428" y="2431039"/>
          <a:ext cx="7606492" cy="3705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713">
                  <a:extLst>
                    <a:ext uri="{9D8B030D-6E8A-4147-A177-3AD203B41FA5}">
                      <a16:colId xmlns:a16="http://schemas.microsoft.com/office/drawing/2014/main" val="633568057"/>
                    </a:ext>
                  </a:extLst>
                </a:gridCol>
                <a:gridCol w="5536779">
                  <a:extLst>
                    <a:ext uri="{9D8B030D-6E8A-4147-A177-3AD203B41FA5}">
                      <a16:colId xmlns:a16="http://schemas.microsoft.com/office/drawing/2014/main" val="1133608472"/>
                    </a:ext>
                  </a:extLst>
                </a:gridCol>
              </a:tblGrid>
              <a:tr h="2993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Use Case Identifier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UC-3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1629607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Use Case 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View Item Information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203988"/>
                  </a:ext>
                </a:extLst>
              </a:tr>
              <a:tr h="6212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Participating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Customer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690216"/>
                  </a:ext>
                </a:extLst>
              </a:tr>
              <a:tr h="9432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Flow of events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1) Customer log-in the system.</a:t>
                      </a:r>
                      <a:br>
                        <a:rPr lang="tr-TR" sz="1400">
                          <a:effectLst/>
                        </a:rPr>
                      </a:br>
                      <a:r>
                        <a:rPr lang="tr-TR" sz="1400">
                          <a:effectLst/>
                        </a:rPr>
                        <a:t>2) Customer search for an item.</a:t>
                      </a:r>
                      <a:br>
                        <a:rPr lang="tr-TR" sz="1400">
                          <a:effectLst/>
                        </a:rPr>
                      </a:br>
                      <a:r>
                        <a:rPr lang="tr-TR" sz="1400">
                          <a:effectLst/>
                        </a:rPr>
                        <a:t>3) Click the item and view the information.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464699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Entry condition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Log in the system as Customer.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047457"/>
                  </a:ext>
                </a:extLst>
              </a:tr>
              <a:tr h="2995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Exit 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Product has been seen by the customer.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104645"/>
                  </a:ext>
                </a:extLst>
              </a:tr>
              <a:tr h="943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Related non-functional requirements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NR-3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16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50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E953-57F7-196E-1176-4624644C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 DIAGRAMS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A06A-3F7F-52A4-9EFA-F4371DE3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C517D3-6681-D14F-CB86-0DCC08940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2377441"/>
            <a:ext cx="9306560" cy="43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7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AF78-1D78-EC01-8CCF-2217066E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EAC91-BBCC-5C56-7786-0999ABFD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AD4A185E-91F0-490D-8549-2602BEF0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3" y="2296482"/>
            <a:ext cx="8761413" cy="4561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19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03C96D-5E95-F377-0DC8-1644ABC5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SEQUENCE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1EB16A-07C1-1344-0958-09967987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DCC8F11-743B-994E-E92D-90B081E8F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92" y="2077471"/>
            <a:ext cx="6909616" cy="4780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81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03C96D-5E95-F377-0DC8-1644ABC5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SEQUENCE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1EB16A-07C1-1344-0958-09967987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1B3DDB2-08B8-6B5E-A0FB-D91255950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448" y="2186940"/>
            <a:ext cx="7233104" cy="433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07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03C96D-5E95-F377-0DC8-1644ABC5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SEQUENCE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1EB16A-07C1-1344-0958-09967987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B406975-BFF7-4BA1-F706-5144FB378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344" y="1988128"/>
            <a:ext cx="6035311" cy="4869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76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03C96D-5E95-F377-0DC8-1644ABC5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SEQUENCE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1EB16A-07C1-1344-0958-09967987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6CD3C21-8E6C-7630-155C-2AD0179E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32" y="2042688"/>
            <a:ext cx="7895535" cy="4800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05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CDBE41-0999-A514-5F9F-243AEA47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ACTIVITY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46F6EEC-0879-75D3-7115-FFCAD7F5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F588CF2-50BF-57C6-3084-59541CB44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60" y="2174096"/>
            <a:ext cx="3182303" cy="462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E7A1302-2630-F14D-C7B9-FDAE44E6F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680" y="2174096"/>
            <a:ext cx="3324860" cy="4683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18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CDBE41-0999-A514-5F9F-243AEA47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ACTIVITY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46F6EEC-0879-75D3-7115-FFCAD7F5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E44B56E-254E-1355-8931-3FD3F259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20" y="1740596"/>
            <a:ext cx="2823980" cy="509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6375617-660C-FEFD-34A6-03EFAD78D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10" y="1740596"/>
            <a:ext cx="2958830" cy="5014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55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0DCE0D-79B7-BD4B-0D90-8171E5EE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STATECHART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D68187F-3309-FB23-5E3A-6E8BC1C6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43BAC7A-F2B8-CBF3-3E4F-831DF44D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47" y="1957704"/>
            <a:ext cx="7158705" cy="4819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89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1A2A-20D4-32B3-328E-69A849E4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Team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3DD-B146-FAF5-4AA9-A1702308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Mehmet Reşit ÇAĞAN – </a:t>
            </a:r>
            <a:r>
              <a:rPr lang="tr-TR" dirty="0" err="1">
                <a:solidFill>
                  <a:schemeClr val="tx1"/>
                </a:solidFill>
              </a:rPr>
              <a:t>Subject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Matter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Expert</a:t>
            </a:r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r>
              <a:rPr lang="tr-TR" dirty="0">
                <a:solidFill>
                  <a:schemeClr val="tx1"/>
                </a:solidFill>
              </a:rPr>
              <a:t>Ali GÖKMEN – Team </a:t>
            </a:r>
            <a:r>
              <a:rPr lang="tr-TR" dirty="0" err="1">
                <a:solidFill>
                  <a:schemeClr val="tx1"/>
                </a:solidFill>
              </a:rPr>
              <a:t>Member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Gökhan MUTLU – Team </a:t>
            </a:r>
            <a:r>
              <a:rPr lang="tr-TR" dirty="0" err="1">
                <a:solidFill>
                  <a:schemeClr val="tx1"/>
                </a:solidFill>
              </a:rPr>
              <a:t>Member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Mamady</a:t>
            </a:r>
            <a:r>
              <a:rPr lang="tr-TR" dirty="0">
                <a:solidFill>
                  <a:schemeClr val="tx1"/>
                </a:solidFill>
              </a:rPr>
              <a:t> III DIAKITE – Team </a:t>
            </a:r>
            <a:r>
              <a:rPr lang="tr-TR" dirty="0" err="1">
                <a:solidFill>
                  <a:schemeClr val="tx1"/>
                </a:solidFill>
              </a:rPr>
              <a:t>Member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0D721-1B47-B6D5-15AB-C82BD4E1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285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CD9C41-A68C-840A-95AF-4455E724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INTERFACE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E362AF-5D99-6439-C4B0-7908979C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20</a:t>
            </a:fld>
            <a:endParaRPr lang="en-US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F4192E5-48F3-783B-122D-C5D4EC42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76" y="2317750"/>
            <a:ext cx="7594048" cy="454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539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EB4CE6-208F-4CB8-0B2C-5F5701A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E838F8F-E826-F4F3-669C-D8B1A115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714A86-F847-4584-25A8-AC4BABB47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3" y="2305049"/>
            <a:ext cx="8761413" cy="446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931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C44125-CFDB-7A35-58C2-AED2AB72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DEPLOYMENT DIAGRAM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958B27D-DDD5-00F8-57B6-84DDC54E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22</a:t>
            </a:fld>
            <a:endParaRPr lang="en-US" noProof="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5EB56CA-B8A8-52A8-F7FE-408044FC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78" y="2675036"/>
            <a:ext cx="10434043" cy="3583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433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2ACD04-7797-01E5-298C-E6613E9D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CONCURRENCY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DC0A84-8DB6-DE17-D05A-F5FDBE4B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multiple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can be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executed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independently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a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decomposed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multiple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handled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parallel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RACE CONDITION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390DAF4-6107-C4E9-D8CB-202468BC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2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121968-7519-C653-F866-E01BF031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MANAGEMENT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DDF6C7-EA0C-6FBD-A33A-940C9683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24</a:t>
            </a:fld>
            <a:endParaRPr lang="en-US" noProof="0" dirty="0"/>
          </a:p>
        </p:txBody>
      </p:sp>
      <p:pic>
        <p:nvPicPr>
          <p:cNvPr id="5" name="İçerik Yer Tutucusu 4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A18DB586-EB43-4E40-6132-A6D38707E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47" y="1943100"/>
            <a:ext cx="871470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270717-CC0F-1304-094F-3A006876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GLOBAL RESOURCE HANDLING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45B6CB-B005-A96F-E99C-1D62CB5D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Mechanisms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endParaRPr lang="tr-TR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Username</a:t>
            </a:r>
            <a:r>
              <a:rPr lang="tr-TR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tr-TR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Password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endParaRPr lang="tr-TR" dirty="0">
              <a:latin typeface="Times New Roman" panose="02020603050405020304" pitchFamily="18" charset="0"/>
            </a:endParaRPr>
          </a:p>
          <a:p>
            <a:r>
              <a:rPr lang="tr-T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Mechanisms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tr-TR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Role-</a:t>
            </a:r>
            <a:r>
              <a:rPr lang="tr-TR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</a:t>
            </a:r>
            <a:r>
              <a:rPr lang="tr-TR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Access Control</a:t>
            </a:r>
            <a:endParaRPr lang="tr-TR" u="sng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C506FA3-6992-0606-633D-7E94185A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552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D41358-B810-E5F7-4001-E7863884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ACCESS MATRIX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55A98E9-BC0E-DFA4-740B-A59B6351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356" y="2193082"/>
            <a:ext cx="7543287" cy="4664918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4EC4A7B-69C3-36AA-A3EF-EE5DBC8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12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17B197-743C-90CD-2FC4-9446EE30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BOUNDARY CONDITIONS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9F898-2430-D540-569F-D4FBDC40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INITIALIZATION</a:t>
            </a:r>
          </a:p>
          <a:p>
            <a:r>
              <a:rPr lang="tr-TR" dirty="0"/>
              <a:t>TERMINATION</a:t>
            </a:r>
          </a:p>
          <a:p>
            <a:r>
              <a:rPr lang="tr-TR" dirty="0"/>
              <a:t>FAILURE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74918-156E-F09D-E02C-F274D4A9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9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28D9-28C0-B293-F9F3-E290F4A6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641" y="3091717"/>
            <a:ext cx="8761413" cy="10380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42B-8AA0-FFD7-FC44-17D44D21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1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E3C-CA78-FDE0-C959-CBA5128F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32B4-D86B-23B5-8194-95DD1ED6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 it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choose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complexity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issue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connectionless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activities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D318D-29D9-66FD-0A3D-E911E9CA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75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1AAC-F055-1F98-C707-BBCC94E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Project </a:t>
            </a:r>
            <a:r>
              <a:rPr lang="tr-TR" dirty="0" err="1"/>
              <a:t>description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2269-D95C-79A7-1F32-0CCBDA4B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B6979-90AD-0C07-785A-587315F7541C}"/>
              </a:ext>
            </a:extLst>
          </p:cNvPr>
          <p:cNvSpPr txBox="1"/>
          <p:nvPr/>
        </p:nvSpPr>
        <p:spPr>
          <a:xfrm>
            <a:off x="743283" y="2339315"/>
            <a:ext cx="11132342" cy="441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does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it do?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ensures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presence of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stocks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it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aims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complexity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corporate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-11430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Handling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flows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Warehouse,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indent="-11430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 admin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indent="-11430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 can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editting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updating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-11430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can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is the 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management system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interacts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tr-T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AD7F-A015-804E-1C47-2D4DF36E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 FUNCTIONAL REQUIREMENTS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25E9F8-D9C6-D732-3946-EA3BC87B4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945623"/>
              </p:ext>
            </p:extLst>
          </p:nvPr>
        </p:nvGraphicFramePr>
        <p:xfrm>
          <a:off x="1352939" y="2362799"/>
          <a:ext cx="8999601" cy="4075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632">
                  <a:extLst>
                    <a:ext uri="{9D8B030D-6E8A-4147-A177-3AD203B41FA5}">
                      <a16:colId xmlns:a16="http://schemas.microsoft.com/office/drawing/2014/main" val="2672724574"/>
                    </a:ext>
                  </a:extLst>
                </a:gridCol>
                <a:gridCol w="1723210">
                  <a:extLst>
                    <a:ext uri="{9D8B030D-6E8A-4147-A177-3AD203B41FA5}">
                      <a16:colId xmlns:a16="http://schemas.microsoft.com/office/drawing/2014/main" val="2633792073"/>
                    </a:ext>
                  </a:extLst>
                </a:gridCol>
                <a:gridCol w="929584">
                  <a:extLst>
                    <a:ext uri="{9D8B030D-6E8A-4147-A177-3AD203B41FA5}">
                      <a16:colId xmlns:a16="http://schemas.microsoft.com/office/drawing/2014/main" val="771229880"/>
                    </a:ext>
                  </a:extLst>
                </a:gridCol>
                <a:gridCol w="5087175">
                  <a:extLst>
                    <a:ext uri="{9D8B030D-6E8A-4147-A177-3AD203B41FA5}">
                      <a16:colId xmlns:a16="http://schemas.microsoft.com/office/drawing/2014/main" val="765384071"/>
                    </a:ext>
                  </a:extLst>
                </a:gridCol>
              </a:tblGrid>
              <a:tr h="2035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Requirement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Identifier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Source (</a:t>
                      </a:r>
                      <a:r>
                        <a:rPr lang="tr-TR" sz="1400" dirty="0" err="1">
                          <a:effectLst/>
                        </a:rPr>
                        <a:t>e.g</a:t>
                      </a:r>
                      <a:r>
                        <a:rPr lang="tr-TR" sz="1400" dirty="0">
                          <a:effectLst/>
                        </a:rPr>
                        <a:t>. </a:t>
                      </a:r>
                      <a:r>
                        <a:rPr lang="tr-TR" sz="1400" dirty="0" err="1">
                          <a:effectLst/>
                        </a:rPr>
                        <a:t>Interview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with</a:t>
                      </a:r>
                      <a:r>
                        <a:rPr lang="tr-TR" sz="1400" dirty="0">
                          <a:effectLst/>
                        </a:rPr>
                        <a:t> XX on DD/MM/YYYY)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(High/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Medium/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Low)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989022"/>
                  </a:ext>
                </a:extLst>
              </a:tr>
              <a:tr h="2448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FR-1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Ahmet Büyük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High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Ability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to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add</a:t>
                      </a:r>
                      <a:r>
                        <a:rPr lang="tr-TR" sz="1400" dirty="0">
                          <a:effectLst/>
                        </a:rPr>
                        <a:t>, </a:t>
                      </a:r>
                      <a:r>
                        <a:rPr lang="tr-TR" sz="1400" dirty="0" err="1">
                          <a:effectLst/>
                        </a:rPr>
                        <a:t>update</a:t>
                      </a:r>
                      <a:r>
                        <a:rPr lang="tr-TR" sz="1400" dirty="0">
                          <a:effectLst/>
                        </a:rPr>
                        <a:t>, </a:t>
                      </a:r>
                      <a:r>
                        <a:rPr lang="tr-TR" sz="1400" dirty="0" err="1">
                          <a:effectLst/>
                        </a:rPr>
                        <a:t>and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remove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inventory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items</a:t>
                      </a:r>
                      <a:r>
                        <a:rPr lang="tr-TR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212183"/>
                  </a:ext>
                </a:extLst>
              </a:tr>
              <a:tr h="4400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FR-2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Ahmet Büyük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Medium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Ability to generate reports on stock levels, inventory turnover, and sales.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583159"/>
                  </a:ext>
                </a:extLst>
              </a:tr>
              <a:tr h="2448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FR-3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Ahmet Büyük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High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Ability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to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manage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orders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and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shipping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information</a:t>
                      </a:r>
                      <a:r>
                        <a:rPr lang="tr-TR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51823"/>
                  </a:ext>
                </a:extLst>
              </a:tr>
              <a:tr h="2448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FR-4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Ahmet Büyük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High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Ability to view product information and pricing.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556426"/>
                  </a:ext>
                </a:extLst>
              </a:tr>
              <a:tr h="4400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FR-5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Ahmet Büyük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Medium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Ability to add, update, and remove inventory users.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89500"/>
                  </a:ext>
                </a:extLst>
              </a:tr>
              <a:tr h="212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81590"/>
                  </a:ext>
                </a:extLst>
              </a:tr>
              <a:tr h="212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92170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8C02-8568-7E4F-8CF8-7223B3D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78767DD-86CC-6A72-81FB-6FCF2C5B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2994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1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0F4D-7481-F981-AAEB-30EEDCB1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62" y="906193"/>
            <a:ext cx="9829422" cy="706964"/>
          </a:xfrm>
        </p:spPr>
        <p:txBody>
          <a:bodyPr/>
          <a:lstStyle/>
          <a:p>
            <a:r>
              <a:rPr lang="tr-TR" dirty="0"/>
              <a:t>EXAMPLE NONFUNCTIONAL REQUIREMENTS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41F7-401E-360A-0434-789A91EE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E525484-A9BE-3034-62BF-69A1BCFB4A46}"/>
              </a:ext>
            </a:extLst>
          </p:cNvPr>
          <p:cNvSpPr>
            <a:spLocks noChangeArrowheads="1"/>
          </p:cNvSpPr>
          <p:nvPr/>
        </p:nvSpPr>
        <p:spPr bwMode="auto">
          <a:xfrm rot="3883496">
            <a:off x="1011118" y="20442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E7CC987-9B6D-92C7-2618-F49187B6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9" name="İçerik Yer Tutucusu 3">
            <a:extLst>
              <a:ext uri="{FF2B5EF4-FFF2-40B4-BE49-F238E27FC236}">
                <a16:creationId xmlns:a16="http://schemas.microsoft.com/office/drawing/2014/main" id="{2C70A509-62B2-E76E-B9B4-61E0523D1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853967"/>
              </p:ext>
            </p:extLst>
          </p:nvPr>
        </p:nvGraphicFramePr>
        <p:xfrm>
          <a:off x="1154955" y="2267324"/>
          <a:ext cx="8912776" cy="4471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908">
                  <a:extLst>
                    <a:ext uri="{9D8B030D-6E8A-4147-A177-3AD203B41FA5}">
                      <a16:colId xmlns:a16="http://schemas.microsoft.com/office/drawing/2014/main" val="3319842171"/>
                    </a:ext>
                  </a:extLst>
                </a:gridCol>
                <a:gridCol w="745581">
                  <a:extLst>
                    <a:ext uri="{9D8B030D-6E8A-4147-A177-3AD203B41FA5}">
                      <a16:colId xmlns:a16="http://schemas.microsoft.com/office/drawing/2014/main" val="1472793619"/>
                    </a:ext>
                  </a:extLst>
                </a:gridCol>
                <a:gridCol w="909095">
                  <a:extLst>
                    <a:ext uri="{9D8B030D-6E8A-4147-A177-3AD203B41FA5}">
                      <a16:colId xmlns:a16="http://schemas.microsoft.com/office/drawing/2014/main" val="3257348178"/>
                    </a:ext>
                  </a:extLst>
                </a:gridCol>
                <a:gridCol w="5852192">
                  <a:extLst>
                    <a:ext uri="{9D8B030D-6E8A-4147-A177-3AD203B41FA5}">
                      <a16:colId xmlns:a16="http://schemas.microsoft.com/office/drawing/2014/main" val="3232587153"/>
                    </a:ext>
                  </a:extLst>
                </a:gridCol>
              </a:tblGrid>
              <a:tr h="1082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r-TR" sz="14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 err="1">
                          <a:effectLst/>
                          <a:latin typeface="+mn-lt"/>
                        </a:rPr>
                        <a:t>Requirement</a:t>
                      </a:r>
                      <a:r>
                        <a:rPr lang="tr-TR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</a:rPr>
                        <a:t>Identifier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r-TR" sz="14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</a:rPr>
                        <a:t>Source 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r-TR" sz="14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 err="1">
                          <a:effectLst/>
                          <a:latin typeface="+mn-lt"/>
                        </a:rPr>
                        <a:t>Priority</a:t>
                      </a:r>
                      <a:endParaRPr lang="tr-TR" sz="1400" dirty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r-TR" sz="1400" dirty="0">
                        <a:effectLst/>
                        <a:latin typeface="+mn-lt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r-TR" sz="1400" dirty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</a:rPr>
                        <a:t>Description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</a:rPr>
                        <a:t> 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extLst>
                  <a:ext uri="{0D108BD9-81ED-4DB2-BD59-A6C34878D82A}">
                    <a16:rowId xmlns:a16="http://schemas.microsoft.com/office/drawing/2014/main" val="2513330482"/>
                  </a:ext>
                </a:extLst>
              </a:tr>
              <a:tr h="833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</a:rPr>
                        <a:t>NR-1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Ahmet Büyük</a:t>
                      </a: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</a:rPr>
                        <a:t>High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should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respond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2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seconds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776736"/>
                  </a:ext>
                </a:extLst>
              </a:tr>
              <a:tr h="808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  <a:latin typeface="+mn-lt"/>
                        </a:rPr>
                        <a:t>NR-2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</a:rPr>
                        <a:t>Ahmet Büyük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  <a:latin typeface="+mn-lt"/>
                        </a:rPr>
                        <a:t>High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able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increasing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amountsda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10.000 of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3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extLst>
                  <a:ext uri="{0D108BD9-81ED-4DB2-BD59-A6C34878D82A}">
                    <a16:rowId xmlns:a16="http://schemas.microsoft.com/office/drawing/2014/main" val="3385804679"/>
                  </a:ext>
                </a:extLst>
              </a:tr>
              <a:tr h="855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  <a:latin typeface="+mn-lt"/>
                        </a:rPr>
                        <a:t>NR-3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</a:rPr>
                        <a:t>Ahmet Büyük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  <a:latin typeface="+mn-lt"/>
                        </a:rPr>
                        <a:t>Medium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system's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should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comply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WCAG 2.1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accessibility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standards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ensuring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accessibility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users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disabilities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should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also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clear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intuitive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navigation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curve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15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minutes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users</a:t>
                      </a:r>
                      <a:r>
                        <a:rPr lang="tr-T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52844"/>
                  </a:ext>
                </a:extLst>
              </a:tr>
              <a:tr h="8513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  <a:latin typeface="+mn-lt"/>
                        </a:rPr>
                        <a:t>NR-4</a:t>
                      </a:r>
                      <a:endParaRPr lang="tr-T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</a:rPr>
                        <a:t>Ahmet Büyük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  <a:latin typeface="+mn-lt"/>
                        </a:rPr>
                        <a:t>High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sensitive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data,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credentials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industry-standard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encryption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29" marR="67029" marT="0" marB="0"/>
                </a:tc>
                <a:extLst>
                  <a:ext uri="{0D108BD9-81ED-4DB2-BD59-A6C34878D82A}">
                    <a16:rowId xmlns:a16="http://schemas.microsoft.com/office/drawing/2014/main" val="175533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3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8F3D-EEE8-227C-3A94-6CEE6B06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600" b="1" kern="0" dirty="0" err="1">
                <a:solidFill>
                  <a:schemeClr val="bg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Actors</a:t>
            </a:r>
            <a:r>
              <a:rPr lang="tr-TR" sz="3600" b="1" kern="0" dirty="0">
                <a:solidFill>
                  <a:schemeClr val="bg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tr-TR" sz="3600" b="1" kern="0" dirty="0" err="1">
                <a:solidFill>
                  <a:schemeClr val="bg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tr-TR" sz="3600" b="1" kern="0" dirty="0">
                <a:solidFill>
                  <a:schemeClr val="bg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tr-TR" sz="3600" b="1" kern="0" dirty="0" err="1">
                <a:solidFill>
                  <a:schemeClr val="bg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Roles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FC076-9C37-FDB2-72DB-322066A3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645F-4A2C-1C28-5BD8-D4D6A1302386}"/>
              </a:ext>
            </a:extLst>
          </p:cNvPr>
          <p:cNvSpPr txBox="1"/>
          <p:nvPr/>
        </p:nvSpPr>
        <p:spPr>
          <a:xfrm>
            <a:off x="923731" y="2411902"/>
            <a:ext cx="10708826" cy="412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actors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mentioned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cases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interacts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system</a:t>
            </a:r>
            <a:endParaRPr lang="en-US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Manager: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Responsible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overseeing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overall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management system,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including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updating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inventory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suppliers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reports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issues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errors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Employee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Responsible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daily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management system,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inventory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updating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generating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reports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end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management system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interacts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Supplier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management system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interact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manage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receive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payments</a:t>
            </a:r>
            <a:r>
              <a:rPr lang="tr-TR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6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8AFC-6E71-053F-0980-26C414C2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USE CASE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9E8DC-4EAA-9996-4A54-ADC502B2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432904-71CF-2D60-4009-7F9FB73AD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4835"/>
              </p:ext>
            </p:extLst>
          </p:nvPr>
        </p:nvGraphicFramePr>
        <p:xfrm>
          <a:off x="2133138" y="2455491"/>
          <a:ext cx="7113500" cy="3760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321">
                  <a:extLst>
                    <a:ext uri="{9D8B030D-6E8A-4147-A177-3AD203B41FA5}">
                      <a16:colId xmlns:a16="http://schemas.microsoft.com/office/drawing/2014/main" val="3843989103"/>
                    </a:ext>
                  </a:extLst>
                </a:gridCol>
                <a:gridCol w="4993179">
                  <a:extLst>
                    <a:ext uri="{9D8B030D-6E8A-4147-A177-3AD203B41FA5}">
                      <a16:colId xmlns:a16="http://schemas.microsoft.com/office/drawing/2014/main" val="1379378406"/>
                    </a:ext>
                  </a:extLst>
                </a:gridCol>
              </a:tblGrid>
              <a:tr h="374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Use</a:t>
                      </a:r>
                      <a:r>
                        <a:rPr lang="tr-TR" sz="1400" dirty="0">
                          <a:effectLst/>
                        </a:rPr>
                        <a:t> Case </a:t>
                      </a:r>
                      <a:r>
                        <a:rPr lang="tr-TR" sz="1400" dirty="0" err="1">
                          <a:effectLst/>
                        </a:rPr>
                        <a:t>Identifier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UC-1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239736"/>
                  </a:ext>
                </a:extLst>
              </a:tr>
              <a:tr h="374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Use Case 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Add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Supplier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068279"/>
                  </a:ext>
                </a:extLst>
              </a:tr>
              <a:tr h="374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Participating Actors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Manager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76005"/>
                  </a:ext>
                </a:extLst>
              </a:tr>
              <a:tr h="1320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Flow</a:t>
                      </a:r>
                      <a:r>
                        <a:rPr lang="tr-TR" sz="1400" dirty="0">
                          <a:effectLst/>
                        </a:rPr>
                        <a:t> of </a:t>
                      </a:r>
                      <a:r>
                        <a:rPr lang="tr-TR" sz="1400" dirty="0" err="1">
                          <a:effectLst/>
                        </a:rPr>
                        <a:t>events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1)Manager log-in </a:t>
                      </a:r>
                      <a:r>
                        <a:rPr lang="tr-TR" sz="1400" dirty="0" err="1">
                          <a:effectLst/>
                        </a:rPr>
                        <a:t>the</a:t>
                      </a:r>
                      <a:r>
                        <a:rPr lang="tr-TR" sz="1400" dirty="0">
                          <a:effectLst/>
                        </a:rPr>
                        <a:t> system.</a:t>
                      </a:r>
                      <a:br>
                        <a:rPr lang="tr-TR" sz="1400" dirty="0">
                          <a:effectLst/>
                        </a:rPr>
                      </a:br>
                      <a:r>
                        <a:rPr lang="tr-TR" sz="1400" dirty="0">
                          <a:effectLst/>
                        </a:rPr>
                        <a:t>2)Manager </a:t>
                      </a:r>
                      <a:r>
                        <a:rPr lang="tr-TR" sz="1400" dirty="0" err="1">
                          <a:effectLst/>
                        </a:rPr>
                        <a:t>clicking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adding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button</a:t>
                      </a:r>
                      <a:r>
                        <a:rPr lang="tr-TR" sz="1400" dirty="0">
                          <a:effectLst/>
                        </a:rPr>
                        <a:t>.</a:t>
                      </a:r>
                      <a:br>
                        <a:rPr lang="tr-TR" sz="1400" dirty="0">
                          <a:effectLst/>
                        </a:rPr>
                      </a:br>
                      <a:r>
                        <a:rPr lang="tr-TR" sz="1400" dirty="0">
                          <a:effectLst/>
                        </a:rPr>
                        <a:t>3)</a:t>
                      </a:r>
                      <a:r>
                        <a:rPr lang="tr-TR" sz="1400" dirty="0" err="1">
                          <a:effectLst/>
                        </a:rPr>
                        <a:t>Fill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the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blanks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about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the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supplier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information</a:t>
                      </a:r>
                      <a:r>
                        <a:rPr lang="tr-TR" sz="1400" dirty="0">
                          <a:effectLst/>
                        </a:rPr>
                        <a:t>.</a:t>
                      </a:r>
                      <a:br>
                        <a:rPr lang="tr-TR" sz="1400" dirty="0">
                          <a:effectLst/>
                        </a:rPr>
                      </a:br>
                      <a:r>
                        <a:rPr lang="tr-TR" sz="1400" dirty="0">
                          <a:effectLst/>
                        </a:rPr>
                        <a:t>4)</a:t>
                      </a:r>
                      <a:r>
                        <a:rPr lang="tr-TR" sz="1400" dirty="0" err="1">
                          <a:effectLst/>
                        </a:rPr>
                        <a:t>Click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the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save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button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and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exit</a:t>
                      </a:r>
                      <a:r>
                        <a:rPr lang="tr-TR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286509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Entry condition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Log in the system as Manager.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1308092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Exit 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Supplier has been added.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791972"/>
                  </a:ext>
                </a:extLst>
              </a:tr>
              <a:tr h="7384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Related non-functional requirements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92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1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3E1-EDCE-4D6C-30F1-9EA1AE2E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effectLst/>
              </a:rPr>
              <a:t>UC-2</a:t>
            </a:r>
            <a:b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631C1-3578-D1B9-326A-81242BC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44EB65-6CB8-C60E-70C2-12428DFA9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20214"/>
              </p:ext>
            </p:extLst>
          </p:nvPr>
        </p:nvGraphicFramePr>
        <p:xfrm>
          <a:off x="2149822" y="2416111"/>
          <a:ext cx="7339411" cy="3972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8472">
                  <a:extLst>
                    <a:ext uri="{9D8B030D-6E8A-4147-A177-3AD203B41FA5}">
                      <a16:colId xmlns:a16="http://schemas.microsoft.com/office/drawing/2014/main" val="1720486700"/>
                    </a:ext>
                  </a:extLst>
                </a:gridCol>
                <a:gridCol w="5020939">
                  <a:extLst>
                    <a:ext uri="{9D8B030D-6E8A-4147-A177-3AD203B41FA5}">
                      <a16:colId xmlns:a16="http://schemas.microsoft.com/office/drawing/2014/main" val="3484763543"/>
                    </a:ext>
                  </a:extLst>
                </a:gridCol>
              </a:tblGrid>
              <a:tr h="4843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Use Case Identifier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UC-2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585942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Use</a:t>
                      </a:r>
                      <a:r>
                        <a:rPr lang="tr-TR" sz="1400" dirty="0">
                          <a:effectLst/>
                        </a:rPr>
                        <a:t> Case Name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Update Inventory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161640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Participating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Actors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Employee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165461"/>
                  </a:ext>
                </a:extLst>
              </a:tr>
              <a:tr h="1237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Flow</a:t>
                      </a:r>
                      <a:r>
                        <a:rPr lang="tr-TR" sz="1400" dirty="0">
                          <a:effectLst/>
                        </a:rPr>
                        <a:t> of </a:t>
                      </a:r>
                      <a:r>
                        <a:rPr lang="tr-TR" sz="1400" dirty="0" err="1">
                          <a:effectLst/>
                        </a:rPr>
                        <a:t>events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1)</a:t>
                      </a:r>
                      <a:r>
                        <a:rPr lang="tr-TR" sz="1400" dirty="0" err="1">
                          <a:effectLst/>
                        </a:rPr>
                        <a:t>Employee</a:t>
                      </a:r>
                      <a:r>
                        <a:rPr lang="tr-TR" sz="1400" dirty="0">
                          <a:effectLst/>
                        </a:rPr>
                        <a:t> log-in </a:t>
                      </a:r>
                      <a:r>
                        <a:rPr lang="tr-TR" sz="1400" dirty="0" err="1">
                          <a:effectLst/>
                        </a:rPr>
                        <a:t>the</a:t>
                      </a:r>
                      <a:r>
                        <a:rPr lang="tr-TR" sz="1400" dirty="0">
                          <a:effectLst/>
                        </a:rPr>
                        <a:t> system.</a:t>
                      </a:r>
                      <a:br>
                        <a:rPr lang="tr-TR" sz="1400" dirty="0">
                          <a:effectLst/>
                        </a:rPr>
                      </a:br>
                      <a:r>
                        <a:rPr lang="tr-TR" sz="1400" dirty="0">
                          <a:effectLst/>
                        </a:rPr>
                        <a:t>2)</a:t>
                      </a:r>
                      <a:r>
                        <a:rPr lang="tr-TR" sz="1400" dirty="0" err="1">
                          <a:effectLst/>
                        </a:rPr>
                        <a:t>Employee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clicking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update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button</a:t>
                      </a:r>
                      <a:r>
                        <a:rPr lang="tr-TR" sz="1400" dirty="0">
                          <a:effectLst/>
                        </a:rPr>
                        <a:t>.</a:t>
                      </a:r>
                      <a:br>
                        <a:rPr lang="tr-TR" sz="1400" dirty="0">
                          <a:effectLst/>
                        </a:rPr>
                      </a:br>
                      <a:r>
                        <a:rPr lang="tr-TR" sz="1400" dirty="0">
                          <a:effectLst/>
                        </a:rPr>
                        <a:t>3)</a:t>
                      </a:r>
                      <a:r>
                        <a:rPr lang="tr-TR" sz="1400" dirty="0" err="1">
                          <a:effectLst/>
                        </a:rPr>
                        <a:t>Fill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the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blanks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about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the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inventory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information</a:t>
                      </a:r>
                      <a:r>
                        <a:rPr lang="tr-TR" sz="1400" dirty="0">
                          <a:effectLst/>
                        </a:rPr>
                        <a:t>.</a:t>
                      </a:r>
                      <a:br>
                        <a:rPr lang="tr-TR" sz="1400" dirty="0">
                          <a:effectLst/>
                        </a:rPr>
                      </a:br>
                      <a:r>
                        <a:rPr lang="tr-TR" sz="1400" dirty="0">
                          <a:effectLst/>
                        </a:rPr>
                        <a:t>4)</a:t>
                      </a:r>
                      <a:r>
                        <a:rPr lang="tr-TR" sz="1400" dirty="0" err="1">
                          <a:effectLst/>
                        </a:rPr>
                        <a:t>Click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the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save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button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and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tr-TR" sz="1400" dirty="0" err="1">
                          <a:effectLst/>
                        </a:rPr>
                        <a:t>exit</a:t>
                      </a:r>
                      <a:r>
                        <a:rPr lang="tr-TR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076398"/>
                  </a:ext>
                </a:extLst>
              </a:tr>
              <a:tr h="273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Entry condition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Log in the system as Employee.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56134"/>
                  </a:ext>
                </a:extLst>
              </a:tr>
              <a:tr h="273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Exit conditions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Inventory has been updated.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528426"/>
                  </a:ext>
                </a:extLst>
              </a:tr>
              <a:tr h="735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Related non-functional requirements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NR-1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03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4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208</TotalTime>
  <Words>955</Words>
  <Application>Microsoft Office PowerPoint</Application>
  <PresentationFormat>Geniş ekran</PresentationFormat>
  <Paragraphs>200</Paragraphs>
  <Slides>28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Stock Management System</vt:lpstr>
      <vt:lpstr>Team members</vt:lpstr>
      <vt:lpstr>Motivation</vt:lpstr>
      <vt:lpstr>Project description</vt:lpstr>
      <vt:lpstr>EXAMPLE FUNCTIONAL REQUIREMENTS</vt:lpstr>
      <vt:lpstr>EXAMPLE NONFUNCTIONAL REQUIREMENTS</vt:lpstr>
      <vt:lpstr>Actors and Roles</vt:lpstr>
      <vt:lpstr>USE CASE </vt:lpstr>
      <vt:lpstr>UC-2 </vt:lpstr>
      <vt:lpstr>PowerPoint Sunusu</vt:lpstr>
      <vt:lpstr>USE CASE DIAGRAMS</vt:lpstr>
      <vt:lpstr>CLASS DIAGRAMS</vt:lpstr>
      <vt:lpstr>SEQUENCE DIAGRAM</vt:lpstr>
      <vt:lpstr>SEQUENCE DIAGRAM</vt:lpstr>
      <vt:lpstr>SEQUENCE DIAGRAM</vt:lpstr>
      <vt:lpstr>SEQUENCE DIAGRAM</vt:lpstr>
      <vt:lpstr>ACTIVITY DIAGRAM</vt:lpstr>
      <vt:lpstr>ACTIVITY DIAGRAM</vt:lpstr>
      <vt:lpstr>STATECHART DIAGRAM</vt:lpstr>
      <vt:lpstr>USER INTERFACE DIAGRAM</vt:lpstr>
      <vt:lpstr>COMPONENT DIAGRAM</vt:lpstr>
      <vt:lpstr>DEPLOYMENT DIAGRAM</vt:lpstr>
      <vt:lpstr>CONCURRENCY</vt:lpstr>
      <vt:lpstr>DATA MANAGEMENT</vt:lpstr>
      <vt:lpstr>GLOBAL RESOURCE HANDLING</vt:lpstr>
      <vt:lpstr>ACCESS MATRIX</vt:lpstr>
      <vt:lpstr>BOUNDARY CONDITIONS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 system</dc:title>
  <dc:creator>MAMADY III</dc:creator>
  <cp:lastModifiedBy>gokhanmutlu@posta.mu.edu.tr</cp:lastModifiedBy>
  <cp:revision>15</cp:revision>
  <dcterms:created xsi:type="dcterms:W3CDTF">2023-04-25T21:34:29Z</dcterms:created>
  <dcterms:modified xsi:type="dcterms:W3CDTF">2023-06-15T13:36:00Z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