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77" r:id="rId4"/>
    <p:sldId id="278" r:id="rId5"/>
    <p:sldId id="279" r:id="rId6"/>
    <p:sldId id="280" r:id="rId7"/>
    <p:sldId id="281" r:id="rId8"/>
    <p:sldId id="282" r:id="rId9"/>
    <p:sldId id="283" r:id="rId10"/>
    <p:sldId id="284" r:id="rId11"/>
    <p:sldId id="285" r:id="rId12"/>
    <p:sldId id="286" r:id="rId13"/>
    <p:sldId id="287" r:id="rId14"/>
    <p:sldId id="289" r:id="rId15"/>
    <p:sldId id="288" r:id="rId16"/>
    <p:sldId id="290" r:id="rId17"/>
    <p:sldId id="291" r:id="rId18"/>
    <p:sldId id="292" r:id="rId19"/>
    <p:sldId id="293" r:id="rId20"/>
    <p:sldId id="294"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4C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28" autoAdjust="0"/>
  </p:normalViewPr>
  <p:slideViewPr>
    <p:cSldViewPr snapToGrid="0" snapToObjects="1">
      <p:cViewPr varScale="1">
        <p:scale>
          <a:sx n="62" d="100"/>
          <a:sy n="62" d="100"/>
        </p:scale>
        <p:origin x="162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F3C86C-CEA2-7B4D-B603-9264C91AD852}" type="datetimeFigureOut">
              <a:rPr lang="en-US" smtClean="0"/>
              <a:t>12/28/2016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67529F-71AD-DE49-A9A2-236B7EDCAB23}" type="slidenum">
              <a:rPr lang="en-US" smtClean="0"/>
              <a:t>‹#›</a:t>
            </a:fld>
            <a:endParaRPr lang="en-US"/>
          </a:p>
        </p:txBody>
      </p:sp>
    </p:spTree>
    <p:extLst>
      <p:ext uri="{BB962C8B-B14F-4D97-AF65-F5344CB8AC3E}">
        <p14:creationId xmlns:p14="http://schemas.microsoft.com/office/powerpoint/2010/main" val="9662979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2</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KAYNAK: KDM</a:t>
            </a:r>
          </a:p>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11</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12</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13</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14</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15</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16</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17</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18</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19</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20</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3</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4</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Wingdings" panose="05000000000000000000" pitchFamily="2" charset="2"/>
              <a:buNone/>
            </a:pPr>
            <a:r>
              <a:rPr lang="tr-TR" altLang="tr-TR" sz="1200" b="1" u="sng" dirty="0" smtClean="0">
                <a:solidFill>
                  <a:srgbClr val="002060"/>
                </a:solidFill>
              </a:rPr>
              <a:t>Psikolojik</a:t>
            </a:r>
            <a:r>
              <a:rPr lang="tr-TR" altLang="tr-TR" sz="1200" b="1" u="sng" baseline="0" dirty="0" smtClean="0">
                <a:solidFill>
                  <a:srgbClr val="002060"/>
                </a:solidFill>
              </a:rPr>
              <a:t> şiddet aşağıdaki biçimlerde karşımıza çıkabilir:</a:t>
            </a:r>
          </a:p>
          <a:p>
            <a:pPr eaLnBrk="1" hangingPunct="1">
              <a:buFont typeface="Wingdings" panose="05000000000000000000" pitchFamily="2" charset="2"/>
              <a:buNone/>
            </a:pPr>
            <a:endParaRPr lang="tr-TR" altLang="tr-TR" sz="1200" b="1" u="sng" dirty="0" smtClean="0">
              <a:solidFill>
                <a:srgbClr val="002060"/>
              </a:solidFill>
            </a:endParaRPr>
          </a:p>
          <a:p>
            <a:pPr eaLnBrk="1" hangingPunct="1">
              <a:lnSpc>
                <a:spcPct val="50000"/>
              </a:lnSpc>
              <a:buFont typeface="Wingdings" panose="05000000000000000000" pitchFamily="2" charset="2"/>
              <a:buNone/>
            </a:pPr>
            <a:r>
              <a:rPr lang="tr-TR" altLang="tr-TR" sz="1200" b="1" u="sng" dirty="0" smtClean="0">
                <a:solidFill>
                  <a:srgbClr val="002060"/>
                </a:solidFill>
              </a:rPr>
              <a:t>Duygusal istismar yoluyla; </a:t>
            </a:r>
          </a:p>
          <a:p>
            <a:pPr eaLnBrk="1" hangingPunct="1">
              <a:lnSpc>
                <a:spcPct val="50000"/>
              </a:lnSpc>
              <a:buFont typeface="Wingdings" panose="05000000000000000000" pitchFamily="2" charset="2"/>
              <a:buNone/>
            </a:pPr>
            <a:endParaRPr lang="tr-TR" altLang="tr-TR" sz="1200" dirty="0" smtClean="0">
              <a:solidFill>
                <a:srgbClr val="002060"/>
              </a:solidFill>
            </a:endParaRPr>
          </a:p>
          <a:p>
            <a:pPr eaLnBrk="1" hangingPunct="1">
              <a:lnSpc>
                <a:spcPct val="50000"/>
              </a:lnSpc>
            </a:pPr>
            <a:r>
              <a:rPr lang="tr-TR" altLang="tr-TR" sz="1200" dirty="0" smtClean="0">
                <a:solidFill>
                  <a:srgbClr val="002060"/>
                </a:solidFill>
              </a:rPr>
              <a:t>Aşağılamak</a:t>
            </a:r>
          </a:p>
          <a:p>
            <a:pPr eaLnBrk="1" hangingPunct="1">
              <a:lnSpc>
                <a:spcPct val="50000"/>
              </a:lnSpc>
            </a:pPr>
            <a:r>
              <a:rPr lang="tr-TR" altLang="tr-TR" sz="1200" dirty="0" smtClean="0">
                <a:solidFill>
                  <a:srgbClr val="002060"/>
                </a:solidFill>
              </a:rPr>
              <a:t>Suçlamak</a:t>
            </a:r>
          </a:p>
          <a:p>
            <a:pPr eaLnBrk="1" hangingPunct="1">
              <a:lnSpc>
                <a:spcPct val="50000"/>
              </a:lnSpc>
            </a:pPr>
            <a:r>
              <a:rPr lang="tr-TR" altLang="tr-TR" sz="1200" dirty="0" smtClean="0">
                <a:solidFill>
                  <a:srgbClr val="002060"/>
                </a:solidFill>
              </a:rPr>
              <a:t>Delirdiğini düşündürmek</a:t>
            </a:r>
          </a:p>
          <a:p>
            <a:pPr eaLnBrk="1" hangingPunct="1">
              <a:lnSpc>
                <a:spcPct val="50000"/>
              </a:lnSpc>
            </a:pPr>
            <a:r>
              <a:rPr lang="tr-TR" altLang="tr-TR" sz="1200" dirty="0" smtClean="0">
                <a:solidFill>
                  <a:srgbClr val="002060"/>
                </a:solidFill>
              </a:rPr>
              <a:t>Lakap takmak</a:t>
            </a:r>
          </a:p>
          <a:p>
            <a:pPr eaLnBrk="1" hangingPunct="1">
              <a:lnSpc>
                <a:spcPct val="50000"/>
              </a:lnSpc>
            </a:pPr>
            <a:r>
              <a:rPr lang="tr-TR" altLang="tr-TR" sz="1200" dirty="0" smtClean="0">
                <a:solidFill>
                  <a:srgbClr val="002060"/>
                </a:solidFill>
              </a:rPr>
              <a:t>Küçük düşürmek</a:t>
            </a:r>
          </a:p>
          <a:p>
            <a:pPr eaLnBrk="1" hangingPunct="1">
              <a:lnSpc>
                <a:spcPct val="50000"/>
              </a:lnSpc>
              <a:buFont typeface="Wingdings" panose="05000000000000000000" pitchFamily="2" charset="2"/>
              <a:buNone/>
            </a:pPr>
            <a:endParaRPr lang="tr-TR" altLang="tr-TR" sz="1200" dirty="0" smtClean="0">
              <a:solidFill>
                <a:srgbClr val="002060"/>
              </a:solidFill>
            </a:endParaRPr>
          </a:p>
          <a:p>
            <a:pPr eaLnBrk="1" hangingPunct="1">
              <a:lnSpc>
                <a:spcPct val="50000"/>
              </a:lnSpc>
              <a:buFont typeface="Wingdings" panose="05000000000000000000" pitchFamily="2" charset="2"/>
              <a:buNone/>
            </a:pPr>
            <a:r>
              <a:rPr lang="tr-TR" altLang="tr-TR" sz="1200" b="1" u="sng" dirty="0" smtClean="0">
                <a:solidFill>
                  <a:srgbClr val="002060"/>
                </a:solidFill>
              </a:rPr>
              <a:t>Gözdağı vererek</a:t>
            </a:r>
          </a:p>
          <a:p>
            <a:pPr eaLnBrk="1" hangingPunct="1">
              <a:lnSpc>
                <a:spcPct val="50000"/>
              </a:lnSpc>
              <a:buFont typeface="Wingdings" panose="05000000000000000000" pitchFamily="2" charset="2"/>
              <a:buNone/>
            </a:pPr>
            <a:endParaRPr lang="tr-TR" altLang="tr-TR" sz="1200" b="1" u="sng" dirty="0" smtClean="0">
              <a:solidFill>
                <a:srgbClr val="002060"/>
              </a:solidFill>
            </a:endParaRPr>
          </a:p>
          <a:p>
            <a:pPr eaLnBrk="1" hangingPunct="1">
              <a:lnSpc>
                <a:spcPct val="50000"/>
              </a:lnSpc>
            </a:pPr>
            <a:r>
              <a:rPr lang="tr-TR" altLang="tr-TR" sz="1200" dirty="0" smtClean="0">
                <a:solidFill>
                  <a:srgbClr val="002060"/>
                </a:solidFill>
              </a:rPr>
              <a:t>Mimiklerle veya eylemde bulunmak suretiyle gözdağı vermek</a:t>
            </a:r>
          </a:p>
          <a:p>
            <a:pPr eaLnBrk="1" hangingPunct="1">
              <a:lnSpc>
                <a:spcPct val="50000"/>
              </a:lnSpc>
            </a:pPr>
            <a:endParaRPr lang="tr-TR" altLang="tr-TR" sz="1200" dirty="0" smtClean="0">
              <a:solidFill>
                <a:srgbClr val="002060"/>
              </a:solidFill>
            </a:endParaRPr>
          </a:p>
          <a:p>
            <a:pPr eaLnBrk="1" hangingPunct="1">
              <a:lnSpc>
                <a:spcPct val="50000"/>
              </a:lnSpc>
            </a:pPr>
            <a:r>
              <a:rPr lang="tr-TR" altLang="tr-TR" sz="1200" dirty="0" smtClean="0">
                <a:solidFill>
                  <a:srgbClr val="002060"/>
                </a:solidFill>
              </a:rPr>
              <a:t>Bir şeyleri kırmak, eşyaları parçalamak</a:t>
            </a:r>
          </a:p>
          <a:p>
            <a:pPr eaLnBrk="1" hangingPunct="1">
              <a:lnSpc>
                <a:spcPct val="50000"/>
              </a:lnSpc>
            </a:pPr>
            <a:endParaRPr lang="tr-TR" altLang="tr-TR" sz="1200" dirty="0" smtClean="0">
              <a:solidFill>
                <a:srgbClr val="002060"/>
              </a:solidFill>
            </a:endParaRPr>
          </a:p>
          <a:p>
            <a:pPr eaLnBrk="1" hangingPunct="1">
              <a:lnSpc>
                <a:spcPct val="50000"/>
              </a:lnSpc>
            </a:pPr>
            <a:r>
              <a:rPr lang="tr-TR" altLang="tr-TR" sz="1200" dirty="0" smtClean="0">
                <a:solidFill>
                  <a:srgbClr val="002060"/>
                </a:solidFill>
              </a:rPr>
              <a:t>Hayvanlara işkence etmek</a:t>
            </a:r>
          </a:p>
          <a:p>
            <a:pPr eaLnBrk="1" hangingPunct="1">
              <a:lnSpc>
                <a:spcPct val="50000"/>
              </a:lnSpc>
            </a:pPr>
            <a:endParaRPr lang="tr-TR" altLang="tr-TR" sz="1200" dirty="0" smtClean="0">
              <a:solidFill>
                <a:srgbClr val="002060"/>
              </a:solidFill>
            </a:endParaRPr>
          </a:p>
          <a:p>
            <a:pPr eaLnBrk="1" hangingPunct="1">
              <a:lnSpc>
                <a:spcPct val="50000"/>
              </a:lnSpc>
            </a:pPr>
            <a:r>
              <a:rPr lang="tr-TR" altLang="tr-TR" sz="1200" dirty="0" smtClean="0">
                <a:solidFill>
                  <a:srgbClr val="002060"/>
                </a:solidFill>
              </a:rPr>
              <a:t>Silah göstermek</a:t>
            </a:r>
          </a:p>
          <a:p>
            <a:pPr eaLnBrk="1" hangingPunct="1">
              <a:lnSpc>
                <a:spcPct val="50000"/>
              </a:lnSpc>
              <a:buFont typeface="Wingdings" panose="05000000000000000000" pitchFamily="2" charset="2"/>
              <a:buNone/>
            </a:pPr>
            <a:endParaRPr lang="tr-TR" altLang="tr-TR" sz="1200" dirty="0" smtClean="0">
              <a:solidFill>
                <a:srgbClr val="002060"/>
              </a:solidFill>
            </a:endParaRPr>
          </a:p>
          <a:p>
            <a:pPr eaLnBrk="1" hangingPunct="1">
              <a:lnSpc>
                <a:spcPct val="50000"/>
              </a:lnSpc>
              <a:buFont typeface="Wingdings" panose="05000000000000000000" pitchFamily="2" charset="2"/>
              <a:buNone/>
            </a:pPr>
            <a:r>
              <a:rPr lang="tr-TR" altLang="tr-TR" sz="1200" b="1" u="sng" dirty="0" smtClean="0">
                <a:solidFill>
                  <a:srgbClr val="002060"/>
                </a:solidFill>
              </a:rPr>
              <a:t>Çocukları kullanarak</a:t>
            </a:r>
          </a:p>
          <a:p>
            <a:pPr eaLnBrk="1" hangingPunct="1">
              <a:lnSpc>
                <a:spcPct val="50000"/>
              </a:lnSpc>
            </a:pPr>
            <a:endParaRPr lang="tr-TR" altLang="tr-TR" sz="1200" dirty="0" smtClean="0">
              <a:solidFill>
                <a:srgbClr val="002060"/>
              </a:solidFill>
            </a:endParaRPr>
          </a:p>
          <a:p>
            <a:pPr eaLnBrk="1" hangingPunct="1">
              <a:lnSpc>
                <a:spcPct val="50000"/>
              </a:lnSpc>
            </a:pPr>
            <a:r>
              <a:rPr lang="tr-TR" altLang="tr-TR" sz="1200" dirty="0" smtClean="0">
                <a:solidFill>
                  <a:srgbClr val="002060"/>
                </a:solidFill>
              </a:rPr>
              <a:t>Çocuklarla ilgili olarak kendini suçlu hissettirmek</a:t>
            </a:r>
          </a:p>
          <a:p>
            <a:pPr eaLnBrk="1" hangingPunct="1">
              <a:lnSpc>
                <a:spcPct val="50000"/>
              </a:lnSpc>
            </a:pPr>
            <a:r>
              <a:rPr lang="tr-TR" altLang="tr-TR" sz="1200" dirty="0" smtClean="0">
                <a:solidFill>
                  <a:srgbClr val="002060"/>
                </a:solidFill>
              </a:rPr>
              <a:t>Mesajları iletmek için çocukları kullanmak</a:t>
            </a:r>
          </a:p>
          <a:p>
            <a:pPr eaLnBrk="1" hangingPunct="1">
              <a:lnSpc>
                <a:spcPct val="50000"/>
              </a:lnSpc>
            </a:pPr>
            <a:r>
              <a:rPr lang="tr-TR" altLang="tr-TR" sz="1200" dirty="0" smtClean="0">
                <a:solidFill>
                  <a:srgbClr val="002060"/>
                </a:solidFill>
              </a:rPr>
              <a:t>Çocuklara şiddet uygulamak</a:t>
            </a:r>
          </a:p>
          <a:p>
            <a:pPr eaLnBrk="1" hangingPunct="1">
              <a:lnSpc>
                <a:spcPct val="50000"/>
              </a:lnSpc>
              <a:buFont typeface="Wingdings" panose="05000000000000000000" pitchFamily="2" charset="2"/>
              <a:buNone/>
            </a:pPr>
            <a:endParaRPr lang="tr-TR" altLang="tr-TR" sz="1200" dirty="0" smtClean="0">
              <a:solidFill>
                <a:srgbClr val="002060"/>
              </a:solidFill>
            </a:endParaRPr>
          </a:p>
          <a:p>
            <a:pPr eaLnBrk="1" hangingPunct="1">
              <a:lnSpc>
                <a:spcPct val="50000"/>
              </a:lnSpc>
              <a:buFont typeface="Wingdings" panose="05000000000000000000" pitchFamily="2" charset="2"/>
              <a:buNone/>
            </a:pPr>
            <a:r>
              <a:rPr lang="tr-TR" altLang="tr-TR" b="1" u="sng" dirty="0" smtClean="0">
                <a:solidFill>
                  <a:srgbClr val="002060"/>
                </a:solidFill>
              </a:rPr>
              <a:t>İzole ederek</a:t>
            </a:r>
          </a:p>
          <a:p>
            <a:pPr eaLnBrk="1" hangingPunct="1">
              <a:lnSpc>
                <a:spcPct val="50000"/>
              </a:lnSpc>
              <a:buFont typeface="Wingdings" panose="05000000000000000000" pitchFamily="2" charset="2"/>
              <a:buNone/>
            </a:pPr>
            <a:endParaRPr lang="tr-TR" altLang="tr-TR" sz="1200" dirty="0" smtClean="0">
              <a:solidFill>
                <a:srgbClr val="002060"/>
              </a:solidFill>
            </a:endParaRPr>
          </a:p>
          <a:p>
            <a:pPr eaLnBrk="1" hangingPunct="1">
              <a:lnSpc>
                <a:spcPct val="50000"/>
              </a:lnSpc>
            </a:pPr>
            <a:r>
              <a:rPr lang="tr-TR" altLang="tr-TR" sz="1200" dirty="0" smtClean="0">
                <a:solidFill>
                  <a:srgbClr val="002060"/>
                </a:solidFill>
              </a:rPr>
              <a:t>Yaptıklarını, görüştüğü ve konuştuğu kişileri, okuduklarını, gittiği yerleri denetlemek</a:t>
            </a:r>
          </a:p>
          <a:p>
            <a:pPr eaLnBrk="1" hangingPunct="1">
              <a:lnSpc>
                <a:spcPct val="50000"/>
              </a:lnSpc>
              <a:buFont typeface="Wingdings" panose="05000000000000000000" pitchFamily="2" charset="2"/>
              <a:buNone/>
            </a:pPr>
            <a:endParaRPr lang="tr-TR" altLang="tr-TR" sz="1200" dirty="0" smtClean="0">
              <a:solidFill>
                <a:srgbClr val="002060"/>
              </a:solidFill>
            </a:endParaRPr>
          </a:p>
          <a:p>
            <a:pPr eaLnBrk="1" hangingPunct="1">
              <a:lnSpc>
                <a:spcPct val="50000"/>
              </a:lnSpc>
            </a:pPr>
            <a:r>
              <a:rPr lang="tr-TR" altLang="tr-TR" sz="1200" dirty="0" smtClean="0">
                <a:solidFill>
                  <a:srgbClr val="002060"/>
                </a:solidFill>
              </a:rPr>
              <a:t>Dışarıyla ilişkisini sınırlandırmak</a:t>
            </a:r>
          </a:p>
          <a:p>
            <a:pPr eaLnBrk="1" hangingPunct="1">
              <a:lnSpc>
                <a:spcPct val="50000"/>
              </a:lnSpc>
              <a:buFont typeface="Wingdings" panose="05000000000000000000" pitchFamily="2" charset="2"/>
              <a:buNone/>
            </a:pPr>
            <a:endParaRPr lang="tr-TR" altLang="tr-TR" sz="1200" dirty="0" smtClean="0">
              <a:solidFill>
                <a:srgbClr val="002060"/>
              </a:solidFill>
            </a:endParaRPr>
          </a:p>
          <a:p>
            <a:pPr eaLnBrk="1" hangingPunct="1">
              <a:lnSpc>
                <a:spcPct val="50000"/>
              </a:lnSpc>
            </a:pPr>
            <a:r>
              <a:rPr lang="tr-TR" altLang="tr-TR" sz="1200" dirty="0" smtClean="0">
                <a:solidFill>
                  <a:srgbClr val="002060"/>
                </a:solidFill>
              </a:rPr>
              <a:t>Yaptıklarını haklı göstermek için kıskançlığı kullanmak</a:t>
            </a:r>
          </a:p>
          <a:p>
            <a:pPr eaLnBrk="1" hangingPunct="1">
              <a:lnSpc>
                <a:spcPct val="50000"/>
              </a:lnSpc>
              <a:buFont typeface="Wingdings" panose="05000000000000000000" pitchFamily="2" charset="2"/>
              <a:buNone/>
            </a:pPr>
            <a:endParaRPr lang="tr-TR" altLang="tr-TR" sz="1200" dirty="0" smtClean="0">
              <a:solidFill>
                <a:srgbClr val="002060"/>
              </a:solidFill>
            </a:endParaRPr>
          </a:p>
          <a:p>
            <a:pPr eaLnBrk="1" hangingPunct="1">
              <a:lnSpc>
                <a:spcPct val="50000"/>
              </a:lnSpc>
              <a:buFont typeface="Wingdings" panose="05000000000000000000" pitchFamily="2" charset="2"/>
              <a:buNone/>
            </a:pPr>
            <a:r>
              <a:rPr lang="tr-TR" altLang="tr-TR" b="1" u="sng" dirty="0" smtClean="0">
                <a:solidFill>
                  <a:srgbClr val="002060"/>
                </a:solidFill>
              </a:rPr>
              <a:t>İnkar ederek, suçlayarak, küçümseyerek</a:t>
            </a:r>
          </a:p>
          <a:p>
            <a:pPr eaLnBrk="1" hangingPunct="1">
              <a:lnSpc>
                <a:spcPct val="50000"/>
              </a:lnSpc>
              <a:buFont typeface="Wingdings" panose="05000000000000000000" pitchFamily="2" charset="2"/>
              <a:buNone/>
            </a:pPr>
            <a:endParaRPr lang="tr-TR" altLang="tr-TR" sz="1200" u="sng" dirty="0" smtClean="0">
              <a:solidFill>
                <a:srgbClr val="002060"/>
              </a:solidFill>
            </a:endParaRPr>
          </a:p>
          <a:p>
            <a:pPr eaLnBrk="1" hangingPunct="1">
              <a:lnSpc>
                <a:spcPct val="50000"/>
              </a:lnSpc>
            </a:pPr>
            <a:r>
              <a:rPr lang="tr-TR" altLang="tr-TR" sz="1200" dirty="0" smtClean="0">
                <a:solidFill>
                  <a:srgbClr val="002060"/>
                </a:solidFill>
              </a:rPr>
              <a:t>Şiddeti hafife almak</a:t>
            </a:r>
          </a:p>
          <a:p>
            <a:pPr eaLnBrk="1" hangingPunct="1">
              <a:lnSpc>
                <a:spcPct val="50000"/>
              </a:lnSpc>
            </a:pPr>
            <a:endParaRPr lang="tr-TR" altLang="tr-TR" sz="1200" dirty="0" smtClean="0">
              <a:solidFill>
                <a:srgbClr val="002060"/>
              </a:solidFill>
            </a:endParaRPr>
          </a:p>
          <a:p>
            <a:pPr eaLnBrk="1" hangingPunct="1">
              <a:lnSpc>
                <a:spcPct val="50000"/>
              </a:lnSpc>
            </a:pPr>
            <a:r>
              <a:rPr lang="tr-TR" altLang="tr-TR" sz="1200" dirty="0" smtClean="0">
                <a:solidFill>
                  <a:srgbClr val="002060"/>
                </a:solidFill>
              </a:rPr>
              <a:t>Şiddet olmadığını söylemek</a:t>
            </a:r>
          </a:p>
          <a:p>
            <a:pPr eaLnBrk="1" hangingPunct="1">
              <a:lnSpc>
                <a:spcPct val="50000"/>
              </a:lnSpc>
            </a:pPr>
            <a:endParaRPr lang="tr-TR" altLang="tr-TR" sz="1200" dirty="0" smtClean="0">
              <a:solidFill>
                <a:srgbClr val="002060"/>
              </a:solidFill>
            </a:endParaRPr>
          </a:p>
          <a:p>
            <a:pPr eaLnBrk="1" hangingPunct="1">
              <a:lnSpc>
                <a:spcPct val="50000"/>
              </a:lnSpc>
            </a:pPr>
            <a:r>
              <a:rPr lang="tr-TR" altLang="tr-TR" sz="1200" dirty="0" smtClean="0">
                <a:solidFill>
                  <a:srgbClr val="002060"/>
                </a:solidFill>
              </a:rPr>
              <a:t>Şiddet davranışının nedenini diğer insanlara veya olaylara yüklemek</a:t>
            </a:r>
          </a:p>
          <a:p>
            <a:pPr eaLnBrk="1" hangingPunct="1">
              <a:lnSpc>
                <a:spcPct val="50000"/>
              </a:lnSpc>
            </a:pPr>
            <a:endParaRPr lang="tr-TR" altLang="tr-TR" sz="1200" dirty="0" smtClean="0">
              <a:solidFill>
                <a:srgbClr val="002060"/>
              </a:solidFill>
            </a:endParaRPr>
          </a:p>
          <a:p>
            <a:pPr eaLnBrk="1" hangingPunct="1">
              <a:lnSpc>
                <a:spcPct val="50000"/>
              </a:lnSpc>
            </a:pPr>
            <a:r>
              <a:rPr lang="tr-TR" altLang="tr-TR" sz="1200" dirty="0" smtClean="0">
                <a:solidFill>
                  <a:srgbClr val="002060"/>
                </a:solidFill>
              </a:rPr>
              <a:t>Kadına, şiddetin nedeninin kendisi olduğunu söylemek</a:t>
            </a:r>
          </a:p>
          <a:p>
            <a:pPr eaLnBrk="1" hangingPunct="1">
              <a:lnSpc>
                <a:spcPct val="50000"/>
              </a:lnSpc>
              <a:buFont typeface="Wingdings" panose="05000000000000000000" pitchFamily="2" charset="2"/>
              <a:buNone/>
            </a:pPr>
            <a:r>
              <a:rPr lang="tr-TR" altLang="tr-TR" sz="1200" b="1" u="sng" dirty="0" smtClean="0">
                <a:solidFill>
                  <a:srgbClr val="002060"/>
                </a:solidFill>
              </a:rPr>
              <a:t>“Erkeklik ayrıcalıklarını” kullanarak</a:t>
            </a:r>
          </a:p>
          <a:p>
            <a:pPr eaLnBrk="1" hangingPunct="1">
              <a:lnSpc>
                <a:spcPct val="50000"/>
              </a:lnSpc>
              <a:buFont typeface="Wingdings" panose="05000000000000000000" pitchFamily="2" charset="2"/>
              <a:buNone/>
            </a:pPr>
            <a:endParaRPr lang="tr-TR" altLang="tr-TR" sz="1200" dirty="0" smtClean="0">
              <a:solidFill>
                <a:srgbClr val="002060"/>
              </a:solidFill>
            </a:endParaRPr>
          </a:p>
          <a:p>
            <a:pPr eaLnBrk="1" hangingPunct="1">
              <a:lnSpc>
                <a:spcPct val="50000"/>
              </a:lnSpc>
            </a:pPr>
            <a:r>
              <a:rPr lang="tr-TR" altLang="tr-TR" sz="1200" dirty="0" smtClean="0">
                <a:solidFill>
                  <a:srgbClr val="002060"/>
                </a:solidFill>
              </a:rPr>
              <a:t>Önemli kararları tek başına almak</a:t>
            </a:r>
          </a:p>
          <a:p>
            <a:pPr eaLnBrk="1" hangingPunct="1">
              <a:lnSpc>
                <a:spcPct val="50000"/>
              </a:lnSpc>
              <a:buFont typeface="Wingdings" panose="05000000000000000000" pitchFamily="2" charset="2"/>
              <a:buNone/>
            </a:pPr>
            <a:endParaRPr lang="tr-TR" altLang="tr-TR" sz="1200" dirty="0" smtClean="0">
              <a:solidFill>
                <a:srgbClr val="002060"/>
              </a:solidFill>
            </a:endParaRPr>
          </a:p>
          <a:p>
            <a:pPr eaLnBrk="1" hangingPunct="1">
              <a:lnSpc>
                <a:spcPct val="50000"/>
              </a:lnSpc>
            </a:pPr>
            <a:r>
              <a:rPr lang="tr-TR" altLang="tr-TR" sz="1200" dirty="0" smtClean="0">
                <a:solidFill>
                  <a:srgbClr val="002060"/>
                </a:solidFill>
              </a:rPr>
              <a:t>Evin efendisi gibi davranmak</a:t>
            </a:r>
          </a:p>
          <a:p>
            <a:pPr eaLnBrk="1" hangingPunct="1">
              <a:lnSpc>
                <a:spcPct val="50000"/>
              </a:lnSpc>
              <a:buFont typeface="Wingdings" panose="05000000000000000000" pitchFamily="2" charset="2"/>
              <a:buNone/>
            </a:pPr>
            <a:endParaRPr lang="tr-TR" altLang="tr-TR" sz="1200" dirty="0" smtClean="0">
              <a:solidFill>
                <a:srgbClr val="002060"/>
              </a:solidFill>
            </a:endParaRPr>
          </a:p>
          <a:p>
            <a:pPr eaLnBrk="1" hangingPunct="1">
              <a:lnSpc>
                <a:spcPct val="50000"/>
              </a:lnSpc>
            </a:pPr>
            <a:r>
              <a:rPr lang="tr-TR" altLang="tr-TR" sz="1200" dirty="0" smtClean="0">
                <a:solidFill>
                  <a:srgbClr val="002060"/>
                </a:solidFill>
              </a:rPr>
              <a:t>Kadınlık ve erkeklik rollerini sık sık hatırlatmak</a:t>
            </a:r>
          </a:p>
          <a:p>
            <a:pPr eaLnBrk="1" hangingPunct="1">
              <a:lnSpc>
                <a:spcPct val="50000"/>
              </a:lnSpc>
              <a:buFont typeface="Wingdings" panose="05000000000000000000" pitchFamily="2" charset="2"/>
              <a:buNone/>
            </a:pPr>
            <a:endParaRPr lang="tr-TR" altLang="tr-TR" sz="1200" dirty="0" smtClean="0">
              <a:solidFill>
                <a:srgbClr val="002060"/>
              </a:solidFill>
            </a:endParaRPr>
          </a:p>
          <a:p>
            <a:pPr eaLnBrk="1" hangingPunct="1">
              <a:lnSpc>
                <a:spcPct val="50000"/>
              </a:lnSpc>
            </a:pPr>
            <a:r>
              <a:rPr lang="tr-TR" altLang="tr-TR" sz="1200" dirty="0" smtClean="0">
                <a:solidFill>
                  <a:srgbClr val="002060"/>
                </a:solidFill>
              </a:rPr>
              <a:t>Kadına hizmetçi gibi davranmak</a:t>
            </a:r>
          </a:p>
          <a:p>
            <a:pPr eaLnBrk="1" hangingPunct="1"/>
            <a:endParaRPr lang="tr-TR" altLang="tr-TR" sz="1200" dirty="0" smtClean="0">
              <a:solidFill>
                <a:srgbClr val="002060"/>
              </a:solidFill>
            </a:endParaRPr>
          </a:p>
          <a:p>
            <a:pPr eaLnBrk="1" hangingPunct="1">
              <a:buFont typeface="Wingdings" panose="05000000000000000000" pitchFamily="2" charset="2"/>
              <a:buNone/>
            </a:pPr>
            <a:endParaRPr lang="tr-TR" altLang="tr-TR" sz="1200" dirty="0" smtClean="0">
              <a:solidFill>
                <a:srgbClr val="002060"/>
              </a:solidFill>
            </a:endParaRPr>
          </a:p>
          <a:p>
            <a:pPr eaLnBrk="1" hangingPunct="1"/>
            <a:endParaRPr lang="en-US" altLang="tr-TR" dirty="0" smtClean="0"/>
          </a:p>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5</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6</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7</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8</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5000"/>
              </a:lnSpc>
              <a:spcAft>
                <a:spcPts val="800"/>
              </a:spcAft>
            </a:pPr>
            <a:r>
              <a:rPr lang="tr-TR" b="1"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KAYNAK:</a:t>
            </a:r>
            <a:r>
              <a:rPr lang="tr-TR" b="1" baseline="0"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KDM</a:t>
            </a:r>
            <a:endParaRPr lang="tr-TR" b="1"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5000"/>
              </a:lnSpc>
              <a:spcAft>
                <a:spcPts val="800"/>
              </a:spcAft>
            </a:pPr>
            <a:endParaRPr lang="tr-TR" b="1"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5000"/>
              </a:lnSpc>
              <a:spcAft>
                <a:spcPts val="800"/>
              </a:spcAft>
            </a:pPr>
            <a:r>
              <a:rPr lang="tr-TR" b="1"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Çeyiz cinayetleri</a:t>
            </a:r>
            <a:endPar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r>
              <a:rPr lang="tr-TR"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Daha çok Hindistan’da karşılaşılan uygulamada, gelinin ailesinin damadın ailesine çeyiz olarak yüklü miktarda para veya takı vermesi gerekmektedir. Bu, başlık parasının tersi bir uygulama olsa da bu uygulamadan yine kadınlar zarar görmektedir. Yeterince parası olmayan aileler, çeyiz vermemek için kaza süsü vererek, genellikle mutfak yangınları biçiminde kızlarını öldürmektedir. </a:t>
            </a:r>
          </a:p>
          <a:p>
            <a:pPr algn="just">
              <a:lnSpc>
                <a:spcPct val="125000"/>
              </a:lnSpc>
              <a:spcAft>
                <a:spcPts val="800"/>
              </a:spcAft>
            </a:pPr>
            <a:r>
              <a:rPr lang="tr-TR" b="1" dirty="0" err="1" smtClean="0">
                <a:solidFill>
                  <a:srgbClr val="002060"/>
                </a:solidFill>
                <a:effectLst/>
                <a:latin typeface="Calibri" panose="020F0502020204030204" pitchFamily="34" charset="0"/>
                <a:ea typeface="MS Mincho" panose="02020609040205080304" pitchFamily="49" charset="-128"/>
                <a:cs typeface="Times New Roman" panose="02020603050405020304" pitchFamily="18" charset="0"/>
              </a:rPr>
              <a:t>Genital</a:t>
            </a:r>
            <a:r>
              <a:rPr lang="tr-TR" b="1" dirty="0" smtClean="0">
                <a:solidFill>
                  <a:srgbClr val="002060"/>
                </a:solidFill>
                <a:effectLst/>
                <a:latin typeface="Calibri" panose="020F0502020204030204" pitchFamily="34" charset="0"/>
                <a:ea typeface="MS Mincho" panose="02020609040205080304" pitchFamily="49" charset="-128"/>
                <a:cs typeface="Times New Roman" panose="02020603050405020304" pitchFamily="18" charset="0"/>
              </a:rPr>
              <a:t> sakatlama</a:t>
            </a:r>
            <a:endPar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r>
              <a:rPr lang="tr-TR"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Dünya Sağlık Örgütü’nün "</a:t>
            </a:r>
            <a:r>
              <a:rPr lang="tr-TR" dirty="0" err="1"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genital</a:t>
            </a:r>
            <a:r>
              <a:rPr lang="tr-TR"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sakatlama" olarak adlandırdığı, yaygın kullanılan biçimiyle kadın sünneti, daha çok Afrika ülkelerinde karşılaşılan bir şiddet biçimi olup herhangi bir tıbbi gerekçe olmadan klitorisin çok acı verici cerrahi bir uygulama ile alınmasıdır. </a:t>
            </a:r>
            <a:endParaRPr lang="en-US" dirty="0" smtClean="0">
              <a:solidFill>
                <a:srgbClr val="002060"/>
              </a:solidFill>
            </a:endParaRPr>
          </a:p>
          <a:p>
            <a:pPr algn="just">
              <a:lnSpc>
                <a:spcPct val="125000"/>
              </a:lnSpc>
              <a:spcAft>
                <a:spcPts val="800"/>
              </a:spcAft>
            </a:pPr>
            <a:r>
              <a:rPr lang="tr-TR" b="1"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Savaşta Tecavüz</a:t>
            </a:r>
            <a:endPar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r>
              <a:rPr lang="tr-TR"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Tecavüz, savaş sırasında bir çeşit silah olarak kullanılmakta; erkeğin kadının sahibi olduğu fikrinden hareketle genellikle kadınların kocalarının önünde gerçekleştirilmekte, “düşmanın” erkekliğini aşağılamanın bir yolu olarak görülmektedir</a:t>
            </a:r>
          </a:p>
          <a:p>
            <a:pPr algn="just">
              <a:lnSpc>
                <a:spcPct val="125000"/>
              </a:lnSpc>
              <a:spcAft>
                <a:spcPts val="800"/>
              </a:spcAft>
            </a:pPr>
            <a:r>
              <a:rPr lang="tr-TR" b="1"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Asit Saldırıları/Kezzap atma</a:t>
            </a:r>
            <a:endPar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r>
              <a:rPr lang="tr-TR"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Asit saldırıları Güney Afrika’da daha sık karşılaşılan, kadınlar üzerinde fiziksel olduğu kadar psikolojik ve sosyal açıdan da izler bırakan, kimi durumlarda ölüme yol açan ve tasarlanarak gerçekleştirilen bir şiddet türüdür. </a:t>
            </a:r>
          </a:p>
          <a:p>
            <a:pPr algn="just">
              <a:lnSpc>
                <a:spcPct val="125000"/>
              </a:lnSpc>
              <a:spcAft>
                <a:spcPts val="800"/>
              </a:spcAft>
            </a:pPr>
            <a:r>
              <a:rPr lang="tr-TR" b="1"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Kadın Ticareti</a:t>
            </a:r>
            <a:endPar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r>
              <a:rPr lang="tr-TR"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Kuvvet kullanarak veya kuvvet kullanma tehdidi ile veya diğer bir biçimde zorlama, kaçırma, hile, aldatma, nüfuzu kötüye kullanma, kişinin çaresizliğinden yararlanma veya başkası üzerinde denetim yetkisi olan kişilerin rızasını kazanmak için o kişiye veya başkalarına kazanç veya çıkar sağlama yoluyla kişilerin istismar amaçlı temini, bir yerden bir yere taşınması, devredilmesi, barındırılması veya teslim alınması insan ticareti olarak tanımlanmaktadır. </a:t>
            </a:r>
          </a:p>
          <a:p>
            <a:pPr marL="914400" indent="-914400" algn="just">
              <a:lnSpc>
                <a:spcPct val="125000"/>
              </a:lnSpc>
              <a:spcBef>
                <a:spcPts val="1200"/>
              </a:spcBef>
              <a:spcAft>
                <a:spcPts val="300"/>
              </a:spcAft>
              <a:tabLst>
                <a:tab pos="914400" algn="l"/>
                <a:tab pos="457200" algn="l"/>
              </a:tabLst>
            </a:pPr>
            <a:r>
              <a:rPr lang="tr-TR" b="1" i="0" dirty="0" smtClean="0">
                <a:solidFill>
                  <a:srgbClr val="002060"/>
                </a:solidFill>
                <a:effectLst/>
                <a:latin typeface="Times New Roman" panose="02020603050405020304" pitchFamily="18" charset="0"/>
                <a:ea typeface="Times New Roman" panose="02020603050405020304" pitchFamily="18" charset="0"/>
              </a:rPr>
              <a:t>Namus bahanesiyle işlenen cinayetler</a:t>
            </a:r>
            <a:endParaRPr lang="en-US" sz="1400" i="1" dirty="0" smtClean="0">
              <a:solidFill>
                <a:srgbClr val="002060"/>
              </a:solidFill>
              <a:effectLst/>
              <a:latin typeface="Times New Roman" panose="02020603050405020304" pitchFamily="18" charset="0"/>
              <a:ea typeface="Times New Roman" panose="02020603050405020304" pitchFamily="18" charset="0"/>
            </a:endParaRPr>
          </a:p>
          <a:p>
            <a:r>
              <a:rPr lang="tr-TR"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Namus bahanesi ile işlenen cinayetler, en temel insan hakkı olan yaşam hakkını alır. Namus, cinsiyetler arasındaki ilişki bağlamında ele alındığında erkeğin kadın üzerindeki hâkimiyet ve denetimini ifade eder. </a:t>
            </a:r>
          </a:p>
          <a:p>
            <a:pPr algn="just">
              <a:lnSpc>
                <a:spcPct val="125000"/>
              </a:lnSpc>
              <a:spcAft>
                <a:spcPts val="800"/>
              </a:spcAft>
            </a:pPr>
            <a:r>
              <a:rPr lang="tr-TR" b="1"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Cinsel Taciz ve Tecavüz</a:t>
            </a:r>
            <a:endPar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r>
              <a:rPr lang="tr-TR"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Cinsel taciz; saldırgan,  küçük düşürücü, sindirici ya da utandıracak türden beklenmeyen, hoş karşılanmayan ve davetsiz her türlü cinsel davranış cinsel tacizdir. </a:t>
            </a:r>
            <a:r>
              <a:rPr lang="tr-TR" dirty="0" smtClean="0">
                <a:solidFill>
                  <a:srgbClr val="002060"/>
                </a:solidFill>
              </a:rPr>
              <a:t>Cinsel taciz ve tecavüz olaylarının önemli bir bölümü, kadınlar utandığı ya da suçlanmaktan korktuğu için açığa çıkmamaktadır.</a:t>
            </a:r>
          </a:p>
          <a:p>
            <a:pPr algn="just">
              <a:lnSpc>
                <a:spcPct val="125000"/>
              </a:lnSpc>
              <a:spcAft>
                <a:spcPts val="800"/>
              </a:spcAft>
            </a:pPr>
            <a:r>
              <a:rPr lang="tr-TR" b="1"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Evlilik içi Tecavüz</a:t>
            </a:r>
            <a:endPar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5000"/>
              </a:lnSpc>
              <a:spcAft>
                <a:spcPts val="800"/>
              </a:spcAft>
            </a:pPr>
            <a:r>
              <a:rPr lang="tr-TR"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Evlilik içi tecavüzün evlilik dışı tecavüzden bir farkı yoktur. Ancak, evlilik içinde gerçekleşen tecavüz, genellikle tecavüz olarak görülmediğinden için ayrıca tanımlamak önemlidir. </a:t>
            </a:r>
          </a:p>
          <a:p>
            <a:pPr algn="just">
              <a:lnSpc>
                <a:spcPct val="125000"/>
              </a:lnSpc>
              <a:spcAft>
                <a:spcPts val="800"/>
              </a:spcAft>
            </a:pPr>
            <a:r>
              <a:rPr lang="tr-TR" b="1" dirty="0" err="1"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Ensest</a:t>
            </a:r>
            <a:endPar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r>
              <a:rPr lang="tr-TR" dirty="0" err="1"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Ensest</a:t>
            </a:r>
            <a:r>
              <a:rPr lang="tr-TR"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ana-baba figürüne, otoritesine ve gücüne sahip kişilerin cinsel istismarıdır. Dünya Sağlık Örgütü tarafından yapılan bir çalışmada çocukların %7- 21’i 15 yaşından önce cinsel istismara uğradığı, istismarcıların önemli bir bölümünün aile içindeki erkek bireyler olduğu görülmüştür. </a:t>
            </a:r>
          </a:p>
          <a:p>
            <a:pPr algn="just">
              <a:lnSpc>
                <a:spcPct val="125000"/>
              </a:lnSpc>
              <a:spcAft>
                <a:spcPts val="800"/>
              </a:spcAft>
            </a:pPr>
            <a:r>
              <a:rPr lang="tr-TR" b="1"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Bekaret Kontrolü</a:t>
            </a:r>
            <a:endPar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r>
              <a:rPr lang="tr-TR"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Bekaret kontrolü, kadının cinsel ilişkiye girip girmediğini anlamak için “kızlık </a:t>
            </a:r>
            <a:r>
              <a:rPr lang="tr-TR" dirty="0" err="1"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zarı”nın</a:t>
            </a:r>
            <a:r>
              <a:rPr lang="tr-TR"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kontrolünü içeren, bireyin cinsel özgürlüğüne yönelik saldırı ve ayrımcı bir uygulamadır</a:t>
            </a:r>
            <a:endParaRPr lang="en-US" dirty="0" smtClean="0">
              <a:solidFill>
                <a:srgbClr val="002060"/>
              </a:solidFill>
            </a:endParaRPr>
          </a:p>
          <a:p>
            <a:pPr algn="just">
              <a:lnSpc>
                <a:spcPct val="125000"/>
              </a:lnSpc>
              <a:spcAft>
                <a:spcPts val="800"/>
              </a:spcAft>
            </a:pPr>
            <a:endPar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smtClean="0">
              <a:solidFill>
                <a:srgbClr val="002060"/>
              </a:solidFill>
            </a:endParaRPr>
          </a:p>
          <a:p>
            <a:endParaRPr lang="en-US" dirty="0" smtClean="0">
              <a:solidFill>
                <a:srgbClr val="002060"/>
              </a:solidFill>
            </a:endParaRPr>
          </a:p>
          <a:p>
            <a:endParaRPr lang="en-US" dirty="0" smtClean="0">
              <a:solidFill>
                <a:srgbClr val="002060"/>
              </a:solidFill>
            </a:endParaRPr>
          </a:p>
          <a:p>
            <a:endParaRPr lang="en-US" dirty="0" smtClean="0">
              <a:solidFill>
                <a:srgbClr val="002060"/>
              </a:solidFill>
            </a:endParaRPr>
          </a:p>
          <a:p>
            <a:endParaRPr lang="en-US" dirty="0" smtClean="0">
              <a:solidFill>
                <a:srgbClr val="002060"/>
              </a:solidFill>
            </a:endParaRPr>
          </a:p>
          <a:p>
            <a:endParaRPr lang="en-US" dirty="0" smtClean="0">
              <a:solidFill>
                <a:srgbClr val="002060"/>
              </a:solidFill>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9</a:t>
            </a:fld>
            <a:endParaRPr lang="en-US"/>
          </a:p>
        </p:txBody>
      </p:sp>
    </p:spTree>
    <p:extLst>
      <p:ext uri="{BB962C8B-B14F-4D97-AF65-F5344CB8AC3E}">
        <p14:creationId xmlns:p14="http://schemas.microsoft.com/office/powerpoint/2010/main" val="73096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7529F-71AD-DE49-A9A2-236B7EDCAB23}" type="slidenum">
              <a:rPr lang="en-US" smtClean="0"/>
              <a:t>10</a:t>
            </a:fld>
            <a:endParaRPr lang="en-US"/>
          </a:p>
        </p:txBody>
      </p:sp>
    </p:spTree>
    <p:extLst>
      <p:ext uri="{BB962C8B-B14F-4D97-AF65-F5344CB8AC3E}">
        <p14:creationId xmlns:p14="http://schemas.microsoft.com/office/powerpoint/2010/main" val="73096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Click to edit Master subtitle style</a:t>
            </a:r>
            <a:endParaRPr lang="en-US"/>
          </a:p>
        </p:txBody>
      </p:sp>
      <p:sp>
        <p:nvSpPr>
          <p:cNvPr id="4" name="Date Placeholder 3"/>
          <p:cNvSpPr>
            <a:spLocks noGrp="1"/>
          </p:cNvSpPr>
          <p:nvPr>
            <p:ph type="dt" sz="half" idx="10"/>
          </p:nvPr>
        </p:nvSpPr>
        <p:spPr/>
        <p:txBody>
          <a:bodyPr/>
          <a:lstStyle/>
          <a:p>
            <a:fld id="{C686A853-5D71-0C4B-BDDA-9F79421D47B4}"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B6069-DAE4-7648-847D-5EA1BEA6BCEE}" type="slidenum">
              <a:rPr lang="en-US" smtClean="0"/>
              <a:t>‹#›</a:t>
            </a:fld>
            <a:endParaRPr lang="en-US"/>
          </a:p>
        </p:txBody>
      </p:sp>
    </p:spTree>
    <p:extLst>
      <p:ext uri="{BB962C8B-B14F-4D97-AF65-F5344CB8AC3E}">
        <p14:creationId xmlns:p14="http://schemas.microsoft.com/office/powerpoint/2010/main" val="1516301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fld id="{C686A853-5D71-0C4B-BDDA-9F79421D47B4}"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B6069-DAE4-7648-847D-5EA1BEA6BCEE}" type="slidenum">
              <a:rPr lang="en-US" smtClean="0"/>
              <a:t>‹#›</a:t>
            </a:fld>
            <a:endParaRPr lang="en-US"/>
          </a:p>
        </p:txBody>
      </p:sp>
    </p:spTree>
    <p:extLst>
      <p:ext uri="{BB962C8B-B14F-4D97-AF65-F5344CB8AC3E}">
        <p14:creationId xmlns:p14="http://schemas.microsoft.com/office/powerpoint/2010/main" val="668254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fld id="{C686A853-5D71-0C4B-BDDA-9F79421D47B4}"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B6069-DAE4-7648-847D-5EA1BEA6BCEE}" type="slidenum">
              <a:rPr lang="en-US" smtClean="0"/>
              <a:t>‹#›</a:t>
            </a:fld>
            <a:endParaRPr lang="en-US"/>
          </a:p>
        </p:txBody>
      </p:sp>
    </p:spTree>
    <p:extLst>
      <p:ext uri="{BB962C8B-B14F-4D97-AF65-F5344CB8AC3E}">
        <p14:creationId xmlns:p14="http://schemas.microsoft.com/office/powerpoint/2010/main" val="275737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Content Placeholder 2"/>
          <p:cNvSpPr>
            <a:spLocks noGrp="1"/>
          </p:cNvSpPr>
          <p:nvPr>
            <p:ph idx="1"/>
          </p:nvPr>
        </p:nvSpPr>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fld id="{C686A853-5D71-0C4B-BDDA-9F79421D47B4}"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B6069-DAE4-7648-847D-5EA1BEA6BCEE}" type="slidenum">
              <a:rPr lang="en-US" smtClean="0"/>
              <a:t>‹#›</a:t>
            </a:fld>
            <a:endParaRPr lang="en-US"/>
          </a:p>
        </p:txBody>
      </p:sp>
    </p:spTree>
    <p:extLst>
      <p:ext uri="{BB962C8B-B14F-4D97-AF65-F5344CB8AC3E}">
        <p14:creationId xmlns:p14="http://schemas.microsoft.com/office/powerpoint/2010/main" val="276449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Click to edit Master text styles</a:t>
            </a:r>
          </a:p>
        </p:txBody>
      </p:sp>
      <p:sp>
        <p:nvSpPr>
          <p:cNvPr id="4" name="Date Placeholder 3"/>
          <p:cNvSpPr>
            <a:spLocks noGrp="1"/>
          </p:cNvSpPr>
          <p:nvPr>
            <p:ph type="dt" sz="half" idx="10"/>
          </p:nvPr>
        </p:nvSpPr>
        <p:spPr/>
        <p:txBody>
          <a:bodyPr/>
          <a:lstStyle/>
          <a:p>
            <a:fld id="{C686A853-5D71-0C4B-BDDA-9F79421D47B4}"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B6069-DAE4-7648-847D-5EA1BEA6BCEE}" type="slidenum">
              <a:rPr lang="en-US" smtClean="0"/>
              <a:t>‹#›</a:t>
            </a:fld>
            <a:endParaRPr lang="en-US"/>
          </a:p>
        </p:txBody>
      </p:sp>
    </p:spTree>
    <p:extLst>
      <p:ext uri="{BB962C8B-B14F-4D97-AF65-F5344CB8AC3E}">
        <p14:creationId xmlns:p14="http://schemas.microsoft.com/office/powerpoint/2010/main" val="44107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5" name="Date Placeholder 4"/>
          <p:cNvSpPr>
            <a:spLocks noGrp="1"/>
          </p:cNvSpPr>
          <p:nvPr>
            <p:ph type="dt" sz="half" idx="10"/>
          </p:nvPr>
        </p:nvSpPr>
        <p:spPr/>
        <p:txBody>
          <a:bodyPr/>
          <a:lstStyle/>
          <a:p>
            <a:fld id="{C686A853-5D71-0C4B-BDDA-9F79421D47B4}"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B6069-DAE4-7648-847D-5EA1BEA6BCEE}" type="slidenum">
              <a:rPr lang="en-US" smtClean="0"/>
              <a:t>‹#›</a:t>
            </a:fld>
            <a:endParaRPr lang="en-US"/>
          </a:p>
        </p:txBody>
      </p:sp>
    </p:spTree>
    <p:extLst>
      <p:ext uri="{BB962C8B-B14F-4D97-AF65-F5344CB8AC3E}">
        <p14:creationId xmlns:p14="http://schemas.microsoft.com/office/powerpoint/2010/main" val="57859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7" name="Date Placeholder 6"/>
          <p:cNvSpPr>
            <a:spLocks noGrp="1"/>
          </p:cNvSpPr>
          <p:nvPr>
            <p:ph type="dt" sz="half" idx="10"/>
          </p:nvPr>
        </p:nvSpPr>
        <p:spPr/>
        <p:txBody>
          <a:bodyPr/>
          <a:lstStyle/>
          <a:p>
            <a:fld id="{C686A853-5D71-0C4B-BDDA-9F79421D47B4}" type="datetimeFigureOut">
              <a:rPr lang="en-US" smtClean="0"/>
              <a:t>12/28/2016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AB6069-DAE4-7648-847D-5EA1BEA6BCEE}" type="slidenum">
              <a:rPr lang="en-US" smtClean="0"/>
              <a:t>‹#›</a:t>
            </a:fld>
            <a:endParaRPr lang="en-US"/>
          </a:p>
        </p:txBody>
      </p:sp>
    </p:spTree>
    <p:extLst>
      <p:ext uri="{BB962C8B-B14F-4D97-AF65-F5344CB8AC3E}">
        <p14:creationId xmlns:p14="http://schemas.microsoft.com/office/powerpoint/2010/main" val="230735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Date Placeholder 2"/>
          <p:cNvSpPr>
            <a:spLocks noGrp="1"/>
          </p:cNvSpPr>
          <p:nvPr>
            <p:ph type="dt" sz="half" idx="10"/>
          </p:nvPr>
        </p:nvSpPr>
        <p:spPr/>
        <p:txBody>
          <a:bodyPr/>
          <a:lstStyle/>
          <a:p>
            <a:fld id="{C686A853-5D71-0C4B-BDDA-9F79421D47B4}" type="datetimeFigureOut">
              <a:rPr lang="en-US" smtClean="0"/>
              <a:t>12/28/2016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AB6069-DAE4-7648-847D-5EA1BEA6BCEE}" type="slidenum">
              <a:rPr lang="en-US" smtClean="0"/>
              <a:t>‹#›</a:t>
            </a:fld>
            <a:endParaRPr lang="en-US"/>
          </a:p>
        </p:txBody>
      </p:sp>
    </p:spTree>
    <p:extLst>
      <p:ext uri="{BB962C8B-B14F-4D97-AF65-F5344CB8AC3E}">
        <p14:creationId xmlns:p14="http://schemas.microsoft.com/office/powerpoint/2010/main" val="316380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6A853-5D71-0C4B-BDDA-9F79421D47B4}" type="datetimeFigureOut">
              <a:rPr lang="en-US" smtClean="0"/>
              <a:t>12/28/2016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AB6069-DAE4-7648-847D-5EA1BEA6BCEE}" type="slidenum">
              <a:rPr lang="en-US" smtClean="0"/>
              <a:t>‹#›</a:t>
            </a:fld>
            <a:endParaRPr lang="en-US"/>
          </a:p>
        </p:txBody>
      </p:sp>
    </p:spTree>
    <p:extLst>
      <p:ext uri="{BB962C8B-B14F-4D97-AF65-F5344CB8AC3E}">
        <p14:creationId xmlns:p14="http://schemas.microsoft.com/office/powerpoint/2010/main" val="3811617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C686A853-5D71-0C4B-BDDA-9F79421D47B4}"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B6069-DAE4-7648-847D-5EA1BEA6BCEE}" type="slidenum">
              <a:rPr lang="en-US" smtClean="0"/>
              <a:t>‹#›</a:t>
            </a:fld>
            <a:endParaRPr lang="en-US"/>
          </a:p>
        </p:txBody>
      </p:sp>
    </p:spTree>
    <p:extLst>
      <p:ext uri="{BB962C8B-B14F-4D97-AF65-F5344CB8AC3E}">
        <p14:creationId xmlns:p14="http://schemas.microsoft.com/office/powerpoint/2010/main" val="20200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C686A853-5D71-0C4B-BDDA-9F79421D47B4}"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B6069-DAE4-7648-847D-5EA1BEA6BCEE}" type="slidenum">
              <a:rPr lang="en-US" smtClean="0"/>
              <a:t>‹#›</a:t>
            </a:fld>
            <a:endParaRPr lang="en-US"/>
          </a:p>
        </p:txBody>
      </p:sp>
    </p:spTree>
    <p:extLst>
      <p:ext uri="{BB962C8B-B14F-4D97-AF65-F5344CB8AC3E}">
        <p14:creationId xmlns:p14="http://schemas.microsoft.com/office/powerpoint/2010/main" val="3286802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A853-5D71-0C4B-BDDA-9F79421D47B4}" type="datetimeFigureOut">
              <a:rPr lang="en-US" smtClean="0"/>
              <a:t>12/28/2016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B6069-DAE4-7648-847D-5EA1BEA6BCEE}" type="slidenum">
              <a:rPr lang="en-US" smtClean="0"/>
              <a:t>‹#›</a:t>
            </a:fld>
            <a:endParaRPr lang="en-US"/>
          </a:p>
        </p:txBody>
      </p:sp>
    </p:spTree>
    <p:extLst>
      <p:ext uri="{BB962C8B-B14F-4D97-AF65-F5344CB8AC3E}">
        <p14:creationId xmlns:p14="http://schemas.microsoft.com/office/powerpoint/2010/main" val="186661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hyperlink" Target="http://www.resmigazete.gov.tr/eskiler/2012/03/20120320-16.ht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toplumsal cinsiyet ve siddet-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48233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2" y="0"/>
            <a:ext cx="9165492" cy="6858000"/>
          </a:xfrm>
          <a:prstGeom prst="rect">
            <a:avLst/>
          </a:prstGeom>
        </p:spPr>
      </p:pic>
      <p:sp>
        <p:nvSpPr>
          <p:cNvPr id="3" name="Title 1"/>
          <p:cNvSpPr>
            <a:spLocks noGrp="1"/>
          </p:cNvSpPr>
          <p:nvPr>
            <p:ph type="ctrTitle"/>
          </p:nvPr>
        </p:nvSpPr>
        <p:spPr>
          <a:xfrm>
            <a:off x="685800" y="652567"/>
            <a:ext cx="7772400" cy="444853"/>
          </a:xfrm>
        </p:spPr>
        <p:txBody>
          <a:bodyPr>
            <a:noAutofit/>
          </a:bodyPr>
          <a:lstStyle/>
          <a:p>
            <a:r>
              <a:rPr lang="en-US" sz="2600" b="1" dirty="0" err="1" smtClean="0">
                <a:solidFill>
                  <a:srgbClr val="0E74C2"/>
                </a:solidFill>
              </a:rPr>
              <a:t>Kadına</a:t>
            </a:r>
            <a:r>
              <a:rPr lang="en-US" sz="2600" b="1" dirty="0" smtClean="0">
                <a:solidFill>
                  <a:srgbClr val="0E74C2"/>
                </a:solidFill>
              </a:rPr>
              <a:t> </a:t>
            </a:r>
            <a:r>
              <a:rPr lang="en-US" sz="2600" b="1" dirty="0" err="1" smtClean="0">
                <a:solidFill>
                  <a:srgbClr val="0E74C2"/>
                </a:solidFill>
              </a:rPr>
              <a:t>Yönelik</a:t>
            </a:r>
            <a:r>
              <a:rPr lang="en-US" sz="2600" b="1" dirty="0" smtClean="0">
                <a:solidFill>
                  <a:srgbClr val="0E74C2"/>
                </a:solidFill>
              </a:rPr>
              <a:t> </a:t>
            </a:r>
            <a:r>
              <a:rPr lang="en-US" sz="2600" b="1" dirty="0" err="1" smtClean="0">
                <a:solidFill>
                  <a:srgbClr val="0E74C2"/>
                </a:solidFill>
              </a:rPr>
              <a:t>Şiddete</a:t>
            </a:r>
            <a:r>
              <a:rPr lang="en-US" sz="2600" b="1" dirty="0" smtClean="0">
                <a:solidFill>
                  <a:srgbClr val="0E74C2"/>
                </a:solidFill>
              </a:rPr>
              <a:t> </a:t>
            </a:r>
            <a:r>
              <a:rPr lang="en-US" sz="2600" b="1" dirty="0" err="1" smtClean="0">
                <a:solidFill>
                  <a:srgbClr val="0E74C2"/>
                </a:solidFill>
              </a:rPr>
              <a:t>İlişkin</a:t>
            </a:r>
            <a:r>
              <a:rPr lang="en-US" sz="2600" b="1" dirty="0" smtClean="0">
                <a:solidFill>
                  <a:srgbClr val="0E74C2"/>
                </a:solidFill>
              </a:rPr>
              <a:t> </a:t>
            </a:r>
            <a:r>
              <a:rPr lang="en-US" sz="2600" b="1" dirty="0" err="1" smtClean="0">
                <a:solidFill>
                  <a:srgbClr val="0E74C2"/>
                </a:solidFill>
              </a:rPr>
              <a:t>Yanlış</a:t>
            </a:r>
            <a:r>
              <a:rPr lang="en-US" sz="2600" b="1" dirty="0" smtClean="0">
                <a:solidFill>
                  <a:srgbClr val="0E74C2"/>
                </a:solidFill>
              </a:rPr>
              <a:t> </a:t>
            </a:r>
            <a:r>
              <a:rPr lang="en-US" sz="2600" b="1" dirty="0" err="1" smtClean="0">
                <a:solidFill>
                  <a:srgbClr val="0E74C2"/>
                </a:solidFill>
              </a:rPr>
              <a:t>İnanışlar</a:t>
            </a:r>
            <a:endParaRPr lang="en-US" sz="2600" b="1" dirty="0">
              <a:solidFill>
                <a:srgbClr val="0E74C2"/>
              </a:solidFill>
            </a:endParaRPr>
          </a:p>
        </p:txBody>
      </p:sp>
      <p:sp>
        <p:nvSpPr>
          <p:cNvPr id="6" name="Subtitle 2"/>
          <p:cNvSpPr txBox="1">
            <a:spLocks/>
          </p:cNvSpPr>
          <p:nvPr/>
        </p:nvSpPr>
        <p:spPr>
          <a:xfrm>
            <a:off x="390731" y="1524000"/>
            <a:ext cx="4009907" cy="241952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gn="l">
              <a:buFont typeface="Arial"/>
              <a:buChar char="•"/>
            </a:pPr>
            <a:r>
              <a:rPr lang="tr-TR" sz="1800" dirty="0">
                <a:solidFill>
                  <a:schemeClr val="tx1">
                    <a:lumMod val="75000"/>
                    <a:lumOff val="25000"/>
                  </a:schemeClr>
                </a:solidFill>
                <a:latin typeface="Calibri"/>
                <a:cs typeface="Calibri"/>
              </a:rPr>
              <a:t>Aile içi şiddet düşük gelirli ve eğitimsiz kadınların </a:t>
            </a:r>
            <a:r>
              <a:rPr lang="tr-TR" sz="1800" dirty="0" smtClean="0">
                <a:solidFill>
                  <a:schemeClr val="tx1">
                    <a:lumMod val="75000"/>
                    <a:lumOff val="25000"/>
                  </a:schemeClr>
                </a:solidFill>
                <a:latin typeface="Calibri"/>
                <a:cs typeface="Calibri"/>
              </a:rPr>
              <a:t>sorunudur.</a:t>
            </a:r>
          </a:p>
          <a:p>
            <a:pPr marL="285750" indent="-285750" algn="l">
              <a:buFont typeface="Arial"/>
              <a:buChar char="•"/>
            </a:pPr>
            <a:endParaRPr lang="tr-TR" altLang="tr-TR" sz="500" dirty="0">
              <a:solidFill>
                <a:schemeClr val="tx1">
                  <a:lumMod val="75000"/>
                  <a:lumOff val="25000"/>
                </a:schemeClr>
              </a:solidFill>
              <a:latin typeface="Calibri"/>
              <a:cs typeface="Calibri"/>
            </a:endParaRPr>
          </a:p>
          <a:p>
            <a:pPr marL="285750" indent="-285750" algn="l">
              <a:buFont typeface="Arial"/>
              <a:buChar char="•"/>
            </a:pPr>
            <a:r>
              <a:rPr lang="tr-TR" altLang="tr-TR" sz="1800" dirty="0" smtClean="0">
                <a:solidFill>
                  <a:schemeClr val="tx1">
                    <a:lumMod val="75000"/>
                    <a:lumOff val="25000"/>
                  </a:schemeClr>
                </a:solidFill>
                <a:latin typeface="Calibri"/>
                <a:cs typeface="Calibri"/>
              </a:rPr>
              <a:t>Kadına </a:t>
            </a:r>
            <a:r>
              <a:rPr lang="tr-TR" altLang="tr-TR" sz="1800" dirty="0">
                <a:solidFill>
                  <a:schemeClr val="tx1">
                    <a:lumMod val="75000"/>
                    <a:lumOff val="25000"/>
                  </a:schemeClr>
                </a:solidFill>
                <a:latin typeface="Calibri"/>
                <a:cs typeface="Calibri"/>
              </a:rPr>
              <a:t>şiddet uygulayan erkekler şiddet davranışını kontrol edemez, buna engel </a:t>
            </a:r>
            <a:r>
              <a:rPr lang="tr-TR" altLang="tr-TR" sz="1800" dirty="0" smtClean="0">
                <a:solidFill>
                  <a:schemeClr val="tx1">
                    <a:lumMod val="75000"/>
                    <a:lumOff val="25000"/>
                  </a:schemeClr>
                </a:solidFill>
                <a:latin typeface="Calibri"/>
                <a:cs typeface="Calibri"/>
              </a:rPr>
              <a:t>olamaz.</a:t>
            </a:r>
          </a:p>
          <a:p>
            <a:pPr marL="285750" indent="-285750" algn="l">
              <a:buFont typeface="Arial"/>
              <a:buChar char="•"/>
            </a:pPr>
            <a:endParaRPr lang="tr-TR" altLang="tr-TR" sz="500" dirty="0">
              <a:solidFill>
                <a:schemeClr val="tx1">
                  <a:lumMod val="75000"/>
                  <a:lumOff val="25000"/>
                </a:schemeClr>
              </a:solidFill>
              <a:latin typeface="Calibri"/>
              <a:cs typeface="Calibri"/>
            </a:endParaRPr>
          </a:p>
          <a:p>
            <a:pPr marL="285750" indent="-285750" algn="l">
              <a:buFont typeface="Arial"/>
              <a:buChar char="•"/>
            </a:pPr>
            <a:r>
              <a:rPr lang="tr-TR" altLang="tr-TR" sz="1800" dirty="0" smtClean="0">
                <a:solidFill>
                  <a:schemeClr val="tx1">
                    <a:lumMod val="75000"/>
                    <a:lumOff val="25000"/>
                  </a:schemeClr>
                </a:solidFill>
                <a:latin typeface="Calibri"/>
                <a:cs typeface="Calibri"/>
              </a:rPr>
              <a:t>Aile </a:t>
            </a:r>
            <a:r>
              <a:rPr lang="tr-TR" altLang="tr-TR" sz="1800" dirty="0">
                <a:solidFill>
                  <a:schemeClr val="tx1">
                    <a:lumMod val="75000"/>
                    <a:lumOff val="25000"/>
                  </a:schemeClr>
                </a:solidFill>
                <a:latin typeface="Calibri"/>
                <a:cs typeface="Calibri"/>
              </a:rPr>
              <a:t>içinde kadına yönelik şiddet  çoğunlukla düşük gelirli ailelerde </a:t>
            </a:r>
            <a:r>
              <a:rPr lang="tr-TR" altLang="tr-TR" sz="1800" dirty="0" smtClean="0">
                <a:solidFill>
                  <a:schemeClr val="tx1">
                    <a:lumMod val="75000"/>
                    <a:lumOff val="25000"/>
                  </a:schemeClr>
                </a:solidFill>
                <a:latin typeface="Calibri"/>
                <a:cs typeface="Calibri"/>
              </a:rPr>
              <a:t>yaşanır.</a:t>
            </a:r>
          </a:p>
          <a:p>
            <a:pPr marL="285750" indent="-285750" algn="l">
              <a:buFont typeface="Arial"/>
              <a:buChar char="•"/>
            </a:pPr>
            <a:endParaRPr lang="tr-TR" altLang="tr-TR" sz="500" dirty="0">
              <a:solidFill>
                <a:schemeClr val="tx1">
                  <a:lumMod val="75000"/>
                  <a:lumOff val="25000"/>
                </a:schemeClr>
              </a:solidFill>
              <a:latin typeface="Calibri"/>
              <a:cs typeface="Calibri"/>
            </a:endParaRPr>
          </a:p>
          <a:p>
            <a:pPr marL="285750" indent="-285750" algn="l">
              <a:buFont typeface="Arial"/>
              <a:buChar char="•"/>
            </a:pPr>
            <a:r>
              <a:rPr lang="tr-TR" altLang="tr-TR" sz="1800" dirty="0" smtClean="0">
                <a:solidFill>
                  <a:schemeClr val="tx1">
                    <a:lumMod val="75000"/>
                    <a:lumOff val="25000"/>
                  </a:schemeClr>
                </a:solidFill>
                <a:latin typeface="Calibri"/>
                <a:cs typeface="Calibri"/>
              </a:rPr>
              <a:t>Şiddet </a:t>
            </a:r>
            <a:r>
              <a:rPr lang="tr-TR" altLang="tr-TR" sz="1800" dirty="0">
                <a:solidFill>
                  <a:schemeClr val="tx1">
                    <a:lumMod val="75000"/>
                    <a:lumOff val="25000"/>
                  </a:schemeClr>
                </a:solidFill>
                <a:latin typeface="Calibri"/>
                <a:cs typeface="Calibri"/>
              </a:rPr>
              <a:t>uygulayan erkekleri de kadınlar yetiştirmektedir, bu sorun kadınlardan </a:t>
            </a:r>
            <a:r>
              <a:rPr lang="tr-TR" altLang="tr-TR" sz="1800" dirty="0" smtClean="0">
                <a:solidFill>
                  <a:schemeClr val="tx1">
                    <a:lumMod val="75000"/>
                    <a:lumOff val="25000"/>
                  </a:schemeClr>
                </a:solidFill>
                <a:latin typeface="Calibri"/>
                <a:cs typeface="Calibri"/>
              </a:rPr>
              <a:t>kaynaklanmaktadır.</a:t>
            </a:r>
          </a:p>
          <a:p>
            <a:pPr marL="285750" indent="-285750" algn="l">
              <a:buFont typeface="Arial"/>
              <a:buChar char="•"/>
            </a:pPr>
            <a:endParaRPr lang="tr-TR" altLang="tr-TR" sz="500" dirty="0">
              <a:solidFill>
                <a:schemeClr val="tx1">
                  <a:lumMod val="75000"/>
                  <a:lumOff val="25000"/>
                </a:schemeClr>
              </a:solidFill>
              <a:latin typeface="Calibri"/>
              <a:cs typeface="Calibri"/>
            </a:endParaRPr>
          </a:p>
          <a:p>
            <a:pPr marL="285750" indent="-285750" algn="l">
              <a:buFont typeface="Arial"/>
              <a:buChar char="•"/>
            </a:pPr>
            <a:r>
              <a:rPr lang="tr-TR" altLang="tr-TR" sz="1800" dirty="0" smtClean="0">
                <a:solidFill>
                  <a:schemeClr val="tx1">
                    <a:lumMod val="75000"/>
                    <a:lumOff val="25000"/>
                  </a:schemeClr>
                </a:solidFill>
                <a:latin typeface="Calibri"/>
                <a:cs typeface="Calibri"/>
              </a:rPr>
              <a:t>Çocuk </a:t>
            </a:r>
            <a:r>
              <a:rPr lang="tr-TR" altLang="tr-TR" sz="1800" dirty="0">
                <a:solidFill>
                  <a:schemeClr val="tx1">
                    <a:lumMod val="75000"/>
                    <a:lumOff val="25000"/>
                  </a:schemeClr>
                </a:solidFill>
                <a:latin typeface="Calibri"/>
                <a:cs typeface="Calibri"/>
              </a:rPr>
              <a:t>olursa şiddet biter.</a:t>
            </a:r>
          </a:p>
          <a:p>
            <a:pPr marL="285750" indent="-285750" algn="l">
              <a:buFont typeface="Arial"/>
              <a:buChar char="•"/>
            </a:pPr>
            <a:endParaRPr lang="tr-TR" sz="1800" dirty="0">
              <a:solidFill>
                <a:schemeClr val="tx1">
                  <a:lumMod val="75000"/>
                  <a:lumOff val="25000"/>
                </a:schemeClr>
              </a:solidFill>
              <a:latin typeface="Calibri"/>
              <a:cs typeface="Calibri"/>
            </a:endParaRPr>
          </a:p>
        </p:txBody>
      </p:sp>
      <p:sp>
        <p:nvSpPr>
          <p:cNvPr id="8" name="Subtitle 2"/>
          <p:cNvSpPr txBox="1">
            <a:spLocks/>
          </p:cNvSpPr>
          <p:nvPr/>
        </p:nvSpPr>
        <p:spPr>
          <a:xfrm>
            <a:off x="4739671" y="1524000"/>
            <a:ext cx="4139730" cy="241952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gn="l">
              <a:buFont typeface="Arial"/>
              <a:buChar char="•"/>
            </a:pPr>
            <a:r>
              <a:rPr lang="tr-TR" sz="1800" dirty="0">
                <a:solidFill>
                  <a:schemeClr val="tx1">
                    <a:lumMod val="75000"/>
                    <a:lumOff val="25000"/>
                  </a:schemeClr>
                </a:solidFill>
                <a:latin typeface="Calibri"/>
                <a:cs typeface="Calibri"/>
              </a:rPr>
              <a:t>Aile içinde kadına yönelik şiddet abartılan bir </a:t>
            </a:r>
            <a:r>
              <a:rPr lang="tr-TR" sz="1800" dirty="0" smtClean="0">
                <a:solidFill>
                  <a:schemeClr val="tx1">
                    <a:lumMod val="75000"/>
                    <a:lumOff val="25000"/>
                  </a:schemeClr>
                </a:solidFill>
                <a:latin typeface="Calibri"/>
                <a:cs typeface="Calibri"/>
              </a:rPr>
              <a:t>durumdur</a:t>
            </a:r>
          </a:p>
          <a:p>
            <a:pPr marL="628650" lvl="1" indent="-171450" algn="l">
              <a:buFont typeface="Arial"/>
              <a:buChar char="•"/>
            </a:pPr>
            <a:endParaRPr lang="tr-TR" sz="500" dirty="0" smtClean="0">
              <a:solidFill>
                <a:schemeClr val="tx1">
                  <a:lumMod val="75000"/>
                  <a:lumOff val="25000"/>
                </a:schemeClr>
              </a:solidFill>
              <a:latin typeface="Calibri"/>
              <a:cs typeface="Calibri"/>
            </a:endParaRPr>
          </a:p>
          <a:p>
            <a:pPr marL="285750" indent="-285750" algn="l">
              <a:buFont typeface="Arial"/>
              <a:buChar char="•"/>
            </a:pPr>
            <a:r>
              <a:rPr lang="tr-TR" sz="1800" dirty="0" smtClean="0">
                <a:solidFill>
                  <a:schemeClr val="tx1">
                    <a:lumMod val="75000"/>
                    <a:lumOff val="25000"/>
                  </a:schemeClr>
                </a:solidFill>
                <a:latin typeface="Calibri"/>
                <a:cs typeface="Calibri"/>
              </a:rPr>
              <a:t>Aile </a:t>
            </a:r>
            <a:r>
              <a:rPr lang="tr-TR" sz="1800" dirty="0">
                <a:solidFill>
                  <a:schemeClr val="tx1">
                    <a:lumMod val="75000"/>
                    <a:lumOff val="25000"/>
                  </a:schemeClr>
                </a:solidFill>
                <a:latin typeface="Calibri"/>
                <a:cs typeface="Calibri"/>
              </a:rPr>
              <a:t>içinde kadına yönelik şiddet, sadece aile sorumludur</a:t>
            </a:r>
            <a:r>
              <a:rPr lang="tr-TR" sz="1800" dirty="0" smtClean="0">
                <a:solidFill>
                  <a:schemeClr val="tx1">
                    <a:lumMod val="75000"/>
                    <a:lumOff val="25000"/>
                  </a:schemeClr>
                </a:solidFill>
                <a:latin typeface="Calibri"/>
                <a:cs typeface="Calibri"/>
              </a:rPr>
              <a:t>.</a:t>
            </a:r>
          </a:p>
          <a:p>
            <a:pPr marL="171450" indent="-171450" algn="l">
              <a:buFont typeface="Arial"/>
              <a:buChar char="•"/>
            </a:pPr>
            <a:endParaRPr lang="tr-TR" sz="500" dirty="0">
              <a:solidFill>
                <a:schemeClr val="tx1">
                  <a:lumMod val="75000"/>
                  <a:lumOff val="25000"/>
                </a:schemeClr>
              </a:solidFill>
              <a:latin typeface="Calibri"/>
              <a:cs typeface="Calibri"/>
            </a:endParaRPr>
          </a:p>
          <a:p>
            <a:pPr marL="285750" indent="-285750" algn="l">
              <a:buFont typeface="Arial"/>
              <a:buChar char="•"/>
            </a:pPr>
            <a:r>
              <a:rPr lang="tr-TR" sz="1800" dirty="0">
                <a:solidFill>
                  <a:schemeClr val="tx1">
                    <a:lumMod val="75000"/>
                    <a:lumOff val="25000"/>
                  </a:schemeClr>
                </a:solidFill>
                <a:latin typeface="Calibri"/>
                <a:cs typeface="Calibri"/>
              </a:rPr>
              <a:t>Şiddet gören kadın bunu ister, hak </a:t>
            </a:r>
            <a:r>
              <a:rPr lang="tr-TR" sz="1800" dirty="0" smtClean="0">
                <a:solidFill>
                  <a:schemeClr val="tx1">
                    <a:lumMod val="75000"/>
                    <a:lumOff val="25000"/>
                  </a:schemeClr>
                </a:solidFill>
                <a:latin typeface="Calibri"/>
                <a:cs typeface="Calibri"/>
              </a:rPr>
              <a:t>eder</a:t>
            </a:r>
          </a:p>
          <a:p>
            <a:pPr marL="171450" indent="-171450" algn="l">
              <a:buFont typeface="Arial"/>
              <a:buChar char="•"/>
            </a:pPr>
            <a:endParaRPr lang="tr-TR" sz="500" dirty="0">
              <a:solidFill>
                <a:schemeClr val="tx1">
                  <a:lumMod val="75000"/>
                  <a:lumOff val="25000"/>
                </a:schemeClr>
              </a:solidFill>
              <a:latin typeface="Calibri"/>
              <a:cs typeface="Calibri"/>
            </a:endParaRPr>
          </a:p>
          <a:p>
            <a:pPr marL="285750" indent="-285750" algn="l">
              <a:buFont typeface="Arial"/>
              <a:buChar char="•"/>
            </a:pPr>
            <a:r>
              <a:rPr lang="tr-TR" sz="1800" dirty="0">
                <a:solidFill>
                  <a:schemeClr val="tx1">
                    <a:lumMod val="75000"/>
                    <a:lumOff val="25000"/>
                  </a:schemeClr>
                </a:solidFill>
                <a:latin typeface="Calibri"/>
                <a:cs typeface="Calibri"/>
              </a:rPr>
              <a:t>Zamanla sona </a:t>
            </a:r>
            <a:r>
              <a:rPr lang="tr-TR" sz="1800" dirty="0" smtClean="0">
                <a:solidFill>
                  <a:schemeClr val="tx1">
                    <a:lumMod val="75000"/>
                    <a:lumOff val="25000"/>
                  </a:schemeClr>
                </a:solidFill>
                <a:latin typeface="Calibri"/>
                <a:cs typeface="Calibri"/>
              </a:rPr>
              <a:t>erer</a:t>
            </a:r>
          </a:p>
          <a:p>
            <a:pPr marL="171450" indent="-171450" algn="l">
              <a:buFont typeface="Arial"/>
              <a:buChar char="•"/>
            </a:pPr>
            <a:endParaRPr lang="tr-TR" sz="500" dirty="0">
              <a:solidFill>
                <a:schemeClr val="tx1">
                  <a:lumMod val="75000"/>
                  <a:lumOff val="25000"/>
                </a:schemeClr>
              </a:solidFill>
              <a:latin typeface="Calibri"/>
              <a:cs typeface="Calibri"/>
            </a:endParaRPr>
          </a:p>
          <a:p>
            <a:pPr marL="285750" indent="-285750" algn="l">
              <a:buFont typeface="Arial"/>
              <a:buChar char="•"/>
            </a:pPr>
            <a:r>
              <a:rPr lang="tr-TR" sz="1800" dirty="0">
                <a:solidFill>
                  <a:schemeClr val="tx1">
                    <a:lumMod val="75000"/>
                    <a:lumOff val="25000"/>
                  </a:schemeClr>
                </a:solidFill>
                <a:latin typeface="Calibri"/>
                <a:cs typeface="Calibri"/>
              </a:rPr>
              <a:t>Alkol, işsizlik, ekonomik sıkıntılar kadına yönelik şiddetin </a:t>
            </a:r>
            <a:r>
              <a:rPr lang="tr-TR" sz="1800" dirty="0" smtClean="0">
                <a:solidFill>
                  <a:schemeClr val="tx1">
                    <a:lumMod val="75000"/>
                    <a:lumOff val="25000"/>
                  </a:schemeClr>
                </a:solidFill>
                <a:latin typeface="Calibri"/>
                <a:cs typeface="Calibri"/>
              </a:rPr>
              <a:t>nedenidir</a:t>
            </a:r>
          </a:p>
          <a:p>
            <a:pPr marL="171450" indent="-171450" algn="l">
              <a:buFont typeface="Arial"/>
              <a:buChar char="•"/>
            </a:pPr>
            <a:endParaRPr lang="tr-TR" sz="500" dirty="0">
              <a:solidFill>
                <a:schemeClr val="tx1">
                  <a:lumMod val="75000"/>
                  <a:lumOff val="25000"/>
                </a:schemeClr>
              </a:solidFill>
              <a:latin typeface="Calibri"/>
              <a:cs typeface="Calibri"/>
            </a:endParaRPr>
          </a:p>
          <a:p>
            <a:pPr marL="285750" indent="-285750" algn="l">
              <a:buFont typeface="Arial"/>
              <a:buChar char="•"/>
            </a:pPr>
            <a:r>
              <a:rPr lang="tr-TR" sz="1800" dirty="0">
                <a:solidFill>
                  <a:schemeClr val="tx1">
                    <a:lumMod val="75000"/>
                    <a:lumOff val="25000"/>
                  </a:schemeClr>
                </a:solidFill>
                <a:latin typeface="Calibri"/>
                <a:cs typeface="Calibri"/>
              </a:rPr>
              <a:t>Şiddet tek taraflı değildir. Çok sayıda erkek şiddete maruz </a:t>
            </a:r>
            <a:r>
              <a:rPr lang="tr-TR" sz="1800" dirty="0" smtClean="0">
                <a:solidFill>
                  <a:schemeClr val="tx1">
                    <a:lumMod val="75000"/>
                    <a:lumOff val="25000"/>
                  </a:schemeClr>
                </a:solidFill>
                <a:latin typeface="Calibri"/>
                <a:cs typeface="Calibri"/>
              </a:rPr>
              <a:t>kalmaktadır</a:t>
            </a:r>
          </a:p>
          <a:p>
            <a:pPr marL="171450" indent="-171450" algn="l">
              <a:buFont typeface="Arial"/>
              <a:buChar char="•"/>
            </a:pPr>
            <a:endParaRPr lang="tr-TR" sz="500" dirty="0">
              <a:solidFill>
                <a:schemeClr val="tx1">
                  <a:lumMod val="75000"/>
                  <a:lumOff val="25000"/>
                </a:schemeClr>
              </a:solidFill>
              <a:latin typeface="Calibri"/>
              <a:cs typeface="Calibri"/>
            </a:endParaRPr>
          </a:p>
          <a:p>
            <a:pPr marL="285750" indent="-285750" algn="l">
              <a:buFont typeface="Arial"/>
              <a:buChar char="•"/>
            </a:pPr>
            <a:r>
              <a:rPr lang="tr-TR" sz="1800" dirty="0">
                <a:solidFill>
                  <a:schemeClr val="tx1">
                    <a:lumMod val="75000"/>
                    <a:lumOff val="25000"/>
                  </a:schemeClr>
                </a:solidFill>
                <a:latin typeface="Calibri"/>
                <a:cs typeface="Calibri"/>
              </a:rPr>
              <a:t>Erkekler şiddeti kontrol edemezler, engel olamazalar</a:t>
            </a:r>
          </a:p>
        </p:txBody>
      </p:sp>
    </p:spTree>
    <p:extLst>
      <p:ext uri="{BB962C8B-B14F-4D97-AF65-F5344CB8AC3E}">
        <p14:creationId xmlns:p14="http://schemas.microsoft.com/office/powerpoint/2010/main" val="51915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2" y="0"/>
            <a:ext cx="9165492" cy="6858000"/>
          </a:xfrm>
          <a:prstGeom prst="rect">
            <a:avLst/>
          </a:prstGeom>
        </p:spPr>
      </p:pic>
      <p:sp>
        <p:nvSpPr>
          <p:cNvPr id="3" name="Title 1"/>
          <p:cNvSpPr>
            <a:spLocks noGrp="1"/>
          </p:cNvSpPr>
          <p:nvPr>
            <p:ph type="ctrTitle"/>
          </p:nvPr>
        </p:nvSpPr>
        <p:spPr>
          <a:xfrm>
            <a:off x="685800" y="652567"/>
            <a:ext cx="7772400" cy="444853"/>
          </a:xfrm>
        </p:spPr>
        <p:txBody>
          <a:bodyPr>
            <a:noAutofit/>
          </a:bodyPr>
          <a:lstStyle/>
          <a:p>
            <a:r>
              <a:rPr lang="en-US" sz="2600" b="1" dirty="0" err="1" smtClean="0">
                <a:solidFill>
                  <a:srgbClr val="0E74C2"/>
                </a:solidFill>
              </a:rPr>
              <a:t>Ev</a:t>
            </a:r>
            <a:r>
              <a:rPr lang="en-US" sz="2600" b="1" dirty="0" smtClean="0">
                <a:solidFill>
                  <a:srgbClr val="0E74C2"/>
                </a:solidFill>
              </a:rPr>
              <a:t> </a:t>
            </a:r>
            <a:r>
              <a:rPr lang="en-US" sz="2600" b="1" dirty="0" err="1" smtClean="0">
                <a:solidFill>
                  <a:srgbClr val="0E74C2"/>
                </a:solidFill>
              </a:rPr>
              <a:t>İçinde</a:t>
            </a:r>
            <a:r>
              <a:rPr lang="en-US" sz="2600" b="1" dirty="0" smtClean="0">
                <a:solidFill>
                  <a:srgbClr val="0E74C2"/>
                </a:solidFill>
              </a:rPr>
              <a:t> </a:t>
            </a:r>
            <a:r>
              <a:rPr lang="en-US" sz="2600" b="1" dirty="0" err="1" smtClean="0">
                <a:solidFill>
                  <a:srgbClr val="0E74C2"/>
                </a:solidFill>
              </a:rPr>
              <a:t>Kadına</a:t>
            </a:r>
            <a:r>
              <a:rPr lang="en-US" sz="2600" b="1" dirty="0" smtClean="0">
                <a:solidFill>
                  <a:srgbClr val="0E74C2"/>
                </a:solidFill>
              </a:rPr>
              <a:t> </a:t>
            </a:r>
            <a:r>
              <a:rPr lang="en-US" sz="2600" b="1" dirty="0" err="1" smtClean="0">
                <a:solidFill>
                  <a:srgbClr val="0E74C2"/>
                </a:solidFill>
              </a:rPr>
              <a:t>Yönelik</a:t>
            </a:r>
            <a:r>
              <a:rPr lang="en-US" sz="2600" b="1" dirty="0" smtClean="0">
                <a:solidFill>
                  <a:srgbClr val="0E74C2"/>
                </a:solidFill>
              </a:rPr>
              <a:t> </a:t>
            </a:r>
            <a:r>
              <a:rPr lang="en-US" sz="2600" b="1" dirty="0" err="1" smtClean="0">
                <a:solidFill>
                  <a:srgbClr val="0E74C2"/>
                </a:solidFill>
              </a:rPr>
              <a:t>Şiddet</a:t>
            </a:r>
            <a:endParaRPr lang="en-US" sz="2600" b="1" dirty="0">
              <a:solidFill>
                <a:srgbClr val="0E74C2"/>
              </a:solidFill>
            </a:endParaRPr>
          </a:p>
        </p:txBody>
      </p:sp>
      <p:sp>
        <p:nvSpPr>
          <p:cNvPr id="6" name="Subtitle 2"/>
          <p:cNvSpPr txBox="1">
            <a:spLocks/>
          </p:cNvSpPr>
          <p:nvPr/>
        </p:nvSpPr>
        <p:spPr>
          <a:xfrm>
            <a:off x="390731" y="1524000"/>
            <a:ext cx="4009907" cy="241952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gn="l" defTabSz="617538">
              <a:buClr>
                <a:srgbClr val="660066"/>
              </a:buClr>
              <a:buFont typeface="Arial"/>
              <a:buChar char="•"/>
            </a:pPr>
            <a:r>
              <a:rPr lang="tr-TR" altLang="tr-TR" sz="1800" dirty="0" smtClean="0">
                <a:solidFill>
                  <a:schemeClr val="tx1">
                    <a:lumMod val="75000"/>
                    <a:lumOff val="25000"/>
                  </a:schemeClr>
                </a:solidFill>
              </a:rPr>
              <a:t>Ev içinde </a:t>
            </a:r>
            <a:r>
              <a:rPr lang="tr-TR" altLang="tr-TR" sz="1800" dirty="0">
                <a:solidFill>
                  <a:schemeClr val="tx1">
                    <a:lumMod val="75000"/>
                    <a:lumOff val="25000"/>
                  </a:schemeClr>
                </a:solidFill>
              </a:rPr>
              <a:t>meydana gelen, </a:t>
            </a:r>
            <a:endParaRPr lang="tr-TR" altLang="tr-TR" sz="800" dirty="0" smtClean="0">
              <a:solidFill>
                <a:schemeClr val="tx1">
                  <a:lumMod val="75000"/>
                  <a:lumOff val="25000"/>
                </a:schemeClr>
              </a:solidFill>
            </a:endParaRPr>
          </a:p>
          <a:p>
            <a:pPr marL="285750" indent="-285750" algn="l" defTabSz="617538">
              <a:buClr>
                <a:srgbClr val="660066"/>
              </a:buClr>
              <a:buFont typeface="Arial"/>
              <a:buChar char="•"/>
            </a:pPr>
            <a:endParaRPr lang="tr-TR" altLang="tr-TR" sz="800" dirty="0">
              <a:solidFill>
                <a:schemeClr val="tx1">
                  <a:lumMod val="75000"/>
                  <a:lumOff val="25000"/>
                </a:schemeClr>
              </a:solidFill>
            </a:endParaRPr>
          </a:p>
          <a:p>
            <a:pPr marL="285750" indent="-285750" algn="l" defTabSz="617538">
              <a:buClr>
                <a:srgbClr val="660066"/>
              </a:buClr>
              <a:buFont typeface="Arial"/>
              <a:buChar char="•"/>
            </a:pPr>
            <a:r>
              <a:rPr lang="en-US" altLang="tr-TR" sz="1800" dirty="0">
                <a:solidFill>
                  <a:schemeClr val="tx1">
                    <a:lumMod val="75000"/>
                    <a:lumOff val="25000"/>
                  </a:schemeClr>
                </a:solidFill>
              </a:rPr>
              <a:t>T</a:t>
            </a:r>
            <a:r>
              <a:rPr lang="tr-TR" altLang="tr-TR" sz="1800" dirty="0" err="1">
                <a:solidFill>
                  <a:schemeClr val="tx1">
                    <a:lumMod val="75000"/>
                    <a:lumOff val="25000"/>
                  </a:schemeClr>
                </a:solidFill>
              </a:rPr>
              <a:t>oplumsal</a:t>
            </a:r>
            <a:r>
              <a:rPr lang="tr-TR" altLang="tr-TR" sz="1800" dirty="0">
                <a:solidFill>
                  <a:schemeClr val="tx1">
                    <a:lumMod val="75000"/>
                    <a:lumOff val="25000"/>
                  </a:schemeClr>
                </a:solidFill>
              </a:rPr>
              <a:t> cinsiyete </a:t>
            </a:r>
            <a:r>
              <a:rPr lang="tr-TR" altLang="tr-TR" sz="1800" dirty="0" smtClean="0">
                <a:solidFill>
                  <a:schemeClr val="tx1">
                    <a:lumMod val="75000"/>
                    <a:lumOff val="25000"/>
                  </a:schemeClr>
                </a:solidFill>
              </a:rPr>
              <a:t>dayalı</a:t>
            </a:r>
          </a:p>
          <a:p>
            <a:pPr marL="285750" indent="-285750" algn="l" defTabSz="617538">
              <a:buClr>
                <a:srgbClr val="660066"/>
              </a:buClr>
              <a:buFont typeface="Arial"/>
              <a:buChar char="•"/>
            </a:pPr>
            <a:endParaRPr lang="tr-TR" altLang="tr-TR" sz="800" dirty="0">
              <a:solidFill>
                <a:schemeClr val="tx1">
                  <a:lumMod val="75000"/>
                  <a:lumOff val="25000"/>
                </a:schemeClr>
              </a:solidFill>
            </a:endParaRPr>
          </a:p>
          <a:p>
            <a:pPr marL="285750" indent="-285750" algn="l" defTabSz="617538">
              <a:buClr>
                <a:srgbClr val="660066"/>
              </a:buClr>
              <a:buFont typeface="Arial"/>
              <a:buChar char="•"/>
            </a:pPr>
            <a:r>
              <a:rPr lang="tr-TR" altLang="tr-TR" sz="1800" dirty="0" smtClean="0">
                <a:solidFill>
                  <a:schemeClr val="tx1">
                    <a:lumMod val="75000"/>
                    <a:lumOff val="25000"/>
                  </a:schemeClr>
                </a:solidFill>
              </a:rPr>
              <a:t>kadın </a:t>
            </a:r>
            <a:r>
              <a:rPr lang="tr-TR" altLang="tr-TR" sz="1800" dirty="0">
                <a:solidFill>
                  <a:schemeClr val="tx1">
                    <a:lumMod val="75000"/>
                    <a:lumOff val="25000"/>
                  </a:schemeClr>
                </a:solidFill>
              </a:rPr>
              <a:t>üzerinde baskı ve üstünlük kurmayı amaçlayan, </a:t>
            </a:r>
            <a:endParaRPr lang="tr-TR" altLang="tr-TR" sz="1800" dirty="0" smtClean="0">
              <a:solidFill>
                <a:schemeClr val="tx1">
                  <a:lumMod val="75000"/>
                  <a:lumOff val="25000"/>
                </a:schemeClr>
              </a:solidFill>
            </a:endParaRPr>
          </a:p>
          <a:p>
            <a:pPr marL="285750" indent="-285750" algn="l" defTabSz="617538">
              <a:buClr>
                <a:srgbClr val="660066"/>
              </a:buClr>
              <a:buFont typeface="Arial"/>
              <a:buChar char="•"/>
            </a:pPr>
            <a:endParaRPr lang="tr-TR" altLang="tr-TR" sz="800" dirty="0">
              <a:solidFill>
                <a:schemeClr val="tx1">
                  <a:lumMod val="75000"/>
                  <a:lumOff val="25000"/>
                </a:schemeClr>
              </a:solidFill>
            </a:endParaRPr>
          </a:p>
          <a:p>
            <a:pPr marL="285750" indent="-285750" algn="l" defTabSz="617538">
              <a:buClr>
                <a:srgbClr val="660066"/>
              </a:buClr>
              <a:buFont typeface="Arial"/>
              <a:buChar char="•"/>
            </a:pPr>
            <a:r>
              <a:rPr lang="tr-TR" altLang="tr-TR" sz="1800" dirty="0">
                <a:solidFill>
                  <a:schemeClr val="tx1">
                    <a:lumMod val="75000"/>
                    <a:lumOff val="25000"/>
                  </a:schemeClr>
                </a:solidFill>
              </a:rPr>
              <a:t>tehdit,  dayatma, kontrol içeren</a:t>
            </a:r>
            <a:r>
              <a:rPr lang="tr-TR" altLang="tr-TR" sz="1800" dirty="0" smtClean="0">
                <a:solidFill>
                  <a:schemeClr val="tx1">
                    <a:lumMod val="75000"/>
                    <a:lumOff val="25000"/>
                  </a:schemeClr>
                </a:solidFill>
              </a:rPr>
              <a:t>,</a:t>
            </a:r>
          </a:p>
          <a:p>
            <a:pPr marL="285750" indent="-285750" algn="l" defTabSz="617538">
              <a:buClr>
                <a:srgbClr val="660066"/>
              </a:buClr>
              <a:buFont typeface="Arial"/>
              <a:buChar char="•"/>
            </a:pPr>
            <a:endParaRPr lang="tr-TR" altLang="tr-TR" sz="800" dirty="0">
              <a:solidFill>
                <a:schemeClr val="tx1">
                  <a:lumMod val="75000"/>
                  <a:lumOff val="25000"/>
                </a:schemeClr>
              </a:solidFill>
            </a:endParaRPr>
          </a:p>
          <a:p>
            <a:pPr marL="285750" indent="-285750" algn="l" defTabSz="617538">
              <a:buClr>
                <a:srgbClr val="660066"/>
              </a:buClr>
              <a:buFont typeface="Arial"/>
              <a:buChar char="•"/>
            </a:pPr>
            <a:r>
              <a:rPr lang="tr-TR" altLang="tr-TR" sz="1800" dirty="0">
                <a:solidFill>
                  <a:schemeClr val="tx1">
                    <a:lumMod val="75000"/>
                    <a:lumOff val="25000"/>
                  </a:schemeClr>
                </a:solidFill>
              </a:rPr>
              <a:t>psikolojik, cinsel, ekonomik, fiziksel zararla sonuçlanan </a:t>
            </a:r>
            <a:r>
              <a:rPr lang="tr-TR" altLang="tr-TR" sz="1800" dirty="0" smtClean="0">
                <a:solidFill>
                  <a:schemeClr val="tx1">
                    <a:lumMod val="75000"/>
                    <a:lumOff val="25000"/>
                  </a:schemeClr>
                </a:solidFill>
              </a:rPr>
              <a:t>ve</a:t>
            </a:r>
          </a:p>
          <a:p>
            <a:pPr marL="285750" indent="-285750" algn="l" defTabSz="617538">
              <a:buClr>
                <a:srgbClr val="660066"/>
              </a:buClr>
              <a:buFont typeface="Arial"/>
              <a:buChar char="•"/>
            </a:pPr>
            <a:endParaRPr lang="tr-TR" altLang="tr-TR" sz="800" dirty="0">
              <a:solidFill>
                <a:schemeClr val="tx1">
                  <a:lumMod val="75000"/>
                  <a:lumOff val="25000"/>
                </a:schemeClr>
              </a:solidFill>
            </a:endParaRPr>
          </a:p>
          <a:p>
            <a:pPr marL="285750" indent="-285750" algn="l" defTabSz="617538">
              <a:buClr>
                <a:srgbClr val="660066"/>
              </a:buClr>
              <a:buFont typeface="Arial"/>
              <a:buChar char="•"/>
            </a:pPr>
            <a:r>
              <a:rPr lang="tr-TR" altLang="tr-TR" sz="1800" dirty="0">
                <a:solidFill>
                  <a:schemeClr val="tx1">
                    <a:lumMod val="75000"/>
                    <a:lumOff val="25000"/>
                  </a:schemeClr>
                </a:solidFill>
              </a:rPr>
              <a:t>kadının insan haklarını ihlal eden her türlü eylem ya da eylem tehdididir.</a:t>
            </a:r>
          </a:p>
        </p:txBody>
      </p:sp>
      <p:sp>
        <p:nvSpPr>
          <p:cNvPr id="8" name="Subtitle 2"/>
          <p:cNvSpPr txBox="1">
            <a:spLocks/>
          </p:cNvSpPr>
          <p:nvPr/>
        </p:nvSpPr>
        <p:spPr>
          <a:xfrm>
            <a:off x="4671288" y="1709611"/>
            <a:ext cx="4009907" cy="241952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800" b="1" dirty="0">
                <a:solidFill>
                  <a:srgbClr val="0E74C2"/>
                </a:solidFill>
              </a:rPr>
              <a:t>TÜRKİYE’NİN İLK İMZACISI </a:t>
            </a:r>
            <a:r>
              <a:rPr lang="en-US" sz="1800" b="1" dirty="0" smtClean="0">
                <a:solidFill>
                  <a:srgbClr val="0E74C2"/>
                </a:solidFill>
              </a:rPr>
              <a:t>OLDUĞU</a:t>
            </a:r>
            <a:endParaRPr lang="en-US" sz="1800" b="1" dirty="0">
              <a:solidFill>
                <a:srgbClr val="0E74C2"/>
              </a:solidFill>
            </a:endParaRPr>
          </a:p>
          <a:p>
            <a:pPr algn="l"/>
            <a:r>
              <a:rPr lang="en-US" sz="1800" b="1" dirty="0">
                <a:solidFill>
                  <a:srgbClr val="0E74C2"/>
                </a:solidFill>
              </a:rPr>
              <a:t>İSTANBUL SÖZLEŞMESİ:</a:t>
            </a:r>
          </a:p>
          <a:p>
            <a:pPr algn="l"/>
            <a:endParaRPr lang="en-US" sz="1200" dirty="0">
              <a:solidFill>
                <a:schemeClr val="tx1">
                  <a:lumMod val="75000"/>
                  <a:lumOff val="25000"/>
                </a:schemeClr>
              </a:solidFill>
            </a:endParaRPr>
          </a:p>
          <a:p>
            <a:pPr algn="l"/>
            <a:r>
              <a:rPr lang="tr-TR" sz="1800" b="1" dirty="0">
                <a:solidFill>
                  <a:schemeClr val="tx1">
                    <a:lumMod val="75000"/>
                    <a:lumOff val="25000"/>
                  </a:schemeClr>
                </a:solidFill>
                <a:latin typeface="Calibri"/>
                <a:ea typeface="Calibri" panose="020F0502020204030204" pitchFamily="34" charset="0"/>
                <a:cs typeface="Calibri"/>
              </a:rPr>
              <a:t>Aile içi şiddet, eylemi gerçekleştiren, mağdurla aynı ikametgahı paylaşmakta olsun veya olmasın veya daha önce paylaşmış olsun veya olmasın, aile içinde veya aile biriminde veya </a:t>
            </a:r>
            <a:r>
              <a:rPr lang="tr-TR" sz="1800" b="1" dirty="0" smtClean="0">
                <a:solidFill>
                  <a:schemeClr val="tx1">
                    <a:lumMod val="75000"/>
                    <a:lumOff val="25000"/>
                  </a:schemeClr>
                </a:solidFill>
                <a:latin typeface="Calibri"/>
                <a:ea typeface="Calibri" panose="020F0502020204030204" pitchFamily="34" charset="0"/>
                <a:cs typeface="Calibri"/>
              </a:rPr>
              <a:t>mevcut </a:t>
            </a:r>
            <a:r>
              <a:rPr lang="tr-TR" sz="1800" b="1" dirty="0">
                <a:solidFill>
                  <a:schemeClr val="tx1">
                    <a:lumMod val="75000"/>
                    <a:lumOff val="25000"/>
                  </a:schemeClr>
                </a:solidFill>
                <a:latin typeface="Calibri"/>
                <a:ea typeface="Calibri" panose="020F0502020204030204" pitchFamily="34" charset="0"/>
                <a:cs typeface="Calibri"/>
              </a:rPr>
              <a:t>veya daha önceki eşler veya birlikte yaşayan bireyler arasında meydana gelen fiziksel, cinsel, </a:t>
            </a:r>
            <a:r>
              <a:rPr lang="tr-TR" sz="1800" b="1" dirty="0" smtClean="0">
                <a:solidFill>
                  <a:schemeClr val="tx1">
                    <a:lumMod val="75000"/>
                    <a:lumOff val="25000"/>
                  </a:schemeClr>
                </a:solidFill>
                <a:latin typeface="Calibri"/>
                <a:ea typeface="Calibri" panose="020F0502020204030204" pitchFamily="34" charset="0"/>
                <a:cs typeface="Calibri"/>
              </a:rPr>
              <a:t>psikolojik </a:t>
            </a:r>
            <a:r>
              <a:rPr lang="tr-TR" sz="1800" b="1" dirty="0">
                <a:solidFill>
                  <a:schemeClr val="tx1">
                    <a:lumMod val="75000"/>
                    <a:lumOff val="25000"/>
                  </a:schemeClr>
                </a:solidFill>
                <a:latin typeface="Calibri"/>
                <a:ea typeface="Calibri" panose="020F0502020204030204" pitchFamily="34" charset="0"/>
                <a:cs typeface="Calibri"/>
              </a:rPr>
              <a:t>veya ekonomik şiddet eylemleri </a:t>
            </a:r>
            <a:r>
              <a:rPr lang="tr-TR" sz="1800" b="1" dirty="0" smtClean="0">
                <a:solidFill>
                  <a:schemeClr val="tx1">
                    <a:lumMod val="75000"/>
                    <a:lumOff val="25000"/>
                  </a:schemeClr>
                </a:solidFill>
                <a:latin typeface="Calibri"/>
                <a:ea typeface="Calibri" panose="020F0502020204030204" pitchFamily="34" charset="0"/>
                <a:cs typeface="Calibri"/>
              </a:rPr>
              <a:t>olarak  tanımlanmıştır. </a:t>
            </a:r>
            <a:endParaRPr lang="en-US" sz="1800" dirty="0" smtClean="0">
              <a:solidFill>
                <a:schemeClr val="tx1">
                  <a:lumMod val="75000"/>
                  <a:lumOff val="25000"/>
                </a:schemeClr>
              </a:solidFill>
              <a:latin typeface="Calibri"/>
              <a:ea typeface="Calibri" panose="020F0502020204030204" pitchFamily="34" charset="0"/>
              <a:cs typeface="Calibri"/>
            </a:endParaRPr>
          </a:p>
          <a:p>
            <a:pPr algn="l"/>
            <a:endParaRPr lang="en-US" sz="1800" dirty="0">
              <a:solidFill>
                <a:schemeClr val="tx1">
                  <a:lumMod val="75000"/>
                  <a:lumOff val="25000"/>
                </a:schemeClr>
              </a:solidFill>
            </a:endParaRPr>
          </a:p>
        </p:txBody>
      </p:sp>
      <p:sp>
        <p:nvSpPr>
          <p:cNvPr id="2" name="Rectangle 1"/>
          <p:cNvSpPr/>
          <p:nvPr/>
        </p:nvSpPr>
        <p:spPr>
          <a:xfrm>
            <a:off x="4572001" y="1524000"/>
            <a:ext cx="4177578" cy="4122615"/>
          </a:xfrm>
          <a:prstGeom prst="rect">
            <a:avLst/>
          </a:prstGeom>
          <a:noFill/>
          <a:ln w="38100" cmpd="dbl">
            <a:solidFill>
              <a:srgbClr val="0E74C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54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ctrTitle"/>
          </p:nvPr>
        </p:nvSpPr>
        <p:spPr>
          <a:xfrm>
            <a:off x="685800" y="867485"/>
            <a:ext cx="7772400" cy="444853"/>
          </a:xfrm>
        </p:spPr>
        <p:txBody>
          <a:bodyPr>
            <a:noAutofit/>
          </a:bodyPr>
          <a:lstStyle/>
          <a:p>
            <a:r>
              <a:rPr lang="en-US" sz="2600" b="1" dirty="0" err="1" smtClean="0">
                <a:solidFill>
                  <a:srgbClr val="0E74C2"/>
                </a:solidFill>
              </a:rPr>
              <a:t>Geniş</a:t>
            </a:r>
            <a:r>
              <a:rPr lang="en-US" sz="2600" b="1" dirty="0" smtClean="0">
                <a:solidFill>
                  <a:srgbClr val="0E74C2"/>
                </a:solidFill>
              </a:rPr>
              <a:t> </a:t>
            </a:r>
            <a:r>
              <a:rPr lang="en-US" sz="2600" b="1" dirty="0" err="1" smtClean="0">
                <a:solidFill>
                  <a:srgbClr val="0E74C2"/>
                </a:solidFill>
              </a:rPr>
              <a:t>Anlamı</a:t>
            </a:r>
            <a:r>
              <a:rPr lang="en-US" sz="2600" b="1" dirty="0" smtClean="0">
                <a:solidFill>
                  <a:srgbClr val="0E74C2"/>
                </a:solidFill>
              </a:rPr>
              <a:t> </a:t>
            </a:r>
            <a:r>
              <a:rPr lang="en-US" sz="2600" b="1" dirty="0" err="1" smtClean="0">
                <a:solidFill>
                  <a:srgbClr val="0E74C2"/>
                </a:solidFill>
              </a:rPr>
              <a:t>ile</a:t>
            </a:r>
            <a:r>
              <a:rPr lang="en-US" sz="2600" b="1" dirty="0" smtClean="0">
                <a:solidFill>
                  <a:srgbClr val="0E74C2"/>
                </a:solidFill>
              </a:rPr>
              <a:t> </a:t>
            </a:r>
            <a:r>
              <a:rPr lang="en-US" sz="2600" b="1" dirty="0" err="1" smtClean="0">
                <a:solidFill>
                  <a:srgbClr val="0E74C2"/>
                </a:solidFill>
              </a:rPr>
              <a:t>Toplumsal</a:t>
            </a:r>
            <a:r>
              <a:rPr lang="en-US" sz="2600" b="1" dirty="0" smtClean="0">
                <a:solidFill>
                  <a:srgbClr val="0E74C2"/>
                </a:solidFill>
              </a:rPr>
              <a:t> </a:t>
            </a:r>
            <a:r>
              <a:rPr lang="en-US" sz="2600" b="1" dirty="0" err="1" smtClean="0">
                <a:solidFill>
                  <a:srgbClr val="0E74C2"/>
                </a:solidFill>
              </a:rPr>
              <a:t>Cinsiyete</a:t>
            </a:r>
            <a:r>
              <a:rPr lang="en-US" sz="2600" b="1" dirty="0" smtClean="0">
                <a:solidFill>
                  <a:srgbClr val="0E74C2"/>
                </a:solidFill>
              </a:rPr>
              <a:t> </a:t>
            </a:r>
            <a:r>
              <a:rPr lang="en-US" sz="2600" b="1" dirty="0" err="1" smtClean="0">
                <a:solidFill>
                  <a:srgbClr val="0E74C2"/>
                </a:solidFill>
              </a:rPr>
              <a:t>Dayalı</a:t>
            </a:r>
            <a:r>
              <a:rPr lang="en-US" sz="2600" b="1" dirty="0" smtClean="0">
                <a:solidFill>
                  <a:srgbClr val="0E74C2"/>
                </a:solidFill>
              </a:rPr>
              <a:t> </a:t>
            </a:r>
            <a:r>
              <a:rPr lang="en-US" sz="2600" b="1" dirty="0" err="1" smtClean="0">
                <a:solidFill>
                  <a:srgbClr val="0E74C2"/>
                </a:solidFill>
              </a:rPr>
              <a:t>Şiddet</a:t>
            </a:r>
            <a:r>
              <a:rPr lang="en-US" sz="2600" b="1" dirty="0" smtClean="0">
                <a:solidFill>
                  <a:srgbClr val="0E74C2"/>
                </a:solidFill>
              </a:rPr>
              <a:t> (TCDŞ)</a:t>
            </a:r>
            <a:endParaRPr lang="en-US" sz="2600" b="1" dirty="0">
              <a:solidFill>
                <a:srgbClr val="0E74C2"/>
              </a:solidFill>
            </a:endParaRPr>
          </a:p>
        </p:txBody>
      </p:sp>
      <p:sp>
        <p:nvSpPr>
          <p:cNvPr id="9" name="Subtitle 2"/>
          <p:cNvSpPr>
            <a:spLocks noGrp="1"/>
          </p:cNvSpPr>
          <p:nvPr>
            <p:ph type="subTitle" idx="1"/>
          </p:nvPr>
        </p:nvSpPr>
        <p:spPr>
          <a:xfrm>
            <a:off x="256117" y="1345563"/>
            <a:ext cx="8590090" cy="1748056"/>
          </a:xfrm>
        </p:spPr>
        <p:txBody>
          <a:bodyPr>
            <a:noAutofit/>
          </a:bodyPr>
          <a:lstStyle/>
          <a:p>
            <a:pPr algn="l"/>
            <a:endParaRPr lang="en-US" sz="1800" dirty="0" smtClean="0">
              <a:solidFill>
                <a:schemeClr val="tx1">
                  <a:lumMod val="75000"/>
                  <a:lumOff val="25000"/>
                </a:schemeClr>
              </a:solidFill>
              <a:latin typeface="Calibri"/>
              <a:cs typeface="Calibri"/>
            </a:endParaRPr>
          </a:p>
          <a:p>
            <a:pPr algn="l"/>
            <a:r>
              <a:rPr lang="en-US" sz="1800" dirty="0" err="1" smtClean="0">
                <a:solidFill>
                  <a:schemeClr val="tx1">
                    <a:lumMod val="75000"/>
                    <a:lumOff val="25000"/>
                  </a:schemeClr>
                </a:solidFill>
                <a:latin typeface="Calibri"/>
                <a:cs typeface="Calibri"/>
              </a:rPr>
              <a:t>Bir</a:t>
            </a:r>
            <a:r>
              <a:rPr lang="en-US" sz="1800" dirty="0" smtClean="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kimseye</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toplumsal</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cinsiyetinden</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dolayı</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uygulanan</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herhangi</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bir</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şiddet</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biçimidir</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Tanımladığımız</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ve</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tartıştığımız</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tüm</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şiddet</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biçimlerini</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içerebilir</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Toplumsal</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cinsiyete</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dayalı</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şiddete</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maruz</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kalan</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bireylerin</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çoğunluğunu</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kadınlar</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oluşturduğu</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için</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bu</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kavram</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sıklıkla</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kadına</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yönelik</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şiddet</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özellikle</a:t>
            </a:r>
            <a:r>
              <a:rPr lang="en-US" sz="1800" dirty="0">
                <a:solidFill>
                  <a:schemeClr val="tx1">
                    <a:lumMod val="75000"/>
                    <a:lumOff val="25000"/>
                  </a:schemeClr>
                </a:solidFill>
                <a:latin typeface="Calibri"/>
                <a:cs typeface="Calibri"/>
              </a:rPr>
              <a:t> de </a:t>
            </a:r>
            <a:r>
              <a:rPr lang="en-US" sz="1800" dirty="0" err="1">
                <a:solidFill>
                  <a:schemeClr val="tx1">
                    <a:lumMod val="75000"/>
                    <a:lumOff val="25000"/>
                  </a:schemeClr>
                </a:solidFill>
                <a:latin typeface="Calibri"/>
                <a:cs typeface="Calibri"/>
              </a:rPr>
              <a:t>cinsel</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şiddet</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yerine</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kullanılabilmektedir</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Ancak</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erkeklere</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ve</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erkek</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çocuklarına</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uygulanan</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şiddeti</a:t>
            </a:r>
            <a:r>
              <a:rPr lang="en-US" sz="1800" dirty="0">
                <a:solidFill>
                  <a:schemeClr val="tx1">
                    <a:lumMod val="75000"/>
                    <a:lumOff val="25000"/>
                  </a:schemeClr>
                </a:solidFill>
                <a:latin typeface="Calibri"/>
                <a:cs typeface="Calibri"/>
              </a:rPr>
              <a:t> de </a:t>
            </a:r>
            <a:r>
              <a:rPr lang="en-US" sz="1800" dirty="0" err="1">
                <a:solidFill>
                  <a:schemeClr val="tx1">
                    <a:lumMod val="75000"/>
                    <a:lumOff val="25000"/>
                  </a:schemeClr>
                </a:solidFill>
                <a:latin typeface="Calibri"/>
                <a:cs typeface="Calibri"/>
              </a:rPr>
              <a:t>içerebilir</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Bunlara</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örnek</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olarak</a:t>
            </a:r>
            <a:r>
              <a:rPr lang="en-US" sz="1800" dirty="0">
                <a:solidFill>
                  <a:schemeClr val="tx1">
                    <a:lumMod val="75000"/>
                    <a:lumOff val="25000"/>
                  </a:schemeClr>
                </a:solidFill>
                <a:latin typeface="Calibri"/>
                <a:cs typeface="Calibri"/>
              </a:rPr>
              <a:t>:</a:t>
            </a:r>
          </a:p>
          <a:p>
            <a:pPr algn="l"/>
            <a:endParaRPr lang="en-US" sz="1800" dirty="0" smtClean="0">
              <a:solidFill>
                <a:schemeClr val="tx1">
                  <a:lumMod val="75000"/>
                  <a:lumOff val="25000"/>
                </a:schemeClr>
              </a:solidFill>
              <a:latin typeface="Calibri"/>
              <a:cs typeface="Calibri"/>
            </a:endParaRPr>
          </a:p>
          <a:p>
            <a:pPr marL="285750" indent="-285750" algn="l">
              <a:buFont typeface="Arial"/>
              <a:buChar char="•"/>
            </a:pPr>
            <a:r>
              <a:rPr lang="en-US" sz="1800" dirty="0" err="1" smtClean="0">
                <a:solidFill>
                  <a:srgbClr val="0E74C2"/>
                </a:solidFill>
                <a:latin typeface="Calibri"/>
                <a:cs typeface="Calibri"/>
              </a:rPr>
              <a:t>Özellikle</a:t>
            </a:r>
            <a:r>
              <a:rPr lang="en-US" sz="1800" dirty="0" smtClean="0">
                <a:solidFill>
                  <a:srgbClr val="0E74C2"/>
                </a:solidFill>
                <a:latin typeface="Calibri"/>
                <a:cs typeface="Calibri"/>
              </a:rPr>
              <a:t> </a:t>
            </a:r>
            <a:r>
              <a:rPr lang="en-US" sz="1800" dirty="0" err="1">
                <a:solidFill>
                  <a:srgbClr val="0E74C2"/>
                </a:solidFill>
                <a:latin typeface="Calibri"/>
                <a:cs typeface="Calibri"/>
              </a:rPr>
              <a:t>savaş</a:t>
            </a:r>
            <a:r>
              <a:rPr lang="en-US" sz="1800" dirty="0">
                <a:solidFill>
                  <a:srgbClr val="0E74C2"/>
                </a:solidFill>
                <a:latin typeface="Calibri"/>
                <a:cs typeface="Calibri"/>
              </a:rPr>
              <a:t> </a:t>
            </a:r>
            <a:r>
              <a:rPr lang="en-US" sz="1800" dirty="0" err="1">
                <a:solidFill>
                  <a:srgbClr val="0E74C2"/>
                </a:solidFill>
                <a:latin typeface="Calibri"/>
                <a:cs typeface="Calibri"/>
              </a:rPr>
              <a:t>ve</a:t>
            </a:r>
            <a:r>
              <a:rPr lang="en-US" sz="1800" dirty="0">
                <a:solidFill>
                  <a:srgbClr val="0E74C2"/>
                </a:solidFill>
                <a:latin typeface="Calibri"/>
                <a:cs typeface="Calibri"/>
              </a:rPr>
              <a:t> </a:t>
            </a:r>
            <a:r>
              <a:rPr lang="en-US" sz="1800" dirty="0" err="1">
                <a:solidFill>
                  <a:srgbClr val="0E74C2"/>
                </a:solidFill>
                <a:latin typeface="Calibri"/>
                <a:cs typeface="Calibri"/>
              </a:rPr>
              <a:t>çatışma</a:t>
            </a:r>
            <a:r>
              <a:rPr lang="en-US" sz="1800" dirty="0">
                <a:solidFill>
                  <a:srgbClr val="0E74C2"/>
                </a:solidFill>
                <a:latin typeface="Calibri"/>
                <a:cs typeface="Calibri"/>
              </a:rPr>
              <a:t> </a:t>
            </a:r>
            <a:r>
              <a:rPr lang="en-US" sz="1800" dirty="0" err="1">
                <a:solidFill>
                  <a:srgbClr val="0E74C2"/>
                </a:solidFill>
                <a:latin typeface="Calibri"/>
                <a:cs typeface="Calibri"/>
              </a:rPr>
              <a:t>ortamlarında</a:t>
            </a:r>
            <a:r>
              <a:rPr lang="en-US" sz="1800" dirty="0">
                <a:solidFill>
                  <a:srgbClr val="0E74C2"/>
                </a:solidFill>
                <a:latin typeface="Calibri"/>
                <a:cs typeface="Calibri"/>
              </a:rPr>
              <a:t> </a:t>
            </a:r>
            <a:r>
              <a:rPr lang="en-US" sz="1800" dirty="0" err="1">
                <a:solidFill>
                  <a:srgbClr val="0E74C2"/>
                </a:solidFill>
                <a:latin typeface="Calibri"/>
                <a:cs typeface="Calibri"/>
              </a:rPr>
              <a:t>karşı</a:t>
            </a:r>
            <a:r>
              <a:rPr lang="en-US" sz="1800" dirty="0">
                <a:solidFill>
                  <a:srgbClr val="0E74C2"/>
                </a:solidFill>
                <a:latin typeface="Calibri"/>
                <a:cs typeface="Calibri"/>
              </a:rPr>
              <a:t> </a:t>
            </a:r>
            <a:r>
              <a:rPr lang="en-US" sz="1800" dirty="0" err="1">
                <a:solidFill>
                  <a:srgbClr val="0E74C2"/>
                </a:solidFill>
                <a:latin typeface="Calibri"/>
                <a:cs typeface="Calibri"/>
              </a:rPr>
              <a:t>tarafın</a:t>
            </a:r>
            <a:r>
              <a:rPr lang="en-US" sz="1800" dirty="0">
                <a:solidFill>
                  <a:srgbClr val="0E74C2"/>
                </a:solidFill>
                <a:latin typeface="Calibri"/>
                <a:cs typeface="Calibri"/>
              </a:rPr>
              <a:t> ‘</a:t>
            </a:r>
            <a:r>
              <a:rPr lang="en-US" sz="1800" dirty="0" err="1">
                <a:solidFill>
                  <a:srgbClr val="0E74C2"/>
                </a:solidFill>
                <a:latin typeface="Calibri"/>
                <a:cs typeface="Calibri"/>
              </a:rPr>
              <a:t>erkekliğini</a:t>
            </a:r>
            <a:r>
              <a:rPr lang="en-US" sz="1800" dirty="0">
                <a:solidFill>
                  <a:srgbClr val="0E74C2"/>
                </a:solidFill>
                <a:latin typeface="Calibri"/>
                <a:cs typeface="Calibri"/>
              </a:rPr>
              <a:t>’ </a:t>
            </a:r>
            <a:r>
              <a:rPr lang="en-US" sz="1800" dirty="0" err="1">
                <a:solidFill>
                  <a:srgbClr val="0E74C2"/>
                </a:solidFill>
                <a:latin typeface="Calibri"/>
                <a:cs typeface="Calibri"/>
              </a:rPr>
              <a:t>aşağılamaya</a:t>
            </a:r>
            <a:r>
              <a:rPr lang="en-US" sz="1800" dirty="0">
                <a:solidFill>
                  <a:srgbClr val="0E74C2"/>
                </a:solidFill>
                <a:latin typeface="Calibri"/>
                <a:cs typeface="Calibri"/>
              </a:rPr>
              <a:t> </a:t>
            </a:r>
            <a:r>
              <a:rPr lang="en-US" sz="1800" dirty="0" err="1">
                <a:solidFill>
                  <a:srgbClr val="0E74C2"/>
                </a:solidFill>
                <a:latin typeface="Calibri"/>
                <a:cs typeface="Calibri"/>
              </a:rPr>
              <a:t>yönelik</a:t>
            </a:r>
            <a:r>
              <a:rPr lang="en-US" sz="1800" dirty="0">
                <a:solidFill>
                  <a:srgbClr val="0E74C2"/>
                </a:solidFill>
                <a:latin typeface="Calibri"/>
                <a:cs typeface="Calibri"/>
              </a:rPr>
              <a:t> </a:t>
            </a:r>
            <a:r>
              <a:rPr lang="en-US" sz="1800" dirty="0" err="1">
                <a:solidFill>
                  <a:srgbClr val="0E74C2"/>
                </a:solidFill>
                <a:latin typeface="Calibri"/>
                <a:cs typeface="Calibri"/>
              </a:rPr>
              <a:t>cinsel</a:t>
            </a:r>
            <a:r>
              <a:rPr lang="en-US" sz="1800" dirty="0">
                <a:solidFill>
                  <a:srgbClr val="0E74C2"/>
                </a:solidFill>
                <a:latin typeface="Calibri"/>
                <a:cs typeface="Calibri"/>
              </a:rPr>
              <a:t> </a:t>
            </a:r>
            <a:r>
              <a:rPr lang="en-US" sz="1800" dirty="0" err="1" smtClean="0">
                <a:solidFill>
                  <a:srgbClr val="0E74C2"/>
                </a:solidFill>
                <a:latin typeface="Calibri"/>
                <a:cs typeface="Calibri"/>
              </a:rPr>
              <a:t>şiddet</a:t>
            </a:r>
            <a:r>
              <a:rPr lang="en-US" sz="1800" dirty="0" smtClean="0">
                <a:solidFill>
                  <a:srgbClr val="0E74C2"/>
                </a:solidFill>
                <a:latin typeface="Calibri"/>
                <a:cs typeface="Calibri"/>
              </a:rPr>
              <a:t>,</a:t>
            </a:r>
            <a:endParaRPr lang="en-US" sz="1800" dirty="0">
              <a:solidFill>
                <a:srgbClr val="0E74C2"/>
              </a:solidFill>
              <a:latin typeface="Calibri"/>
              <a:cs typeface="Calibri"/>
            </a:endParaRPr>
          </a:p>
          <a:p>
            <a:pPr marL="742950" lvl="1" indent="-285750" algn="l">
              <a:buFont typeface="Arial"/>
              <a:buChar char="•"/>
            </a:pPr>
            <a:endParaRPr lang="en-US" sz="800" dirty="0" smtClean="0">
              <a:solidFill>
                <a:srgbClr val="0E74C2"/>
              </a:solidFill>
              <a:latin typeface="Calibri"/>
              <a:cs typeface="Calibri"/>
            </a:endParaRPr>
          </a:p>
          <a:p>
            <a:pPr marL="285750" indent="-285750" algn="l">
              <a:buFont typeface="Arial"/>
              <a:buChar char="•"/>
            </a:pPr>
            <a:r>
              <a:rPr lang="en-US" sz="1800" dirty="0" err="1" smtClean="0">
                <a:solidFill>
                  <a:srgbClr val="0E74C2"/>
                </a:solidFill>
                <a:latin typeface="Calibri"/>
                <a:cs typeface="Calibri"/>
              </a:rPr>
              <a:t>Toplumsal</a:t>
            </a:r>
            <a:r>
              <a:rPr lang="en-US" sz="1800" dirty="0" smtClean="0">
                <a:solidFill>
                  <a:srgbClr val="0E74C2"/>
                </a:solidFill>
                <a:latin typeface="Calibri"/>
                <a:cs typeface="Calibri"/>
              </a:rPr>
              <a:t> </a:t>
            </a:r>
            <a:r>
              <a:rPr lang="en-US" sz="1800" dirty="0" err="1">
                <a:solidFill>
                  <a:srgbClr val="0E74C2"/>
                </a:solidFill>
                <a:latin typeface="Calibri"/>
                <a:cs typeface="Calibri"/>
              </a:rPr>
              <a:t>olarak</a:t>
            </a:r>
            <a:r>
              <a:rPr lang="en-US" sz="1800" dirty="0">
                <a:solidFill>
                  <a:srgbClr val="0E74C2"/>
                </a:solidFill>
                <a:latin typeface="Calibri"/>
                <a:cs typeface="Calibri"/>
              </a:rPr>
              <a:t> </a:t>
            </a:r>
            <a:r>
              <a:rPr lang="en-US" sz="1800" dirty="0" err="1">
                <a:solidFill>
                  <a:srgbClr val="0E74C2"/>
                </a:solidFill>
                <a:latin typeface="Calibri"/>
                <a:cs typeface="Calibri"/>
              </a:rPr>
              <a:t>kabul</a:t>
            </a:r>
            <a:r>
              <a:rPr lang="en-US" sz="1800" dirty="0">
                <a:solidFill>
                  <a:srgbClr val="0E74C2"/>
                </a:solidFill>
                <a:latin typeface="Calibri"/>
                <a:cs typeface="Calibri"/>
              </a:rPr>
              <a:t> </a:t>
            </a:r>
            <a:r>
              <a:rPr lang="en-US" sz="1800" dirty="0" err="1">
                <a:solidFill>
                  <a:srgbClr val="0E74C2"/>
                </a:solidFill>
                <a:latin typeface="Calibri"/>
                <a:cs typeface="Calibri"/>
              </a:rPr>
              <a:t>gören</a:t>
            </a:r>
            <a:r>
              <a:rPr lang="en-US" sz="1800" dirty="0">
                <a:solidFill>
                  <a:srgbClr val="0E74C2"/>
                </a:solidFill>
                <a:latin typeface="Calibri"/>
                <a:cs typeface="Calibri"/>
              </a:rPr>
              <a:t> </a:t>
            </a:r>
            <a:r>
              <a:rPr lang="en-US" sz="1800" dirty="0" err="1">
                <a:solidFill>
                  <a:srgbClr val="0E74C2"/>
                </a:solidFill>
                <a:latin typeface="Calibri"/>
                <a:cs typeface="Calibri"/>
              </a:rPr>
              <a:t>cinsiyet</a:t>
            </a:r>
            <a:r>
              <a:rPr lang="en-US" sz="1800" dirty="0">
                <a:solidFill>
                  <a:srgbClr val="0E74C2"/>
                </a:solidFill>
                <a:latin typeface="Calibri"/>
                <a:cs typeface="Calibri"/>
              </a:rPr>
              <a:t> </a:t>
            </a:r>
            <a:r>
              <a:rPr lang="en-US" sz="1800" dirty="0" err="1">
                <a:solidFill>
                  <a:srgbClr val="0E74C2"/>
                </a:solidFill>
                <a:latin typeface="Calibri"/>
                <a:cs typeface="Calibri"/>
              </a:rPr>
              <a:t>kalıplarına</a:t>
            </a:r>
            <a:r>
              <a:rPr lang="en-US" sz="1800" dirty="0">
                <a:solidFill>
                  <a:srgbClr val="0E74C2"/>
                </a:solidFill>
                <a:latin typeface="Calibri"/>
                <a:cs typeface="Calibri"/>
              </a:rPr>
              <a:t> </a:t>
            </a:r>
            <a:r>
              <a:rPr lang="en-US" sz="1800" dirty="0" err="1">
                <a:solidFill>
                  <a:srgbClr val="0E74C2"/>
                </a:solidFill>
                <a:latin typeface="Calibri"/>
                <a:cs typeface="Calibri"/>
              </a:rPr>
              <a:t>uymadıkları</a:t>
            </a:r>
            <a:r>
              <a:rPr lang="en-US" sz="1800" dirty="0">
                <a:solidFill>
                  <a:srgbClr val="0E74C2"/>
                </a:solidFill>
                <a:latin typeface="Calibri"/>
                <a:cs typeface="Calibri"/>
              </a:rPr>
              <a:t> </a:t>
            </a:r>
            <a:r>
              <a:rPr lang="en-US" sz="1800" dirty="0" err="1">
                <a:solidFill>
                  <a:srgbClr val="0E74C2"/>
                </a:solidFill>
                <a:latin typeface="Calibri"/>
                <a:cs typeface="Calibri"/>
              </a:rPr>
              <a:t>düşüncesiyle</a:t>
            </a:r>
            <a:r>
              <a:rPr lang="en-US" sz="1800" dirty="0">
                <a:solidFill>
                  <a:srgbClr val="0E74C2"/>
                </a:solidFill>
                <a:latin typeface="Calibri"/>
                <a:cs typeface="Calibri"/>
              </a:rPr>
              <a:t> </a:t>
            </a:r>
            <a:r>
              <a:rPr lang="en-US" sz="1800" dirty="0" err="1">
                <a:solidFill>
                  <a:srgbClr val="0E74C2"/>
                </a:solidFill>
                <a:latin typeface="Calibri"/>
                <a:cs typeface="Calibri"/>
              </a:rPr>
              <a:t>erkeklere</a:t>
            </a:r>
            <a:r>
              <a:rPr lang="en-US" sz="1800" dirty="0">
                <a:solidFill>
                  <a:srgbClr val="0E74C2"/>
                </a:solidFill>
                <a:latin typeface="Calibri"/>
                <a:cs typeface="Calibri"/>
              </a:rPr>
              <a:t> </a:t>
            </a:r>
            <a:r>
              <a:rPr lang="en-US" sz="1800" dirty="0" err="1">
                <a:solidFill>
                  <a:srgbClr val="0E74C2"/>
                </a:solidFill>
                <a:latin typeface="Calibri"/>
                <a:cs typeface="Calibri"/>
              </a:rPr>
              <a:t>uygulanan</a:t>
            </a:r>
            <a:r>
              <a:rPr lang="en-US" sz="1800" dirty="0">
                <a:solidFill>
                  <a:srgbClr val="0E74C2"/>
                </a:solidFill>
                <a:latin typeface="Calibri"/>
                <a:cs typeface="Calibri"/>
              </a:rPr>
              <a:t> </a:t>
            </a:r>
            <a:r>
              <a:rPr lang="en-US" sz="1800" dirty="0" err="1">
                <a:solidFill>
                  <a:srgbClr val="0E74C2"/>
                </a:solidFill>
                <a:latin typeface="Calibri"/>
                <a:cs typeface="Calibri"/>
              </a:rPr>
              <a:t>şiddet</a:t>
            </a:r>
            <a:r>
              <a:rPr lang="en-US" sz="1800" dirty="0">
                <a:solidFill>
                  <a:srgbClr val="0E74C2"/>
                </a:solidFill>
                <a:latin typeface="Calibri"/>
                <a:cs typeface="Calibri"/>
              </a:rPr>
              <a:t> </a:t>
            </a:r>
            <a:r>
              <a:rPr lang="en-US" sz="1800" dirty="0" err="1">
                <a:solidFill>
                  <a:srgbClr val="0E74C2"/>
                </a:solidFill>
                <a:latin typeface="Calibri"/>
                <a:cs typeface="Calibri"/>
              </a:rPr>
              <a:t>verilebilir</a:t>
            </a:r>
            <a:r>
              <a:rPr lang="en-US" sz="1800" dirty="0">
                <a:solidFill>
                  <a:srgbClr val="0E74C2"/>
                </a:solidFill>
                <a:latin typeface="Calibri"/>
                <a:cs typeface="Calibri"/>
              </a:rPr>
              <a:t>.</a:t>
            </a:r>
          </a:p>
          <a:p>
            <a:pPr algn="l"/>
            <a:endParaRPr lang="en-US" sz="1800" dirty="0" smtClean="0">
              <a:solidFill>
                <a:schemeClr val="tx1">
                  <a:lumMod val="75000"/>
                  <a:lumOff val="25000"/>
                </a:schemeClr>
              </a:solidFill>
              <a:latin typeface="Calibri"/>
              <a:cs typeface="Calibri"/>
            </a:endParaRPr>
          </a:p>
          <a:p>
            <a:pPr algn="l"/>
            <a:r>
              <a:rPr lang="en-US" sz="1800" dirty="0" err="1" smtClean="0">
                <a:solidFill>
                  <a:schemeClr val="tx1">
                    <a:lumMod val="75000"/>
                    <a:lumOff val="25000"/>
                  </a:schemeClr>
                </a:solidFill>
                <a:latin typeface="Calibri"/>
                <a:cs typeface="Calibri"/>
              </a:rPr>
              <a:t>Ayrıca</a:t>
            </a:r>
            <a:r>
              <a:rPr lang="en-US" sz="1800" dirty="0" smtClean="0">
                <a:solidFill>
                  <a:schemeClr val="tx1">
                    <a:lumMod val="75000"/>
                    <a:lumOff val="25000"/>
                  </a:schemeClr>
                </a:solidFill>
                <a:latin typeface="Calibri"/>
                <a:cs typeface="Calibri"/>
              </a:rPr>
              <a:t> </a:t>
            </a:r>
            <a:r>
              <a:rPr lang="en-US" sz="1800" dirty="0">
                <a:solidFill>
                  <a:schemeClr val="tx1">
                    <a:lumMod val="75000"/>
                    <a:lumOff val="25000"/>
                  </a:schemeClr>
                </a:solidFill>
                <a:latin typeface="Calibri"/>
                <a:cs typeface="Calibri"/>
              </a:rPr>
              <a:t>TCDŞ </a:t>
            </a:r>
            <a:r>
              <a:rPr lang="en-US" sz="1800" dirty="0" err="1">
                <a:solidFill>
                  <a:schemeClr val="tx1">
                    <a:lumMod val="75000"/>
                    <a:lumOff val="25000"/>
                  </a:schemeClr>
                </a:solidFill>
                <a:latin typeface="Calibri"/>
                <a:cs typeface="Calibri"/>
              </a:rPr>
              <a:t>kadın</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ve</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erkek</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eşcinsellere</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kadın</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ve</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erkek</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transseksüel</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bireylere</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biseksüel</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ve</a:t>
            </a:r>
            <a:r>
              <a:rPr lang="en-US" sz="1800" dirty="0">
                <a:solidFill>
                  <a:schemeClr val="tx1">
                    <a:lumMod val="75000"/>
                    <a:lumOff val="25000"/>
                  </a:schemeClr>
                </a:solidFill>
                <a:latin typeface="Calibri"/>
                <a:cs typeface="Calibri"/>
              </a:rPr>
              <a:t> intersex </a:t>
            </a:r>
            <a:r>
              <a:rPr lang="en-US" sz="1800" dirty="0" err="1">
                <a:solidFill>
                  <a:schemeClr val="tx1">
                    <a:lumMod val="75000"/>
                    <a:lumOff val="25000"/>
                  </a:schemeClr>
                </a:solidFill>
                <a:latin typeface="Calibri"/>
                <a:cs typeface="Calibri"/>
              </a:rPr>
              <a:t>bireylere</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uygulanan</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şiddeti</a:t>
            </a:r>
            <a:r>
              <a:rPr lang="en-US" sz="1800" dirty="0">
                <a:solidFill>
                  <a:schemeClr val="tx1">
                    <a:lumMod val="75000"/>
                    <a:lumOff val="25000"/>
                  </a:schemeClr>
                </a:solidFill>
                <a:latin typeface="Calibri"/>
                <a:cs typeface="Calibri"/>
              </a:rPr>
              <a:t> de </a:t>
            </a:r>
            <a:r>
              <a:rPr lang="en-US" sz="1800" dirty="0" err="1">
                <a:solidFill>
                  <a:schemeClr val="tx1">
                    <a:lumMod val="75000"/>
                    <a:lumOff val="25000"/>
                  </a:schemeClr>
                </a:solidFill>
                <a:latin typeface="Calibri"/>
                <a:cs typeface="Calibri"/>
              </a:rPr>
              <a:t>içeren</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bir</a:t>
            </a:r>
            <a:r>
              <a:rPr lang="en-US" sz="1800" dirty="0">
                <a:solidFill>
                  <a:schemeClr val="tx1">
                    <a:lumMod val="75000"/>
                    <a:lumOff val="25000"/>
                  </a:schemeClr>
                </a:solidFill>
                <a:latin typeface="Calibri"/>
                <a:cs typeface="Calibri"/>
              </a:rPr>
              <a:t> </a:t>
            </a:r>
            <a:r>
              <a:rPr lang="en-US" sz="1800" dirty="0" err="1">
                <a:solidFill>
                  <a:schemeClr val="tx1">
                    <a:lumMod val="75000"/>
                    <a:lumOff val="25000"/>
                  </a:schemeClr>
                </a:solidFill>
                <a:latin typeface="Calibri"/>
                <a:cs typeface="Calibri"/>
              </a:rPr>
              <a:t>kavramdır</a:t>
            </a:r>
            <a:r>
              <a:rPr lang="en-US" sz="1800" dirty="0">
                <a:solidFill>
                  <a:schemeClr val="tx1">
                    <a:lumMod val="75000"/>
                    <a:lumOff val="25000"/>
                  </a:schemeClr>
                </a:solidFill>
                <a:latin typeface="Calibri"/>
                <a:cs typeface="Calibri"/>
              </a:rPr>
              <a:t>.  </a:t>
            </a:r>
          </a:p>
        </p:txBody>
      </p:sp>
    </p:spTree>
    <p:extLst>
      <p:ext uri="{BB962C8B-B14F-4D97-AF65-F5344CB8AC3E}">
        <p14:creationId xmlns:p14="http://schemas.microsoft.com/office/powerpoint/2010/main" val="3491935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ctrTitle"/>
          </p:nvPr>
        </p:nvSpPr>
        <p:spPr>
          <a:xfrm>
            <a:off x="685800" y="867485"/>
            <a:ext cx="7772400" cy="444853"/>
          </a:xfrm>
        </p:spPr>
        <p:txBody>
          <a:bodyPr>
            <a:noAutofit/>
          </a:bodyPr>
          <a:lstStyle/>
          <a:p>
            <a:r>
              <a:rPr lang="en-US" sz="2600" b="1" dirty="0" smtClean="0">
                <a:solidFill>
                  <a:srgbClr val="0E74C2"/>
                </a:solidFill>
              </a:rPr>
              <a:t> </a:t>
            </a:r>
            <a:endParaRPr lang="en-US" sz="2600" b="1" dirty="0">
              <a:solidFill>
                <a:srgbClr val="0E74C2"/>
              </a:solidFill>
            </a:endParaRPr>
          </a:p>
        </p:txBody>
      </p:sp>
      <p:sp>
        <p:nvSpPr>
          <p:cNvPr id="9" name="Subtitle 2"/>
          <p:cNvSpPr>
            <a:spLocks noGrp="1"/>
          </p:cNvSpPr>
          <p:nvPr>
            <p:ph type="subTitle" idx="1"/>
          </p:nvPr>
        </p:nvSpPr>
        <p:spPr>
          <a:xfrm>
            <a:off x="256117" y="1345563"/>
            <a:ext cx="8590090" cy="1748056"/>
          </a:xfrm>
        </p:spPr>
        <p:txBody>
          <a:bodyPr>
            <a:noAutofit/>
          </a:bodyPr>
          <a:lstStyle/>
          <a:p>
            <a:pPr defTabSz="617538">
              <a:lnSpc>
                <a:spcPct val="120000"/>
              </a:lnSpc>
            </a:pPr>
            <a:r>
              <a:rPr lang="tr-TR" altLang="tr-TR" sz="2000" b="1" dirty="0">
                <a:solidFill>
                  <a:schemeClr val="tx1">
                    <a:lumMod val="75000"/>
                    <a:lumOff val="25000"/>
                  </a:schemeClr>
                </a:solidFill>
              </a:rPr>
              <a:t>Dünyada en az</a:t>
            </a:r>
          </a:p>
          <a:p>
            <a:pPr defTabSz="617538"/>
            <a:r>
              <a:rPr lang="tr-TR" altLang="tr-TR" sz="2000" b="1" dirty="0">
                <a:solidFill>
                  <a:schemeClr val="tx1">
                    <a:lumMod val="75000"/>
                    <a:lumOff val="25000"/>
                  </a:schemeClr>
                </a:solidFill>
              </a:rPr>
              <a:t> her </a:t>
            </a:r>
            <a:r>
              <a:rPr lang="tr-TR" altLang="tr-TR" sz="2800" b="1" dirty="0">
                <a:solidFill>
                  <a:srgbClr val="0E74C2"/>
                </a:solidFill>
              </a:rPr>
              <a:t>3</a:t>
            </a:r>
            <a:r>
              <a:rPr lang="tr-TR" altLang="tr-TR" sz="2000" b="1" dirty="0">
                <a:solidFill>
                  <a:schemeClr val="tx1">
                    <a:lumMod val="75000"/>
                    <a:lumOff val="25000"/>
                  </a:schemeClr>
                </a:solidFill>
              </a:rPr>
              <a:t> kadından </a:t>
            </a:r>
            <a:r>
              <a:rPr lang="tr-TR" altLang="tr-TR" sz="2800" b="1" dirty="0">
                <a:solidFill>
                  <a:srgbClr val="0E74C2"/>
                </a:solidFill>
              </a:rPr>
              <a:t>1</a:t>
            </a:r>
            <a:r>
              <a:rPr lang="tr-TR" altLang="tr-TR" sz="2000" b="1" dirty="0">
                <a:solidFill>
                  <a:schemeClr val="tx1">
                    <a:lumMod val="75000"/>
                    <a:lumOff val="25000"/>
                  </a:schemeClr>
                </a:solidFill>
              </a:rPr>
              <a:t>’i</a:t>
            </a:r>
          </a:p>
          <a:p>
            <a:pPr defTabSz="617538">
              <a:lnSpc>
                <a:spcPct val="120000"/>
              </a:lnSpc>
            </a:pPr>
            <a:r>
              <a:rPr lang="tr-TR" altLang="tr-TR" sz="2000" b="1" dirty="0">
                <a:solidFill>
                  <a:schemeClr val="tx1">
                    <a:lumMod val="75000"/>
                    <a:lumOff val="25000"/>
                  </a:schemeClr>
                </a:solidFill>
              </a:rPr>
              <a:t>fiziksel veya cinsel şiddete maruz kalmaktadır </a:t>
            </a:r>
          </a:p>
          <a:p>
            <a:pPr defTabSz="617538">
              <a:lnSpc>
                <a:spcPct val="140000"/>
              </a:lnSpc>
            </a:pPr>
            <a:r>
              <a:rPr lang="tr-TR" altLang="tr-TR" sz="1800" dirty="0">
                <a:solidFill>
                  <a:schemeClr val="tx1">
                    <a:lumMod val="75000"/>
                    <a:lumOff val="25000"/>
                  </a:schemeClr>
                </a:solidFill>
              </a:rPr>
              <a:t>(BM, Kadının Statüsü Komisyonu, 2016).</a:t>
            </a:r>
            <a:endParaRPr lang="tr-TR" altLang="tr-TR" sz="1800" dirty="0">
              <a:solidFill>
                <a:schemeClr val="tx1">
                  <a:lumMod val="75000"/>
                  <a:lumOff val="25000"/>
                </a:schemeClr>
              </a:solidFill>
              <a:sym typeface="Webdings" panose="05030102010509060703" pitchFamily="18" charset="2"/>
            </a:endParaRPr>
          </a:p>
        </p:txBody>
      </p:sp>
      <p:pic>
        <p:nvPicPr>
          <p:cNvPr id="11" name="Picture 10" descr="toplumsal cinsiyet ve siddet_kadin-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3253" y="3795665"/>
            <a:ext cx="1506812" cy="1636027"/>
          </a:xfrm>
          <a:prstGeom prst="rect">
            <a:avLst/>
          </a:prstGeom>
        </p:spPr>
      </p:pic>
      <p:pic>
        <p:nvPicPr>
          <p:cNvPr id="12" name="Picture 11" descr="toplumsal cinsiyet ve siddet_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8594" y="3795665"/>
            <a:ext cx="1506812" cy="1636027"/>
          </a:xfrm>
          <a:prstGeom prst="rect">
            <a:avLst/>
          </a:prstGeom>
        </p:spPr>
      </p:pic>
      <p:pic>
        <p:nvPicPr>
          <p:cNvPr id="13" name="Picture 12" descr="toplumsal cinsiyet ve siddet_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3936" y="3795665"/>
            <a:ext cx="1506812" cy="1636027"/>
          </a:xfrm>
          <a:prstGeom prst="rect">
            <a:avLst/>
          </a:prstGeom>
        </p:spPr>
      </p:pic>
    </p:spTree>
    <p:extLst>
      <p:ext uri="{BB962C8B-B14F-4D97-AF65-F5344CB8AC3E}">
        <p14:creationId xmlns:p14="http://schemas.microsoft.com/office/powerpoint/2010/main" val="3282209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ctrTitle"/>
          </p:nvPr>
        </p:nvSpPr>
        <p:spPr>
          <a:xfrm>
            <a:off x="685800" y="867485"/>
            <a:ext cx="7772400" cy="444853"/>
          </a:xfrm>
        </p:spPr>
        <p:txBody>
          <a:bodyPr>
            <a:noAutofit/>
          </a:bodyPr>
          <a:lstStyle/>
          <a:p>
            <a:r>
              <a:rPr lang="en-US" sz="2600" b="1" dirty="0" smtClean="0">
                <a:solidFill>
                  <a:srgbClr val="0E74C2"/>
                </a:solidFill>
              </a:rPr>
              <a:t> </a:t>
            </a:r>
            <a:endParaRPr lang="en-US" sz="2600" b="1" dirty="0">
              <a:solidFill>
                <a:srgbClr val="0E74C2"/>
              </a:solidFill>
            </a:endParaRPr>
          </a:p>
        </p:txBody>
      </p:sp>
      <p:sp>
        <p:nvSpPr>
          <p:cNvPr id="9" name="Subtitle 2"/>
          <p:cNvSpPr>
            <a:spLocks noGrp="1"/>
          </p:cNvSpPr>
          <p:nvPr>
            <p:ph type="subTitle" idx="1"/>
          </p:nvPr>
        </p:nvSpPr>
        <p:spPr>
          <a:xfrm>
            <a:off x="256117" y="1345563"/>
            <a:ext cx="8590090" cy="1748056"/>
          </a:xfrm>
        </p:spPr>
        <p:txBody>
          <a:bodyPr>
            <a:noAutofit/>
          </a:bodyPr>
          <a:lstStyle/>
          <a:p>
            <a:pPr defTabSz="617538">
              <a:lnSpc>
                <a:spcPct val="120000"/>
              </a:lnSpc>
            </a:pPr>
            <a:r>
              <a:rPr lang="tr-TR" altLang="tr-TR" sz="2000" b="1" dirty="0">
                <a:solidFill>
                  <a:schemeClr val="tx1">
                    <a:lumMod val="75000"/>
                    <a:lumOff val="25000"/>
                  </a:schemeClr>
                </a:solidFill>
              </a:rPr>
              <a:t>Türkiye’de</a:t>
            </a:r>
          </a:p>
          <a:p>
            <a:pPr defTabSz="617538"/>
            <a:r>
              <a:rPr lang="tr-TR" altLang="tr-TR" sz="2000" b="1" dirty="0">
                <a:solidFill>
                  <a:schemeClr val="tx1">
                    <a:lumMod val="75000"/>
                    <a:lumOff val="25000"/>
                  </a:schemeClr>
                </a:solidFill>
              </a:rPr>
              <a:t> her </a:t>
            </a:r>
            <a:r>
              <a:rPr lang="tr-TR" altLang="tr-TR" sz="2800" b="1" dirty="0">
                <a:solidFill>
                  <a:srgbClr val="0E74C2"/>
                </a:solidFill>
              </a:rPr>
              <a:t>5</a:t>
            </a:r>
            <a:r>
              <a:rPr lang="tr-TR" altLang="tr-TR" sz="2000" b="1" dirty="0">
                <a:solidFill>
                  <a:schemeClr val="tx1">
                    <a:lumMod val="75000"/>
                    <a:lumOff val="25000"/>
                  </a:schemeClr>
                </a:solidFill>
              </a:rPr>
              <a:t> kadından </a:t>
            </a:r>
            <a:r>
              <a:rPr lang="tr-TR" altLang="tr-TR" sz="2800" b="1" dirty="0">
                <a:solidFill>
                  <a:srgbClr val="0E74C2"/>
                </a:solidFill>
              </a:rPr>
              <a:t>2</a:t>
            </a:r>
            <a:r>
              <a:rPr lang="tr-TR" altLang="tr-TR" sz="2000" b="1" dirty="0">
                <a:solidFill>
                  <a:schemeClr val="tx1">
                    <a:lumMod val="75000"/>
                    <a:lumOff val="25000"/>
                  </a:schemeClr>
                </a:solidFill>
              </a:rPr>
              <a:t>’si</a:t>
            </a:r>
          </a:p>
          <a:p>
            <a:pPr defTabSz="617538">
              <a:lnSpc>
                <a:spcPct val="120000"/>
              </a:lnSpc>
            </a:pPr>
            <a:r>
              <a:rPr lang="en-US" altLang="tr-TR" sz="2000" b="1" dirty="0">
                <a:solidFill>
                  <a:schemeClr val="tx1">
                    <a:lumMod val="75000"/>
                    <a:lumOff val="25000"/>
                  </a:schemeClr>
                </a:solidFill>
              </a:rPr>
              <a:t>f</a:t>
            </a:r>
            <a:r>
              <a:rPr lang="tr-TR" altLang="tr-TR" sz="2000" b="1" dirty="0" err="1">
                <a:solidFill>
                  <a:schemeClr val="tx1">
                    <a:lumMod val="75000"/>
                    <a:lumOff val="25000"/>
                  </a:schemeClr>
                </a:solidFill>
              </a:rPr>
              <a:t>iziksel</a:t>
            </a:r>
            <a:r>
              <a:rPr lang="tr-TR" altLang="tr-TR" sz="2000" b="1" dirty="0">
                <a:solidFill>
                  <a:schemeClr val="tx1">
                    <a:lumMod val="75000"/>
                    <a:lumOff val="25000"/>
                  </a:schemeClr>
                </a:solidFill>
              </a:rPr>
              <a:t> şiddet görmektedir</a:t>
            </a:r>
          </a:p>
          <a:p>
            <a:pPr defTabSz="617538">
              <a:lnSpc>
                <a:spcPct val="140000"/>
              </a:lnSpc>
            </a:pPr>
            <a:r>
              <a:rPr lang="tr-TR" altLang="tr-TR" sz="1800" dirty="0">
                <a:solidFill>
                  <a:schemeClr val="tx1">
                    <a:lumMod val="75000"/>
                    <a:lumOff val="25000"/>
                  </a:schemeClr>
                </a:solidFill>
              </a:rPr>
              <a:t>(KSGM, 2014).</a:t>
            </a:r>
            <a:endParaRPr lang="tr-TR" altLang="tr-TR" sz="1800" dirty="0">
              <a:solidFill>
                <a:schemeClr val="tx1">
                  <a:lumMod val="75000"/>
                  <a:lumOff val="25000"/>
                </a:schemeClr>
              </a:solidFill>
              <a:sym typeface="Webdings" panose="05030102010509060703" pitchFamily="18" charset="2"/>
            </a:endParaRPr>
          </a:p>
        </p:txBody>
      </p:sp>
      <p:pic>
        <p:nvPicPr>
          <p:cNvPr id="14" name="Picture 13" descr="toplumsal cinsiyet ve siddet_kadin-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6304" y="3795665"/>
            <a:ext cx="1506812" cy="1636027"/>
          </a:xfrm>
          <a:prstGeom prst="rect">
            <a:avLst/>
          </a:prstGeom>
        </p:spPr>
      </p:pic>
      <p:pic>
        <p:nvPicPr>
          <p:cNvPr id="15" name="Picture 14" descr="toplumsal cinsiyet ve siddet_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1645" y="3795665"/>
            <a:ext cx="1506812" cy="1636027"/>
          </a:xfrm>
          <a:prstGeom prst="rect">
            <a:avLst/>
          </a:prstGeom>
        </p:spPr>
      </p:pic>
      <p:pic>
        <p:nvPicPr>
          <p:cNvPr id="16" name="Picture 15" descr="toplumsal cinsiyet ve siddet_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6987" y="3795665"/>
            <a:ext cx="1506812" cy="1636027"/>
          </a:xfrm>
          <a:prstGeom prst="rect">
            <a:avLst/>
          </a:prstGeom>
        </p:spPr>
      </p:pic>
      <p:pic>
        <p:nvPicPr>
          <p:cNvPr id="17" name="Picture 16" descr="toplumsal cinsiyet ve siddet_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2328" y="3795665"/>
            <a:ext cx="1540710" cy="1636027"/>
          </a:xfrm>
          <a:prstGeom prst="rect">
            <a:avLst/>
          </a:prstGeom>
        </p:spPr>
      </p:pic>
      <p:pic>
        <p:nvPicPr>
          <p:cNvPr id="18" name="Picture 17" descr="toplumsal cinsiyet ve siddet_kadin-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963" y="3795665"/>
            <a:ext cx="1506812" cy="1636027"/>
          </a:xfrm>
          <a:prstGeom prst="rect">
            <a:avLst/>
          </a:prstGeom>
        </p:spPr>
      </p:pic>
    </p:spTree>
    <p:extLst>
      <p:ext uri="{BB962C8B-B14F-4D97-AF65-F5344CB8AC3E}">
        <p14:creationId xmlns:p14="http://schemas.microsoft.com/office/powerpoint/2010/main" val="514674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ctrTitle"/>
          </p:nvPr>
        </p:nvSpPr>
        <p:spPr>
          <a:xfrm>
            <a:off x="685800" y="867485"/>
            <a:ext cx="7772400" cy="444853"/>
          </a:xfrm>
        </p:spPr>
        <p:txBody>
          <a:bodyPr>
            <a:noAutofit/>
          </a:bodyPr>
          <a:lstStyle/>
          <a:p>
            <a:r>
              <a:rPr lang="en-US" sz="2600" b="1" dirty="0" smtClean="0">
                <a:solidFill>
                  <a:srgbClr val="0E74C2"/>
                </a:solidFill>
              </a:rPr>
              <a:t> </a:t>
            </a:r>
            <a:endParaRPr lang="en-US" sz="2600" b="1" dirty="0">
              <a:solidFill>
                <a:srgbClr val="0E74C2"/>
              </a:solidFill>
            </a:endParaRPr>
          </a:p>
        </p:txBody>
      </p:sp>
      <p:sp>
        <p:nvSpPr>
          <p:cNvPr id="9" name="Subtitle 2"/>
          <p:cNvSpPr>
            <a:spLocks noGrp="1"/>
          </p:cNvSpPr>
          <p:nvPr>
            <p:ph type="subTitle" idx="1"/>
          </p:nvPr>
        </p:nvSpPr>
        <p:spPr>
          <a:xfrm>
            <a:off x="256117" y="1345563"/>
            <a:ext cx="8590090" cy="1748056"/>
          </a:xfrm>
        </p:spPr>
        <p:txBody>
          <a:bodyPr>
            <a:noAutofit/>
          </a:bodyPr>
          <a:lstStyle/>
          <a:p>
            <a:pPr defTabSz="617538">
              <a:lnSpc>
                <a:spcPct val="120000"/>
              </a:lnSpc>
            </a:pPr>
            <a:r>
              <a:rPr lang="tr-TR" altLang="tr-TR" sz="2000" b="1" dirty="0" smtClean="0">
                <a:solidFill>
                  <a:schemeClr val="tx1">
                    <a:lumMod val="75000"/>
                    <a:lumOff val="25000"/>
                  </a:schemeClr>
                </a:solidFill>
              </a:rPr>
              <a:t>Her </a:t>
            </a:r>
            <a:r>
              <a:rPr lang="tr-TR" altLang="tr-TR" sz="2800" b="1" dirty="0" smtClean="0">
                <a:solidFill>
                  <a:srgbClr val="0E74C2"/>
                </a:solidFill>
              </a:rPr>
              <a:t>4</a:t>
            </a:r>
            <a:r>
              <a:rPr lang="tr-TR" altLang="tr-TR" sz="2000" b="1" dirty="0" smtClean="0">
                <a:solidFill>
                  <a:schemeClr val="tx1">
                    <a:lumMod val="75000"/>
                    <a:lumOff val="25000"/>
                  </a:schemeClr>
                </a:solidFill>
              </a:rPr>
              <a:t> </a:t>
            </a:r>
            <a:r>
              <a:rPr lang="tr-TR" altLang="tr-TR" sz="2000" b="1" dirty="0">
                <a:solidFill>
                  <a:schemeClr val="tx1">
                    <a:lumMod val="75000"/>
                    <a:lumOff val="25000"/>
                  </a:schemeClr>
                </a:solidFill>
              </a:rPr>
              <a:t>kadından </a:t>
            </a:r>
            <a:r>
              <a:rPr lang="tr-TR" altLang="tr-TR" sz="2800" b="1" dirty="0" smtClean="0">
                <a:solidFill>
                  <a:srgbClr val="0E74C2"/>
                </a:solidFill>
              </a:rPr>
              <a:t>1</a:t>
            </a:r>
            <a:r>
              <a:rPr lang="tr-TR" altLang="tr-TR" sz="2000" b="1" dirty="0" smtClean="0">
                <a:solidFill>
                  <a:schemeClr val="tx1">
                    <a:lumMod val="75000"/>
                    <a:lumOff val="25000"/>
                  </a:schemeClr>
                </a:solidFill>
              </a:rPr>
              <a:t>’i</a:t>
            </a:r>
            <a:endParaRPr lang="tr-TR" altLang="tr-TR" sz="2000" b="1" dirty="0">
              <a:solidFill>
                <a:schemeClr val="tx1">
                  <a:lumMod val="75000"/>
                  <a:lumOff val="25000"/>
                </a:schemeClr>
              </a:solidFill>
            </a:endParaRPr>
          </a:p>
          <a:p>
            <a:pPr defTabSz="617538">
              <a:lnSpc>
                <a:spcPct val="120000"/>
              </a:lnSpc>
            </a:pPr>
            <a:r>
              <a:rPr lang="en-US" altLang="tr-TR" sz="2000" b="1" dirty="0">
                <a:solidFill>
                  <a:schemeClr val="tx1">
                    <a:lumMod val="75000"/>
                    <a:lumOff val="25000"/>
                  </a:schemeClr>
                </a:solidFill>
              </a:rPr>
              <a:t>f</a:t>
            </a:r>
            <a:r>
              <a:rPr lang="tr-TR" altLang="tr-TR" sz="2000" b="1" dirty="0" err="1" smtClean="0">
                <a:solidFill>
                  <a:schemeClr val="tx1">
                    <a:lumMod val="75000"/>
                    <a:lumOff val="25000"/>
                  </a:schemeClr>
                </a:solidFill>
              </a:rPr>
              <a:t>iziksel</a:t>
            </a:r>
            <a:r>
              <a:rPr lang="tr-TR" altLang="tr-TR" sz="2000" b="1" dirty="0" smtClean="0">
                <a:solidFill>
                  <a:schemeClr val="tx1">
                    <a:lumMod val="75000"/>
                    <a:lumOff val="25000"/>
                  </a:schemeClr>
                </a:solidFill>
              </a:rPr>
              <a:t> şiddet nedeniyle yaralanmaktadır</a:t>
            </a:r>
            <a:endParaRPr lang="tr-TR" altLang="tr-TR" sz="2000" b="1" dirty="0">
              <a:solidFill>
                <a:schemeClr val="tx1">
                  <a:lumMod val="75000"/>
                  <a:lumOff val="25000"/>
                </a:schemeClr>
              </a:solidFill>
            </a:endParaRPr>
          </a:p>
          <a:p>
            <a:pPr defTabSz="617538">
              <a:lnSpc>
                <a:spcPct val="140000"/>
              </a:lnSpc>
            </a:pPr>
            <a:r>
              <a:rPr lang="tr-TR" altLang="tr-TR" sz="1800" dirty="0" smtClean="0">
                <a:solidFill>
                  <a:schemeClr val="tx1">
                    <a:lumMod val="75000"/>
                    <a:lumOff val="25000"/>
                  </a:schemeClr>
                </a:solidFill>
              </a:rPr>
              <a:t>(KSGM, 2014)</a:t>
            </a:r>
            <a:r>
              <a:rPr lang="tr-TR" altLang="tr-TR" sz="1800" dirty="0">
                <a:solidFill>
                  <a:schemeClr val="tx1">
                    <a:lumMod val="75000"/>
                    <a:lumOff val="25000"/>
                  </a:schemeClr>
                </a:solidFill>
              </a:rPr>
              <a:t>.</a:t>
            </a:r>
            <a:endParaRPr lang="tr-TR" altLang="tr-TR" sz="1800" dirty="0">
              <a:solidFill>
                <a:schemeClr val="tx1">
                  <a:lumMod val="75000"/>
                  <a:lumOff val="25000"/>
                </a:schemeClr>
              </a:solidFill>
              <a:sym typeface="Webdings" panose="05030102010509060703" pitchFamily="18" charset="2"/>
            </a:endParaRPr>
          </a:p>
        </p:txBody>
      </p:sp>
      <p:pic>
        <p:nvPicPr>
          <p:cNvPr id="2" name="Picture 1" descr="toplumsal cinsiyet ve siddet_kadin-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3633" y="3795665"/>
            <a:ext cx="1506812" cy="1636027"/>
          </a:xfrm>
          <a:prstGeom prst="rect">
            <a:avLst/>
          </a:prstGeom>
        </p:spPr>
      </p:pic>
      <p:pic>
        <p:nvPicPr>
          <p:cNvPr id="4" name="Picture 3" descr="toplumsal cinsiyet ve siddet_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974" y="3795665"/>
            <a:ext cx="1506812" cy="1636027"/>
          </a:xfrm>
          <a:prstGeom prst="rect">
            <a:avLst/>
          </a:prstGeom>
        </p:spPr>
      </p:pic>
      <p:pic>
        <p:nvPicPr>
          <p:cNvPr id="8" name="Picture 7" descr="toplumsal cinsiyet ve siddet_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4316" y="3795665"/>
            <a:ext cx="1506812" cy="1636027"/>
          </a:xfrm>
          <a:prstGeom prst="rect">
            <a:avLst/>
          </a:prstGeom>
        </p:spPr>
      </p:pic>
      <p:pic>
        <p:nvPicPr>
          <p:cNvPr id="10" name="Picture 9" descr="toplumsal cinsiyet ve siddet_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9657" y="3795665"/>
            <a:ext cx="1540710" cy="1636027"/>
          </a:xfrm>
          <a:prstGeom prst="rect">
            <a:avLst/>
          </a:prstGeom>
        </p:spPr>
      </p:pic>
    </p:spTree>
    <p:extLst>
      <p:ext uri="{BB962C8B-B14F-4D97-AF65-F5344CB8AC3E}">
        <p14:creationId xmlns:p14="http://schemas.microsoft.com/office/powerpoint/2010/main" val="2003842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ctrTitle"/>
          </p:nvPr>
        </p:nvSpPr>
        <p:spPr>
          <a:xfrm>
            <a:off x="685800" y="867485"/>
            <a:ext cx="7772400" cy="444853"/>
          </a:xfrm>
        </p:spPr>
        <p:txBody>
          <a:bodyPr>
            <a:noAutofit/>
          </a:bodyPr>
          <a:lstStyle/>
          <a:p>
            <a:r>
              <a:rPr lang="en-US" sz="2600" b="1" dirty="0" smtClean="0">
                <a:solidFill>
                  <a:srgbClr val="0E74C2"/>
                </a:solidFill>
              </a:rPr>
              <a:t> </a:t>
            </a:r>
            <a:endParaRPr lang="en-US" sz="2600" b="1" dirty="0">
              <a:solidFill>
                <a:srgbClr val="0E74C2"/>
              </a:solidFill>
            </a:endParaRPr>
          </a:p>
        </p:txBody>
      </p:sp>
      <p:sp>
        <p:nvSpPr>
          <p:cNvPr id="9" name="Subtitle 2"/>
          <p:cNvSpPr>
            <a:spLocks noGrp="1"/>
          </p:cNvSpPr>
          <p:nvPr>
            <p:ph type="subTitle" idx="1"/>
          </p:nvPr>
        </p:nvSpPr>
        <p:spPr>
          <a:xfrm>
            <a:off x="256117" y="1345563"/>
            <a:ext cx="8590090" cy="1748056"/>
          </a:xfrm>
        </p:spPr>
        <p:txBody>
          <a:bodyPr>
            <a:noAutofit/>
          </a:bodyPr>
          <a:lstStyle/>
          <a:p>
            <a:pPr defTabSz="617538">
              <a:lnSpc>
                <a:spcPct val="120000"/>
              </a:lnSpc>
            </a:pPr>
            <a:r>
              <a:rPr lang="tr-TR" altLang="tr-TR" sz="2000" b="1" dirty="0" smtClean="0">
                <a:solidFill>
                  <a:schemeClr val="tx1">
                    <a:lumMod val="75000"/>
                    <a:lumOff val="25000"/>
                  </a:schemeClr>
                </a:solidFill>
              </a:rPr>
              <a:t>Her </a:t>
            </a:r>
            <a:r>
              <a:rPr lang="tr-TR" altLang="tr-TR" sz="2800" b="1" dirty="0" smtClean="0">
                <a:solidFill>
                  <a:srgbClr val="0E74C2"/>
                </a:solidFill>
              </a:rPr>
              <a:t>10</a:t>
            </a:r>
            <a:r>
              <a:rPr lang="tr-TR" altLang="tr-TR" sz="2000" b="1" dirty="0" smtClean="0">
                <a:solidFill>
                  <a:schemeClr val="tx1">
                    <a:lumMod val="75000"/>
                    <a:lumOff val="25000"/>
                  </a:schemeClr>
                </a:solidFill>
              </a:rPr>
              <a:t> gebe kadından </a:t>
            </a:r>
            <a:r>
              <a:rPr lang="tr-TR" altLang="tr-TR" sz="2800" b="1" dirty="0" smtClean="0">
                <a:solidFill>
                  <a:srgbClr val="0E74C2"/>
                </a:solidFill>
              </a:rPr>
              <a:t>1</a:t>
            </a:r>
            <a:r>
              <a:rPr lang="tr-TR" altLang="tr-TR" sz="2000" b="1" dirty="0" smtClean="0">
                <a:solidFill>
                  <a:schemeClr val="tx1">
                    <a:lumMod val="75000"/>
                    <a:lumOff val="25000"/>
                  </a:schemeClr>
                </a:solidFill>
              </a:rPr>
              <a:t>’i</a:t>
            </a:r>
            <a:endParaRPr lang="tr-TR" altLang="tr-TR" sz="2000" b="1" dirty="0">
              <a:solidFill>
                <a:schemeClr val="tx1">
                  <a:lumMod val="75000"/>
                  <a:lumOff val="25000"/>
                </a:schemeClr>
              </a:solidFill>
            </a:endParaRPr>
          </a:p>
          <a:p>
            <a:pPr defTabSz="617538">
              <a:lnSpc>
                <a:spcPct val="120000"/>
              </a:lnSpc>
            </a:pPr>
            <a:r>
              <a:rPr lang="en-US" altLang="tr-TR" sz="2000" b="1" dirty="0">
                <a:solidFill>
                  <a:schemeClr val="tx1">
                    <a:lumMod val="75000"/>
                    <a:lumOff val="25000"/>
                  </a:schemeClr>
                </a:solidFill>
              </a:rPr>
              <a:t>f</a:t>
            </a:r>
            <a:r>
              <a:rPr lang="tr-TR" altLang="tr-TR" sz="2000" b="1" dirty="0" err="1" smtClean="0">
                <a:solidFill>
                  <a:schemeClr val="tx1">
                    <a:lumMod val="75000"/>
                    <a:lumOff val="25000"/>
                  </a:schemeClr>
                </a:solidFill>
              </a:rPr>
              <a:t>iziksel</a:t>
            </a:r>
            <a:r>
              <a:rPr lang="tr-TR" altLang="tr-TR" sz="2000" b="1" dirty="0" smtClean="0">
                <a:solidFill>
                  <a:schemeClr val="tx1">
                    <a:lumMod val="75000"/>
                    <a:lumOff val="25000"/>
                  </a:schemeClr>
                </a:solidFill>
              </a:rPr>
              <a:t> şiddet görmektedir</a:t>
            </a:r>
            <a:endParaRPr lang="tr-TR" altLang="tr-TR" sz="2000" b="1" dirty="0">
              <a:solidFill>
                <a:schemeClr val="tx1">
                  <a:lumMod val="75000"/>
                  <a:lumOff val="25000"/>
                </a:schemeClr>
              </a:solidFill>
            </a:endParaRPr>
          </a:p>
          <a:p>
            <a:pPr defTabSz="617538">
              <a:lnSpc>
                <a:spcPct val="140000"/>
              </a:lnSpc>
            </a:pPr>
            <a:r>
              <a:rPr lang="tr-TR" altLang="tr-TR" sz="1800" dirty="0" smtClean="0">
                <a:solidFill>
                  <a:schemeClr val="tx1">
                    <a:lumMod val="75000"/>
                    <a:lumOff val="25000"/>
                  </a:schemeClr>
                </a:solidFill>
              </a:rPr>
              <a:t>(KSGM, 2014)</a:t>
            </a:r>
            <a:r>
              <a:rPr lang="tr-TR" altLang="tr-TR" sz="1800" dirty="0">
                <a:solidFill>
                  <a:schemeClr val="tx1">
                    <a:lumMod val="75000"/>
                    <a:lumOff val="25000"/>
                  </a:schemeClr>
                </a:solidFill>
              </a:rPr>
              <a:t>.</a:t>
            </a:r>
            <a:endParaRPr lang="tr-TR" altLang="tr-TR" sz="1800" dirty="0">
              <a:solidFill>
                <a:schemeClr val="tx1">
                  <a:lumMod val="75000"/>
                  <a:lumOff val="25000"/>
                </a:schemeClr>
              </a:solidFill>
              <a:sym typeface="Webdings" panose="05030102010509060703" pitchFamily="18" charset="2"/>
            </a:endParaRPr>
          </a:p>
        </p:txBody>
      </p:sp>
      <p:pic>
        <p:nvPicPr>
          <p:cNvPr id="5" name="Picture 4" descr="toplumsal cinsiyet ve siddet_gebe kadin-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50814" y="3380154"/>
            <a:ext cx="818451" cy="2207846"/>
          </a:xfrm>
          <a:prstGeom prst="rect">
            <a:avLst/>
          </a:prstGeom>
        </p:spPr>
      </p:pic>
      <p:pic>
        <p:nvPicPr>
          <p:cNvPr id="6" name="Picture 5" descr="toplumsal cinsiyet ve siddet_gebe 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431250" y="3380154"/>
            <a:ext cx="818451" cy="2207846"/>
          </a:xfrm>
          <a:prstGeom prst="rect">
            <a:avLst/>
          </a:prstGeom>
        </p:spPr>
      </p:pic>
      <p:pic>
        <p:nvPicPr>
          <p:cNvPr id="12" name="Picture 11" descr="toplumsal cinsiyet ve siddet_gebe 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211686" y="3380154"/>
            <a:ext cx="818451" cy="2207846"/>
          </a:xfrm>
          <a:prstGeom prst="rect">
            <a:avLst/>
          </a:prstGeom>
        </p:spPr>
      </p:pic>
      <p:pic>
        <p:nvPicPr>
          <p:cNvPr id="14" name="Picture 13" descr="toplumsal cinsiyet ve siddet_gebe 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92122" y="3380154"/>
            <a:ext cx="818451" cy="2207846"/>
          </a:xfrm>
          <a:prstGeom prst="rect">
            <a:avLst/>
          </a:prstGeom>
        </p:spPr>
      </p:pic>
      <p:pic>
        <p:nvPicPr>
          <p:cNvPr id="15" name="Picture 14" descr="toplumsal cinsiyet ve siddet_gebe 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772558" y="3380154"/>
            <a:ext cx="818451" cy="2207846"/>
          </a:xfrm>
          <a:prstGeom prst="rect">
            <a:avLst/>
          </a:prstGeom>
        </p:spPr>
      </p:pic>
      <p:pic>
        <p:nvPicPr>
          <p:cNvPr id="16" name="Picture 15" descr="toplumsal cinsiyet ve siddet_gebe 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552994" y="3380154"/>
            <a:ext cx="818451" cy="2207846"/>
          </a:xfrm>
          <a:prstGeom prst="rect">
            <a:avLst/>
          </a:prstGeom>
        </p:spPr>
      </p:pic>
      <p:pic>
        <p:nvPicPr>
          <p:cNvPr id="17" name="Picture 16" descr="toplumsal cinsiyet ve siddet_gebe 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333430" y="3380154"/>
            <a:ext cx="818451" cy="2207846"/>
          </a:xfrm>
          <a:prstGeom prst="rect">
            <a:avLst/>
          </a:prstGeom>
        </p:spPr>
      </p:pic>
      <p:pic>
        <p:nvPicPr>
          <p:cNvPr id="18" name="Picture 17" descr="toplumsal cinsiyet ve siddet_gebe 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113867" y="3380154"/>
            <a:ext cx="818451" cy="2207846"/>
          </a:xfrm>
          <a:prstGeom prst="rect">
            <a:avLst/>
          </a:prstGeom>
        </p:spPr>
      </p:pic>
      <p:pic>
        <p:nvPicPr>
          <p:cNvPr id="19" name="Picture 18" descr="toplumsal cinsiyet ve siddet_gebe 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894303" y="3380154"/>
            <a:ext cx="818451" cy="2207846"/>
          </a:xfrm>
          <a:prstGeom prst="rect">
            <a:avLst/>
          </a:prstGeom>
        </p:spPr>
      </p:pic>
      <p:pic>
        <p:nvPicPr>
          <p:cNvPr id="20" name="Picture 19" descr="toplumsal cinsiyet ve siddet_gebe 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674736" y="3380154"/>
            <a:ext cx="818451" cy="2207846"/>
          </a:xfrm>
          <a:prstGeom prst="rect">
            <a:avLst/>
          </a:prstGeom>
        </p:spPr>
      </p:pic>
    </p:spTree>
    <p:extLst>
      <p:ext uri="{BB962C8B-B14F-4D97-AF65-F5344CB8AC3E}">
        <p14:creationId xmlns:p14="http://schemas.microsoft.com/office/powerpoint/2010/main" val="2984796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ctrTitle"/>
          </p:nvPr>
        </p:nvSpPr>
        <p:spPr>
          <a:xfrm>
            <a:off x="685800" y="867485"/>
            <a:ext cx="7772400" cy="444853"/>
          </a:xfrm>
        </p:spPr>
        <p:txBody>
          <a:bodyPr>
            <a:noAutofit/>
          </a:bodyPr>
          <a:lstStyle/>
          <a:p>
            <a:r>
              <a:rPr lang="en-US" sz="2600" b="1" dirty="0" smtClean="0">
                <a:solidFill>
                  <a:srgbClr val="0E74C2"/>
                </a:solidFill>
              </a:rPr>
              <a:t> </a:t>
            </a:r>
            <a:endParaRPr lang="en-US" sz="2600" b="1" dirty="0">
              <a:solidFill>
                <a:srgbClr val="0E74C2"/>
              </a:solidFill>
            </a:endParaRPr>
          </a:p>
        </p:txBody>
      </p:sp>
      <p:sp>
        <p:nvSpPr>
          <p:cNvPr id="9" name="Subtitle 2"/>
          <p:cNvSpPr>
            <a:spLocks noGrp="1"/>
          </p:cNvSpPr>
          <p:nvPr>
            <p:ph type="subTitle" idx="1"/>
          </p:nvPr>
        </p:nvSpPr>
        <p:spPr>
          <a:xfrm>
            <a:off x="256117" y="1345563"/>
            <a:ext cx="8590090" cy="1748056"/>
          </a:xfrm>
        </p:spPr>
        <p:txBody>
          <a:bodyPr>
            <a:noAutofit/>
          </a:bodyPr>
          <a:lstStyle/>
          <a:p>
            <a:pPr defTabSz="617538">
              <a:lnSpc>
                <a:spcPct val="120000"/>
              </a:lnSpc>
            </a:pPr>
            <a:r>
              <a:rPr lang="tr-TR" altLang="tr-TR" sz="2000" b="1" dirty="0" smtClean="0">
                <a:solidFill>
                  <a:schemeClr val="tx1">
                    <a:lumMod val="75000"/>
                    <a:lumOff val="25000"/>
                  </a:schemeClr>
                </a:solidFill>
              </a:rPr>
              <a:t>Her </a:t>
            </a:r>
            <a:r>
              <a:rPr lang="tr-TR" altLang="tr-TR" sz="2800" b="1" dirty="0" smtClean="0">
                <a:solidFill>
                  <a:srgbClr val="0E74C2"/>
                </a:solidFill>
              </a:rPr>
              <a:t>2</a:t>
            </a:r>
            <a:r>
              <a:rPr lang="tr-TR" altLang="tr-TR" sz="2000" b="1" dirty="0" smtClean="0">
                <a:solidFill>
                  <a:schemeClr val="tx1">
                    <a:lumMod val="75000"/>
                    <a:lumOff val="25000"/>
                  </a:schemeClr>
                </a:solidFill>
              </a:rPr>
              <a:t> </a:t>
            </a:r>
            <a:r>
              <a:rPr lang="tr-TR" altLang="tr-TR" sz="2000" b="1" dirty="0">
                <a:solidFill>
                  <a:schemeClr val="tx1">
                    <a:lumMod val="75000"/>
                    <a:lumOff val="25000"/>
                  </a:schemeClr>
                </a:solidFill>
              </a:rPr>
              <a:t>kadından </a:t>
            </a:r>
            <a:r>
              <a:rPr lang="tr-TR" altLang="tr-TR" sz="2800" b="1" dirty="0" smtClean="0">
                <a:solidFill>
                  <a:srgbClr val="0E74C2"/>
                </a:solidFill>
              </a:rPr>
              <a:t>1</a:t>
            </a:r>
            <a:r>
              <a:rPr lang="tr-TR" altLang="tr-TR" sz="2000" b="1" dirty="0" smtClean="0">
                <a:solidFill>
                  <a:schemeClr val="tx1">
                    <a:lumMod val="75000"/>
                    <a:lumOff val="25000"/>
                  </a:schemeClr>
                </a:solidFill>
              </a:rPr>
              <a:t>’i</a:t>
            </a:r>
            <a:endParaRPr lang="tr-TR" altLang="tr-TR" sz="2000" b="1" dirty="0">
              <a:solidFill>
                <a:schemeClr val="tx1">
                  <a:lumMod val="75000"/>
                  <a:lumOff val="25000"/>
                </a:schemeClr>
              </a:solidFill>
            </a:endParaRPr>
          </a:p>
          <a:p>
            <a:pPr defTabSz="617538">
              <a:lnSpc>
                <a:spcPct val="120000"/>
              </a:lnSpc>
            </a:pPr>
            <a:r>
              <a:rPr lang="tr-TR" altLang="tr-TR" sz="2000" b="1" dirty="0" smtClean="0">
                <a:solidFill>
                  <a:schemeClr val="tx1">
                    <a:lumMod val="75000"/>
                    <a:lumOff val="25000"/>
                  </a:schemeClr>
                </a:solidFill>
              </a:rPr>
              <a:t>duygusal şiddet yaşamaktadır</a:t>
            </a:r>
            <a:endParaRPr lang="tr-TR" altLang="tr-TR" sz="2000" b="1" dirty="0">
              <a:solidFill>
                <a:schemeClr val="tx1">
                  <a:lumMod val="75000"/>
                  <a:lumOff val="25000"/>
                </a:schemeClr>
              </a:solidFill>
            </a:endParaRPr>
          </a:p>
          <a:p>
            <a:pPr defTabSz="617538">
              <a:lnSpc>
                <a:spcPct val="140000"/>
              </a:lnSpc>
            </a:pPr>
            <a:r>
              <a:rPr lang="tr-TR" altLang="tr-TR" sz="1800" dirty="0" smtClean="0">
                <a:solidFill>
                  <a:schemeClr val="tx1">
                    <a:lumMod val="75000"/>
                    <a:lumOff val="25000"/>
                  </a:schemeClr>
                </a:solidFill>
              </a:rPr>
              <a:t>(KSGM, 2014)</a:t>
            </a:r>
            <a:r>
              <a:rPr lang="tr-TR" altLang="tr-TR" sz="1800" dirty="0">
                <a:solidFill>
                  <a:schemeClr val="tx1">
                    <a:lumMod val="75000"/>
                    <a:lumOff val="25000"/>
                  </a:schemeClr>
                </a:solidFill>
              </a:rPr>
              <a:t>.</a:t>
            </a:r>
            <a:endParaRPr lang="tr-TR" altLang="tr-TR" sz="1800" dirty="0">
              <a:solidFill>
                <a:schemeClr val="tx1">
                  <a:lumMod val="75000"/>
                  <a:lumOff val="25000"/>
                </a:schemeClr>
              </a:solidFill>
              <a:sym typeface="Webdings" panose="05030102010509060703" pitchFamily="18" charset="2"/>
            </a:endParaRPr>
          </a:p>
        </p:txBody>
      </p:sp>
      <p:pic>
        <p:nvPicPr>
          <p:cNvPr id="2" name="Picture 1" descr="toplumsal cinsiyet ve siddet_kadin-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5924" y="3795665"/>
            <a:ext cx="1506812" cy="1636027"/>
          </a:xfrm>
          <a:prstGeom prst="rect">
            <a:avLst/>
          </a:prstGeom>
        </p:spPr>
      </p:pic>
      <p:pic>
        <p:nvPicPr>
          <p:cNvPr id="4" name="Picture 3" descr="toplumsal cinsiyet ve siddet_kadin-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265" y="3795665"/>
            <a:ext cx="1506812" cy="1636027"/>
          </a:xfrm>
          <a:prstGeom prst="rect">
            <a:avLst/>
          </a:prstGeom>
        </p:spPr>
      </p:pic>
    </p:spTree>
    <p:extLst>
      <p:ext uri="{BB962C8B-B14F-4D97-AF65-F5344CB8AC3E}">
        <p14:creationId xmlns:p14="http://schemas.microsoft.com/office/powerpoint/2010/main" val="3067535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ctrTitle"/>
          </p:nvPr>
        </p:nvSpPr>
        <p:spPr>
          <a:xfrm>
            <a:off x="685800" y="867485"/>
            <a:ext cx="7772400" cy="444853"/>
          </a:xfrm>
        </p:spPr>
        <p:txBody>
          <a:bodyPr>
            <a:noAutofit/>
          </a:bodyPr>
          <a:lstStyle/>
          <a:p>
            <a:r>
              <a:rPr lang="en-US" sz="2600" b="1" dirty="0" smtClean="0">
                <a:solidFill>
                  <a:srgbClr val="0E74C2"/>
                </a:solidFill>
              </a:rPr>
              <a:t> </a:t>
            </a:r>
            <a:endParaRPr lang="en-US" sz="2600" b="1" dirty="0">
              <a:solidFill>
                <a:srgbClr val="0E74C2"/>
              </a:solidFill>
            </a:endParaRPr>
          </a:p>
        </p:txBody>
      </p:sp>
      <p:sp>
        <p:nvSpPr>
          <p:cNvPr id="9" name="Subtitle 2"/>
          <p:cNvSpPr>
            <a:spLocks noGrp="1"/>
          </p:cNvSpPr>
          <p:nvPr>
            <p:ph type="subTitle" idx="1"/>
          </p:nvPr>
        </p:nvSpPr>
        <p:spPr>
          <a:xfrm>
            <a:off x="256117" y="1286949"/>
            <a:ext cx="8590090" cy="1748056"/>
          </a:xfrm>
        </p:spPr>
        <p:txBody>
          <a:bodyPr>
            <a:noAutofit/>
          </a:bodyPr>
          <a:lstStyle/>
          <a:p>
            <a:pPr defTabSz="617538">
              <a:lnSpc>
                <a:spcPct val="120000"/>
              </a:lnSpc>
            </a:pPr>
            <a:r>
              <a:rPr lang="tr-TR" altLang="tr-TR" sz="2000" b="1" dirty="0" smtClean="0">
                <a:solidFill>
                  <a:schemeClr val="tx1">
                    <a:lumMod val="75000"/>
                    <a:lumOff val="25000"/>
                  </a:schemeClr>
                </a:solidFill>
              </a:rPr>
              <a:t>Evli kadınlar arasında cinsel şiddete</a:t>
            </a:r>
          </a:p>
          <a:p>
            <a:pPr defTabSz="617538">
              <a:lnSpc>
                <a:spcPct val="120000"/>
              </a:lnSpc>
            </a:pPr>
            <a:r>
              <a:rPr lang="en-US" altLang="tr-TR" sz="2000" b="1" dirty="0" smtClean="0">
                <a:solidFill>
                  <a:schemeClr val="tx1">
                    <a:lumMod val="75000"/>
                    <a:lumOff val="25000"/>
                  </a:schemeClr>
                </a:solidFill>
              </a:rPr>
              <a:t>M</a:t>
            </a:r>
            <a:r>
              <a:rPr lang="tr-TR" altLang="tr-TR" sz="2000" b="1" dirty="0" smtClean="0">
                <a:solidFill>
                  <a:schemeClr val="tx1">
                    <a:lumMod val="75000"/>
                    <a:lumOff val="25000"/>
                  </a:schemeClr>
                </a:solidFill>
              </a:rPr>
              <a:t>aruz kalan kadınların oranı</a:t>
            </a:r>
            <a:endParaRPr lang="tr-TR" altLang="tr-TR" sz="2000" b="1" dirty="0">
              <a:solidFill>
                <a:schemeClr val="tx1">
                  <a:lumMod val="75000"/>
                  <a:lumOff val="25000"/>
                </a:schemeClr>
              </a:solidFill>
            </a:endParaRPr>
          </a:p>
          <a:p>
            <a:pPr defTabSz="617538"/>
            <a:r>
              <a:rPr lang="tr-TR" altLang="tr-TR" sz="2800" b="1" dirty="0" smtClean="0">
                <a:solidFill>
                  <a:srgbClr val="0E74C2"/>
                </a:solidFill>
              </a:rPr>
              <a:t>%12</a:t>
            </a:r>
            <a:r>
              <a:rPr lang="tr-TR" altLang="tr-TR" sz="2000" b="1" dirty="0" smtClean="0">
                <a:solidFill>
                  <a:schemeClr val="tx1">
                    <a:lumMod val="75000"/>
                    <a:lumOff val="25000"/>
                  </a:schemeClr>
                </a:solidFill>
              </a:rPr>
              <a:t>‘dir</a:t>
            </a:r>
            <a:endParaRPr lang="tr-TR" altLang="tr-TR" sz="2000" b="1" dirty="0">
              <a:solidFill>
                <a:schemeClr val="tx1">
                  <a:lumMod val="75000"/>
                  <a:lumOff val="25000"/>
                </a:schemeClr>
              </a:solidFill>
            </a:endParaRPr>
          </a:p>
          <a:p>
            <a:pPr defTabSz="617538">
              <a:lnSpc>
                <a:spcPct val="140000"/>
              </a:lnSpc>
            </a:pPr>
            <a:r>
              <a:rPr lang="tr-TR" altLang="tr-TR" sz="1800" dirty="0" smtClean="0">
                <a:solidFill>
                  <a:schemeClr val="tx1">
                    <a:lumMod val="75000"/>
                    <a:lumOff val="25000"/>
                  </a:schemeClr>
                </a:solidFill>
              </a:rPr>
              <a:t>(</a:t>
            </a:r>
            <a:r>
              <a:rPr lang="tr-TR" altLang="tr-TR" sz="1800" dirty="0">
                <a:solidFill>
                  <a:schemeClr val="tx1">
                    <a:lumMod val="75000"/>
                    <a:lumOff val="25000"/>
                  </a:schemeClr>
                </a:solidFill>
              </a:rPr>
              <a:t>KSGM, 2014).</a:t>
            </a:r>
            <a:endParaRPr lang="tr-TR" altLang="tr-TR" sz="1800" dirty="0">
              <a:solidFill>
                <a:schemeClr val="tx1">
                  <a:lumMod val="75000"/>
                  <a:lumOff val="25000"/>
                </a:schemeClr>
              </a:solidFill>
              <a:sym typeface="Webdings" panose="05030102010509060703" pitchFamily="18" charset="2"/>
            </a:endParaRPr>
          </a:p>
        </p:txBody>
      </p:sp>
      <p:grpSp>
        <p:nvGrpSpPr>
          <p:cNvPr id="4" name="Group 3"/>
          <p:cNvGrpSpPr/>
          <p:nvPr/>
        </p:nvGrpSpPr>
        <p:grpSpPr>
          <a:xfrm>
            <a:off x="405424" y="5572562"/>
            <a:ext cx="8333153" cy="475282"/>
            <a:chOff x="382860" y="3795666"/>
            <a:chExt cx="8031277" cy="433350"/>
          </a:xfrm>
        </p:grpSpPr>
        <p:pic>
          <p:nvPicPr>
            <p:cNvPr id="15" name="Picture 14"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8410" y="3795666"/>
              <a:ext cx="399123" cy="433350"/>
            </a:xfrm>
            <a:prstGeom prst="rect">
              <a:avLst/>
            </a:prstGeom>
          </p:spPr>
        </p:pic>
        <p:pic>
          <p:nvPicPr>
            <p:cNvPr id="16" name="Picture 15"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7267" y="3795666"/>
              <a:ext cx="399123" cy="433350"/>
            </a:xfrm>
            <a:prstGeom prst="rect">
              <a:avLst/>
            </a:prstGeom>
          </p:spPr>
        </p:pic>
        <p:pic>
          <p:nvPicPr>
            <p:cNvPr id="17" name="Picture 16"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6124" y="3795666"/>
              <a:ext cx="408102" cy="433350"/>
            </a:xfrm>
            <a:prstGeom prst="rect">
              <a:avLst/>
            </a:prstGeom>
          </p:spPr>
        </p:pic>
        <p:pic>
          <p:nvPicPr>
            <p:cNvPr id="13" name="Picture 12"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3960" y="3795666"/>
              <a:ext cx="399123" cy="433350"/>
            </a:xfrm>
            <a:prstGeom prst="rect">
              <a:avLst/>
            </a:prstGeom>
          </p:spPr>
        </p:pic>
        <p:pic>
          <p:nvPicPr>
            <p:cNvPr id="19" name="Picture 18"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817" y="3795666"/>
              <a:ext cx="399123" cy="433350"/>
            </a:xfrm>
            <a:prstGeom prst="rect">
              <a:avLst/>
            </a:prstGeom>
          </p:spPr>
        </p:pic>
        <p:pic>
          <p:nvPicPr>
            <p:cNvPr id="20" name="Picture 19"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1674" y="3795666"/>
              <a:ext cx="408102" cy="433350"/>
            </a:xfrm>
            <a:prstGeom prst="rect">
              <a:avLst/>
            </a:prstGeom>
          </p:spPr>
        </p:pic>
        <p:pic>
          <p:nvPicPr>
            <p:cNvPr id="22" name="Picture 21"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9510" y="3795666"/>
              <a:ext cx="399123" cy="433350"/>
            </a:xfrm>
            <a:prstGeom prst="rect">
              <a:avLst/>
            </a:prstGeom>
          </p:spPr>
        </p:pic>
        <p:pic>
          <p:nvPicPr>
            <p:cNvPr id="23" name="Picture 22"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8367" y="3795666"/>
              <a:ext cx="399123" cy="433350"/>
            </a:xfrm>
            <a:prstGeom prst="rect">
              <a:avLst/>
            </a:prstGeom>
          </p:spPr>
        </p:pic>
        <p:pic>
          <p:nvPicPr>
            <p:cNvPr id="24" name="Picture 23"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224" y="3795666"/>
              <a:ext cx="408102" cy="433350"/>
            </a:xfrm>
            <a:prstGeom prst="rect">
              <a:avLst/>
            </a:prstGeom>
          </p:spPr>
        </p:pic>
        <p:pic>
          <p:nvPicPr>
            <p:cNvPr id="26" name="Picture 25"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5060" y="3795666"/>
              <a:ext cx="399123" cy="433350"/>
            </a:xfrm>
            <a:prstGeom prst="rect">
              <a:avLst/>
            </a:prstGeom>
          </p:spPr>
        </p:pic>
        <p:pic>
          <p:nvPicPr>
            <p:cNvPr id="27" name="Picture 26"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3917" y="3795666"/>
              <a:ext cx="399123" cy="433350"/>
            </a:xfrm>
            <a:prstGeom prst="rect">
              <a:avLst/>
            </a:prstGeom>
          </p:spPr>
        </p:pic>
        <p:pic>
          <p:nvPicPr>
            <p:cNvPr id="28" name="Picture 27"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2774" y="3795666"/>
              <a:ext cx="408102" cy="433350"/>
            </a:xfrm>
            <a:prstGeom prst="rect">
              <a:avLst/>
            </a:prstGeom>
          </p:spPr>
        </p:pic>
        <p:pic>
          <p:nvPicPr>
            <p:cNvPr id="30" name="Picture 29"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0610" y="3795666"/>
              <a:ext cx="399123" cy="433350"/>
            </a:xfrm>
            <a:prstGeom prst="rect">
              <a:avLst/>
            </a:prstGeom>
          </p:spPr>
        </p:pic>
        <p:pic>
          <p:nvPicPr>
            <p:cNvPr id="31" name="Picture 30"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9467" y="3795666"/>
              <a:ext cx="399123" cy="433350"/>
            </a:xfrm>
            <a:prstGeom prst="rect">
              <a:avLst/>
            </a:prstGeom>
          </p:spPr>
        </p:pic>
        <p:pic>
          <p:nvPicPr>
            <p:cNvPr id="32" name="Picture 31"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8324" y="3795666"/>
              <a:ext cx="408102" cy="433350"/>
            </a:xfrm>
            <a:prstGeom prst="rect">
              <a:avLst/>
            </a:prstGeom>
          </p:spPr>
        </p:pic>
        <p:pic>
          <p:nvPicPr>
            <p:cNvPr id="34" name="Picture 33"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6160" y="3795666"/>
              <a:ext cx="399123" cy="433350"/>
            </a:xfrm>
            <a:prstGeom prst="rect">
              <a:avLst/>
            </a:prstGeom>
          </p:spPr>
        </p:pic>
        <p:pic>
          <p:nvPicPr>
            <p:cNvPr id="35" name="Picture 34"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5014" y="3795666"/>
              <a:ext cx="399123" cy="433350"/>
            </a:xfrm>
            <a:prstGeom prst="rect">
              <a:avLst/>
            </a:prstGeom>
          </p:spPr>
        </p:pic>
        <p:pic>
          <p:nvPicPr>
            <p:cNvPr id="38" name="Picture 37"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860" y="3795666"/>
              <a:ext cx="399123" cy="433350"/>
            </a:xfrm>
            <a:prstGeom prst="rect">
              <a:avLst/>
            </a:prstGeom>
          </p:spPr>
        </p:pic>
        <p:pic>
          <p:nvPicPr>
            <p:cNvPr id="39" name="Picture 38"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717" y="3795666"/>
              <a:ext cx="399123" cy="433350"/>
            </a:xfrm>
            <a:prstGeom prst="rect">
              <a:avLst/>
            </a:prstGeom>
          </p:spPr>
        </p:pic>
        <p:pic>
          <p:nvPicPr>
            <p:cNvPr id="40" name="Picture 39"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574" y="3795666"/>
              <a:ext cx="408102" cy="433350"/>
            </a:xfrm>
            <a:prstGeom prst="rect">
              <a:avLst/>
            </a:prstGeom>
          </p:spPr>
        </p:pic>
      </p:grpSp>
      <p:grpSp>
        <p:nvGrpSpPr>
          <p:cNvPr id="41" name="Group 40"/>
          <p:cNvGrpSpPr/>
          <p:nvPr/>
        </p:nvGrpSpPr>
        <p:grpSpPr>
          <a:xfrm>
            <a:off x="405424" y="5012250"/>
            <a:ext cx="8333153" cy="475282"/>
            <a:chOff x="382860" y="3795666"/>
            <a:chExt cx="8031277" cy="433350"/>
          </a:xfrm>
        </p:grpSpPr>
        <p:pic>
          <p:nvPicPr>
            <p:cNvPr id="42" name="Picture 41"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8410" y="3795666"/>
              <a:ext cx="399123" cy="433350"/>
            </a:xfrm>
            <a:prstGeom prst="rect">
              <a:avLst/>
            </a:prstGeom>
          </p:spPr>
        </p:pic>
        <p:pic>
          <p:nvPicPr>
            <p:cNvPr id="43" name="Picture 42"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7267" y="3795666"/>
              <a:ext cx="399123" cy="433350"/>
            </a:xfrm>
            <a:prstGeom prst="rect">
              <a:avLst/>
            </a:prstGeom>
          </p:spPr>
        </p:pic>
        <p:pic>
          <p:nvPicPr>
            <p:cNvPr id="44" name="Picture 43"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6124" y="3795666"/>
              <a:ext cx="408102" cy="433350"/>
            </a:xfrm>
            <a:prstGeom prst="rect">
              <a:avLst/>
            </a:prstGeom>
          </p:spPr>
        </p:pic>
        <p:pic>
          <p:nvPicPr>
            <p:cNvPr id="45" name="Picture 44"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3960" y="3795666"/>
              <a:ext cx="399123" cy="433350"/>
            </a:xfrm>
            <a:prstGeom prst="rect">
              <a:avLst/>
            </a:prstGeom>
          </p:spPr>
        </p:pic>
        <p:pic>
          <p:nvPicPr>
            <p:cNvPr id="46" name="Picture 45"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817" y="3795666"/>
              <a:ext cx="399123" cy="433350"/>
            </a:xfrm>
            <a:prstGeom prst="rect">
              <a:avLst/>
            </a:prstGeom>
          </p:spPr>
        </p:pic>
        <p:pic>
          <p:nvPicPr>
            <p:cNvPr id="47" name="Picture 46"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1674" y="3795666"/>
              <a:ext cx="408102" cy="433350"/>
            </a:xfrm>
            <a:prstGeom prst="rect">
              <a:avLst/>
            </a:prstGeom>
          </p:spPr>
        </p:pic>
        <p:pic>
          <p:nvPicPr>
            <p:cNvPr id="48" name="Picture 47"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9510" y="3795666"/>
              <a:ext cx="399123" cy="433350"/>
            </a:xfrm>
            <a:prstGeom prst="rect">
              <a:avLst/>
            </a:prstGeom>
          </p:spPr>
        </p:pic>
        <p:pic>
          <p:nvPicPr>
            <p:cNvPr id="49" name="Picture 48"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8367" y="3795666"/>
              <a:ext cx="399123" cy="433350"/>
            </a:xfrm>
            <a:prstGeom prst="rect">
              <a:avLst/>
            </a:prstGeom>
          </p:spPr>
        </p:pic>
        <p:pic>
          <p:nvPicPr>
            <p:cNvPr id="50" name="Picture 49"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224" y="3795666"/>
              <a:ext cx="408102" cy="433350"/>
            </a:xfrm>
            <a:prstGeom prst="rect">
              <a:avLst/>
            </a:prstGeom>
          </p:spPr>
        </p:pic>
        <p:pic>
          <p:nvPicPr>
            <p:cNvPr id="51" name="Picture 50"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5060" y="3795666"/>
              <a:ext cx="399123" cy="433350"/>
            </a:xfrm>
            <a:prstGeom prst="rect">
              <a:avLst/>
            </a:prstGeom>
          </p:spPr>
        </p:pic>
        <p:pic>
          <p:nvPicPr>
            <p:cNvPr id="52" name="Picture 51"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3917" y="3795666"/>
              <a:ext cx="399123" cy="433350"/>
            </a:xfrm>
            <a:prstGeom prst="rect">
              <a:avLst/>
            </a:prstGeom>
          </p:spPr>
        </p:pic>
        <p:pic>
          <p:nvPicPr>
            <p:cNvPr id="53" name="Picture 52"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2774" y="3795666"/>
              <a:ext cx="408102" cy="433350"/>
            </a:xfrm>
            <a:prstGeom prst="rect">
              <a:avLst/>
            </a:prstGeom>
          </p:spPr>
        </p:pic>
        <p:pic>
          <p:nvPicPr>
            <p:cNvPr id="54" name="Picture 53"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0610" y="3795666"/>
              <a:ext cx="399123" cy="433350"/>
            </a:xfrm>
            <a:prstGeom prst="rect">
              <a:avLst/>
            </a:prstGeom>
          </p:spPr>
        </p:pic>
        <p:pic>
          <p:nvPicPr>
            <p:cNvPr id="55" name="Picture 54"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9467" y="3795666"/>
              <a:ext cx="399123" cy="433350"/>
            </a:xfrm>
            <a:prstGeom prst="rect">
              <a:avLst/>
            </a:prstGeom>
          </p:spPr>
        </p:pic>
        <p:pic>
          <p:nvPicPr>
            <p:cNvPr id="56" name="Picture 55"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8324" y="3795666"/>
              <a:ext cx="408102" cy="433350"/>
            </a:xfrm>
            <a:prstGeom prst="rect">
              <a:avLst/>
            </a:prstGeom>
          </p:spPr>
        </p:pic>
        <p:pic>
          <p:nvPicPr>
            <p:cNvPr id="57" name="Picture 56"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6160" y="3795666"/>
              <a:ext cx="399123" cy="433350"/>
            </a:xfrm>
            <a:prstGeom prst="rect">
              <a:avLst/>
            </a:prstGeom>
          </p:spPr>
        </p:pic>
        <p:pic>
          <p:nvPicPr>
            <p:cNvPr id="58" name="Picture 57"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5014" y="3795666"/>
              <a:ext cx="399123" cy="433350"/>
            </a:xfrm>
            <a:prstGeom prst="rect">
              <a:avLst/>
            </a:prstGeom>
          </p:spPr>
        </p:pic>
        <p:pic>
          <p:nvPicPr>
            <p:cNvPr id="59" name="Picture 58"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860" y="3795666"/>
              <a:ext cx="399123" cy="433350"/>
            </a:xfrm>
            <a:prstGeom prst="rect">
              <a:avLst/>
            </a:prstGeom>
          </p:spPr>
        </p:pic>
        <p:pic>
          <p:nvPicPr>
            <p:cNvPr id="60" name="Picture 59"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717" y="3795666"/>
              <a:ext cx="399123" cy="433350"/>
            </a:xfrm>
            <a:prstGeom prst="rect">
              <a:avLst/>
            </a:prstGeom>
          </p:spPr>
        </p:pic>
        <p:pic>
          <p:nvPicPr>
            <p:cNvPr id="61" name="Picture 60"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574" y="3795666"/>
              <a:ext cx="408102" cy="433350"/>
            </a:xfrm>
            <a:prstGeom prst="rect">
              <a:avLst/>
            </a:prstGeom>
          </p:spPr>
        </p:pic>
      </p:grpSp>
      <p:grpSp>
        <p:nvGrpSpPr>
          <p:cNvPr id="138" name="Group 137"/>
          <p:cNvGrpSpPr/>
          <p:nvPr/>
        </p:nvGrpSpPr>
        <p:grpSpPr>
          <a:xfrm>
            <a:off x="405424" y="4451935"/>
            <a:ext cx="8333153" cy="475282"/>
            <a:chOff x="382860" y="3795666"/>
            <a:chExt cx="8031277" cy="433350"/>
          </a:xfrm>
        </p:grpSpPr>
        <p:pic>
          <p:nvPicPr>
            <p:cNvPr id="139" name="Picture 138"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8410" y="3795666"/>
              <a:ext cx="399123" cy="433350"/>
            </a:xfrm>
            <a:prstGeom prst="rect">
              <a:avLst/>
            </a:prstGeom>
          </p:spPr>
        </p:pic>
        <p:pic>
          <p:nvPicPr>
            <p:cNvPr id="140" name="Picture 139"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7267" y="3795666"/>
              <a:ext cx="399123" cy="433350"/>
            </a:xfrm>
            <a:prstGeom prst="rect">
              <a:avLst/>
            </a:prstGeom>
          </p:spPr>
        </p:pic>
        <p:pic>
          <p:nvPicPr>
            <p:cNvPr id="141" name="Picture 140"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6124" y="3795666"/>
              <a:ext cx="408102" cy="433350"/>
            </a:xfrm>
            <a:prstGeom prst="rect">
              <a:avLst/>
            </a:prstGeom>
          </p:spPr>
        </p:pic>
        <p:pic>
          <p:nvPicPr>
            <p:cNvPr id="142" name="Picture 141"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3960" y="3795666"/>
              <a:ext cx="399123" cy="433350"/>
            </a:xfrm>
            <a:prstGeom prst="rect">
              <a:avLst/>
            </a:prstGeom>
          </p:spPr>
        </p:pic>
        <p:pic>
          <p:nvPicPr>
            <p:cNvPr id="143" name="Picture 142"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817" y="3795666"/>
              <a:ext cx="399123" cy="433350"/>
            </a:xfrm>
            <a:prstGeom prst="rect">
              <a:avLst/>
            </a:prstGeom>
          </p:spPr>
        </p:pic>
        <p:pic>
          <p:nvPicPr>
            <p:cNvPr id="144" name="Picture 143"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1674" y="3795666"/>
              <a:ext cx="408102" cy="433350"/>
            </a:xfrm>
            <a:prstGeom prst="rect">
              <a:avLst/>
            </a:prstGeom>
          </p:spPr>
        </p:pic>
        <p:pic>
          <p:nvPicPr>
            <p:cNvPr id="145" name="Picture 144"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9510" y="3795666"/>
              <a:ext cx="399123" cy="433350"/>
            </a:xfrm>
            <a:prstGeom prst="rect">
              <a:avLst/>
            </a:prstGeom>
          </p:spPr>
        </p:pic>
        <p:pic>
          <p:nvPicPr>
            <p:cNvPr id="146" name="Picture 145"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8367" y="3795666"/>
              <a:ext cx="399123" cy="433350"/>
            </a:xfrm>
            <a:prstGeom prst="rect">
              <a:avLst/>
            </a:prstGeom>
          </p:spPr>
        </p:pic>
        <p:pic>
          <p:nvPicPr>
            <p:cNvPr id="147" name="Picture 146"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224" y="3795666"/>
              <a:ext cx="408102" cy="433350"/>
            </a:xfrm>
            <a:prstGeom prst="rect">
              <a:avLst/>
            </a:prstGeom>
          </p:spPr>
        </p:pic>
        <p:pic>
          <p:nvPicPr>
            <p:cNvPr id="148" name="Picture 147"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5060" y="3795666"/>
              <a:ext cx="399123" cy="433350"/>
            </a:xfrm>
            <a:prstGeom prst="rect">
              <a:avLst/>
            </a:prstGeom>
          </p:spPr>
        </p:pic>
        <p:pic>
          <p:nvPicPr>
            <p:cNvPr id="149" name="Picture 148"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3917" y="3795666"/>
              <a:ext cx="399123" cy="433350"/>
            </a:xfrm>
            <a:prstGeom prst="rect">
              <a:avLst/>
            </a:prstGeom>
          </p:spPr>
        </p:pic>
        <p:pic>
          <p:nvPicPr>
            <p:cNvPr id="150" name="Picture 149"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2774" y="3795666"/>
              <a:ext cx="408102" cy="433350"/>
            </a:xfrm>
            <a:prstGeom prst="rect">
              <a:avLst/>
            </a:prstGeom>
          </p:spPr>
        </p:pic>
        <p:pic>
          <p:nvPicPr>
            <p:cNvPr id="151" name="Picture 150"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0610" y="3795666"/>
              <a:ext cx="399123" cy="433350"/>
            </a:xfrm>
            <a:prstGeom prst="rect">
              <a:avLst/>
            </a:prstGeom>
          </p:spPr>
        </p:pic>
        <p:pic>
          <p:nvPicPr>
            <p:cNvPr id="152" name="Picture 151"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9467" y="3795666"/>
              <a:ext cx="399123" cy="433350"/>
            </a:xfrm>
            <a:prstGeom prst="rect">
              <a:avLst/>
            </a:prstGeom>
          </p:spPr>
        </p:pic>
        <p:pic>
          <p:nvPicPr>
            <p:cNvPr id="153" name="Picture 152"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8324" y="3795666"/>
              <a:ext cx="408102" cy="433350"/>
            </a:xfrm>
            <a:prstGeom prst="rect">
              <a:avLst/>
            </a:prstGeom>
          </p:spPr>
        </p:pic>
        <p:pic>
          <p:nvPicPr>
            <p:cNvPr id="154" name="Picture 153"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6160" y="3795666"/>
              <a:ext cx="399123" cy="433350"/>
            </a:xfrm>
            <a:prstGeom prst="rect">
              <a:avLst/>
            </a:prstGeom>
          </p:spPr>
        </p:pic>
        <p:pic>
          <p:nvPicPr>
            <p:cNvPr id="155" name="Picture 154"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5014" y="3795666"/>
              <a:ext cx="399123" cy="433350"/>
            </a:xfrm>
            <a:prstGeom prst="rect">
              <a:avLst/>
            </a:prstGeom>
          </p:spPr>
        </p:pic>
        <p:pic>
          <p:nvPicPr>
            <p:cNvPr id="156" name="Picture 155"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860" y="3795666"/>
              <a:ext cx="399123" cy="433350"/>
            </a:xfrm>
            <a:prstGeom prst="rect">
              <a:avLst/>
            </a:prstGeom>
          </p:spPr>
        </p:pic>
        <p:pic>
          <p:nvPicPr>
            <p:cNvPr id="157" name="Picture 156"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717" y="3795666"/>
              <a:ext cx="399123" cy="433350"/>
            </a:xfrm>
            <a:prstGeom prst="rect">
              <a:avLst/>
            </a:prstGeom>
          </p:spPr>
        </p:pic>
        <p:pic>
          <p:nvPicPr>
            <p:cNvPr id="158" name="Picture 157"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574" y="3795666"/>
              <a:ext cx="408102" cy="433350"/>
            </a:xfrm>
            <a:prstGeom prst="rect">
              <a:avLst/>
            </a:prstGeom>
          </p:spPr>
        </p:pic>
      </p:grpSp>
      <p:grpSp>
        <p:nvGrpSpPr>
          <p:cNvPr id="159" name="Group 158"/>
          <p:cNvGrpSpPr/>
          <p:nvPr/>
        </p:nvGrpSpPr>
        <p:grpSpPr>
          <a:xfrm>
            <a:off x="405424" y="3891621"/>
            <a:ext cx="8333153" cy="475282"/>
            <a:chOff x="382860" y="3795666"/>
            <a:chExt cx="8031275" cy="433350"/>
          </a:xfrm>
        </p:grpSpPr>
        <p:pic>
          <p:nvPicPr>
            <p:cNvPr id="160" name="Picture 159"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8410" y="3795666"/>
              <a:ext cx="399123" cy="433350"/>
            </a:xfrm>
            <a:prstGeom prst="rect">
              <a:avLst/>
            </a:prstGeom>
          </p:spPr>
        </p:pic>
        <p:pic>
          <p:nvPicPr>
            <p:cNvPr id="161" name="Picture 160"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7267" y="3795666"/>
              <a:ext cx="399123" cy="433350"/>
            </a:xfrm>
            <a:prstGeom prst="rect">
              <a:avLst/>
            </a:prstGeom>
          </p:spPr>
        </p:pic>
        <p:pic>
          <p:nvPicPr>
            <p:cNvPr id="162" name="Picture 161"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6124" y="3795666"/>
              <a:ext cx="408102" cy="433350"/>
            </a:xfrm>
            <a:prstGeom prst="rect">
              <a:avLst/>
            </a:prstGeom>
          </p:spPr>
        </p:pic>
        <p:pic>
          <p:nvPicPr>
            <p:cNvPr id="163" name="Picture 162"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3959" y="3795666"/>
              <a:ext cx="399123" cy="433350"/>
            </a:xfrm>
            <a:prstGeom prst="rect">
              <a:avLst/>
            </a:prstGeom>
          </p:spPr>
        </p:pic>
        <p:pic>
          <p:nvPicPr>
            <p:cNvPr id="164" name="Picture 163"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816" y="3795666"/>
              <a:ext cx="399123" cy="433350"/>
            </a:xfrm>
            <a:prstGeom prst="rect">
              <a:avLst/>
            </a:prstGeom>
          </p:spPr>
        </p:pic>
        <p:pic>
          <p:nvPicPr>
            <p:cNvPr id="165" name="Picture 164"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1673" y="3795666"/>
              <a:ext cx="408102" cy="433350"/>
            </a:xfrm>
            <a:prstGeom prst="rect">
              <a:avLst/>
            </a:prstGeom>
          </p:spPr>
        </p:pic>
        <p:pic>
          <p:nvPicPr>
            <p:cNvPr id="166" name="Picture 165"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9509" y="3795666"/>
              <a:ext cx="399123" cy="433350"/>
            </a:xfrm>
            <a:prstGeom prst="rect">
              <a:avLst/>
            </a:prstGeom>
          </p:spPr>
        </p:pic>
        <p:pic>
          <p:nvPicPr>
            <p:cNvPr id="167" name="Picture 166"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8366" y="3795666"/>
              <a:ext cx="399123" cy="433350"/>
            </a:xfrm>
            <a:prstGeom prst="rect">
              <a:avLst/>
            </a:prstGeom>
          </p:spPr>
        </p:pic>
        <p:pic>
          <p:nvPicPr>
            <p:cNvPr id="168" name="Picture 167"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223" y="3795666"/>
              <a:ext cx="408102" cy="433350"/>
            </a:xfrm>
            <a:prstGeom prst="rect">
              <a:avLst/>
            </a:prstGeom>
          </p:spPr>
        </p:pic>
        <p:pic>
          <p:nvPicPr>
            <p:cNvPr id="169" name="Picture 168"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5059" y="3795666"/>
              <a:ext cx="399123" cy="433350"/>
            </a:xfrm>
            <a:prstGeom prst="rect">
              <a:avLst/>
            </a:prstGeom>
          </p:spPr>
        </p:pic>
        <p:pic>
          <p:nvPicPr>
            <p:cNvPr id="170" name="Picture 169"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3916" y="3795666"/>
              <a:ext cx="399123" cy="433350"/>
            </a:xfrm>
            <a:prstGeom prst="rect">
              <a:avLst/>
            </a:prstGeom>
          </p:spPr>
        </p:pic>
        <p:pic>
          <p:nvPicPr>
            <p:cNvPr id="171" name="Picture 170"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2773" y="3795666"/>
              <a:ext cx="408102" cy="433350"/>
            </a:xfrm>
            <a:prstGeom prst="rect">
              <a:avLst/>
            </a:prstGeom>
          </p:spPr>
        </p:pic>
        <p:pic>
          <p:nvPicPr>
            <p:cNvPr id="172" name="Picture 171"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0608" y="3795666"/>
              <a:ext cx="399123" cy="433350"/>
            </a:xfrm>
            <a:prstGeom prst="rect">
              <a:avLst/>
            </a:prstGeom>
          </p:spPr>
        </p:pic>
        <p:pic>
          <p:nvPicPr>
            <p:cNvPr id="173" name="Picture 172"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9465" y="3795666"/>
              <a:ext cx="399123" cy="433350"/>
            </a:xfrm>
            <a:prstGeom prst="rect">
              <a:avLst/>
            </a:prstGeom>
          </p:spPr>
        </p:pic>
        <p:pic>
          <p:nvPicPr>
            <p:cNvPr id="174" name="Picture 173"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8322" y="3795666"/>
              <a:ext cx="408102" cy="433350"/>
            </a:xfrm>
            <a:prstGeom prst="rect">
              <a:avLst/>
            </a:prstGeom>
          </p:spPr>
        </p:pic>
        <p:pic>
          <p:nvPicPr>
            <p:cNvPr id="175" name="Picture 174"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6158" y="3795666"/>
              <a:ext cx="399123" cy="433350"/>
            </a:xfrm>
            <a:prstGeom prst="rect">
              <a:avLst/>
            </a:prstGeom>
          </p:spPr>
        </p:pic>
        <p:pic>
          <p:nvPicPr>
            <p:cNvPr id="176" name="Picture 175"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5012" y="3795666"/>
              <a:ext cx="399123" cy="433350"/>
            </a:xfrm>
            <a:prstGeom prst="rect">
              <a:avLst/>
            </a:prstGeom>
          </p:spPr>
        </p:pic>
        <p:pic>
          <p:nvPicPr>
            <p:cNvPr id="177" name="Picture 176"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860" y="3795666"/>
              <a:ext cx="399123" cy="433350"/>
            </a:xfrm>
            <a:prstGeom prst="rect">
              <a:avLst/>
            </a:prstGeom>
          </p:spPr>
        </p:pic>
        <p:pic>
          <p:nvPicPr>
            <p:cNvPr id="178" name="Picture 177"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717" y="3795666"/>
              <a:ext cx="399123" cy="433350"/>
            </a:xfrm>
            <a:prstGeom prst="rect">
              <a:avLst/>
            </a:prstGeom>
          </p:spPr>
        </p:pic>
        <p:pic>
          <p:nvPicPr>
            <p:cNvPr id="179" name="Picture 178"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574" y="3795666"/>
              <a:ext cx="408102" cy="433350"/>
            </a:xfrm>
            <a:prstGeom prst="rect">
              <a:avLst/>
            </a:prstGeom>
          </p:spPr>
        </p:pic>
      </p:grpSp>
      <p:grpSp>
        <p:nvGrpSpPr>
          <p:cNvPr id="189" name="Group 188"/>
          <p:cNvGrpSpPr/>
          <p:nvPr/>
        </p:nvGrpSpPr>
        <p:grpSpPr>
          <a:xfrm>
            <a:off x="405424" y="3331306"/>
            <a:ext cx="8333153" cy="475282"/>
            <a:chOff x="405424" y="3331306"/>
            <a:chExt cx="8333153" cy="475282"/>
          </a:xfrm>
        </p:grpSpPr>
        <p:pic>
          <p:nvPicPr>
            <p:cNvPr id="111" name="Picture 110"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215" y="3331306"/>
              <a:ext cx="414125" cy="475282"/>
            </a:xfrm>
            <a:prstGeom prst="rect">
              <a:avLst/>
            </a:prstGeom>
          </p:spPr>
        </p:pic>
        <p:pic>
          <p:nvPicPr>
            <p:cNvPr id="112" name="Picture 111"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424" y="3331306"/>
              <a:ext cx="414125" cy="475282"/>
            </a:xfrm>
            <a:prstGeom prst="rect">
              <a:avLst/>
            </a:prstGeom>
          </p:spPr>
        </p:pic>
        <p:pic>
          <p:nvPicPr>
            <p:cNvPr id="113" name="Picture 112"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5796" y="3331306"/>
              <a:ext cx="414125" cy="475282"/>
            </a:xfrm>
            <a:prstGeom prst="rect">
              <a:avLst/>
            </a:prstGeom>
          </p:spPr>
        </p:pic>
        <p:pic>
          <p:nvPicPr>
            <p:cNvPr id="114" name="Picture 113"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9005" y="3331306"/>
              <a:ext cx="414125" cy="475282"/>
            </a:xfrm>
            <a:prstGeom prst="rect">
              <a:avLst/>
            </a:prstGeom>
          </p:spPr>
        </p:pic>
        <p:pic>
          <p:nvPicPr>
            <p:cNvPr id="115" name="Picture 114"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9377" y="3331306"/>
              <a:ext cx="414125" cy="475282"/>
            </a:xfrm>
            <a:prstGeom prst="rect">
              <a:avLst/>
            </a:prstGeom>
          </p:spPr>
        </p:pic>
        <p:pic>
          <p:nvPicPr>
            <p:cNvPr id="116" name="Picture 115"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2586" y="3331306"/>
              <a:ext cx="414125" cy="475282"/>
            </a:xfrm>
            <a:prstGeom prst="rect">
              <a:avLst/>
            </a:prstGeom>
          </p:spPr>
        </p:pic>
        <p:pic>
          <p:nvPicPr>
            <p:cNvPr id="117" name="Picture 116"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2958" y="3331306"/>
              <a:ext cx="414125" cy="475282"/>
            </a:xfrm>
            <a:prstGeom prst="rect">
              <a:avLst/>
            </a:prstGeom>
          </p:spPr>
        </p:pic>
        <p:pic>
          <p:nvPicPr>
            <p:cNvPr id="118" name="Picture 117"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6168" y="3331306"/>
              <a:ext cx="414125" cy="475282"/>
            </a:xfrm>
            <a:prstGeom prst="rect">
              <a:avLst/>
            </a:prstGeom>
          </p:spPr>
        </p:pic>
        <p:pic>
          <p:nvPicPr>
            <p:cNvPr id="119" name="Picture 118"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6540" y="3331306"/>
              <a:ext cx="414125" cy="475282"/>
            </a:xfrm>
            <a:prstGeom prst="rect">
              <a:avLst/>
            </a:prstGeom>
          </p:spPr>
        </p:pic>
        <p:pic>
          <p:nvPicPr>
            <p:cNvPr id="120" name="Picture 119"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749" y="3331306"/>
              <a:ext cx="414125" cy="475282"/>
            </a:xfrm>
            <a:prstGeom prst="rect">
              <a:avLst/>
            </a:prstGeom>
          </p:spPr>
        </p:pic>
        <p:pic>
          <p:nvPicPr>
            <p:cNvPr id="121" name="Picture 120"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0121" y="3331306"/>
              <a:ext cx="414125" cy="475282"/>
            </a:xfrm>
            <a:prstGeom prst="rect">
              <a:avLst/>
            </a:prstGeom>
          </p:spPr>
        </p:pic>
        <p:pic>
          <p:nvPicPr>
            <p:cNvPr id="122" name="Picture 121"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3330" y="3331306"/>
              <a:ext cx="414125" cy="475282"/>
            </a:xfrm>
            <a:prstGeom prst="rect">
              <a:avLst/>
            </a:prstGeom>
          </p:spPr>
        </p:pic>
        <p:grpSp>
          <p:nvGrpSpPr>
            <p:cNvPr id="188" name="Group 187"/>
            <p:cNvGrpSpPr/>
            <p:nvPr/>
          </p:nvGrpSpPr>
          <p:grpSpPr>
            <a:xfrm>
              <a:off x="5408879" y="3331306"/>
              <a:ext cx="3329698" cy="475282"/>
              <a:chOff x="5561279" y="4044021"/>
              <a:chExt cx="3329698" cy="475282"/>
            </a:xfrm>
          </p:grpSpPr>
          <p:pic>
            <p:nvPicPr>
              <p:cNvPr id="180" name="Picture 179"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1279" y="4044021"/>
                <a:ext cx="414125" cy="475282"/>
              </a:xfrm>
              <a:prstGeom prst="rect">
                <a:avLst/>
              </a:prstGeom>
            </p:spPr>
          </p:pic>
          <p:pic>
            <p:nvPicPr>
              <p:cNvPr id="181" name="Picture 180"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128" y="4044021"/>
                <a:ext cx="414125" cy="475282"/>
              </a:xfrm>
              <a:prstGeom prst="rect">
                <a:avLst/>
              </a:prstGeom>
            </p:spPr>
          </p:pic>
          <p:pic>
            <p:nvPicPr>
              <p:cNvPr id="182" name="Picture 181"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977" y="4044021"/>
                <a:ext cx="423442" cy="475282"/>
              </a:xfrm>
              <a:prstGeom prst="rect">
                <a:avLst/>
              </a:prstGeom>
            </p:spPr>
          </p:pic>
          <p:pic>
            <p:nvPicPr>
              <p:cNvPr id="183" name="Picture 182"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142" y="4044021"/>
                <a:ext cx="414125" cy="475282"/>
              </a:xfrm>
              <a:prstGeom prst="rect">
                <a:avLst/>
              </a:prstGeom>
            </p:spPr>
          </p:pic>
          <p:pic>
            <p:nvPicPr>
              <p:cNvPr id="184" name="Picture 183"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5991" y="4044021"/>
                <a:ext cx="414125" cy="475282"/>
              </a:xfrm>
              <a:prstGeom prst="rect">
                <a:avLst/>
              </a:prstGeom>
            </p:spPr>
          </p:pic>
          <p:pic>
            <p:nvPicPr>
              <p:cNvPr id="185" name="Picture 184"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840" y="4044021"/>
                <a:ext cx="423442" cy="475282"/>
              </a:xfrm>
              <a:prstGeom prst="rect">
                <a:avLst/>
              </a:prstGeom>
            </p:spPr>
          </p:pic>
          <p:pic>
            <p:nvPicPr>
              <p:cNvPr id="186" name="Picture 185"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3006" y="4044021"/>
                <a:ext cx="414125" cy="475282"/>
              </a:xfrm>
              <a:prstGeom prst="rect">
                <a:avLst/>
              </a:prstGeom>
            </p:spPr>
          </p:pic>
          <p:pic>
            <p:nvPicPr>
              <p:cNvPr id="187" name="Picture 186"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6852" y="4044021"/>
                <a:ext cx="414125" cy="475282"/>
              </a:xfrm>
              <a:prstGeom prst="rect">
                <a:avLst/>
              </a:prstGeom>
            </p:spPr>
          </p:pic>
        </p:grpSp>
      </p:grpSp>
    </p:spTree>
    <p:extLst>
      <p:ext uri="{BB962C8B-B14F-4D97-AF65-F5344CB8AC3E}">
        <p14:creationId xmlns:p14="http://schemas.microsoft.com/office/powerpoint/2010/main" val="3276688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3" y="0"/>
            <a:ext cx="9144000" cy="6858000"/>
          </a:xfrm>
          <a:prstGeom prst="rect">
            <a:avLst/>
          </a:prstGeom>
        </p:spPr>
      </p:pic>
      <p:sp>
        <p:nvSpPr>
          <p:cNvPr id="3" name="Title 1"/>
          <p:cNvSpPr>
            <a:spLocks noGrp="1"/>
          </p:cNvSpPr>
          <p:nvPr>
            <p:ph type="ctrTitle"/>
          </p:nvPr>
        </p:nvSpPr>
        <p:spPr>
          <a:xfrm>
            <a:off x="685800" y="867485"/>
            <a:ext cx="7772400" cy="444853"/>
          </a:xfrm>
        </p:spPr>
        <p:txBody>
          <a:bodyPr>
            <a:noAutofit/>
          </a:bodyPr>
          <a:lstStyle/>
          <a:p>
            <a:r>
              <a:rPr lang="en-US" sz="2600" b="1" dirty="0" smtClean="0">
                <a:solidFill>
                  <a:srgbClr val="0E74C2"/>
                </a:solidFill>
              </a:rPr>
              <a:t> </a:t>
            </a:r>
            <a:endParaRPr lang="en-US" sz="2600" b="1" dirty="0">
              <a:solidFill>
                <a:srgbClr val="0E74C2"/>
              </a:solidFill>
            </a:endParaRPr>
          </a:p>
        </p:txBody>
      </p:sp>
      <p:sp>
        <p:nvSpPr>
          <p:cNvPr id="9" name="Subtitle 2"/>
          <p:cNvSpPr>
            <a:spLocks noGrp="1"/>
          </p:cNvSpPr>
          <p:nvPr>
            <p:ph type="subTitle" idx="1"/>
          </p:nvPr>
        </p:nvSpPr>
        <p:spPr>
          <a:xfrm>
            <a:off x="275620" y="573766"/>
            <a:ext cx="8590090" cy="1748056"/>
          </a:xfrm>
        </p:spPr>
        <p:txBody>
          <a:bodyPr>
            <a:noAutofit/>
          </a:bodyPr>
          <a:lstStyle/>
          <a:p>
            <a:pPr defTabSz="617538">
              <a:lnSpc>
                <a:spcPct val="120000"/>
              </a:lnSpc>
            </a:pPr>
            <a:r>
              <a:rPr lang="tr-TR" altLang="tr-TR" sz="2000" b="1" dirty="0" smtClean="0">
                <a:solidFill>
                  <a:schemeClr val="tx1">
                    <a:lumMod val="75000"/>
                    <a:lumOff val="25000"/>
                  </a:schemeClr>
                </a:solidFill>
              </a:rPr>
              <a:t>Yaşadığı şiddeti kimseye </a:t>
            </a:r>
            <a:r>
              <a:rPr lang="en-US" altLang="tr-TR" sz="2000" b="1" dirty="0" smtClean="0">
                <a:solidFill>
                  <a:schemeClr val="tx1">
                    <a:lumMod val="75000"/>
                    <a:lumOff val="25000"/>
                  </a:schemeClr>
                </a:solidFill>
              </a:rPr>
              <a:t>a</a:t>
            </a:r>
            <a:r>
              <a:rPr lang="tr-TR" altLang="tr-TR" sz="2000" b="1" dirty="0" err="1" smtClean="0">
                <a:solidFill>
                  <a:schemeClr val="tx1">
                    <a:lumMod val="75000"/>
                    <a:lumOff val="25000"/>
                  </a:schemeClr>
                </a:solidFill>
              </a:rPr>
              <a:t>nlatamayan</a:t>
            </a:r>
            <a:r>
              <a:rPr lang="tr-TR" altLang="tr-TR" sz="2000" b="1" dirty="0" smtClean="0">
                <a:solidFill>
                  <a:schemeClr val="tx1">
                    <a:lumMod val="75000"/>
                    <a:lumOff val="25000"/>
                  </a:schemeClr>
                </a:solidFill>
              </a:rPr>
              <a:t> kadınların oranı</a:t>
            </a:r>
            <a:endParaRPr lang="tr-TR" altLang="tr-TR" sz="2000" b="1" dirty="0">
              <a:solidFill>
                <a:schemeClr val="tx1">
                  <a:lumMod val="75000"/>
                  <a:lumOff val="25000"/>
                </a:schemeClr>
              </a:solidFill>
            </a:endParaRPr>
          </a:p>
          <a:p>
            <a:pPr defTabSz="617538"/>
            <a:r>
              <a:rPr lang="tr-TR" altLang="tr-TR" sz="2800" b="1" dirty="0" smtClean="0">
                <a:solidFill>
                  <a:srgbClr val="0E74C2"/>
                </a:solidFill>
              </a:rPr>
              <a:t>%44</a:t>
            </a:r>
            <a:r>
              <a:rPr lang="tr-TR" altLang="tr-TR" sz="2000" b="1" dirty="0" smtClean="0">
                <a:solidFill>
                  <a:schemeClr val="tx1">
                    <a:lumMod val="75000"/>
                    <a:lumOff val="25000"/>
                  </a:schemeClr>
                </a:solidFill>
              </a:rPr>
              <a:t>‘tür</a:t>
            </a:r>
            <a:endParaRPr lang="tr-TR" altLang="tr-TR" sz="2000" b="1" dirty="0">
              <a:solidFill>
                <a:schemeClr val="tx1">
                  <a:lumMod val="75000"/>
                  <a:lumOff val="25000"/>
                </a:schemeClr>
              </a:solidFill>
            </a:endParaRPr>
          </a:p>
          <a:p>
            <a:pPr defTabSz="617538">
              <a:lnSpc>
                <a:spcPct val="140000"/>
              </a:lnSpc>
            </a:pPr>
            <a:r>
              <a:rPr lang="tr-TR" altLang="tr-TR" sz="1800" dirty="0" smtClean="0">
                <a:solidFill>
                  <a:schemeClr val="tx1">
                    <a:lumMod val="75000"/>
                    <a:lumOff val="25000"/>
                  </a:schemeClr>
                </a:solidFill>
              </a:rPr>
              <a:t>(</a:t>
            </a:r>
            <a:r>
              <a:rPr lang="tr-TR" altLang="tr-TR" sz="1800" dirty="0">
                <a:solidFill>
                  <a:schemeClr val="tx1">
                    <a:lumMod val="75000"/>
                    <a:lumOff val="25000"/>
                  </a:schemeClr>
                </a:solidFill>
              </a:rPr>
              <a:t>KSGM, 2014).</a:t>
            </a:r>
            <a:endParaRPr lang="tr-TR" altLang="tr-TR" sz="1800" dirty="0">
              <a:solidFill>
                <a:schemeClr val="tx1">
                  <a:lumMod val="75000"/>
                  <a:lumOff val="25000"/>
                </a:schemeClr>
              </a:solidFill>
              <a:sym typeface="Webdings" panose="05030102010509060703" pitchFamily="18" charset="2"/>
            </a:endParaRPr>
          </a:p>
        </p:txBody>
      </p:sp>
      <p:grpSp>
        <p:nvGrpSpPr>
          <p:cNvPr id="137" name="Group 136"/>
          <p:cNvGrpSpPr/>
          <p:nvPr/>
        </p:nvGrpSpPr>
        <p:grpSpPr>
          <a:xfrm>
            <a:off x="532550" y="2308373"/>
            <a:ext cx="8333153" cy="2716538"/>
            <a:chOff x="593548" y="3473281"/>
            <a:chExt cx="8031277" cy="2476872"/>
          </a:xfrm>
        </p:grpSpPr>
        <p:grpSp>
          <p:nvGrpSpPr>
            <p:cNvPr id="4" name="Group 3"/>
            <p:cNvGrpSpPr/>
            <p:nvPr/>
          </p:nvGrpSpPr>
          <p:grpSpPr>
            <a:xfrm>
              <a:off x="593548" y="5516803"/>
              <a:ext cx="8031277" cy="433350"/>
              <a:chOff x="382860" y="3795666"/>
              <a:chExt cx="8031277" cy="433350"/>
            </a:xfrm>
          </p:grpSpPr>
          <p:pic>
            <p:nvPicPr>
              <p:cNvPr id="15" name="Picture 14"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8410" y="3795666"/>
                <a:ext cx="399123" cy="433350"/>
              </a:xfrm>
              <a:prstGeom prst="rect">
                <a:avLst/>
              </a:prstGeom>
            </p:spPr>
          </p:pic>
          <p:pic>
            <p:nvPicPr>
              <p:cNvPr id="16" name="Picture 15"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7267" y="3795666"/>
                <a:ext cx="399123" cy="433350"/>
              </a:xfrm>
              <a:prstGeom prst="rect">
                <a:avLst/>
              </a:prstGeom>
            </p:spPr>
          </p:pic>
          <p:pic>
            <p:nvPicPr>
              <p:cNvPr id="17" name="Picture 16"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6124" y="3795666"/>
                <a:ext cx="408102" cy="433350"/>
              </a:xfrm>
              <a:prstGeom prst="rect">
                <a:avLst/>
              </a:prstGeom>
            </p:spPr>
          </p:pic>
          <p:pic>
            <p:nvPicPr>
              <p:cNvPr id="13" name="Picture 12"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3960" y="3795666"/>
                <a:ext cx="399123" cy="433350"/>
              </a:xfrm>
              <a:prstGeom prst="rect">
                <a:avLst/>
              </a:prstGeom>
            </p:spPr>
          </p:pic>
          <p:pic>
            <p:nvPicPr>
              <p:cNvPr id="19" name="Picture 18"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817" y="3795666"/>
                <a:ext cx="399123" cy="433350"/>
              </a:xfrm>
              <a:prstGeom prst="rect">
                <a:avLst/>
              </a:prstGeom>
            </p:spPr>
          </p:pic>
          <p:pic>
            <p:nvPicPr>
              <p:cNvPr id="20" name="Picture 19"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1674" y="3795666"/>
                <a:ext cx="408102" cy="433350"/>
              </a:xfrm>
              <a:prstGeom prst="rect">
                <a:avLst/>
              </a:prstGeom>
            </p:spPr>
          </p:pic>
          <p:pic>
            <p:nvPicPr>
              <p:cNvPr id="22" name="Picture 21"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9510" y="3795666"/>
                <a:ext cx="399123" cy="433350"/>
              </a:xfrm>
              <a:prstGeom prst="rect">
                <a:avLst/>
              </a:prstGeom>
            </p:spPr>
          </p:pic>
          <p:pic>
            <p:nvPicPr>
              <p:cNvPr id="23" name="Picture 22"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8367" y="3795666"/>
                <a:ext cx="399123" cy="433350"/>
              </a:xfrm>
              <a:prstGeom prst="rect">
                <a:avLst/>
              </a:prstGeom>
            </p:spPr>
          </p:pic>
          <p:pic>
            <p:nvPicPr>
              <p:cNvPr id="24" name="Picture 23"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224" y="3795666"/>
                <a:ext cx="408102" cy="433350"/>
              </a:xfrm>
              <a:prstGeom prst="rect">
                <a:avLst/>
              </a:prstGeom>
            </p:spPr>
          </p:pic>
          <p:pic>
            <p:nvPicPr>
              <p:cNvPr id="26" name="Picture 25"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5060" y="3795666"/>
                <a:ext cx="399123" cy="433350"/>
              </a:xfrm>
              <a:prstGeom prst="rect">
                <a:avLst/>
              </a:prstGeom>
            </p:spPr>
          </p:pic>
          <p:pic>
            <p:nvPicPr>
              <p:cNvPr id="27" name="Picture 26"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3917" y="3795666"/>
                <a:ext cx="399123" cy="433350"/>
              </a:xfrm>
              <a:prstGeom prst="rect">
                <a:avLst/>
              </a:prstGeom>
            </p:spPr>
          </p:pic>
          <p:pic>
            <p:nvPicPr>
              <p:cNvPr id="28" name="Picture 27"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2774" y="3795666"/>
                <a:ext cx="408102" cy="433350"/>
              </a:xfrm>
              <a:prstGeom prst="rect">
                <a:avLst/>
              </a:prstGeom>
            </p:spPr>
          </p:pic>
          <p:pic>
            <p:nvPicPr>
              <p:cNvPr id="30" name="Picture 29"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0610" y="3795666"/>
                <a:ext cx="399123" cy="433350"/>
              </a:xfrm>
              <a:prstGeom prst="rect">
                <a:avLst/>
              </a:prstGeom>
            </p:spPr>
          </p:pic>
          <p:pic>
            <p:nvPicPr>
              <p:cNvPr id="31" name="Picture 30"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9467" y="3795666"/>
                <a:ext cx="399123" cy="433350"/>
              </a:xfrm>
              <a:prstGeom prst="rect">
                <a:avLst/>
              </a:prstGeom>
            </p:spPr>
          </p:pic>
          <p:pic>
            <p:nvPicPr>
              <p:cNvPr id="32" name="Picture 31"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8324" y="3795666"/>
                <a:ext cx="408102" cy="433350"/>
              </a:xfrm>
              <a:prstGeom prst="rect">
                <a:avLst/>
              </a:prstGeom>
            </p:spPr>
          </p:pic>
          <p:pic>
            <p:nvPicPr>
              <p:cNvPr id="34" name="Picture 33"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6160" y="3795666"/>
                <a:ext cx="399123" cy="433350"/>
              </a:xfrm>
              <a:prstGeom prst="rect">
                <a:avLst/>
              </a:prstGeom>
            </p:spPr>
          </p:pic>
          <p:pic>
            <p:nvPicPr>
              <p:cNvPr id="35" name="Picture 34"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5014" y="3795666"/>
                <a:ext cx="399123" cy="433350"/>
              </a:xfrm>
              <a:prstGeom prst="rect">
                <a:avLst/>
              </a:prstGeom>
            </p:spPr>
          </p:pic>
          <p:pic>
            <p:nvPicPr>
              <p:cNvPr id="38" name="Picture 37"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860" y="3795666"/>
                <a:ext cx="399123" cy="433350"/>
              </a:xfrm>
              <a:prstGeom prst="rect">
                <a:avLst/>
              </a:prstGeom>
            </p:spPr>
          </p:pic>
          <p:pic>
            <p:nvPicPr>
              <p:cNvPr id="39" name="Picture 38"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717" y="3795666"/>
                <a:ext cx="399123" cy="433350"/>
              </a:xfrm>
              <a:prstGeom prst="rect">
                <a:avLst/>
              </a:prstGeom>
            </p:spPr>
          </p:pic>
          <p:pic>
            <p:nvPicPr>
              <p:cNvPr id="40" name="Picture 39"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574" y="3795666"/>
                <a:ext cx="408102" cy="433350"/>
              </a:xfrm>
              <a:prstGeom prst="rect">
                <a:avLst/>
              </a:prstGeom>
            </p:spPr>
          </p:pic>
        </p:grpSp>
        <p:grpSp>
          <p:nvGrpSpPr>
            <p:cNvPr id="41" name="Group 40"/>
            <p:cNvGrpSpPr/>
            <p:nvPr/>
          </p:nvGrpSpPr>
          <p:grpSpPr>
            <a:xfrm>
              <a:off x="593548" y="5005924"/>
              <a:ext cx="8031277" cy="433350"/>
              <a:chOff x="382860" y="3795666"/>
              <a:chExt cx="8031277" cy="433350"/>
            </a:xfrm>
          </p:grpSpPr>
          <p:pic>
            <p:nvPicPr>
              <p:cNvPr id="42" name="Picture 41"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8410" y="3795666"/>
                <a:ext cx="399123" cy="433350"/>
              </a:xfrm>
              <a:prstGeom prst="rect">
                <a:avLst/>
              </a:prstGeom>
            </p:spPr>
          </p:pic>
          <p:pic>
            <p:nvPicPr>
              <p:cNvPr id="43" name="Picture 42"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7267" y="3795666"/>
                <a:ext cx="399123" cy="433350"/>
              </a:xfrm>
              <a:prstGeom prst="rect">
                <a:avLst/>
              </a:prstGeom>
            </p:spPr>
          </p:pic>
          <p:pic>
            <p:nvPicPr>
              <p:cNvPr id="44" name="Picture 43"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6124" y="3795666"/>
                <a:ext cx="408102" cy="433350"/>
              </a:xfrm>
              <a:prstGeom prst="rect">
                <a:avLst/>
              </a:prstGeom>
            </p:spPr>
          </p:pic>
          <p:pic>
            <p:nvPicPr>
              <p:cNvPr id="45" name="Picture 44"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3960" y="3795666"/>
                <a:ext cx="399123" cy="433350"/>
              </a:xfrm>
              <a:prstGeom prst="rect">
                <a:avLst/>
              </a:prstGeom>
            </p:spPr>
          </p:pic>
          <p:pic>
            <p:nvPicPr>
              <p:cNvPr id="46" name="Picture 45"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817" y="3795666"/>
                <a:ext cx="399123" cy="433350"/>
              </a:xfrm>
              <a:prstGeom prst="rect">
                <a:avLst/>
              </a:prstGeom>
            </p:spPr>
          </p:pic>
          <p:pic>
            <p:nvPicPr>
              <p:cNvPr id="47" name="Picture 46"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1674" y="3795666"/>
                <a:ext cx="408102" cy="433350"/>
              </a:xfrm>
              <a:prstGeom prst="rect">
                <a:avLst/>
              </a:prstGeom>
            </p:spPr>
          </p:pic>
          <p:pic>
            <p:nvPicPr>
              <p:cNvPr id="48" name="Picture 47"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9510" y="3795666"/>
                <a:ext cx="399123" cy="433350"/>
              </a:xfrm>
              <a:prstGeom prst="rect">
                <a:avLst/>
              </a:prstGeom>
            </p:spPr>
          </p:pic>
          <p:pic>
            <p:nvPicPr>
              <p:cNvPr id="49" name="Picture 48"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8367" y="3795666"/>
                <a:ext cx="399123" cy="433350"/>
              </a:xfrm>
              <a:prstGeom prst="rect">
                <a:avLst/>
              </a:prstGeom>
            </p:spPr>
          </p:pic>
          <p:pic>
            <p:nvPicPr>
              <p:cNvPr id="50" name="Picture 49"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224" y="3795666"/>
                <a:ext cx="408102" cy="433350"/>
              </a:xfrm>
              <a:prstGeom prst="rect">
                <a:avLst/>
              </a:prstGeom>
            </p:spPr>
          </p:pic>
          <p:pic>
            <p:nvPicPr>
              <p:cNvPr id="51" name="Picture 50"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5060" y="3795666"/>
                <a:ext cx="399123" cy="433350"/>
              </a:xfrm>
              <a:prstGeom prst="rect">
                <a:avLst/>
              </a:prstGeom>
            </p:spPr>
          </p:pic>
          <p:pic>
            <p:nvPicPr>
              <p:cNvPr id="52" name="Picture 51"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3917" y="3795666"/>
                <a:ext cx="399123" cy="433350"/>
              </a:xfrm>
              <a:prstGeom prst="rect">
                <a:avLst/>
              </a:prstGeom>
            </p:spPr>
          </p:pic>
          <p:pic>
            <p:nvPicPr>
              <p:cNvPr id="53" name="Picture 52"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2774" y="3795666"/>
                <a:ext cx="408102" cy="433350"/>
              </a:xfrm>
              <a:prstGeom prst="rect">
                <a:avLst/>
              </a:prstGeom>
            </p:spPr>
          </p:pic>
          <p:pic>
            <p:nvPicPr>
              <p:cNvPr id="54" name="Picture 53"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0610" y="3795666"/>
                <a:ext cx="399123" cy="433350"/>
              </a:xfrm>
              <a:prstGeom prst="rect">
                <a:avLst/>
              </a:prstGeom>
            </p:spPr>
          </p:pic>
          <p:pic>
            <p:nvPicPr>
              <p:cNvPr id="55" name="Picture 54"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9467" y="3795666"/>
                <a:ext cx="399123" cy="433350"/>
              </a:xfrm>
              <a:prstGeom prst="rect">
                <a:avLst/>
              </a:prstGeom>
            </p:spPr>
          </p:pic>
          <p:pic>
            <p:nvPicPr>
              <p:cNvPr id="56" name="Picture 55"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8324" y="3795666"/>
                <a:ext cx="408102" cy="433350"/>
              </a:xfrm>
              <a:prstGeom prst="rect">
                <a:avLst/>
              </a:prstGeom>
            </p:spPr>
          </p:pic>
          <p:pic>
            <p:nvPicPr>
              <p:cNvPr id="57" name="Picture 56"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6160" y="3795666"/>
                <a:ext cx="399123" cy="433350"/>
              </a:xfrm>
              <a:prstGeom prst="rect">
                <a:avLst/>
              </a:prstGeom>
            </p:spPr>
          </p:pic>
          <p:pic>
            <p:nvPicPr>
              <p:cNvPr id="58" name="Picture 57"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5014" y="3795666"/>
                <a:ext cx="399123" cy="433350"/>
              </a:xfrm>
              <a:prstGeom prst="rect">
                <a:avLst/>
              </a:prstGeom>
            </p:spPr>
          </p:pic>
          <p:pic>
            <p:nvPicPr>
              <p:cNvPr id="59" name="Picture 58"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860" y="3795666"/>
                <a:ext cx="399123" cy="433350"/>
              </a:xfrm>
              <a:prstGeom prst="rect">
                <a:avLst/>
              </a:prstGeom>
            </p:spPr>
          </p:pic>
          <p:pic>
            <p:nvPicPr>
              <p:cNvPr id="60" name="Picture 59"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717" y="3795666"/>
                <a:ext cx="399123" cy="433350"/>
              </a:xfrm>
              <a:prstGeom prst="rect">
                <a:avLst/>
              </a:prstGeom>
            </p:spPr>
          </p:pic>
          <p:pic>
            <p:nvPicPr>
              <p:cNvPr id="61" name="Picture 60"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574" y="3795666"/>
                <a:ext cx="408102" cy="433350"/>
              </a:xfrm>
              <a:prstGeom prst="rect">
                <a:avLst/>
              </a:prstGeom>
            </p:spPr>
          </p:pic>
        </p:grpSp>
        <p:grpSp>
          <p:nvGrpSpPr>
            <p:cNvPr id="110" name="Group 109"/>
            <p:cNvGrpSpPr/>
            <p:nvPr/>
          </p:nvGrpSpPr>
          <p:grpSpPr>
            <a:xfrm>
              <a:off x="593548" y="3473281"/>
              <a:ext cx="8031277" cy="433350"/>
              <a:chOff x="708896" y="3689956"/>
              <a:chExt cx="8031277" cy="433350"/>
            </a:xfrm>
          </p:grpSpPr>
          <p:pic>
            <p:nvPicPr>
              <p:cNvPr id="111" name="Picture 110"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0588" y="3689956"/>
                <a:ext cx="399123" cy="433350"/>
              </a:xfrm>
              <a:prstGeom prst="rect">
                <a:avLst/>
              </a:prstGeom>
            </p:spPr>
          </p:pic>
          <p:pic>
            <p:nvPicPr>
              <p:cNvPr id="112" name="Picture 111"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896" y="3689956"/>
                <a:ext cx="399123" cy="433350"/>
              </a:xfrm>
              <a:prstGeom prst="rect">
                <a:avLst/>
              </a:prstGeom>
            </p:spPr>
          </p:pic>
          <p:pic>
            <p:nvPicPr>
              <p:cNvPr id="113" name="Picture 112"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3972" y="3689956"/>
                <a:ext cx="399123" cy="433350"/>
              </a:xfrm>
              <a:prstGeom prst="rect">
                <a:avLst/>
              </a:prstGeom>
            </p:spPr>
          </p:pic>
          <p:pic>
            <p:nvPicPr>
              <p:cNvPr id="114" name="Picture 113"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2280" y="3689956"/>
                <a:ext cx="399123" cy="433350"/>
              </a:xfrm>
              <a:prstGeom prst="rect">
                <a:avLst/>
              </a:prstGeom>
            </p:spPr>
          </p:pic>
          <p:pic>
            <p:nvPicPr>
              <p:cNvPr id="115" name="Picture 114"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7356" y="3689956"/>
                <a:ext cx="399123" cy="433350"/>
              </a:xfrm>
              <a:prstGeom prst="rect">
                <a:avLst/>
              </a:prstGeom>
            </p:spPr>
          </p:pic>
          <p:pic>
            <p:nvPicPr>
              <p:cNvPr id="116" name="Picture 115"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5664" y="3689956"/>
                <a:ext cx="399123" cy="433350"/>
              </a:xfrm>
              <a:prstGeom prst="rect">
                <a:avLst/>
              </a:prstGeom>
            </p:spPr>
          </p:pic>
          <p:pic>
            <p:nvPicPr>
              <p:cNvPr id="117" name="Picture 116"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0740" y="3689956"/>
                <a:ext cx="399123" cy="433350"/>
              </a:xfrm>
              <a:prstGeom prst="rect">
                <a:avLst/>
              </a:prstGeom>
            </p:spPr>
          </p:pic>
          <p:pic>
            <p:nvPicPr>
              <p:cNvPr id="118" name="Picture 117"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9048" y="3689956"/>
                <a:ext cx="399123" cy="433350"/>
              </a:xfrm>
              <a:prstGeom prst="rect">
                <a:avLst/>
              </a:prstGeom>
            </p:spPr>
          </p:pic>
          <p:pic>
            <p:nvPicPr>
              <p:cNvPr id="119" name="Picture 118"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4124" y="3689956"/>
                <a:ext cx="399123" cy="433350"/>
              </a:xfrm>
              <a:prstGeom prst="rect">
                <a:avLst/>
              </a:prstGeom>
            </p:spPr>
          </p:pic>
          <p:pic>
            <p:nvPicPr>
              <p:cNvPr id="120" name="Picture 119"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2432" y="3689956"/>
                <a:ext cx="399123" cy="433350"/>
              </a:xfrm>
              <a:prstGeom prst="rect">
                <a:avLst/>
              </a:prstGeom>
            </p:spPr>
          </p:pic>
          <p:pic>
            <p:nvPicPr>
              <p:cNvPr id="121" name="Picture 120"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7508" y="3689956"/>
                <a:ext cx="399123" cy="433350"/>
              </a:xfrm>
              <a:prstGeom prst="rect">
                <a:avLst/>
              </a:prstGeom>
            </p:spPr>
          </p:pic>
          <p:pic>
            <p:nvPicPr>
              <p:cNvPr id="122" name="Picture 121"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5816" y="3689956"/>
                <a:ext cx="399123" cy="433350"/>
              </a:xfrm>
              <a:prstGeom prst="rect">
                <a:avLst/>
              </a:prstGeom>
            </p:spPr>
          </p:pic>
          <p:pic>
            <p:nvPicPr>
              <p:cNvPr id="123" name="Picture 122"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0892" y="3689956"/>
                <a:ext cx="399123" cy="433350"/>
              </a:xfrm>
              <a:prstGeom prst="rect">
                <a:avLst/>
              </a:prstGeom>
            </p:spPr>
          </p:pic>
          <p:pic>
            <p:nvPicPr>
              <p:cNvPr id="124" name="Picture 123"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9200" y="3689956"/>
                <a:ext cx="399123" cy="433350"/>
              </a:xfrm>
              <a:prstGeom prst="rect">
                <a:avLst/>
              </a:prstGeom>
            </p:spPr>
          </p:pic>
          <p:pic>
            <p:nvPicPr>
              <p:cNvPr id="125" name="Picture 124"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4276" y="3689956"/>
                <a:ext cx="399123" cy="433350"/>
              </a:xfrm>
              <a:prstGeom prst="rect">
                <a:avLst/>
              </a:prstGeom>
            </p:spPr>
          </p:pic>
          <p:pic>
            <p:nvPicPr>
              <p:cNvPr id="126" name="Picture 125"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2584" y="3689956"/>
                <a:ext cx="399123" cy="433350"/>
              </a:xfrm>
              <a:prstGeom prst="rect">
                <a:avLst/>
              </a:prstGeom>
            </p:spPr>
          </p:pic>
          <p:pic>
            <p:nvPicPr>
              <p:cNvPr id="127" name="Picture 126"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7660" y="3689956"/>
                <a:ext cx="399123" cy="433350"/>
              </a:xfrm>
              <a:prstGeom prst="rect">
                <a:avLst/>
              </a:prstGeom>
            </p:spPr>
          </p:pic>
          <p:pic>
            <p:nvPicPr>
              <p:cNvPr id="128" name="Picture 127"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5968" y="3689956"/>
                <a:ext cx="399123" cy="433350"/>
              </a:xfrm>
              <a:prstGeom prst="rect">
                <a:avLst/>
              </a:prstGeom>
            </p:spPr>
          </p:pic>
          <p:pic>
            <p:nvPicPr>
              <p:cNvPr id="129" name="Picture 128"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1049" y="3689956"/>
                <a:ext cx="399124" cy="433350"/>
              </a:xfrm>
              <a:prstGeom prst="rect">
                <a:avLst/>
              </a:prstGeom>
            </p:spPr>
          </p:pic>
          <p:pic>
            <p:nvPicPr>
              <p:cNvPr id="130" name="Picture 129"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9352" y="3689956"/>
                <a:ext cx="399124" cy="433350"/>
              </a:xfrm>
              <a:prstGeom prst="rect">
                <a:avLst/>
              </a:prstGeom>
            </p:spPr>
          </p:pic>
        </p:grpSp>
        <p:grpSp>
          <p:nvGrpSpPr>
            <p:cNvPr id="136" name="Group 135"/>
            <p:cNvGrpSpPr/>
            <p:nvPr/>
          </p:nvGrpSpPr>
          <p:grpSpPr>
            <a:xfrm>
              <a:off x="593548" y="3984162"/>
              <a:ext cx="8031277" cy="433350"/>
              <a:chOff x="593548" y="3984162"/>
              <a:chExt cx="8031277" cy="433350"/>
            </a:xfrm>
          </p:grpSpPr>
          <p:pic>
            <p:nvPicPr>
              <p:cNvPr id="14" name="Picture 13"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880" y="3984162"/>
                <a:ext cx="401484" cy="433350"/>
              </a:xfrm>
              <a:prstGeom prst="rect">
                <a:avLst/>
              </a:prstGeom>
            </p:spPr>
          </p:pic>
          <p:pic>
            <p:nvPicPr>
              <p:cNvPr id="84" name="Picture 83"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6264" y="3984162"/>
                <a:ext cx="401484" cy="433350"/>
              </a:xfrm>
              <a:prstGeom prst="rect">
                <a:avLst/>
              </a:prstGeom>
            </p:spPr>
          </p:pic>
          <p:pic>
            <p:nvPicPr>
              <p:cNvPr id="85" name="Picture 84"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4572" y="3984162"/>
                <a:ext cx="401484" cy="433350"/>
              </a:xfrm>
              <a:prstGeom prst="rect">
                <a:avLst/>
              </a:prstGeom>
            </p:spPr>
          </p:pic>
          <p:pic>
            <p:nvPicPr>
              <p:cNvPr id="87" name="Picture 86"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9648" y="3984162"/>
                <a:ext cx="401484" cy="433350"/>
              </a:xfrm>
              <a:prstGeom prst="rect">
                <a:avLst/>
              </a:prstGeom>
            </p:spPr>
          </p:pic>
          <p:pic>
            <p:nvPicPr>
              <p:cNvPr id="88" name="Picture 87"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7956" y="3984162"/>
                <a:ext cx="401484" cy="433350"/>
              </a:xfrm>
              <a:prstGeom prst="rect">
                <a:avLst/>
              </a:prstGeom>
            </p:spPr>
          </p:pic>
          <p:pic>
            <p:nvPicPr>
              <p:cNvPr id="90" name="Picture 89"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3032" y="3984162"/>
                <a:ext cx="401484" cy="433350"/>
              </a:xfrm>
              <a:prstGeom prst="rect">
                <a:avLst/>
              </a:prstGeom>
            </p:spPr>
          </p:pic>
          <p:pic>
            <p:nvPicPr>
              <p:cNvPr id="91" name="Picture 90"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1340" y="3984162"/>
                <a:ext cx="401484" cy="433350"/>
              </a:xfrm>
              <a:prstGeom prst="rect">
                <a:avLst/>
              </a:prstGeom>
            </p:spPr>
          </p:pic>
          <p:pic>
            <p:nvPicPr>
              <p:cNvPr id="93" name="Picture 92"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6416" y="3984162"/>
                <a:ext cx="401484" cy="433350"/>
              </a:xfrm>
              <a:prstGeom prst="rect">
                <a:avLst/>
              </a:prstGeom>
            </p:spPr>
          </p:pic>
          <p:pic>
            <p:nvPicPr>
              <p:cNvPr id="94" name="Picture 93"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4724" y="3984162"/>
                <a:ext cx="401484" cy="433350"/>
              </a:xfrm>
              <a:prstGeom prst="rect">
                <a:avLst/>
              </a:prstGeom>
            </p:spPr>
          </p:pic>
          <p:pic>
            <p:nvPicPr>
              <p:cNvPr id="96" name="Picture 95"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9800" y="3984162"/>
                <a:ext cx="401484" cy="433350"/>
              </a:xfrm>
              <a:prstGeom prst="rect">
                <a:avLst/>
              </a:prstGeom>
            </p:spPr>
          </p:pic>
          <p:pic>
            <p:nvPicPr>
              <p:cNvPr id="97" name="Picture 96"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8108" y="3984162"/>
                <a:ext cx="401484" cy="433350"/>
              </a:xfrm>
              <a:prstGeom prst="rect">
                <a:avLst/>
              </a:prstGeom>
            </p:spPr>
          </p:pic>
          <p:pic>
            <p:nvPicPr>
              <p:cNvPr id="99" name="Picture 98"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3184" y="3984162"/>
                <a:ext cx="401484" cy="433350"/>
              </a:xfrm>
              <a:prstGeom prst="rect">
                <a:avLst/>
              </a:prstGeom>
            </p:spPr>
          </p:pic>
          <p:pic>
            <p:nvPicPr>
              <p:cNvPr id="100" name="Picture 99"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1492" y="3984162"/>
                <a:ext cx="401484" cy="433350"/>
              </a:xfrm>
              <a:prstGeom prst="rect">
                <a:avLst/>
              </a:prstGeom>
            </p:spPr>
          </p:pic>
          <p:pic>
            <p:nvPicPr>
              <p:cNvPr id="102" name="Picture 101"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6568" y="3984162"/>
                <a:ext cx="401484" cy="433350"/>
              </a:xfrm>
              <a:prstGeom prst="rect">
                <a:avLst/>
              </a:prstGeom>
            </p:spPr>
          </p:pic>
          <p:pic>
            <p:nvPicPr>
              <p:cNvPr id="103" name="Picture 102"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4876" y="3984162"/>
                <a:ext cx="401484" cy="433350"/>
              </a:xfrm>
              <a:prstGeom prst="rect">
                <a:avLst/>
              </a:prstGeom>
            </p:spPr>
          </p:pic>
          <p:pic>
            <p:nvPicPr>
              <p:cNvPr id="105" name="Picture 104"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9952" y="3984162"/>
                <a:ext cx="401484" cy="433350"/>
              </a:xfrm>
              <a:prstGeom prst="rect">
                <a:avLst/>
              </a:prstGeom>
            </p:spPr>
          </p:pic>
          <p:pic>
            <p:nvPicPr>
              <p:cNvPr id="106" name="Picture 105"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8260" y="3984162"/>
                <a:ext cx="401484" cy="433350"/>
              </a:xfrm>
              <a:prstGeom prst="rect">
                <a:avLst/>
              </a:prstGeom>
            </p:spPr>
          </p:pic>
          <p:pic>
            <p:nvPicPr>
              <p:cNvPr id="108" name="Picture 107"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3340" y="3984162"/>
                <a:ext cx="401485" cy="433350"/>
              </a:xfrm>
              <a:prstGeom prst="rect">
                <a:avLst/>
              </a:prstGeom>
            </p:spPr>
          </p:pic>
          <p:pic>
            <p:nvPicPr>
              <p:cNvPr id="109" name="Picture 108"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1643" y="3984162"/>
                <a:ext cx="401485" cy="433350"/>
              </a:xfrm>
              <a:prstGeom prst="rect">
                <a:avLst/>
              </a:prstGeom>
            </p:spPr>
          </p:pic>
          <p:pic>
            <p:nvPicPr>
              <p:cNvPr id="18" name="Picture 17"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548" y="3984162"/>
                <a:ext cx="399123" cy="433350"/>
              </a:xfrm>
              <a:prstGeom prst="rect">
                <a:avLst/>
              </a:prstGeom>
            </p:spPr>
          </p:pic>
        </p:grpSp>
        <p:grpSp>
          <p:nvGrpSpPr>
            <p:cNvPr id="135" name="Group 134"/>
            <p:cNvGrpSpPr/>
            <p:nvPr/>
          </p:nvGrpSpPr>
          <p:grpSpPr>
            <a:xfrm>
              <a:off x="593548" y="4495043"/>
              <a:ext cx="8031277" cy="433350"/>
              <a:chOff x="593548" y="4495043"/>
              <a:chExt cx="8031277" cy="433350"/>
            </a:xfrm>
          </p:grpSpPr>
          <p:pic>
            <p:nvPicPr>
              <p:cNvPr id="64" name="Picture 63"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7955" y="4495043"/>
                <a:ext cx="399123" cy="433350"/>
              </a:xfrm>
              <a:prstGeom prst="rect">
                <a:avLst/>
              </a:prstGeom>
            </p:spPr>
          </p:pic>
          <p:pic>
            <p:nvPicPr>
              <p:cNvPr id="65" name="Picture 64"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6812" y="4495043"/>
                <a:ext cx="408102" cy="433350"/>
              </a:xfrm>
              <a:prstGeom prst="rect">
                <a:avLst/>
              </a:prstGeom>
            </p:spPr>
          </p:pic>
          <p:pic>
            <p:nvPicPr>
              <p:cNvPr id="66" name="Picture 65"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4648" y="4495043"/>
                <a:ext cx="399123" cy="433350"/>
              </a:xfrm>
              <a:prstGeom prst="rect">
                <a:avLst/>
              </a:prstGeom>
            </p:spPr>
          </p:pic>
          <p:pic>
            <p:nvPicPr>
              <p:cNvPr id="67" name="Picture 66"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3505" y="4495043"/>
                <a:ext cx="399123" cy="433350"/>
              </a:xfrm>
              <a:prstGeom prst="rect">
                <a:avLst/>
              </a:prstGeom>
            </p:spPr>
          </p:pic>
          <p:pic>
            <p:nvPicPr>
              <p:cNvPr id="68" name="Picture 67"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2362" y="4495043"/>
                <a:ext cx="408102" cy="433350"/>
              </a:xfrm>
              <a:prstGeom prst="rect">
                <a:avLst/>
              </a:prstGeom>
            </p:spPr>
          </p:pic>
          <p:pic>
            <p:nvPicPr>
              <p:cNvPr id="69" name="Picture 68"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0198" y="4495043"/>
                <a:ext cx="399123" cy="433350"/>
              </a:xfrm>
              <a:prstGeom prst="rect">
                <a:avLst/>
              </a:prstGeom>
            </p:spPr>
          </p:pic>
          <p:pic>
            <p:nvPicPr>
              <p:cNvPr id="70" name="Picture 69"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9055" y="4495043"/>
                <a:ext cx="399123" cy="433350"/>
              </a:xfrm>
              <a:prstGeom prst="rect">
                <a:avLst/>
              </a:prstGeom>
            </p:spPr>
          </p:pic>
          <p:pic>
            <p:nvPicPr>
              <p:cNvPr id="71" name="Picture 70"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7912" y="4495043"/>
                <a:ext cx="408102" cy="433350"/>
              </a:xfrm>
              <a:prstGeom prst="rect">
                <a:avLst/>
              </a:prstGeom>
            </p:spPr>
          </p:pic>
          <p:pic>
            <p:nvPicPr>
              <p:cNvPr id="72" name="Picture 71"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5748" y="4495043"/>
                <a:ext cx="399123" cy="433350"/>
              </a:xfrm>
              <a:prstGeom prst="rect">
                <a:avLst/>
              </a:prstGeom>
            </p:spPr>
          </p:pic>
          <p:pic>
            <p:nvPicPr>
              <p:cNvPr id="73" name="Picture 72"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4605" y="4495043"/>
                <a:ext cx="399123" cy="433350"/>
              </a:xfrm>
              <a:prstGeom prst="rect">
                <a:avLst/>
              </a:prstGeom>
            </p:spPr>
          </p:pic>
          <p:pic>
            <p:nvPicPr>
              <p:cNvPr id="74" name="Picture 73"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3462" y="4495043"/>
                <a:ext cx="408102" cy="433350"/>
              </a:xfrm>
              <a:prstGeom prst="rect">
                <a:avLst/>
              </a:prstGeom>
            </p:spPr>
          </p:pic>
          <p:pic>
            <p:nvPicPr>
              <p:cNvPr id="75" name="Picture 74"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1298" y="4495043"/>
                <a:ext cx="399123" cy="433350"/>
              </a:xfrm>
              <a:prstGeom prst="rect">
                <a:avLst/>
              </a:prstGeom>
            </p:spPr>
          </p:pic>
          <p:pic>
            <p:nvPicPr>
              <p:cNvPr id="76" name="Picture 75"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55" y="4495043"/>
                <a:ext cx="399123" cy="433350"/>
              </a:xfrm>
              <a:prstGeom prst="rect">
                <a:avLst/>
              </a:prstGeom>
            </p:spPr>
          </p:pic>
          <p:pic>
            <p:nvPicPr>
              <p:cNvPr id="77" name="Picture 76"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9012" y="4495043"/>
                <a:ext cx="408102" cy="433350"/>
              </a:xfrm>
              <a:prstGeom prst="rect">
                <a:avLst/>
              </a:prstGeom>
            </p:spPr>
          </p:pic>
          <p:pic>
            <p:nvPicPr>
              <p:cNvPr id="78" name="Picture 77"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6848" y="4495043"/>
                <a:ext cx="399123" cy="433350"/>
              </a:xfrm>
              <a:prstGeom prst="rect">
                <a:avLst/>
              </a:prstGeom>
            </p:spPr>
          </p:pic>
          <p:pic>
            <p:nvPicPr>
              <p:cNvPr id="79" name="Picture 78" descr="toplumsal cinsiyet ve siddet_kadin-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5702" y="4495043"/>
                <a:ext cx="399123" cy="433350"/>
              </a:xfrm>
              <a:prstGeom prst="rect">
                <a:avLst/>
              </a:prstGeom>
            </p:spPr>
          </p:pic>
          <p:grpSp>
            <p:nvGrpSpPr>
              <p:cNvPr id="8" name="Group 7"/>
              <p:cNvGrpSpPr/>
              <p:nvPr/>
            </p:nvGrpSpPr>
            <p:grpSpPr>
              <a:xfrm>
                <a:off x="593548" y="4495043"/>
                <a:ext cx="1604199" cy="433350"/>
                <a:chOff x="745948" y="4136562"/>
                <a:chExt cx="1604199" cy="433350"/>
              </a:xfrm>
            </p:grpSpPr>
            <p:pic>
              <p:nvPicPr>
                <p:cNvPr id="131" name="Picture 130"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7640" y="4136562"/>
                  <a:ext cx="399123" cy="433350"/>
                </a:xfrm>
                <a:prstGeom prst="rect">
                  <a:avLst/>
                </a:prstGeom>
              </p:spPr>
            </p:pic>
            <p:pic>
              <p:nvPicPr>
                <p:cNvPr id="132" name="Picture 131"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948" y="4136562"/>
                  <a:ext cx="399123" cy="433350"/>
                </a:xfrm>
                <a:prstGeom prst="rect">
                  <a:avLst/>
                </a:prstGeom>
              </p:spPr>
            </p:pic>
            <p:pic>
              <p:nvPicPr>
                <p:cNvPr id="133" name="Picture 132"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1024" y="4136562"/>
                  <a:ext cx="399123" cy="433350"/>
                </a:xfrm>
                <a:prstGeom prst="rect">
                  <a:avLst/>
                </a:prstGeom>
              </p:spPr>
            </p:pic>
            <p:pic>
              <p:nvPicPr>
                <p:cNvPr id="134" name="Picture 133" descr="toplumsal cinsiyet ve siddet_kadin-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9332" y="4136562"/>
                  <a:ext cx="399123" cy="433350"/>
                </a:xfrm>
                <a:prstGeom prst="rect">
                  <a:avLst/>
                </a:prstGeom>
              </p:spPr>
            </p:pic>
          </p:grpSp>
        </p:grpSp>
      </p:grpSp>
      <p:sp>
        <p:nvSpPr>
          <p:cNvPr id="2" name="TextBox 1"/>
          <p:cNvSpPr txBox="1"/>
          <p:nvPr/>
        </p:nvSpPr>
        <p:spPr>
          <a:xfrm>
            <a:off x="1709683" y="5270151"/>
            <a:ext cx="5976215" cy="400110"/>
          </a:xfrm>
          <a:prstGeom prst="rect">
            <a:avLst/>
          </a:prstGeom>
          <a:noFill/>
        </p:spPr>
        <p:txBody>
          <a:bodyPr wrap="square" rtlCol="0">
            <a:spAutoFit/>
          </a:bodyPr>
          <a:lstStyle/>
          <a:p>
            <a:r>
              <a:rPr lang="tr-TR" sz="2000" b="1" dirty="0" smtClean="0"/>
              <a:t>Ve her 10 kadından yalnızca 1’i bir kuruma başvuruyor.</a:t>
            </a:r>
            <a:endParaRPr lang="en-US" sz="2000" b="1" dirty="0"/>
          </a:p>
        </p:txBody>
      </p:sp>
    </p:spTree>
    <p:extLst>
      <p:ext uri="{BB962C8B-B14F-4D97-AF65-F5344CB8AC3E}">
        <p14:creationId xmlns:p14="http://schemas.microsoft.com/office/powerpoint/2010/main" val="310671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ctrTitle"/>
          </p:nvPr>
        </p:nvSpPr>
        <p:spPr>
          <a:xfrm>
            <a:off x="685800" y="652567"/>
            <a:ext cx="7772400" cy="444853"/>
          </a:xfrm>
        </p:spPr>
        <p:txBody>
          <a:bodyPr>
            <a:noAutofit/>
          </a:bodyPr>
          <a:lstStyle/>
          <a:p>
            <a:r>
              <a:rPr lang="en-US" sz="2600" b="1" dirty="0" err="1" smtClean="0">
                <a:solidFill>
                  <a:srgbClr val="0E74C2"/>
                </a:solidFill>
              </a:rPr>
              <a:t>Kadına</a:t>
            </a:r>
            <a:r>
              <a:rPr lang="en-US" sz="2600" b="1" dirty="0" smtClean="0">
                <a:solidFill>
                  <a:srgbClr val="0E74C2"/>
                </a:solidFill>
              </a:rPr>
              <a:t> </a:t>
            </a:r>
            <a:r>
              <a:rPr lang="en-US" sz="2600" b="1" dirty="0" err="1" smtClean="0">
                <a:solidFill>
                  <a:srgbClr val="0E74C2"/>
                </a:solidFill>
              </a:rPr>
              <a:t>Yönelik</a:t>
            </a:r>
            <a:r>
              <a:rPr lang="en-US" sz="2600" b="1" dirty="0" smtClean="0">
                <a:solidFill>
                  <a:srgbClr val="0E74C2"/>
                </a:solidFill>
              </a:rPr>
              <a:t> </a:t>
            </a:r>
            <a:r>
              <a:rPr lang="en-US" sz="2600" b="1" dirty="0" err="1" smtClean="0">
                <a:solidFill>
                  <a:srgbClr val="0E74C2"/>
                </a:solidFill>
              </a:rPr>
              <a:t>Şiddet</a:t>
            </a:r>
            <a:endParaRPr lang="en-US" sz="2600" b="1" dirty="0">
              <a:solidFill>
                <a:srgbClr val="0E74C2"/>
              </a:solidFill>
            </a:endParaRPr>
          </a:p>
        </p:txBody>
      </p:sp>
      <p:sp>
        <p:nvSpPr>
          <p:cNvPr id="8" name="Subtitle 2"/>
          <p:cNvSpPr txBox="1">
            <a:spLocks/>
          </p:cNvSpPr>
          <p:nvPr/>
        </p:nvSpPr>
        <p:spPr>
          <a:xfrm>
            <a:off x="390731" y="2195466"/>
            <a:ext cx="4009907" cy="1748056"/>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endParaRPr lang="tr-TR" sz="1800" dirty="0" smtClean="0">
              <a:solidFill>
                <a:schemeClr val="tx1">
                  <a:lumMod val="75000"/>
                  <a:lumOff val="25000"/>
                </a:schemeClr>
              </a:solidFill>
            </a:endParaRPr>
          </a:p>
          <a:p>
            <a:pPr marL="285750" indent="-285750" algn="l">
              <a:buFont typeface="Arial"/>
              <a:buChar char="•"/>
            </a:pPr>
            <a:r>
              <a:rPr lang="tr-TR" sz="1800" dirty="0" smtClean="0">
                <a:solidFill>
                  <a:schemeClr val="tx1">
                    <a:lumMod val="75000"/>
                    <a:lumOff val="25000"/>
                  </a:schemeClr>
                </a:solidFill>
              </a:rPr>
              <a:t>Kamusal </a:t>
            </a:r>
            <a:r>
              <a:rPr lang="tr-TR" sz="1800" dirty="0">
                <a:solidFill>
                  <a:schemeClr val="tx1">
                    <a:lumMod val="75000"/>
                    <a:lumOff val="25000"/>
                  </a:schemeClr>
                </a:solidFill>
              </a:rPr>
              <a:t>veya özel alanda gerçekleşen, kadınların fiziksel, cinsel, duygusal zarar görmesiyle sonuçlanan </a:t>
            </a:r>
            <a:endParaRPr lang="tr-TR" sz="1800" dirty="0" smtClean="0">
              <a:solidFill>
                <a:schemeClr val="tx1">
                  <a:lumMod val="75000"/>
                  <a:lumOff val="25000"/>
                </a:schemeClr>
              </a:solidFill>
            </a:endParaRPr>
          </a:p>
          <a:p>
            <a:pPr marL="285750" indent="-285750" algn="l">
              <a:buFont typeface="Arial"/>
              <a:buChar char="•"/>
            </a:pPr>
            <a:endParaRPr lang="tr-TR" sz="1800" dirty="0">
              <a:solidFill>
                <a:schemeClr val="tx1">
                  <a:lumMod val="75000"/>
                  <a:lumOff val="25000"/>
                </a:schemeClr>
              </a:solidFill>
            </a:endParaRPr>
          </a:p>
          <a:p>
            <a:pPr marL="285750" indent="-285750" algn="l">
              <a:buFont typeface="Arial"/>
              <a:buChar char="•"/>
            </a:pPr>
            <a:r>
              <a:rPr lang="tr-TR" sz="1800" dirty="0">
                <a:solidFill>
                  <a:schemeClr val="tx1">
                    <a:lumMod val="75000"/>
                    <a:lumOff val="25000"/>
                  </a:schemeClr>
                </a:solidFill>
              </a:rPr>
              <a:t>Ya da sonuçlanması olası, </a:t>
            </a:r>
            <a:r>
              <a:rPr lang="en-US" sz="1800" dirty="0">
                <a:solidFill>
                  <a:schemeClr val="tx1">
                    <a:lumMod val="75000"/>
                    <a:lumOff val="25000"/>
                  </a:schemeClr>
                </a:solidFill>
              </a:rPr>
              <a:t>h</a:t>
            </a:r>
            <a:r>
              <a:rPr lang="tr-TR" sz="1800" dirty="0">
                <a:solidFill>
                  <a:schemeClr val="tx1">
                    <a:lumMod val="75000"/>
                    <a:lumOff val="25000"/>
                  </a:schemeClr>
                </a:solidFill>
              </a:rPr>
              <a:t>er türlü̈ cinsiyet temelli şiddet eylemi veya bu eylemin yapılacağına ilişkin tehdit ya da zorlama ve keyfi olarak </a:t>
            </a:r>
            <a:r>
              <a:rPr lang="tr-TR" sz="1800" dirty="0" err="1">
                <a:solidFill>
                  <a:schemeClr val="tx1">
                    <a:lumMod val="75000"/>
                    <a:lumOff val="25000"/>
                  </a:schemeClr>
                </a:solidFill>
              </a:rPr>
              <a:t>özgürlüğün</a:t>
            </a:r>
            <a:r>
              <a:rPr lang="tr-TR" sz="1800" dirty="0">
                <a:solidFill>
                  <a:schemeClr val="tx1">
                    <a:lumMod val="75000"/>
                    <a:lumOff val="25000"/>
                  </a:schemeClr>
                </a:solidFill>
              </a:rPr>
              <a:t> kısıtlanmasıdır. </a:t>
            </a:r>
            <a:r>
              <a:rPr lang="tr-TR" sz="1800" i="1" dirty="0">
                <a:solidFill>
                  <a:schemeClr val="tx1">
                    <a:lumMod val="75000"/>
                    <a:lumOff val="25000"/>
                  </a:schemeClr>
                </a:solidFill>
              </a:rPr>
              <a:t>(Birleşmiş Milletler, Kadınlara Yönelik Şiddetin Önlenmesi Bildirgesi, 1993)</a:t>
            </a:r>
          </a:p>
        </p:txBody>
      </p:sp>
      <p:sp>
        <p:nvSpPr>
          <p:cNvPr id="9" name="Subtitle 2"/>
          <p:cNvSpPr txBox="1">
            <a:spLocks/>
          </p:cNvSpPr>
          <p:nvPr/>
        </p:nvSpPr>
        <p:spPr>
          <a:xfrm>
            <a:off x="4739671" y="2195466"/>
            <a:ext cx="4009907" cy="1748056"/>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a:buChar char="•"/>
            </a:pPr>
            <a:endParaRPr lang="en-US" sz="1800" dirty="0" smtClean="0">
              <a:solidFill>
                <a:schemeClr val="tx1">
                  <a:lumMod val="75000"/>
                  <a:lumOff val="25000"/>
                </a:schemeClr>
              </a:solidFill>
            </a:endParaRPr>
          </a:p>
          <a:p>
            <a:pPr marL="342900" indent="-342900" algn="l">
              <a:buFont typeface="Arial"/>
              <a:buChar char="•"/>
            </a:pPr>
            <a:r>
              <a:rPr lang="en-US" sz="1800" dirty="0" smtClean="0">
                <a:solidFill>
                  <a:schemeClr val="tx1">
                    <a:lumMod val="75000"/>
                    <a:lumOff val="25000"/>
                  </a:schemeClr>
                </a:solidFill>
              </a:rPr>
              <a:t>B</a:t>
            </a:r>
            <a:r>
              <a:rPr lang="tr-TR" sz="1800" dirty="0" smtClean="0">
                <a:solidFill>
                  <a:schemeClr val="tx1">
                    <a:lumMod val="75000"/>
                    <a:lumOff val="25000"/>
                  </a:schemeClr>
                </a:solidFill>
              </a:rPr>
              <a:t>ir </a:t>
            </a:r>
            <a:r>
              <a:rPr lang="tr-TR" sz="1800" dirty="0">
                <a:solidFill>
                  <a:schemeClr val="tx1">
                    <a:lumMod val="75000"/>
                    <a:lumOff val="25000"/>
                  </a:schemeClr>
                </a:solidFill>
              </a:rPr>
              <a:t>insan hakları ihlali ve kadınlara yönelik ayrımcılığın bir biçimi olarak anlaşılmaktadır ve ister kamusal ister özel alanda meydana gelsin, kadınlara fiziksel, cinsel, psikolojik ve ekonomik zarar veya ıstırap veren veya verebilecek olan </a:t>
            </a:r>
            <a:r>
              <a:rPr lang="tr-TR" sz="1800" b="1" dirty="0">
                <a:solidFill>
                  <a:schemeClr val="tx1">
                    <a:lumMod val="75000"/>
                    <a:lumOff val="25000"/>
                  </a:schemeClr>
                </a:solidFill>
              </a:rPr>
              <a:t>toplumsal cinsiyete dayalı </a:t>
            </a:r>
            <a:r>
              <a:rPr lang="tr-TR" sz="1800" dirty="0">
                <a:solidFill>
                  <a:schemeClr val="tx1">
                    <a:lumMod val="75000"/>
                    <a:lumOff val="25000"/>
                  </a:schemeClr>
                </a:solidFill>
              </a:rPr>
              <a:t>her türlü eylem veya bu eylemlerle tehdit etme, zorlama veya keyfi olarak özgürlükten yoksun bırakma anlamına gelir.</a:t>
            </a:r>
          </a:p>
          <a:p>
            <a:pPr marL="342900" indent="-342900" algn="l">
              <a:buFont typeface="Arial"/>
              <a:buChar char="•"/>
            </a:pPr>
            <a:endParaRPr lang="tr-TR" sz="1800" dirty="0">
              <a:solidFill>
                <a:schemeClr val="tx1">
                  <a:lumMod val="75000"/>
                  <a:lumOff val="25000"/>
                </a:schemeClr>
              </a:solidFill>
            </a:endParaRPr>
          </a:p>
        </p:txBody>
      </p:sp>
      <p:pic>
        <p:nvPicPr>
          <p:cNvPr id="5" name="Picture 4" descr="toplumsal cinsiyet ve siddet_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191" y="1566986"/>
            <a:ext cx="1064886" cy="889652"/>
          </a:xfrm>
          <a:prstGeom prst="rect">
            <a:avLst/>
          </a:prstGeom>
        </p:spPr>
      </p:pic>
      <p:pic>
        <p:nvPicPr>
          <p:cNvPr id="10" name="Picture 9" descr="toplumsal cinsiyet ve siddet_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9671" y="1664148"/>
            <a:ext cx="1032295" cy="695328"/>
          </a:xfrm>
          <a:prstGeom prst="rect">
            <a:avLst/>
          </a:prstGeom>
        </p:spPr>
      </p:pic>
    </p:spTree>
    <p:extLst>
      <p:ext uri="{BB962C8B-B14F-4D97-AF65-F5344CB8AC3E}">
        <p14:creationId xmlns:p14="http://schemas.microsoft.com/office/powerpoint/2010/main" val="755675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2" y="0"/>
            <a:ext cx="9165492" cy="6858000"/>
          </a:xfrm>
          <a:prstGeom prst="rect">
            <a:avLst/>
          </a:prstGeom>
        </p:spPr>
      </p:pic>
      <p:sp>
        <p:nvSpPr>
          <p:cNvPr id="3" name="Title 1"/>
          <p:cNvSpPr>
            <a:spLocks noGrp="1"/>
          </p:cNvSpPr>
          <p:nvPr>
            <p:ph type="ctrTitle"/>
          </p:nvPr>
        </p:nvSpPr>
        <p:spPr>
          <a:xfrm>
            <a:off x="685800" y="652567"/>
            <a:ext cx="7772400" cy="444853"/>
          </a:xfrm>
        </p:spPr>
        <p:txBody>
          <a:bodyPr>
            <a:noAutofit/>
          </a:bodyPr>
          <a:lstStyle/>
          <a:p>
            <a:r>
              <a:rPr lang="en-US" sz="2600" b="1" dirty="0" err="1" smtClean="0">
                <a:solidFill>
                  <a:srgbClr val="0E74C2"/>
                </a:solidFill>
              </a:rPr>
              <a:t>Çocuk</a:t>
            </a:r>
            <a:r>
              <a:rPr lang="en-US" sz="2600" b="1" dirty="0" smtClean="0">
                <a:solidFill>
                  <a:srgbClr val="0E74C2"/>
                </a:solidFill>
              </a:rPr>
              <a:t> </a:t>
            </a:r>
            <a:r>
              <a:rPr lang="en-US" sz="2600" b="1" dirty="0" err="1" smtClean="0">
                <a:solidFill>
                  <a:srgbClr val="0E74C2"/>
                </a:solidFill>
              </a:rPr>
              <a:t>Yaşta</a:t>
            </a:r>
            <a:r>
              <a:rPr lang="en-US" sz="2600" b="1" dirty="0" smtClean="0">
                <a:solidFill>
                  <a:srgbClr val="0E74C2"/>
                </a:solidFill>
              </a:rPr>
              <a:t> </a:t>
            </a:r>
            <a:r>
              <a:rPr lang="en-US" sz="2600" b="1" dirty="0" err="1" smtClean="0">
                <a:solidFill>
                  <a:srgbClr val="0E74C2"/>
                </a:solidFill>
              </a:rPr>
              <a:t>Evlilikler</a:t>
            </a:r>
            <a:r>
              <a:rPr lang="en-US" sz="2600" b="1" dirty="0" smtClean="0">
                <a:solidFill>
                  <a:srgbClr val="0E74C2"/>
                </a:solidFill>
              </a:rPr>
              <a:t> </a:t>
            </a:r>
            <a:r>
              <a:rPr lang="en-US" sz="2600" b="1" dirty="0" err="1" smtClean="0">
                <a:solidFill>
                  <a:srgbClr val="0E74C2"/>
                </a:solidFill>
              </a:rPr>
              <a:t>ve</a:t>
            </a:r>
            <a:r>
              <a:rPr lang="en-US" sz="2600" b="1" dirty="0" smtClean="0">
                <a:solidFill>
                  <a:srgbClr val="0E74C2"/>
                </a:solidFill>
              </a:rPr>
              <a:t> </a:t>
            </a:r>
            <a:r>
              <a:rPr lang="en-US" sz="2600" b="1" dirty="0" err="1" smtClean="0">
                <a:solidFill>
                  <a:srgbClr val="0E74C2"/>
                </a:solidFill>
              </a:rPr>
              <a:t>Kadına</a:t>
            </a:r>
            <a:r>
              <a:rPr lang="en-US" sz="2600" b="1" dirty="0" smtClean="0">
                <a:solidFill>
                  <a:srgbClr val="0E74C2"/>
                </a:solidFill>
              </a:rPr>
              <a:t> </a:t>
            </a:r>
            <a:r>
              <a:rPr lang="en-US" sz="2600" b="1" dirty="0" err="1" smtClean="0">
                <a:solidFill>
                  <a:srgbClr val="0E74C2"/>
                </a:solidFill>
              </a:rPr>
              <a:t>Şiddet</a:t>
            </a:r>
            <a:r>
              <a:rPr lang="en-US" sz="2600" b="1" dirty="0" smtClean="0">
                <a:solidFill>
                  <a:srgbClr val="0E74C2"/>
                </a:solidFill>
              </a:rPr>
              <a:t> </a:t>
            </a:r>
            <a:r>
              <a:rPr lang="en-US" sz="2600" b="1" dirty="0" err="1" smtClean="0">
                <a:solidFill>
                  <a:srgbClr val="0E74C2"/>
                </a:solidFill>
              </a:rPr>
              <a:t>İlişkisi</a:t>
            </a:r>
            <a:endParaRPr lang="en-US" sz="2600" b="1" dirty="0">
              <a:solidFill>
                <a:srgbClr val="0E74C2"/>
              </a:solidFill>
            </a:endParaRPr>
          </a:p>
        </p:txBody>
      </p:sp>
      <p:pic>
        <p:nvPicPr>
          <p:cNvPr id="4" name="Picture 3" descr="toplumsal cinsiyet ve siddet_tablo-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865" y="1511477"/>
            <a:ext cx="8582270" cy="4296546"/>
          </a:xfrm>
          <a:prstGeom prst="rect">
            <a:avLst/>
          </a:prstGeom>
        </p:spPr>
      </p:pic>
      <p:sp>
        <p:nvSpPr>
          <p:cNvPr id="8" name="Subtitle 2"/>
          <p:cNvSpPr txBox="1">
            <a:spLocks/>
          </p:cNvSpPr>
          <p:nvPr/>
        </p:nvSpPr>
        <p:spPr>
          <a:xfrm>
            <a:off x="477482" y="5729869"/>
            <a:ext cx="6741978" cy="54226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tr-TR" sz="1200" dirty="0" smtClean="0">
                <a:solidFill>
                  <a:schemeClr val="tx1">
                    <a:lumMod val="75000"/>
                    <a:lumOff val="25000"/>
                  </a:schemeClr>
                </a:solidFill>
              </a:rPr>
              <a:t>Kaynak: HÜNEE, 2014. Özet Rapor, sayfa 15</a:t>
            </a:r>
            <a:endParaRPr lang="en-US" sz="1200" dirty="0">
              <a:solidFill>
                <a:schemeClr val="tx1">
                  <a:lumMod val="75000"/>
                  <a:lumOff val="25000"/>
                </a:schemeClr>
              </a:solidFill>
            </a:endParaRPr>
          </a:p>
        </p:txBody>
      </p:sp>
    </p:spTree>
    <p:extLst>
      <p:ext uri="{BB962C8B-B14F-4D97-AF65-F5344CB8AC3E}">
        <p14:creationId xmlns:p14="http://schemas.microsoft.com/office/powerpoint/2010/main" val="1995234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4480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ctrTitle"/>
          </p:nvPr>
        </p:nvSpPr>
        <p:spPr>
          <a:xfrm>
            <a:off x="685800" y="652567"/>
            <a:ext cx="7772400" cy="444853"/>
          </a:xfrm>
        </p:spPr>
        <p:txBody>
          <a:bodyPr>
            <a:noAutofit/>
          </a:bodyPr>
          <a:lstStyle/>
          <a:p>
            <a:r>
              <a:rPr lang="en-US" sz="2600" b="1" dirty="0" smtClean="0">
                <a:solidFill>
                  <a:srgbClr val="0E74C2"/>
                </a:solidFill>
              </a:rPr>
              <a:t>6284 – </a:t>
            </a:r>
            <a:r>
              <a:rPr lang="en-US" sz="2600" b="1" dirty="0" err="1" smtClean="0">
                <a:solidFill>
                  <a:srgbClr val="0E74C2"/>
                </a:solidFill>
              </a:rPr>
              <a:t>Şiddetin</a:t>
            </a:r>
            <a:r>
              <a:rPr lang="en-US" sz="2600" b="1" dirty="0" smtClean="0">
                <a:solidFill>
                  <a:srgbClr val="0E74C2"/>
                </a:solidFill>
              </a:rPr>
              <a:t> </a:t>
            </a:r>
            <a:r>
              <a:rPr lang="en-US" sz="2600" b="1" dirty="0" err="1" smtClean="0">
                <a:solidFill>
                  <a:srgbClr val="0E74C2"/>
                </a:solidFill>
              </a:rPr>
              <a:t>Tanımı</a:t>
            </a:r>
            <a:endParaRPr lang="en-US" sz="2600" b="1" dirty="0">
              <a:solidFill>
                <a:srgbClr val="0E74C2"/>
              </a:solidFill>
            </a:endParaRPr>
          </a:p>
        </p:txBody>
      </p:sp>
      <p:sp>
        <p:nvSpPr>
          <p:cNvPr id="11" name="Subtitle 2"/>
          <p:cNvSpPr>
            <a:spLocks noGrp="1"/>
          </p:cNvSpPr>
          <p:nvPr>
            <p:ph type="subTitle" idx="1"/>
          </p:nvPr>
        </p:nvSpPr>
        <p:spPr>
          <a:xfrm>
            <a:off x="3683000" y="1709615"/>
            <a:ext cx="4909820" cy="2683281"/>
          </a:xfrm>
        </p:spPr>
        <p:txBody>
          <a:bodyPr>
            <a:noAutofit/>
          </a:bodyPr>
          <a:lstStyle/>
          <a:p>
            <a:pPr algn="l"/>
            <a:r>
              <a:rPr lang="en-US" sz="2000" b="1" dirty="0" smtClean="0">
                <a:solidFill>
                  <a:srgbClr val="0E74C2"/>
                </a:solidFill>
                <a:hlinkClick r:id="rId4"/>
              </a:rPr>
              <a:t>6284 </a:t>
            </a:r>
            <a:r>
              <a:rPr lang="en-US" sz="2000" b="1" dirty="0">
                <a:solidFill>
                  <a:srgbClr val="0E74C2"/>
                </a:solidFill>
                <a:hlinkClick r:id="rId4"/>
              </a:rPr>
              <a:t>sayılı Ailenin Korunması ve Kadına Yönelik Şiddetin Önlenmesine Dair </a:t>
            </a:r>
            <a:r>
              <a:rPr lang="en-US" sz="2000" b="1" dirty="0" err="1">
                <a:solidFill>
                  <a:srgbClr val="0E74C2"/>
                </a:solidFill>
                <a:hlinkClick r:id="rId4"/>
              </a:rPr>
              <a:t>Yasa</a:t>
            </a:r>
            <a:r>
              <a:rPr lang="en-US" sz="2000" b="1" dirty="0" err="1">
                <a:solidFill>
                  <a:schemeClr val="tx1">
                    <a:lumMod val="75000"/>
                    <a:lumOff val="25000"/>
                  </a:schemeClr>
                </a:solidFill>
              </a:rPr>
              <a:t>’ya</a:t>
            </a:r>
            <a:r>
              <a:rPr lang="en-US" sz="2000" b="1" dirty="0">
                <a:solidFill>
                  <a:srgbClr val="0E74C2"/>
                </a:solidFill>
              </a:rPr>
              <a:t> </a:t>
            </a:r>
            <a:r>
              <a:rPr lang="en-US" sz="2000" b="1" dirty="0" err="1">
                <a:solidFill>
                  <a:schemeClr val="tx1">
                    <a:lumMod val="75000"/>
                    <a:lumOff val="25000"/>
                  </a:schemeClr>
                </a:solidFill>
              </a:rPr>
              <a:t>Göre</a:t>
            </a:r>
            <a:r>
              <a:rPr lang="en-US" sz="2000" b="1" dirty="0">
                <a:solidFill>
                  <a:schemeClr val="tx1">
                    <a:lumMod val="75000"/>
                    <a:lumOff val="25000"/>
                  </a:schemeClr>
                </a:solidFill>
              </a:rPr>
              <a:t> </a:t>
            </a:r>
            <a:r>
              <a:rPr lang="en-US" sz="2000" b="1" dirty="0" err="1">
                <a:solidFill>
                  <a:schemeClr val="tx1">
                    <a:lumMod val="75000"/>
                    <a:lumOff val="25000"/>
                  </a:schemeClr>
                </a:solidFill>
              </a:rPr>
              <a:t>Şiddetin</a:t>
            </a:r>
            <a:r>
              <a:rPr lang="en-US" sz="2000" b="1" dirty="0">
                <a:solidFill>
                  <a:schemeClr val="tx1">
                    <a:lumMod val="75000"/>
                    <a:lumOff val="25000"/>
                  </a:schemeClr>
                </a:solidFill>
              </a:rPr>
              <a:t> </a:t>
            </a:r>
            <a:r>
              <a:rPr lang="en-US" sz="2000" b="1" dirty="0" err="1">
                <a:solidFill>
                  <a:schemeClr val="tx1">
                    <a:lumMod val="75000"/>
                    <a:lumOff val="25000"/>
                  </a:schemeClr>
                </a:solidFill>
              </a:rPr>
              <a:t>Tanımı</a:t>
            </a:r>
            <a:r>
              <a:rPr lang="en-US" sz="2000" b="1" dirty="0" smtClean="0">
                <a:solidFill>
                  <a:schemeClr val="tx1">
                    <a:lumMod val="75000"/>
                    <a:lumOff val="25000"/>
                  </a:schemeClr>
                </a:solidFill>
              </a:rPr>
              <a:t>:</a:t>
            </a:r>
          </a:p>
          <a:p>
            <a:pPr algn="l"/>
            <a:endParaRPr lang="en-US" sz="2000" b="1" dirty="0">
              <a:solidFill>
                <a:schemeClr val="tx1">
                  <a:lumMod val="75000"/>
                  <a:lumOff val="25000"/>
                </a:schemeClr>
              </a:solidFill>
            </a:endParaRPr>
          </a:p>
          <a:p>
            <a:pPr algn="l"/>
            <a:r>
              <a:rPr lang="en-US" sz="2000" dirty="0" err="1">
                <a:solidFill>
                  <a:schemeClr val="tx1">
                    <a:lumMod val="75000"/>
                    <a:lumOff val="25000"/>
                  </a:schemeClr>
                </a:solidFill>
              </a:rPr>
              <a:t>Kişinin</a:t>
            </a:r>
            <a:r>
              <a:rPr lang="en-US" sz="2000" dirty="0">
                <a:solidFill>
                  <a:schemeClr val="tx1">
                    <a:lumMod val="75000"/>
                    <a:lumOff val="25000"/>
                  </a:schemeClr>
                </a:solidFill>
              </a:rPr>
              <a:t>, </a:t>
            </a:r>
            <a:r>
              <a:rPr lang="en-US" sz="2000" dirty="0" err="1">
                <a:solidFill>
                  <a:schemeClr val="tx1">
                    <a:lumMod val="75000"/>
                    <a:lumOff val="25000"/>
                  </a:schemeClr>
                </a:solidFill>
              </a:rPr>
              <a:t>fiziksel</a:t>
            </a:r>
            <a:r>
              <a:rPr lang="en-US" sz="2000" dirty="0">
                <a:solidFill>
                  <a:schemeClr val="tx1">
                    <a:lumMod val="75000"/>
                    <a:lumOff val="25000"/>
                  </a:schemeClr>
                </a:solidFill>
              </a:rPr>
              <a:t>, </a:t>
            </a:r>
            <a:r>
              <a:rPr lang="en-US" sz="2000" dirty="0" err="1">
                <a:solidFill>
                  <a:schemeClr val="tx1">
                    <a:lumMod val="75000"/>
                    <a:lumOff val="25000"/>
                  </a:schemeClr>
                </a:solidFill>
              </a:rPr>
              <a:t>cinsel</a:t>
            </a:r>
            <a:r>
              <a:rPr lang="en-US" sz="2000" dirty="0">
                <a:solidFill>
                  <a:schemeClr val="tx1">
                    <a:lumMod val="75000"/>
                    <a:lumOff val="25000"/>
                  </a:schemeClr>
                </a:solidFill>
              </a:rPr>
              <a:t>, </a:t>
            </a:r>
            <a:r>
              <a:rPr lang="en-US" sz="2000" dirty="0" err="1">
                <a:solidFill>
                  <a:schemeClr val="tx1">
                    <a:lumMod val="75000"/>
                    <a:lumOff val="25000"/>
                  </a:schemeClr>
                </a:solidFill>
              </a:rPr>
              <a:t>psikolojik</a:t>
            </a:r>
            <a:r>
              <a:rPr lang="en-US" sz="2000" dirty="0">
                <a:solidFill>
                  <a:schemeClr val="tx1">
                    <a:lumMod val="75000"/>
                    <a:lumOff val="25000"/>
                  </a:schemeClr>
                </a:solidFill>
              </a:rPr>
              <a:t> </a:t>
            </a:r>
            <a:r>
              <a:rPr lang="en-US" sz="2000" dirty="0" err="1">
                <a:solidFill>
                  <a:schemeClr val="tx1">
                    <a:lumMod val="75000"/>
                    <a:lumOff val="25000"/>
                  </a:schemeClr>
                </a:solidFill>
              </a:rPr>
              <a:t>veya</a:t>
            </a:r>
            <a:r>
              <a:rPr lang="en-US" sz="2000" dirty="0">
                <a:solidFill>
                  <a:schemeClr val="tx1">
                    <a:lumMod val="75000"/>
                    <a:lumOff val="25000"/>
                  </a:schemeClr>
                </a:solidFill>
              </a:rPr>
              <a:t> </a:t>
            </a:r>
            <a:r>
              <a:rPr lang="en-US" sz="2000" dirty="0" err="1">
                <a:solidFill>
                  <a:schemeClr val="tx1">
                    <a:lumMod val="75000"/>
                    <a:lumOff val="25000"/>
                  </a:schemeClr>
                </a:solidFill>
              </a:rPr>
              <a:t>ekonomik</a:t>
            </a:r>
            <a:r>
              <a:rPr lang="en-US" sz="2000" dirty="0">
                <a:solidFill>
                  <a:schemeClr val="tx1">
                    <a:lumMod val="75000"/>
                    <a:lumOff val="25000"/>
                  </a:schemeClr>
                </a:solidFill>
              </a:rPr>
              <a:t> </a:t>
            </a:r>
            <a:r>
              <a:rPr lang="en-US" sz="2000" dirty="0" err="1">
                <a:solidFill>
                  <a:schemeClr val="tx1">
                    <a:lumMod val="75000"/>
                    <a:lumOff val="25000"/>
                  </a:schemeClr>
                </a:solidFill>
              </a:rPr>
              <a:t>açıdan</a:t>
            </a:r>
            <a:r>
              <a:rPr lang="en-US" sz="2000" dirty="0">
                <a:solidFill>
                  <a:schemeClr val="tx1">
                    <a:lumMod val="75000"/>
                    <a:lumOff val="25000"/>
                  </a:schemeClr>
                </a:solidFill>
              </a:rPr>
              <a:t> </a:t>
            </a:r>
            <a:r>
              <a:rPr lang="en-US" sz="2000" dirty="0" err="1">
                <a:solidFill>
                  <a:schemeClr val="tx1">
                    <a:lumMod val="75000"/>
                    <a:lumOff val="25000"/>
                  </a:schemeClr>
                </a:solidFill>
              </a:rPr>
              <a:t>zarar</a:t>
            </a:r>
            <a:r>
              <a:rPr lang="en-US" sz="2000" dirty="0">
                <a:solidFill>
                  <a:schemeClr val="tx1">
                    <a:lumMod val="75000"/>
                    <a:lumOff val="25000"/>
                  </a:schemeClr>
                </a:solidFill>
              </a:rPr>
              <a:t> </a:t>
            </a:r>
            <a:r>
              <a:rPr lang="en-US" sz="2000" dirty="0" err="1">
                <a:solidFill>
                  <a:schemeClr val="tx1">
                    <a:lumMod val="75000"/>
                    <a:lumOff val="25000"/>
                  </a:schemeClr>
                </a:solidFill>
              </a:rPr>
              <a:t>görmesiyle</a:t>
            </a:r>
            <a:r>
              <a:rPr lang="en-US" sz="2000" dirty="0">
                <a:solidFill>
                  <a:schemeClr val="tx1">
                    <a:lumMod val="75000"/>
                    <a:lumOff val="25000"/>
                  </a:schemeClr>
                </a:solidFill>
              </a:rPr>
              <a:t> </a:t>
            </a:r>
            <a:r>
              <a:rPr lang="en-US" sz="2000" dirty="0" err="1">
                <a:solidFill>
                  <a:schemeClr val="tx1">
                    <a:lumMod val="75000"/>
                    <a:lumOff val="25000"/>
                  </a:schemeClr>
                </a:solidFill>
              </a:rPr>
              <a:t>veya</a:t>
            </a:r>
            <a:r>
              <a:rPr lang="en-US" sz="2000" dirty="0">
                <a:solidFill>
                  <a:schemeClr val="tx1">
                    <a:lumMod val="75000"/>
                    <a:lumOff val="25000"/>
                  </a:schemeClr>
                </a:solidFill>
              </a:rPr>
              <a:t> </a:t>
            </a:r>
            <a:r>
              <a:rPr lang="en-US" sz="2000" dirty="0" err="1">
                <a:solidFill>
                  <a:schemeClr val="tx1">
                    <a:lumMod val="75000"/>
                    <a:lumOff val="25000"/>
                  </a:schemeClr>
                </a:solidFill>
              </a:rPr>
              <a:t>acı</a:t>
            </a:r>
            <a:r>
              <a:rPr lang="en-US" sz="2000" dirty="0">
                <a:solidFill>
                  <a:schemeClr val="tx1">
                    <a:lumMod val="75000"/>
                    <a:lumOff val="25000"/>
                  </a:schemeClr>
                </a:solidFill>
              </a:rPr>
              <a:t> </a:t>
            </a:r>
            <a:r>
              <a:rPr lang="en-US" sz="2000" dirty="0" err="1">
                <a:solidFill>
                  <a:schemeClr val="tx1">
                    <a:lumMod val="75000"/>
                    <a:lumOff val="25000"/>
                  </a:schemeClr>
                </a:solidFill>
              </a:rPr>
              <a:t>çekmesiyle</a:t>
            </a:r>
            <a:r>
              <a:rPr lang="en-US" sz="2000" dirty="0">
                <a:solidFill>
                  <a:schemeClr val="tx1">
                    <a:lumMod val="75000"/>
                    <a:lumOff val="25000"/>
                  </a:schemeClr>
                </a:solidFill>
              </a:rPr>
              <a:t> </a:t>
            </a:r>
            <a:r>
              <a:rPr lang="en-US" sz="2000" dirty="0" err="1">
                <a:solidFill>
                  <a:schemeClr val="tx1">
                    <a:lumMod val="75000"/>
                    <a:lumOff val="25000"/>
                  </a:schemeClr>
                </a:solidFill>
              </a:rPr>
              <a:t>sonuçlanan</a:t>
            </a:r>
            <a:r>
              <a:rPr lang="en-US" sz="2000" dirty="0">
                <a:solidFill>
                  <a:schemeClr val="tx1">
                    <a:lumMod val="75000"/>
                    <a:lumOff val="25000"/>
                  </a:schemeClr>
                </a:solidFill>
              </a:rPr>
              <a:t> </a:t>
            </a:r>
            <a:r>
              <a:rPr lang="en-US" sz="2000" dirty="0" err="1">
                <a:solidFill>
                  <a:schemeClr val="tx1">
                    <a:lumMod val="75000"/>
                    <a:lumOff val="25000"/>
                  </a:schemeClr>
                </a:solidFill>
              </a:rPr>
              <a:t>veya</a:t>
            </a:r>
            <a:r>
              <a:rPr lang="en-US" sz="2000" dirty="0">
                <a:solidFill>
                  <a:schemeClr val="tx1">
                    <a:lumMod val="75000"/>
                    <a:lumOff val="25000"/>
                  </a:schemeClr>
                </a:solidFill>
              </a:rPr>
              <a:t> </a:t>
            </a:r>
            <a:r>
              <a:rPr lang="en-US" sz="2000" dirty="0" err="1">
                <a:solidFill>
                  <a:schemeClr val="tx1">
                    <a:lumMod val="75000"/>
                    <a:lumOff val="25000"/>
                  </a:schemeClr>
                </a:solidFill>
              </a:rPr>
              <a:t>sonuçlanması</a:t>
            </a:r>
            <a:r>
              <a:rPr lang="en-US" sz="2000" dirty="0">
                <a:solidFill>
                  <a:schemeClr val="tx1">
                    <a:lumMod val="75000"/>
                    <a:lumOff val="25000"/>
                  </a:schemeClr>
                </a:solidFill>
              </a:rPr>
              <a:t> </a:t>
            </a:r>
            <a:r>
              <a:rPr lang="en-US" sz="2000" dirty="0" err="1">
                <a:solidFill>
                  <a:schemeClr val="tx1">
                    <a:lumMod val="75000"/>
                    <a:lumOff val="25000"/>
                  </a:schemeClr>
                </a:solidFill>
              </a:rPr>
              <a:t>muhtemel</a:t>
            </a:r>
            <a:r>
              <a:rPr lang="en-US" sz="2000" dirty="0">
                <a:solidFill>
                  <a:schemeClr val="tx1">
                    <a:lumMod val="75000"/>
                    <a:lumOff val="25000"/>
                  </a:schemeClr>
                </a:solidFill>
              </a:rPr>
              <a:t> </a:t>
            </a:r>
            <a:r>
              <a:rPr lang="en-US" sz="2000" dirty="0" err="1">
                <a:solidFill>
                  <a:schemeClr val="tx1">
                    <a:lumMod val="75000"/>
                    <a:lumOff val="25000"/>
                  </a:schemeClr>
                </a:solidFill>
              </a:rPr>
              <a:t>hareketleri</a:t>
            </a:r>
            <a:r>
              <a:rPr lang="en-US" sz="2000" dirty="0">
                <a:solidFill>
                  <a:schemeClr val="tx1">
                    <a:lumMod val="75000"/>
                    <a:lumOff val="25000"/>
                  </a:schemeClr>
                </a:solidFill>
              </a:rPr>
              <a:t>, </a:t>
            </a:r>
            <a:r>
              <a:rPr lang="en-US" sz="2000" dirty="0" err="1">
                <a:solidFill>
                  <a:schemeClr val="tx1">
                    <a:lumMod val="75000"/>
                    <a:lumOff val="25000"/>
                  </a:schemeClr>
                </a:solidFill>
              </a:rPr>
              <a:t>buna</a:t>
            </a:r>
            <a:r>
              <a:rPr lang="en-US" sz="2000" dirty="0">
                <a:solidFill>
                  <a:schemeClr val="tx1">
                    <a:lumMod val="75000"/>
                    <a:lumOff val="25000"/>
                  </a:schemeClr>
                </a:solidFill>
              </a:rPr>
              <a:t> </a:t>
            </a:r>
            <a:r>
              <a:rPr lang="en-US" sz="2000" dirty="0" err="1">
                <a:solidFill>
                  <a:schemeClr val="tx1">
                    <a:lumMod val="75000"/>
                    <a:lumOff val="25000"/>
                  </a:schemeClr>
                </a:solidFill>
              </a:rPr>
              <a:t>yönelik</a:t>
            </a:r>
            <a:r>
              <a:rPr lang="en-US" sz="2000" dirty="0">
                <a:solidFill>
                  <a:schemeClr val="tx1">
                    <a:lumMod val="75000"/>
                    <a:lumOff val="25000"/>
                  </a:schemeClr>
                </a:solidFill>
              </a:rPr>
              <a:t> </a:t>
            </a:r>
            <a:r>
              <a:rPr lang="en-US" sz="2000" dirty="0" err="1">
                <a:solidFill>
                  <a:schemeClr val="tx1">
                    <a:lumMod val="75000"/>
                    <a:lumOff val="25000"/>
                  </a:schemeClr>
                </a:solidFill>
              </a:rPr>
              <a:t>tehdit</a:t>
            </a:r>
            <a:r>
              <a:rPr lang="en-US" sz="2000" dirty="0">
                <a:solidFill>
                  <a:schemeClr val="tx1">
                    <a:lumMod val="75000"/>
                    <a:lumOff val="25000"/>
                  </a:schemeClr>
                </a:solidFill>
              </a:rPr>
              <a:t> </a:t>
            </a:r>
            <a:r>
              <a:rPr lang="en-US" sz="2000" dirty="0" err="1">
                <a:solidFill>
                  <a:schemeClr val="tx1">
                    <a:lumMod val="75000"/>
                    <a:lumOff val="25000"/>
                  </a:schemeClr>
                </a:solidFill>
              </a:rPr>
              <a:t>ve</a:t>
            </a:r>
            <a:r>
              <a:rPr lang="en-US" sz="2000" dirty="0">
                <a:solidFill>
                  <a:schemeClr val="tx1">
                    <a:lumMod val="75000"/>
                    <a:lumOff val="25000"/>
                  </a:schemeClr>
                </a:solidFill>
              </a:rPr>
              <a:t> </a:t>
            </a:r>
            <a:r>
              <a:rPr lang="en-US" sz="2000" dirty="0" err="1">
                <a:solidFill>
                  <a:schemeClr val="tx1">
                    <a:lumMod val="75000"/>
                    <a:lumOff val="25000"/>
                  </a:schemeClr>
                </a:solidFill>
              </a:rPr>
              <a:t>baskıyı</a:t>
            </a:r>
            <a:r>
              <a:rPr lang="en-US" sz="2000" dirty="0">
                <a:solidFill>
                  <a:schemeClr val="tx1">
                    <a:lumMod val="75000"/>
                    <a:lumOff val="25000"/>
                  </a:schemeClr>
                </a:solidFill>
              </a:rPr>
              <a:t> </a:t>
            </a:r>
            <a:r>
              <a:rPr lang="en-US" sz="2000" dirty="0" err="1">
                <a:solidFill>
                  <a:schemeClr val="tx1">
                    <a:lumMod val="75000"/>
                    <a:lumOff val="25000"/>
                  </a:schemeClr>
                </a:solidFill>
              </a:rPr>
              <a:t>ya</a:t>
            </a:r>
            <a:r>
              <a:rPr lang="en-US" sz="2000" dirty="0">
                <a:solidFill>
                  <a:schemeClr val="tx1">
                    <a:lumMod val="75000"/>
                    <a:lumOff val="25000"/>
                  </a:schemeClr>
                </a:solidFill>
              </a:rPr>
              <a:t> da </a:t>
            </a:r>
            <a:r>
              <a:rPr lang="en-US" sz="2000" dirty="0" err="1">
                <a:solidFill>
                  <a:schemeClr val="tx1">
                    <a:lumMod val="75000"/>
                    <a:lumOff val="25000"/>
                  </a:schemeClr>
                </a:solidFill>
              </a:rPr>
              <a:t>özgürlüğün</a:t>
            </a:r>
            <a:r>
              <a:rPr lang="en-US" sz="2000" dirty="0">
                <a:solidFill>
                  <a:schemeClr val="tx1">
                    <a:lumMod val="75000"/>
                    <a:lumOff val="25000"/>
                  </a:schemeClr>
                </a:solidFill>
              </a:rPr>
              <a:t> </a:t>
            </a:r>
            <a:r>
              <a:rPr lang="en-US" sz="2000" dirty="0" err="1">
                <a:solidFill>
                  <a:schemeClr val="tx1">
                    <a:lumMod val="75000"/>
                    <a:lumOff val="25000"/>
                  </a:schemeClr>
                </a:solidFill>
              </a:rPr>
              <a:t>keyfî</a:t>
            </a:r>
            <a:r>
              <a:rPr lang="en-US" sz="2000" dirty="0">
                <a:solidFill>
                  <a:schemeClr val="tx1">
                    <a:lumMod val="75000"/>
                    <a:lumOff val="25000"/>
                  </a:schemeClr>
                </a:solidFill>
              </a:rPr>
              <a:t> </a:t>
            </a:r>
            <a:r>
              <a:rPr lang="en-US" sz="2000" dirty="0" err="1">
                <a:solidFill>
                  <a:schemeClr val="tx1">
                    <a:lumMod val="75000"/>
                    <a:lumOff val="25000"/>
                  </a:schemeClr>
                </a:solidFill>
              </a:rPr>
              <a:t>engellenmesini</a:t>
            </a:r>
            <a:r>
              <a:rPr lang="en-US" sz="2000" dirty="0">
                <a:solidFill>
                  <a:schemeClr val="tx1">
                    <a:lumMod val="75000"/>
                    <a:lumOff val="25000"/>
                  </a:schemeClr>
                </a:solidFill>
              </a:rPr>
              <a:t> de </a:t>
            </a:r>
            <a:r>
              <a:rPr lang="en-US" sz="2000" dirty="0" err="1">
                <a:solidFill>
                  <a:schemeClr val="tx1">
                    <a:lumMod val="75000"/>
                    <a:lumOff val="25000"/>
                  </a:schemeClr>
                </a:solidFill>
              </a:rPr>
              <a:t>içeren</a:t>
            </a:r>
            <a:r>
              <a:rPr lang="en-US" sz="2000" dirty="0">
                <a:solidFill>
                  <a:schemeClr val="tx1">
                    <a:lumMod val="75000"/>
                    <a:lumOff val="25000"/>
                  </a:schemeClr>
                </a:solidFill>
              </a:rPr>
              <a:t>, </a:t>
            </a:r>
            <a:r>
              <a:rPr lang="en-US" sz="2000" dirty="0" err="1">
                <a:solidFill>
                  <a:schemeClr val="tx1">
                    <a:lumMod val="75000"/>
                    <a:lumOff val="25000"/>
                  </a:schemeClr>
                </a:solidFill>
              </a:rPr>
              <a:t>toplumsal</a:t>
            </a:r>
            <a:r>
              <a:rPr lang="en-US" sz="2000" dirty="0">
                <a:solidFill>
                  <a:schemeClr val="tx1">
                    <a:lumMod val="75000"/>
                    <a:lumOff val="25000"/>
                  </a:schemeClr>
                </a:solidFill>
              </a:rPr>
              <a:t>, </a:t>
            </a:r>
            <a:r>
              <a:rPr lang="en-US" sz="2000" dirty="0" err="1">
                <a:solidFill>
                  <a:schemeClr val="tx1">
                    <a:lumMod val="75000"/>
                    <a:lumOff val="25000"/>
                  </a:schemeClr>
                </a:solidFill>
              </a:rPr>
              <a:t>kamusal</a:t>
            </a:r>
            <a:r>
              <a:rPr lang="en-US" sz="2000" dirty="0">
                <a:solidFill>
                  <a:schemeClr val="tx1">
                    <a:lumMod val="75000"/>
                    <a:lumOff val="25000"/>
                  </a:schemeClr>
                </a:solidFill>
              </a:rPr>
              <a:t> </a:t>
            </a:r>
            <a:r>
              <a:rPr lang="en-US" sz="2000" dirty="0" err="1">
                <a:solidFill>
                  <a:schemeClr val="tx1">
                    <a:lumMod val="75000"/>
                    <a:lumOff val="25000"/>
                  </a:schemeClr>
                </a:solidFill>
              </a:rPr>
              <a:t>veya</a:t>
            </a:r>
            <a:r>
              <a:rPr lang="en-US" sz="2000" dirty="0">
                <a:solidFill>
                  <a:schemeClr val="tx1">
                    <a:lumMod val="75000"/>
                    <a:lumOff val="25000"/>
                  </a:schemeClr>
                </a:solidFill>
              </a:rPr>
              <a:t> </a:t>
            </a:r>
            <a:r>
              <a:rPr lang="en-US" sz="2000" dirty="0" err="1">
                <a:solidFill>
                  <a:schemeClr val="tx1">
                    <a:lumMod val="75000"/>
                    <a:lumOff val="25000"/>
                  </a:schemeClr>
                </a:solidFill>
              </a:rPr>
              <a:t>özel</a:t>
            </a:r>
            <a:r>
              <a:rPr lang="en-US" sz="2000" dirty="0">
                <a:solidFill>
                  <a:schemeClr val="tx1">
                    <a:lumMod val="75000"/>
                    <a:lumOff val="25000"/>
                  </a:schemeClr>
                </a:solidFill>
              </a:rPr>
              <a:t> </a:t>
            </a:r>
            <a:r>
              <a:rPr lang="en-US" sz="2000" dirty="0" err="1">
                <a:solidFill>
                  <a:schemeClr val="tx1">
                    <a:lumMod val="75000"/>
                    <a:lumOff val="25000"/>
                  </a:schemeClr>
                </a:solidFill>
              </a:rPr>
              <a:t>alanda</a:t>
            </a:r>
            <a:r>
              <a:rPr lang="en-US" sz="2000" dirty="0">
                <a:solidFill>
                  <a:schemeClr val="tx1">
                    <a:lumMod val="75000"/>
                    <a:lumOff val="25000"/>
                  </a:schemeClr>
                </a:solidFill>
              </a:rPr>
              <a:t> </a:t>
            </a:r>
            <a:r>
              <a:rPr lang="en-US" sz="2000" dirty="0" err="1">
                <a:solidFill>
                  <a:schemeClr val="tx1">
                    <a:lumMod val="75000"/>
                    <a:lumOff val="25000"/>
                  </a:schemeClr>
                </a:solidFill>
              </a:rPr>
              <a:t>meydana</a:t>
            </a:r>
            <a:r>
              <a:rPr lang="en-US" sz="2000" dirty="0">
                <a:solidFill>
                  <a:schemeClr val="tx1">
                    <a:lumMod val="75000"/>
                    <a:lumOff val="25000"/>
                  </a:schemeClr>
                </a:solidFill>
              </a:rPr>
              <a:t> </a:t>
            </a:r>
            <a:r>
              <a:rPr lang="en-US" sz="2000" dirty="0" err="1">
                <a:solidFill>
                  <a:schemeClr val="tx1">
                    <a:lumMod val="75000"/>
                    <a:lumOff val="25000"/>
                  </a:schemeClr>
                </a:solidFill>
              </a:rPr>
              <a:t>gelen</a:t>
            </a:r>
            <a:r>
              <a:rPr lang="en-US" sz="2000" dirty="0">
                <a:solidFill>
                  <a:schemeClr val="tx1">
                    <a:lumMod val="75000"/>
                    <a:lumOff val="25000"/>
                  </a:schemeClr>
                </a:solidFill>
              </a:rPr>
              <a:t> </a:t>
            </a:r>
            <a:r>
              <a:rPr lang="en-US" sz="2000" dirty="0" err="1">
                <a:solidFill>
                  <a:schemeClr val="tx1">
                    <a:lumMod val="75000"/>
                    <a:lumOff val="25000"/>
                  </a:schemeClr>
                </a:solidFill>
              </a:rPr>
              <a:t>fiziksel</a:t>
            </a:r>
            <a:r>
              <a:rPr lang="en-US" sz="2000" dirty="0">
                <a:solidFill>
                  <a:schemeClr val="tx1">
                    <a:lumMod val="75000"/>
                    <a:lumOff val="25000"/>
                  </a:schemeClr>
                </a:solidFill>
              </a:rPr>
              <a:t>, </a:t>
            </a:r>
            <a:r>
              <a:rPr lang="en-US" sz="2000" dirty="0" err="1">
                <a:solidFill>
                  <a:schemeClr val="tx1">
                    <a:lumMod val="75000"/>
                    <a:lumOff val="25000"/>
                  </a:schemeClr>
                </a:solidFill>
              </a:rPr>
              <a:t>cinsel</a:t>
            </a:r>
            <a:r>
              <a:rPr lang="en-US" sz="2000" dirty="0">
                <a:solidFill>
                  <a:schemeClr val="tx1">
                    <a:lumMod val="75000"/>
                    <a:lumOff val="25000"/>
                  </a:schemeClr>
                </a:solidFill>
              </a:rPr>
              <a:t>, </a:t>
            </a:r>
            <a:r>
              <a:rPr lang="en-US" sz="2000" dirty="0" err="1">
                <a:solidFill>
                  <a:schemeClr val="tx1">
                    <a:lumMod val="75000"/>
                    <a:lumOff val="25000"/>
                  </a:schemeClr>
                </a:solidFill>
              </a:rPr>
              <a:t>psikolojik</a:t>
            </a:r>
            <a:r>
              <a:rPr lang="en-US" sz="2000" dirty="0">
                <a:solidFill>
                  <a:schemeClr val="tx1">
                    <a:lumMod val="75000"/>
                    <a:lumOff val="25000"/>
                  </a:schemeClr>
                </a:solidFill>
              </a:rPr>
              <a:t>, </a:t>
            </a:r>
            <a:r>
              <a:rPr lang="en-US" sz="2000" dirty="0" err="1">
                <a:solidFill>
                  <a:schemeClr val="tx1">
                    <a:lumMod val="75000"/>
                    <a:lumOff val="25000"/>
                  </a:schemeClr>
                </a:solidFill>
              </a:rPr>
              <a:t>sözlü</a:t>
            </a:r>
            <a:r>
              <a:rPr lang="en-US" sz="2000" dirty="0">
                <a:solidFill>
                  <a:schemeClr val="tx1">
                    <a:lumMod val="75000"/>
                    <a:lumOff val="25000"/>
                  </a:schemeClr>
                </a:solidFill>
              </a:rPr>
              <a:t> </a:t>
            </a:r>
            <a:r>
              <a:rPr lang="en-US" sz="2000" dirty="0" err="1">
                <a:solidFill>
                  <a:schemeClr val="tx1">
                    <a:lumMod val="75000"/>
                    <a:lumOff val="25000"/>
                  </a:schemeClr>
                </a:solidFill>
              </a:rPr>
              <a:t>veya</a:t>
            </a:r>
            <a:r>
              <a:rPr lang="en-US" sz="2000" dirty="0">
                <a:solidFill>
                  <a:schemeClr val="tx1">
                    <a:lumMod val="75000"/>
                    <a:lumOff val="25000"/>
                  </a:schemeClr>
                </a:solidFill>
              </a:rPr>
              <a:t> </a:t>
            </a:r>
            <a:r>
              <a:rPr lang="en-US" sz="2000" dirty="0" err="1">
                <a:solidFill>
                  <a:schemeClr val="tx1">
                    <a:lumMod val="75000"/>
                    <a:lumOff val="25000"/>
                  </a:schemeClr>
                </a:solidFill>
              </a:rPr>
              <a:t>ekonomik</a:t>
            </a:r>
            <a:r>
              <a:rPr lang="en-US" sz="2000" dirty="0">
                <a:solidFill>
                  <a:schemeClr val="tx1">
                    <a:lumMod val="75000"/>
                    <a:lumOff val="25000"/>
                  </a:schemeClr>
                </a:solidFill>
              </a:rPr>
              <a:t> her </a:t>
            </a:r>
            <a:r>
              <a:rPr lang="en-US" sz="2000" dirty="0" err="1">
                <a:solidFill>
                  <a:schemeClr val="tx1">
                    <a:lumMod val="75000"/>
                    <a:lumOff val="25000"/>
                  </a:schemeClr>
                </a:solidFill>
              </a:rPr>
              <a:t>türlü</a:t>
            </a:r>
            <a:r>
              <a:rPr lang="en-US" sz="2000" dirty="0">
                <a:solidFill>
                  <a:schemeClr val="tx1">
                    <a:lumMod val="75000"/>
                    <a:lumOff val="25000"/>
                  </a:schemeClr>
                </a:solidFill>
              </a:rPr>
              <a:t> </a:t>
            </a:r>
            <a:r>
              <a:rPr lang="en-US" sz="2000" dirty="0" err="1">
                <a:solidFill>
                  <a:schemeClr val="tx1">
                    <a:lumMod val="75000"/>
                    <a:lumOff val="25000"/>
                  </a:schemeClr>
                </a:solidFill>
              </a:rPr>
              <a:t>tutum</a:t>
            </a:r>
            <a:r>
              <a:rPr lang="en-US" sz="2000" dirty="0">
                <a:solidFill>
                  <a:schemeClr val="tx1">
                    <a:lumMod val="75000"/>
                    <a:lumOff val="25000"/>
                  </a:schemeClr>
                </a:solidFill>
              </a:rPr>
              <a:t> </a:t>
            </a:r>
            <a:r>
              <a:rPr lang="en-US" sz="2000" dirty="0" err="1">
                <a:solidFill>
                  <a:schemeClr val="tx1">
                    <a:lumMod val="75000"/>
                    <a:lumOff val="25000"/>
                  </a:schemeClr>
                </a:solidFill>
              </a:rPr>
              <a:t>ve</a:t>
            </a:r>
            <a:r>
              <a:rPr lang="en-US" sz="2000" dirty="0">
                <a:solidFill>
                  <a:schemeClr val="tx1">
                    <a:lumMod val="75000"/>
                    <a:lumOff val="25000"/>
                  </a:schemeClr>
                </a:solidFill>
              </a:rPr>
              <a:t> </a:t>
            </a:r>
            <a:r>
              <a:rPr lang="en-US" sz="2000" dirty="0" err="1">
                <a:solidFill>
                  <a:schemeClr val="tx1">
                    <a:lumMod val="75000"/>
                    <a:lumOff val="25000"/>
                  </a:schemeClr>
                </a:solidFill>
              </a:rPr>
              <a:t>davranıştır</a:t>
            </a:r>
            <a:r>
              <a:rPr lang="en-US" sz="2000" dirty="0">
                <a:solidFill>
                  <a:schemeClr val="tx1">
                    <a:lumMod val="75000"/>
                    <a:lumOff val="25000"/>
                  </a:schemeClr>
                </a:solidFill>
              </a:rPr>
              <a:t>.</a:t>
            </a:r>
          </a:p>
          <a:p>
            <a:pPr algn="l"/>
            <a:endParaRPr lang="en-US" sz="2000" dirty="0">
              <a:solidFill>
                <a:schemeClr val="tx1">
                  <a:lumMod val="75000"/>
                  <a:lumOff val="25000"/>
                </a:schemeClr>
              </a:solidFill>
            </a:endParaRPr>
          </a:p>
        </p:txBody>
      </p:sp>
      <p:pic>
        <p:nvPicPr>
          <p:cNvPr id="4" name="Picture 3" descr="9407.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807" y="1416536"/>
            <a:ext cx="3101730" cy="1435129"/>
          </a:xfrm>
          <a:prstGeom prst="rect">
            <a:avLst/>
          </a:prstGeom>
        </p:spPr>
      </p:pic>
      <p:pic>
        <p:nvPicPr>
          <p:cNvPr id="6" name="Picture 5" descr="Screen Shot 2016-10-03 at 14.51.4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807" y="2978662"/>
            <a:ext cx="2117808" cy="2859664"/>
          </a:xfrm>
          <a:prstGeom prst="rect">
            <a:avLst/>
          </a:prstGeom>
        </p:spPr>
      </p:pic>
    </p:spTree>
    <p:extLst>
      <p:ext uri="{BB962C8B-B14F-4D97-AF65-F5344CB8AC3E}">
        <p14:creationId xmlns:p14="http://schemas.microsoft.com/office/powerpoint/2010/main" val="1710375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ctrTitle"/>
          </p:nvPr>
        </p:nvSpPr>
        <p:spPr>
          <a:xfrm>
            <a:off x="685800" y="652567"/>
            <a:ext cx="7772400" cy="444853"/>
          </a:xfrm>
        </p:spPr>
        <p:txBody>
          <a:bodyPr>
            <a:noAutofit/>
          </a:bodyPr>
          <a:lstStyle/>
          <a:p>
            <a:r>
              <a:rPr lang="en-US" sz="2600" b="1" dirty="0" err="1" smtClean="0">
                <a:solidFill>
                  <a:srgbClr val="0E74C2"/>
                </a:solidFill>
              </a:rPr>
              <a:t>Şiddet</a:t>
            </a:r>
            <a:r>
              <a:rPr lang="en-US" sz="2600" b="1" dirty="0" smtClean="0">
                <a:solidFill>
                  <a:srgbClr val="0E74C2"/>
                </a:solidFill>
              </a:rPr>
              <a:t> </a:t>
            </a:r>
            <a:r>
              <a:rPr lang="en-US" sz="2600" b="1" dirty="0" err="1" smtClean="0">
                <a:solidFill>
                  <a:srgbClr val="0E74C2"/>
                </a:solidFill>
              </a:rPr>
              <a:t>Türleri</a:t>
            </a:r>
            <a:r>
              <a:rPr lang="en-US" sz="2600" b="1" dirty="0" smtClean="0">
                <a:solidFill>
                  <a:srgbClr val="0E74C2"/>
                </a:solidFill>
              </a:rPr>
              <a:t> 1</a:t>
            </a:r>
            <a:endParaRPr lang="en-US" sz="2600" b="1" dirty="0">
              <a:solidFill>
                <a:srgbClr val="0E74C2"/>
              </a:solidFill>
            </a:endParaRPr>
          </a:p>
        </p:txBody>
      </p:sp>
      <p:sp>
        <p:nvSpPr>
          <p:cNvPr id="9" name="Subtitle 2"/>
          <p:cNvSpPr>
            <a:spLocks noGrp="1"/>
          </p:cNvSpPr>
          <p:nvPr>
            <p:ph type="subTitle" idx="1"/>
          </p:nvPr>
        </p:nvSpPr>
        <p:spPr>
          <a:xfrm>
            <a:off x="256117" y="1345563"/>
            <a:ext cx="8590090" cy="1748056"/>
          </a:xfrm>
        </p:spPr>
        <p:txBody>
          <a:bodyPr>
            <a:noAutofit/>
          </a:bodyPr>
          <a:lstStyle/>
          <a:p>
            <a:pPr algn="l"/>
            <a:endParaRPr lang="tr-TR" sz="1800" b="1" dirty="0" smtClean="0">
              <a:solidFill>
                <a:srgbClr val="0E74C2"/>
              </a:solidFill>
              <a:latin typeface="Calibri"/>
              <a:cs typeface="Calibri"/>
            </a:endParaRPr>
          </a:p>
          <a:p>
            <a:pPr algn="l"/>
            <a:r>
              <a:rPr lang="tr-TR" sz="1800" b="1" dirty="0" smtClean="0">
                <a:solidFill>
                  <a:srgbClr val="0E74C2"/>
                </a:solidFill>
                <a:latin typeface="Calibri"/>
                <a:cs typeface="Calibri"/>
              </a:rPr>
              <a:t>Psikolojik </a:t>
            </a:r>
            <a:r>
              <a:rPr lang="tr-TR" sz="1800" b="1" dirty="0">
                <a:solidFill>
                  <a:srgbClr val="0E74C2"/>
                </a:solidFill>
                <a:latin typeface="Calibri"/>
                <a:cs typeface="Calibri"/>
              </a:rPr>
              <a:t>Şiddet </a:t>
            </a:r>
            <a:r>
              <a:rPr lang="tr-TR" sz="1800" dirty="0">
                <a:solidFill>
                  <a:schemeClr val="tx1">
                    <a:lumMod val="75000"/>
                    <a:lumOff val="25000"/>
                  </a:schemeClr>
                </a:solidFill>
                <a:latin typeface="Calibri"/>
                <a:cs typeface="Calibri"/>
              </a:rPr>
              <a:t>(Bağırmak, hakaret etmek, aşağılamak, başka kadınlar ile kıyaslamak, korkutmak, kıskanmak, nasıl giyineceğine, nereye gideceğine, kimlerle görüşeceğine karışmak, kadına veya çocuklara  zarar vermekle, öldürmekle tehdit etmek, kendini geliştirmesine engel olmak</a:t>
            </a:r>
            <a:r>
              <a:rPr lang="tr-TR" sz="1800" dirty="0" smtClean="0">
                <a:solidFill>
                  <a:schemeClr val="tx1">
                    <a:lumMod val="75000"/>
                    <a:lumOff val="25000"/>
                  </a:schemeClr>
                </a:solidFill>
                <a:latin typeface="Calibri"/>
                <a:cs typeface="Calibri"/>
              </a:rPr>
              <a:t>)</a:t>
            </a:r>
          </a:p>
          <a:p>
            <a:pPr algn="l"/>
            <a:endParaRPr lang="tr-TR" sz="1800" dirty="0">
              <a:solidFill>
                <a:schemeClr val="tx1">
                  <a:lumMod val="75000"/>
                  <a:lumOff val="25000"/>
                </a:schemeClr>
              </a:solidFill>
              <a:latin typeface="Calibri"/>
              <a:cs typeface="Calibri"/>
            </a:endParaRPr>
          </a:p>
          <a:p>
            <a:pPr algn="l"/>
            <a:r>
              <a:rPr lang="tr-TR" sz="1800" b="1" dirty="0">
                <a:solidFill>
                  <a:srgbClr val="0E74C2"/>
                </a:solidFill>
                <a:latin typeface="Calibri"/>
                <a:cs typeface="Calibri"/>
              </a:rPr>
              <a:t>Cinsel Şiddet </a:t>
            </a:r>
            <a:r>
              <a:rPr lang="tr-TR" sz="1800" dirty="0">
                <a:solidFill>
                  <a:schemeClr val="tx1">
                    <a:lumMod val="75000"/>
                    <a:lumOff val="25000"/>
                  </a:schemeClr>
                </a:solidFill>
                <a:latin typeface="Calibri"/>
                <a:cs typeface="Calibri"/>
              </a:rPr>
              <a:t>(kadının istemediği yerde, istemediği zamanda ve istemediği biçimde cinsel ilişkiye zorlamak, kürtaja zorlamak, </a:t>
            </a:r>
            <a:r>
              <a:rPr lang="tr-TR" sz="1800" dirty="0" err="1">
                <a:solidFill>
                  <a:schemeClr val="tx1">
                    <a:lumMod val="75000"/>
                    <a:lumOff val="25000"/>
                  </a:schemeClr>
                </a:solidFill>
                <a:latin typeface="Calibri"/>
                <a:cs typeface="Calibri"/>
              </a:rPr>
              <a:t>fuhuşa</a:t>
            </a:r>
            <a:r>
              <a:rPr lang="tr-TR" sz="1800" dirty="0">
                <a:solidFill>
                  <a:schemeClr val="tx1">
                    <a:lumMod val="75000"/>
                    <a:lumOff val="25000"/>
                  </a:schemeClr>
                </a:solidFill>
                <a:latin typeface="Calibri"/>
                <a:cs typeface="Calibri"/>
              </a:rPr>
              <a:t> zorlamak, tecavüz, çocuk doğurmaya zorlamak)</a:t>
            </a:r>
          </a:p>
          <a:p>
            <a:pPr algn="l"/>
            <a:endParaRPr lang="tr-TR" sz="1800" dirty="0" smtClean="0">
              <a:solidFill>
                <a:schemeClr val="tx1">
                  <a:lumMod val="75000"/>
                  <a:lumOff val="25000"/>
                </a:schemeClr>
              </a:solidFill>
              <a:latin typeface="Calibri"/>
              <a:cs typeface="Calibri"/>
            </a:endParaRPr>
          </a:p>
          <a:p>
            <a:pPr algn="l"/>
            <a:r>
              <a:rPr lang="tr-TR" sz="1800" b="1" dirty="0" smtClean="0">
                <a:solidFill>
                  <a:srgbClr val="0E74C2"/>
                </a:solidFill>
                <a:latin typeface="Calibri"/>
                <a:cs typeface="Calibri"/>
              </a:rPr>
              <a:t>Ekonomik </a:t>
            </a:r>
            <a:r>
              <a:rPr lang="tr-TR" sz="1800" b="1" dirty="0">
                <a:solidFill>
                  <a:srgbClr val="0E74C2"/>
                </a:solidFill>
                <a:latin typeface="Calibri"/>
                <a:cs typeface="Calibri"/>
              </a:rPr>
              <a:t>Şiddet </a:t>
            </a:r>
            <a:r>
              <a:rPr lang="tr-TR" sz="1800" dirty="0">
                <a:solidFill>
                  <a:schemeClr val="tx1">
                    <a:lumMod val="75000"/>
                    <a:lumOff val="25000"/>
                  </a:schemeClr>
                </a:solidFill>
                <a:latin typeface="Calibri"/>
                <a:cs typeface="Calibri"/>
              </a:rPr>
              <a:t>(çalışmasına izin vermemek, istemediği işte çalıştırmak, para harcamasını kısıtlamak, parasız bırakmak, terfi etmesini engelleyecek kısıtlamalar getirmek vb.)</a:t>
            </a:r>
          </a:p>
          <a:p>
            <a:pPr algn="l"/>
            <a:endParaRPr lang="tr-TR" sz="1800" dirty="0" smtClean="0">
              <a:solidFill>
                <a:schemeClr val="tx1">
                  <a:lumMod val="75000"/>
                  <a:lumOff val="25000"/>
                </a:schemeClr>
              </a:solidFill>
              <a:latin typeface="Calibri"/>
              <a:cs typeface="Calibri"/>
            </a:endParaRPr>
          </a:p>
          <a:p>
            <a:pPr algn="l"/>
            <a:r>
              <a:rPr lang="tr-TR" sz="1800" b="1" dirty="0" smtClean="0">
                <a:solidFill>
                  <a:srgbClr val="0E74C2"/>
                </a:solidFill>
                <a:latin typeface="Calibri"/>
                <a:cs typeface="Calibri"/>
              </a:rPr>
              <a:t>Fiziksel </a:t>
            </a:r>
            <a:r>
              <a:rPr lang="tr-TR" sz="1800" b="1" dirty="0">
                <a:solidFill>
                  <a:srgbClr val="0E74C2"/>
                </a:solidFill>
                <a:latin typeface="Calibri"/>
                <a:cs typeface="Calibri"/>
              </a:rPr>
              <a:t>Şiddet </a:t>
            </a:r>
            <a:r>
              <a:rPr lang="tr-TR" sz="1800" dirty="0">
                <a:solidFill>
                  <a:schemeClr val="tx1">
                    <a:lumMod val="75000"/>
                    <a:lumOff val="25000"/>
                  </a:schemeClr>
                </a:solidFill>
                <a:latin typeface="Calibri"/>
                <a:cs typeface="Calibri"/>
              </a:rPr>
              <a:t>(itip kakmak, tokatlamak, tartaklamak, tekmelemek, sağlık hizmetlerinden yararlanmasına engel olarak bedensel zarara uğratmak vb.)</a:t>
            </a:r>
          </a:p>
        </p:txBody>
      </p:sp>
    </p:spTree>
    <p:extLst>
      <p:ext uri="{BB962C8B-B14F-4D97-AF65-F5344CB8AC3E}">
        <p14:creationId xmlns:p14="http://schemas.microsoft.com/office/powerpoint/2010/main" val="331849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ctrTitle"/>
          </p:nvPr>
        </p:nvSpPr>
        <p:spPr>
          <a:xfrm>
            <a:off x="685800" y="652567"/>
            <a:ext cx="7772400" cy="444853"/>
          </a:xfrm>
        </p:spPr>
        <p:txBody>
          <a:bodyPr>
            <a:noAutofit/>
          </a:bodyPr>
          <a:lstStyle/>
          <a:p>
            <a:r>
              <a:rPr lang="en-US" sz="2600" b="1" dirty="0" err="1" smtClean="0">
                <a:solidFill>
                  <a:srgbClr val="0E74C2"/>
                </a:solidFill>
              </a:rPr>
              <a:t>Psikolojik</a:t>
            </a:r>
            <a:r>
              <a:rPr lang="en-US" sz="2600" b="1" dirty="0" smtClean="0">
                <a:solidFill>
                  <a:srgbClr val="0E74C2"/>
                </a:solidFill>
              </a:rPr>
              <a:t> </a:t>
            </a:r>
            <a:r>
              <a:rPr lang="en-US" sz="2600" b="1" dirty="0" err="1" smtClean="0">
                <a:solidFill>
                  <a:srgbClr val="0E74C2"/>
                </a:solidFill>
              </a:rPr>
              <a:t>Şiddet</a:t>
            </a:r>
            <a:endParaRPr lang="en-US" sz="2600" b="1" dirty="0">
              <a:solidFill>
                <a:srgbClr val="0E74C2"/>
              </a:solidFill>
            </a:endParaRPr>
          </a:p>
        </p:txBody>
      </p:sp>
      <p:sp>
        <p:nvSpPr>
          <p:cNvPr id="9" name="Subtitle 2"/>
          <p:cNvSpPr>
            <a:spLocks noGrp="1"/>
          </p:cNvSpPr>
          <p:nvPr>
            <p:ph type="subTitle" idx="1"/>
          </p:nvPr>
        </p:nvSpPr>
        <p:spPr>
          <a:xfrm>
            <a:off x="256117" y="1345563"/>
            <a:ext cx="8590090" cy="1748056"/>
          </a:xfrm>
        </p:spPr>
        <p:txBody>
          <a:bodyPr>
            <a:noAutofit/>
          </a:bodyPr>
          <a:lstStyle/>
          <a:p>
            <a:pPr algn="l"/>
            <a:endParaRPr lang="tr-TR" altLang="tr-TR" sz="2000" i="1" dirty="0" smtClean="0">
              <a:solidFill>
                <a:schemeClr val="tx1">
                  <a:lumMod val="75000"/>
                  <a:lumOff val="25000"/>
                </a:schemeClr>
              </a:solidFill>
              <a:latin typeface="Calibri"/>
              <a:cs typeface="Calibri"/>
            </a:endParaRPr>
          </a:p>
          <a:p>
            <a:pPr algn="l"/>
            <a:r>
              <a:rPr lang="tr-TR" altLang="tr-TR" sz="2000" i="1" dirty="0" smtClean="0">
                <a:solidFill>
                  <a:schemeClr val="tx1">
                    <a:lumMod val="75000"/>
                    <a:lumOff val="25000"/>
                  </a:schemeClr>
                </a:solidFill>
                <a:latin typeface="Calibri"/>
                <a:cs typeface="Calibri"/>
              </a:rPr>
              <a:t>Arkadaşım </a:t>
            </a:r>
            <a:r>
              <a:rPr lang="tr-TR" altLang="tr-TR" sz="2000" i="1" dirty="0">
                <a:solidFill>
                  <a:schemeClr val="tx1">
                    <a:lumMod val="75000"/>
                    <a:lumOff val="25000"/>
                  </a:schemeClr>
                </a:solidFill>
                <a:latin typeface="Calibri"/>
                <a:cs typeface="Calibri"/>
              </a:rPr>
              <a:t>falan yoktu ki. Kaynanamla giderdim her yere. Onda da sadece sülaleye giderdik zaten. Öyle tek başına insanın arkadaşı olamaz, bekarlık arkadaşlıklarını bitireceksin, bir yere gidip gelemezsin. Milattan önce yaşıyorlardı resmen, dağda yaşıyordum gibi </a:t>
            </a:r>
            <a:endParaRPr lang="tr-TR" altLang="tr-TR" sz="2000" i="1" dirty="0" smtClean="0">
              <a:solidFill>
                <a:schemeClr val="tx1">
                  <a:lumMod val="75000"/>
                  <a:lumOff val="25000"/>
                </a:schemeClr>
              </a:solidFill>
              <a:latin typeface="Calibri"/>
              <a:cs typeface="Calibri"/>
            </a:endParaRPr>
          </a:p>
          <a:p>
            <a:pPr algn="l"/>
            <a:endParaRPr lang="tr-TR" altLang="tr-TR" sz="2000" i="1" dirty="0" smtClean="0">
              <a:solidFill>
                <a:schemeClr val="tx1">
                  <a:lumMod val="75000"/>
                  <a:lumOff val="25000"/>
                </a:schemeClr>
              </a:solidFill>
              <a:latin typeface="Calibri"/>
              <a:cs typeface="Calibri"/>
            </a:endParaRPr>
          </a:p>
          <a:p>
            <a:pPr algn="l"/>
            <a:r>
              <a:rPr lang="tr-TR" altLang="tr-TR" sz="2000" i="1" dirty="0" smtClean="0">
                <a:solidFill>
                  <a:schemeClr val="tx1">
                    <a:lumMod val="75000"/>
                    <a:lumOff val="25000"/>
                  </a:schemeClr>
                </a:solidFill>
                <a:latin typeface="Calibri"/>
                <a:cs typeface="Calibri"/>
              </a:rPr>
              <a:t>(</a:t>
            </a:r>
            <a:r>
              <a:rPr lang="tr-TR" altLang="tr-TR" sz="2000" i="1" dirty="0">
                <a:solidFill>
                  <a:schemeClr val="tx1">
                    <a:lumMod val="75000"/>
                    <a:lumOff val="25000"/>
                  </a:schemeClr>
                </a:solidFill>
                <a:latin typeface="Calibri"/>
                <a:cs typeface="Calibri"/>
              </a:rPr>
              <a:t>Hediye, 33 yaş, HÜ Suskunluğun Çığlığı Projesi, sığınma evi)</a:t>
            </a:r>
          </a:p>
        </p:txBody>
      </p:sp>
    </p:spTree>
    <p:extLst>
      <p:ext uri="{BB962C8B-B14F-4D97-AF65-F5344CB8AC3E}">
        <p14:creationId xmlns:p14="http://schemas.microsoft.com/office/powerpoint/2010/main" val="2577122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2" y="0"/>
            <a:ext cx="9165492" cy="6858000"/>
          </a:xfrm>
          <a:prstGeom prst="rect">
            <a:avLst/>
          </a:prstGeom>
        </p:spPr>
      </p:pic>
      <p:sp>
        <p:nvSpPr>
          <p:cNvPr id="3" name="Title 1"/>
          <p:cNvSpPr>
            <a:spLocks noGrp="1"/>
          </p:cNvSpPr>
          <p:nvPr>
            <p:ph type="ctrTitle"/>
          </p:nvPr>
        </p:nvSpPr>
        <p:spPr>
          <a:xfrm>
            <a:off x="685800" y="652567"/>
            <a:ext cx="7772400" cy="444853"/>
          </a:xfrm>
        </p:spPr>
        <p:txBody>
          <a:bodyPr>
            <a:noAutofit/>
          </a:bodyPr>
          <a:lstStyle/>
          <a:p>
            <a:r>
              <a:rPr lang="en-US" sz="2600" b="1" dirty="0" err="1" smtClean="0">
                <a:solidFill>
                  <a:srgbClr val="0E74C2"/>
                </a:solidFill>
              </a:rPr>
              <a:t>Cinsel</a:t>
            </a:r>
            <a:r>
              <a:rPr lang="en-US" sz="2600" b="1" dirty="0" smtClean="0">
                <a:solidFill>
                  <a:srgbClr val="0E74C2"/>
                </a:solidFill>
              </a:rPr>
              <a:t> </a:t>
            </a:r>
            <a:r>
              <a:rPr lang="en-US" sz="2600" b="1" dirty="0" err="1" smtClean="0">
                <a:solidFill>
                  <a:srgbClr val="0E74C2"/>
                </a:solidFill>
              </a:rPr>
              <a:t>Şiddet</a:t>
            </a:r>
            <a:endParaRPr lang="en-US" sz="2600" b="1" dirty="0">
              <a:solidFill>
                <a:srgbClr val="0E74C2"/>
              </a:solidFill>
            </a:endParaRPr>
          </a:p>
        </p:txBody>
      </p:sp>
      <p:sp>
        <p:nvSpPr>
          <p:cNvPr id="9" name="Subtitle 2"/>
          <p:cNvSpPr>
            <a:spLocks noGrp="1"/>
          </p:cNvSpPr>
          <p:nvPr>
            <p:ph type="subTitle" idx="1"/>
          </p:nvPr>
        </p:nvSpPr>
        <p:spPr>
          <a:xfrm>
            <a:off x="256117" y="1345563"/>
            <a:ext cx="8590090" cy="1748056"/>
          </a:xfrm>
        </p:spPr>
        <p:txBody>
          <a:bodyPr>
            <a:noAutofit/>
          </a:bodyPr>
          <a:lstStyle/>
          <a:p>
            <a:pPr marL="342900" indent="-342900" algn="l">
              <a:buClr>
                <a:schemeClr val="tx1"/>
              </a:buClr>
              <a:buFont typeface="Arial"/>
              <a:buChar char="•"/>
            </a:pPr>
            <a:endParaRPr lang="tr-TR" altLang="tr-TR" sz="2000" dirty="0" smtClean="0">
              <a:solidFill>
                <a:schemeClr val="tx1">
                  <a:lumMod val="75000"/>
                  <a:lumOff val="25000"/>
                </a:schemeClr>
              </a:solidFill>
            </a:endParaRPr>
          </a:p>
          <a:p>
            <a:pPr marL="342900" indent="-342900" algn="l">
              <a:buClr>
                <a:schemeClr val="tx1"/>
              </a:buClr>
              <a:buFont typeface="Arial"/>
              <a:buChar char="•"/>
            </a:pPr>
            <a:r>
              <a:rPr lang="tr-TR" altLang="tr-TR" sz="2000" dirty="0" smtClean="0">
                <a:solidFill>
                  <a:schemeClr val="tx1">
                    <a:lumMod val="75000"/>
                    <a:lumOff val="25000"/>
                  </a:schemeClr>
                </a:solidFill>
              </a:rPr>
              <a:t>Kadını </a:t>
            </a:r>
            <a:r>
              <a:rPr lang="tr-TR" altLang="tr-TR" sz="2000" dirty="0">
                <a:solidFill>
                  <a:schemeClr val="tx1">
                    <a:lumMod val="75000"/>
                    <a:lumOff val="25000"/>
                  </a:schemeClr>
                </a:solidFill>
              </a:rPr>
              <a:t>istemediği yerde zamanda ve biçimde cinsel ilişkiye zorlamak</a:t>
            </a:r>
          </a:p>
          <a:p>
            <a:pPr marL="342900" indent="-342900" algn="l">
              <a:buClr>
                <a:schemeClr val="tx1"/>
              </a:buClr>
              <a:buFont typeface="Arial"/>
              <a:buChar char="•"/>
            </a:pPr>
            <a:endParaRPr lang="tr-TR" altLang="tr-TR" sz="2000" dirty="0" smtClean="0">
              <a:solidFill>
                <a:schemeClr val="tx1">
                  <a:lumMod val="75000"/>
                  <a:lumOff val="25000"/>
                </a:schemeClr>
              </a:solidFill>
            </a:endParaRPr>
          </a:p>
          <a:p>
            <a:pPr marL="342900" indent="-342900" algn="l">
              <a:buClr>
                <a:schemeClr val="tx1"/>
              </a:buClr>
              <a:buFont typeface="Arial"/>
              <a:buChar char="•"/>
            </a:pPr>
            <a:r>
              <a:rPr lang="tr-TR" altLang="tr-TR" sz="2000" dirty="0" smtClean="0">
                <a:solidFill>
                  <a:schemeClr val="tx1">
                    <a:lumMod val="75000"/>
                    <a:lumOff val="25000"/>
                  </a:schemeClr>
                </a:solidFill>
              </a:rPr>
              <a:t>Çocuk </a:t>
            </a:r>
            <a:r>
              <a:rPr lang="tr-TR" altLang="tr-TR" sz="2000" dirty="0">
                <a:solidFill>
                  <a:schemeClr val="tx1">
                    <a:lumMod val="75000"/>
                    <a:lumOff val="25000"/>
                  </a:schemeClr>
                </a:solidFill>
              </a:rPr>
              <a:t>doğurmaya/doğurmamaya zorlamak</a:t>
            </a:r>
          </a:p>
          <a:p>
            <a:pPr algn="l">
              <a:buClr>
                <a:schemeClr val="tx1"/>
              </a:buClr>
            </a:pPr>
            <a:endParaRPr lang="tr-TR" altLang="tr-TR" sz="2000" dirty="0" smtClean="0">
              <a:solidFill>
                <a:schemeClr val="tx1">
                  <a:lumMod val="75000"/>
                  <a:lumOff val="25000"/>
                </a:schemeClr>
              </a:solidFill>
            </a:endParaRPr>
          </a:p>
          <a:p>
            <a:pPr marL="342900" indent="-342900" algn="l">
              <a:buClr>
                <a:schemeClr val="tx1"/>
              </a:buClr>
              <a:buFont typeface="Arial"/>
              <a:buChar char="•"/>
            </a:pPr>
            <a:r>
              <a:rPr lang="tr-TR" altLang="tr-TR" sz="2000" dirty="0" err="1" smtClean="0">
                <a:solidFill>
                  <a:schemeClr val="tx1">
                    <a:lumMod val="75000"/>
                    <a:lumOff val="25000"/>
                  </a:schemeClr>
                </a:solidFill>
              </a:rPr>
              <a:t>Fuhuşa</a:t>
            </a:r>
            <a:r>
              <a:rPr lang="tr-TR" altLang="tr-TR" sz="2000" dirty="0" smtClean="0">
                <a:solidFill>
                  <a:schemeClr val="tx1">
                    <a:lumMod val="75000"/>
                    <a:lumOff val="25000"/>
                  </a:schemeClr>
                </a:solidFill>
              </a:rPr>
              <a:t> </a:t>
            </a:r>
            <a:r>
              <a:rPr lang="tr-TR" altLang="tr-TR" sz="2000" dirty="0">
                <a:solidFill>
                  <a:schemeClr val="tx1">
                    <a:lumMod val="75000"/>
                    <a:lumOff val="25000"/>
                  </a:schemeClr>
                </a:solidFill>
              </a:rPr>
              <a:t>zorlamak</a:t>
            </a:r>
          </a:p>
          <a:p>
            <a:pPr marL="342900" indent="-342900" algn="l">
              <a:buClr>
                <a:schemeClr val="tx1"/>
              </a:buClr>
              <a:buFont typeface="Arial"/>
              <a:buChar char="•"/>
            </a:pPr>
            <a:endParaRPr lang="tr-TR" altLang="tr-TR" sz="2000" dirty="0" smtClean="0">
              <a:solidFill>
                <a:schemeClr val="tx1">
                  <a:lumMod val="75000"/>
                  <a:lumOff val="25000"/>
                </a:schemeClr>
              </a:solidFill>
            </a:endParaRPr>
          </a:p>
          <a:p>
            <a:pPr marL="342900" indent="-342900" algn="l">
              <a:buClr>
                <a:schemeClr val="tx1"/>
              </a:buClr>
              <a:buFont typeface="Arial"/>
              <a:buChar char="•"/>
            </a:pPr>
            <a:r>
              <a:rPr lang="tr-TR" altLang="tr-TR" sz="2000" dirty="0" smtClean="0">
                <a:solidFill>
                  <a:schemeClr val="tx1">
                    <a:lumMod val="75000"/>
                    <a:lumOff val="25000"/>
                  </a:schemeClr>
                </a:solidFill>
              </a:rPr>
              <a:t>Cinsel </a:t>
            </a:r>
            <a:r>
              <a:rPr lang="tr-TR" altLang="tr-TR" sz="2000" dirty="0">
                <a:solidFill>
                  <a:schemeClr val="tx1">
                    <a:lumMod val="75000"/>
                    <a:lumOff val="25000"/>
                  </a:schemeClr>
                </a:solidFill>
              </a:rPr>
              <a:t>organlarına zarar vermek</a:t>
            </a:r>
          </a:p>
          <a:p>
            <a:pPr marL="342900" indent="-342900" algn="l">
              <a:buClr>
                <a:schemeClr val="tx1"/>
              </a:buClr>
              <a:buFont typeface="Arial"/>
              <a:buChar char="•"/>
            </a:pPr>
            <a:endParaRPr lang="tr-TR" altLang="tr-TR" sz="2000" dirty="0" smtClean="0">
              <a:solidFill>
                <a:schemeClr val="tx1">
                  <a:lumMod val="75000"/>
                  <a:lumOff val="25000"/>
                </a:schemeClr>
              </a:solidFill>
            </a:endParaRPr>
          </a:p>
          <a:p>
            <a:pPr marL="342900" indent="-342900" algn="l">
              <a:buClr>
                <a:schemeClr val="tx1"/>
              </a:buClr>
              <a:buFont typeface="Arial"/>
              <a:buChar char="•"/>
            </a:pPr>
            <a:r>
              <a:rPr lang="tr-TR" altLang="tr-TR" sz="2000" dirty="0" smtClean="0">
                <a:solidFill>
                  <a:schemeClr val="tx1">
                    <a:lumMod val="75000"/>
                    <a:lumOff val="25000"/>
                  </a:schemeClr>
                </a:solidFill>
              </a:rPr>
              <a:t>Cinsel </a:t>
            </a:r>
            <a:r>
              <a:rPr lang="tr-TR" altLang="tr-TR" sz="2000" dirty="0">
                <a:solidFill>
                  <a:schemeClr val="tx1">
                    <a:lumMod val="75000"/>
                    <a:lumOff val="25000"/>
                  </a:schemeClr>
                </a:solidFill>
              </a:rPr>
              <a:t>yolla hastalık bulaştırmak</a:t>
            </a:r>
          </a:p>
          <a:p>
            <a:pPr marL="342900" indent="-342900" algn="l">
              <a:buClr>
                <a:schemeClr val="tx1"/>
              </a:buClr>
              <a:buFont typeface="Arial"/>
              <a:buChar char="•"/>
            </a:pPr>
            <a:endParaRPr lang="tr-TR" altLang="tr-TR" sz="2000" dirty="0">
              <a:solidFill>
                <a:schemeClr val="tx1">
                  <a:lumMod val="75000"/>
                  <a:lumOff val="25000"/>
                </a:schemeClr>
              </a:solidFill>
            </a:endParaRPr>
          </a:p>
          <a:p>
            <a:pPr marL="342900" indent="-342900" algn="l">
              <a:buClr>
                <a:schemeClr val="tx1"/>
              </a:buClr>
              <a:buFont typeface="Arial"/>
              <a:buChar char="•"/>
            </a:pPr>
            <a:endParaRPr lang="tr-TR" altLang="tr-TR" sz="2400" dirty="0">
              <a:solidFill>
                <a:schemeClr val="tx1">
                  <a:lumMod val="75000"/>
                  <a:lumOff val="25000"/>
                </a:schemeClr>
              </a:solidFill>
            </a:endParaRPr>
          </a:p>
          <a:p>
            <a:pPr marL="342900" indent="-342900" algn="l">
              <a:buFont typeface="Arial"/>
              <a:buChar char="•"/>
            </a:pPr>
            <a:endParaRPr lang="tr-TR" altLang="tr-TR" sz="2400" dirty="0">
              <a:solidFill>
                <a:schemeClr val="tx1">
                  <a:lumMod val="75000"/>
                  <a:lumOff val="25000"/>
                </a:schemeClr>
              </a:solidFill>
            </a:endParaRPr>
          </a:p>
        </p:txBody>
      </p:sp>
    </p:spTree>
    <p:extLst>
      <p:ext uri="{BB962C8B-B14F-4D97-AF65-F5344CB8AC3E}">
        <p14:creationId xmlns:p14="http://schemas.microsoft.com/office/powerpoint/2010/main" val="182296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2" y="0"/>
            <a:ext cx="9165492" cy="6858000"/>
          </a:xfrm>
          <a:prstGeom prst="rect">
            <a:avLst/>
          </a:prstGeom>
        </p:spPr>
      </p:pic>
      <p:sp>
        <p:nvSpPr>
          <p:cNvPr id="3" name="Title 1"/>
          <p:cNvSpPr>
            <a:spLocks noGrp="1"/>
          </p:cNvSpPr>
          <p:nvPr>
            <p:ph type="ctrTitle"/>
          </p:nvPr>
        </p:nvSpPr>
        <p:spPr>
          <a:xfrm>
            <a:off x="685800" y="652567"/>
            <a:ext cx="7772400" cy="444853"/>
          </a:xfrm>
        </p:spPr>
        <p:txBody>
          <a:bodyPr>
            <a:noAutofit/>
          </a:bodyPr>
          <a:lstStyle/>
          <a:p>
            <a:r>
              <a:rPr lang="en-US" sz="2600" b="1" dirty="0" err="1" smtClean="0">
                <a:solidFill>
                  <a:srgbClr val="0E74C2"/>
                </a:solidFill>
              </a:rPr>
              <a:t>Ekonomik</a:t>
            </a:r>
            <a:r>
              <a:rPr lang="en-US" sz="2600" b="1" dirty="0" smtClean="0">
                <a:solidFill>
                  <a:srgbClr val="0E74C2"/>
                </a:solidFill>
              </a:rPr>
              <a:t> </a:t>
            </a:r>
            <a:r>
              <a:rPr lang="en-US" sz="2600" b="1" dirty="0" err="1" smtClean="0">
                <a:solidFill>
                  <a:srgbClr val="0E74C2"/>
                </a:solidFill>
              </a:rPr>
              <a:t>Şiddet</a:t>
            </a:r>
            <a:endParaRPr lang="en-US" sz="2600" b="1" dirty="0">
              <a:solidFill>
                <a:srgbClr val="0E74C2"/>
              </a:solidFill>
            </a:endParaRPr>
          </a:p>
        </p:txBody>
      </p:sp>
      <p:sp>
        <p:nvSpPr>
          <p:cNvPr id="6" name="Subtitle 2"/>
          <p:cNvSpPr txBox="1">
            <a:spLocks/>
          </p:cNvSpPr>
          <p:nvPr/>
        </p:nvSpPr>
        <p:spPr>
          <a:xfrm>
            <a:off x="390731" y="1524000"/>
            <a:ext cx="4009907" cy="241952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gn="l">
              <a:buClr>
                <a:schemeClr val="tx1"/>
              </a:buClr>
              <a:buFont typeface="Arial"/>
              <a:buChar char="•"/>
            </a:pPr>
            <a:r>
              <a:rPr lang="tr-TR" altLang="tr-TR" sz="1800" dirty="0">
                <a:solidFill>
                  <a:schemeClr val="tx1">
                    <a:lumMod val="75000"/>
                    <a:lumOff val="25000"/>
                  </a:schemeClr>
                </a:solidFill>
              </a:rPr>
              <a:t>Kadının para harcamasının kısıtlanması</a:t>
            </a:r>
          </a:p>
          <a:p>
            <a:pPr marL="285750" indent="-285750" algn="l">
              <a:buClr>
                <a:schemeClr val="tx1"/>
              </a:buClr>
              <a:buFont typeface="Arial"/>
              <a:buChar char="•"/>
            </a:pPr>
            <a:r>
              <a:rPr lang="tr-TR" altLang="tr-TR" sz="1800" dirty="0">
                <a:solidFill>
                  <a:schemeClr val="tx1">
                    <a:lumMod val="75000"/>
                    <a:lumOff val="25000"/>
                  </a:schemeClr>
                </a:solidFill>
              </a:rPr>
              <a:t>Çalışmasına izin verilmemesi</a:t>
            </a:r>
          </a:p>
          <a:p>
            <a:pPr marL="285750" indent="-285750" algn="l">
              <a:buClr>
                <a:schemeClr val="tx1"/>
              </a:buClr>
              <a:buFont typeface="Arial"/>
              <a:buChar char="•"/>
            </a:pPr>
            <a:r>
              <a:rPr lang="tr-TR" altLang="tr-TR" sz="1800" dirty="0">
                <a:solidFill>
                  <a:schemeClr val="tx1">
                    <a:lumMod val="75000"/>
                    <a:lumOff val="25000"/>
                  </a:schemeClr>
                </a:solidFill>
              </a:rPr>
              <a:t>Zorla çalıştırılması</a:t>
            </a:r>
          </a:p>
          <a:p>
            <a:pPr marL="285750" indent="-285750" algn="l">
              <a:buClr>
                <a:schemeClr val="tx1"/>
              </a:buClr>
              <a:buFont typeface="Arial"/>
              <a:buChar char="•"/>
            </a:pPr>
            <a:r>
              <a:rPr lang="tr-TR" altLang="tr-TR" sz="1800" dirty="0">
                <a:solidFill>
                  <a:schemeClr val="tx1">
                    <a:lumMod val="75000"/>
                    <a:lumOff val="25000"/>
                  </a:schemeClr>
                </a:solidFill>
              </a:rPr>
              <a:t>Ekonomik konulardaki kararların erkek tarafından tek başına alınması</a:t>
            </a:r>
          </a:p>
          <a:p>
            <a:pPr marL="285750" indent="-285750" algn="l">
              <a:buClr>
                <a:schemeClr val="tx1"/>
              </a:buClr>
              <a:buFont typeface="Arial"/>
              <a:buChar char="•"/>
            </a:pPr>
            <a:r>
              <a:rPr lang="tr-TR" altLang="tr-TR" sz="1800" dirty="0">
                <a:solidFill>
                  <a:schemeClr val="tx1">
                    <a:lumMod val="75000"/>
                    <a:lumOff val="25000"/>
                  </a:schemeClr>
                </a:solidFill>
              </a:rPr>
              <a:t>Az para vererek çok şey beklenmesi</a:t>
            </a:r>
          </a:p>
          <a:p>
            <a:pPr marL="285750" indent="-285750" algn="l">
              <a:buClr>
                <a:schemeClr val="tx1"/>
              </a:buClr>
              <a:buFont typeface="Arial"/>
              <a:buChar char="•"/>
            </a:pPr>
            <a:r>
              <a:rPr lang="tr-TR" altLang="tr-TR" sz="1800" dirty="0">
                <a:solidFill>
                  <a:schemeClr val="tx1">
                    <a:lumMod val="75000"/>
                    <a:lumOff val="25000"/>
                  </a:schemeClr>
                </a:solidFill>
              </a:rPr>
              <a:t>Kadının parasının elinden alınması</a:t>
            </a:r>
          </a:p>
          <a:p>
            <a:pPr marL="285750" indent="-285750" algn="l">
              <a:buClr>
                <a:schemeClr val="tx1"/>
              </a:buClr>
              <a:buFont typeface="Arial"/>
              <a:buChar char="•"/>
            </a:pPr>
            <a:r>
              <a:rPr lang="tr-TR" altLang="tr-TR" sz="1800" dirty="0">
                <a:solidFill>
                  <a:schemeClr val="tx1">
                    <a:lumMod val="75000"/>
                    <a:lumOff val="25000"/>
                  </a:schemeClr>
                </a:solidFill>
              </a:rPr>
              <a:t>İş yerinde olay yaratmak suretiyle kadının işten atılmasına neden olunması</a:t>
            </a:r>
          </a:p>
          <a:p>
            <a:pPr marL="285750" indent="-285750" algn="l">
              <a:buClr>
                <a:schemeClr val="tx1"/>
              </a:buClr>
              <a:buFont typeface="Arial"/>
              <a:buChar char="•"/>
            </a:pPr>
            <a:r>
              <a:rPr lang="tr-TR" altLang="tr-TR" sz="1800" dirty="0">
                <a:solidFill>
                  <a:schemeClr val="tx1">
                    <a:lumMod val="75000"/>
                    <a:lumOff val="25000"/>
                  </a:schemeClr>
                </a:solidFill>
              </a:rPr>
              <a:t>Kadının iş bulmasını kolaylaştırıcı becerileri geliştirecek etkinliklerin engellenmesi</a:t>
            </a:r>
          </a:p>
          <a:p>
            <a:pPr marL="285750" indent="-285750" algn="l">
              <a:buClr>
                <a:schemeClr val="tx1"/>
              </a:buClr>
              <a:buFont typeface="Arial"/>
              <a:buChar char="•"/>
            </a:pPr>
            <a:endParaRPr lang="tr-TR" altLang="tr-TR" sz="1800" dirty="0">
              <a:solidFill>
                <a:schemeClr val="tx1">
                  <a:lumMod val="75000"/>
                  <a:lumOff val="25000"/>
                </a:schemeClr>
              </a:solidFill>
            </a:endParaRPr>
          </a:p>
        </p:txBody>
      </p:sp>
      <p:sp>
        <p:nvSpPr>
          <p:cNvPr id="8" name="Subtitle 2"/>
          <p:cNvSpPr txBox="1">
            <a:spLocks/>
          </p:cNvSpPr>
          <p:nvPr/>
        </p:nvSpPr>
        <p:spPr>
          <a:xfrm>
            <a:off x="4739671" y="1524000"/>
            <a:ext cx="4009907" cy="123869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tr-TR" sz="1800" i="1" dirty="0" smtClean="0">
                <a:solidFill>
                  <a:schemeClr val="tx1">
                    <a:lumMod val="75000"/>
                    <a:lumOff val="25000"/>
                  </a:schemeClr>
                </a:solidFill>
                <a:latin typeface="Calibri"/>
                <a:cs typeface="Calibri"/>
              </a:rPr>
              <a:t>(Askere) giderken bütün evimin eşyasını sattı gitti. Bir iğnem bile yoktu. Parayı alıp askere gitti. Ben öyle ortada kaldım. (Esin, 24 yaş)</a:t>
            </a:r>
          </a:p>
        </p:txBody>
      </p:sp>
      <p:sp>
        <p:nvSpPr>
          <p:cNvPr id="2" name="Rectangle 1"/>
          <p:cNvSpPr/>
          <p:nvPr/>
        </p:nvSpPr>
        <p:spPr>
          <a:xfrm>
            <a:off x="4739671" y="4666918"/>
            <a:ext cx="4009907" cy="1200329"/>
          </a:xfrm>
          <a:prstGeom prst="rect">
            <a:avLst/>
          </a:prstGeom>
        </p:spPr>
        <p:txBody>
          <a:bodyPr wrap="square">
            <a:spAutoFit/>
          </a:bodyPr>
          <a:lstStyle/>
          <a:p>
            <a:r>
              <a:rPr lang="tr-TR" i="1" dirty="0" smtClean="0">
                <a:solidFill>
                  <a:schemeClr val="tx1">
                    <a:lumMod val="75000"/>
                    <a:lumOff val="25000"/>
                  </a:schemeClr>
                </a:solidFill>
                <a:cs typeface="Calibri"/>
              </a:rPr>
              <a:t>Saklayamıyordum, sigarası olmadığında alıyordu, bulamayınca çocuğa, bana falan bağırıyordu. Hiçbir şekilde para biriktiremiyorum, izin vermiyordu zaten.</a:t>
            </a:r>
            <a:endParaRPr lang="tr-TR" i="1" dirty="0">
              <a:solidFill>
                <a:schemeClr val="tx1">
                  <a:lumMod val="75000"/>
                  <a:lumOff val="25000"/>
                </a:schemeClr>
              </a:solidFill>
              <a:cs typeface="Calibri"/>
            </a:endParaRPr>
          </a:p>
        </p:txBody>
      </p:sp>
      <p:sp>
        <p:nvSpPr>
          <p:cNvPr id="4" name="Rectangle 3"/>
          <p:cNvSpPr/>
          <p:nvPr/>
        </p:nvSpPr>
        <p:spPr>
          <a:xfrm>
            <a:off x="4739670" y="2973656"/>
            <a:ext cx="3718529" cy="1477328"/>
          </a:xfrm>
          <a:prstGeom prst="rect">
            <a:avLst/>
          </a:prstGeom>
        </p:spPr>
        <p:txBody>
          <a:bodyPr wrap="square">
            <a:spAutoFit/>
          </a:bodyPr>
          <a:lstStyle/>
          <a:p>
            <a:r>
              <a:rPr lang="tr-TR" i="1" dirty="0" smtClean="0">
                <a:solidFill>
                  <a:schemeClr val="tx1">
                    <a:lumMod val="75000"/>
                    <a:lumOff val="25000"/>
                  </a:schemeClr>
                </a:solidFill>
                <a:cs typeface="Calibri"/>
              </a:rPr>
              <a:t>Beni de çalıştırmıyordu. Lif örüyordum ben elimde, onlardan kazandığım parayı saklıyordum ama elinde parası olmadığında hemen gelip oradan alıyordu.</a:t>
            </a:r>
            <a:endParaRPr lang="tr-TR" i="1" dirty="0">
              <a:solidFill>
                <a:schemeClr val="tx1">
                  <a:lumMod val="75000"/>
                  <a:lumOff val="25000"/>
                </a:schemeClr>
              </a:solidFill>
              <a:cs typeface="Calibri"/>
            </a:endParaRPr>
          </a:p>
        </p:txBody>
      </p:sp>
    </p:spTree>
    <p:extLst>
      <p:ext uri="{BB962C8B-B14F-4D97-AF65-F5344CB8AC3E}">
        <p14:creationId xmlns:p14="http://schemas.microsoft.com/office/powerpoint/2010/main" val="88262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2" y="0"/>
            <a:ext cx="9165492" cy="6858000"/>
          </a:xfrm>
          <a:prstGeom prst="rect">
            <a:avLst/>
          </a:prstGeom>
        </p:spPr>
      </p:pic>
      <p:sp>
        <p:nvSpPr>
          <p:cNvPr id="3" name="Title 1"/>
          <p:cNvSpPr>
            <a:spLocks noGrp="1"/>
          </p:cNvSpPr>
          <p:nvPr>
            <p:ph type="ctrTitle"/>
          </p:nvPr>
        </p:nvSpPr>
        <p:spPr>
          <a:xfrm>
            <a:off x="685800" y="652567"/>
            <a:ext cx="7772400" cy="444853"/>
          </a:xfrm>
        </p:spPr>
        <p:txBody>
          <a:bodyPr>
            <a:noAutofit/>
          </a:bodyPr>
          <a:lstStyle/>
          <a:p>
            <a:r>
              <a:rPr lang="en-US" sz="2600" b="1" dirty="0" err="1" smtClean="0">
                <a:solidFill>
                  <a:srgbClr val="0E74C2"/>
                </a:solidFill>
              </a:rPr>
              <a:t>Fiziksel</a:t>
            </a:r>
            <a:r>
              <a:rPr lang="en-US" sz="2600" b="1" dirty="0" smtClean="0">
                <a:solidFill>
                  <a:srgbClr val="0E74C2"/>
                </a:solidFill>
              </a:rPr>
              <a:t> </a:t>
            </a:r>
            <a:r>
              <a:rPr lang="en-US" sz="2600" b="1" dirty="0" err="1" smtClean="0">
                <a:solidFill>
                  <a:srgbClr val="0E74C2"/>
                </a:solidFill>
              </a:rPr>
              <a:t>Şiddet</a:t>
            </a:r>
            <a:endParaRPr lang="en-US" sz="2600" b="1" dirty="0">
              <a:solidFill>
                <a:srgbClr val="0E74C2"/>
              </a:solidFill>
            </a:endParaRPr>
          </a:p>
        </p:txBody>
      </p:sp>
      <p:sp>
        <p:nvSpPr>
          <p:cNvPr id="9" name="Subtitle 2"/>
          <p:cNvSpPr>
            <a:spLocks noGrp="1"/>
          </p:cNvSpPr>
          <p:nvPr>
            <p:ph type="subTitle" idx="1"/>
          </p:nvPr>
        </p:nvSpPr>
        <p:spPr>
          <a:xfrm>
            <a:off x="256117" y="1345563"/>
            <a:ext cx="8590090" cy="1748056"/>
          </a:xfrm>
        </p:spPr>
        <p:txBody>
          <a:bodyPr>
            <a:noAutofit/>
          </a:bodyPr>
          <a:lstStyle/>
          <a:p>
            <a:pPr marL="342900" indent="-342900" algn="l">
              <a:buClr>
                <a:schemeClr val="tx1"/>
              </a:buClr>
              <a:buFont typeface="Arial"/>
              <a:buChar char="•"/>
              <a:tabLst>
                <a:tab pos="1968500" algn="l"/>
              </a:tabLst>
            </a:pPr>
            <a:endParaRPr lang="tr-TR" altLang="tr-TR" sz="2000" dirty="0" smtClean="0">
              <a:solidFill>
                <a:schemeClr val="tx1">
                  <a:lumMod val="75000"/>
                  <a:lumOff val="25000"/>
                </a:schemeClr>
              </a:solidFill>
              <a:latin typeface="Calibri"/>
              <a:cs typeface="Calibri"/>
            </a:endParaRPr>
          </a:p>
          <a:p>
            <a:pPr marL="342900" indent="-342900" algn="l">
              <a:buClr>
                <a:schemeClr val="tx1"/>
              </a:buClr>
              <a:buFont typeface="Arial"/>
              <a:buChar char="•"/>
              <a:tabLst>
                <a:tab pos="1968500" algn="l"/>
              </a:tabLst>
            </a:pPr>
            <a:r>
              <a:rPr lang="tr-TR" altLang="tr-TR" sz="2000" dirty="0" smtClean="0">
                <a:solidFill>
                  <a:schemeClr val="tx1">
                    <a:lumMod val="75000"/>
                    <a:lumOff val="25000"/>
                  </a:schemeClr>
                </a:solidFill>
                <a:latin typeface="Calibri"/>
                <a:cs typeface="Calibri"/>
              </a:rPr>
              <a:t>İtip </a:t>
            </a:r>
            <a:r>
              <a:rPr lang="tr-TR" altLang="tr-TR" sz="2000" dirty="0">
                <a:solidFill>
                  <a:schemeClr val="tx1">
                    <a:lumMod val="75000"/>
                    <a:lumOff val="25000"/>
                  </a:schemeClr>
                </a:solidFill>
                <a:latin typeface="Calibri"/>
                <a:cs typeface="Calibri"/>
              </a:rPr>
              <a:t>kakmak, tartaklamak, tokatlamak, tekmelemek, </a:t>
            </a:r>
          </a:p>
          <a:p>
            <a:pPr marL="342900" indent="-342900" algn="l">
              <a:buClr>
                <a:schemeClr val="tx1"/>
              </a:buClr>
              <a:buFont typeface="Arial"/>
              <a:buChar char="•"/>
              <a:tabLst>
                <a:tab pos="1968500" algn="l"/>
              </a:tabLst>
            </a:pPr>
            <a:endParaRPr lang="tr-TR" altLang="tr-TR" sz="2000" dirty="0">
              <a:solidFill>
                <a:schemeClr val="tx1">
                  <a:lumMod val="75000"/>
                  <a:lumOff val="25000"/>
                </a:schemeClr>
              </a:solidFill>
              <a:latin typeface="Calibri"/>
              <a:cs typeface="Calibri"/>
            </a:endParaRPr>
          </a:p>
          <a:p>
            <a:pPr marL="342900" indent="-342900" algn="l">
              <a:buClr>
                <a:schemeClr val="tx1"/>
              </a:buClr>
              <a:buFont typeface="Arial"/>
              <a:buChar char="•"/>
              <a:tabLst>
                <a:tab pos="1968500" algn="l"/>
              </a:tabLst>
            </a:pPr>
            <a:r>
              <a:rPr lang="tr-TR" altLang="tr-TR" sz="2000" dirty="0">
                <a:solidFill>
                  <a:schemeClr val="tx1">
                    <a:lumMod val="75000"/>
                    <a:lumOff val="25000"/>
                  </a:schemeClr>
                </a:solidFill>
                <a:latin typeface="Calibri"/>
                <a:cs typeface="Calibri"/>
              </a:rPr>
              <a:t>Kesici ve vurucu aletlerle bedene zarar vermek</a:t>
            </a:r>
          </a:p>
          <a:p>
            <a:pPr marL="342900" indent="-342900" algn="l">
              <a:buClr>
                <a:schemeClr val="tx1"/>
              </a:buClr>
              <a:buFont typeface="Arial"/>
              <a:buChar char="•"/>
              <a:tabLst>
                <a:tab pos="1968500" algn="l"/>
              </a:tabLst>
            </a:pPr>
            <a:endParaRPr lang="tr-TR" altLang="tr-TR" sz="2000" dirty="0">
              <a:solidFill>
                <a:schemeClr val="tx1">
                  <a:lumMod val="75000"/>
                  <a:lumOff val="25000"/>
                </a:schemeClr>
              </a:solidFill>
              <a:latin typeface="Calibri"/>
              <a:cs typeface="Calibri"/>
            </a:endParaRPr>
          </a:p>
          <a:p>
            <a:pPr marL="342900" indent="-342900" algn="l">
              <a:buClr>
                <a:schemeClr val="tx1"/>
              </a:buClr>
              <a:buFont typeface="Arial"/>
              <a:buChar char="•"/>
              <a:tabLst>
                <a:tab pos="1968500" algn="l"/>
              </a:tabLst>
            </a:pPr>
            <a:r>
              <a:rPr lang="tr-TR" altLang="tr-TR" sz="2000" dirty="0">
                <a:solidFill>
                  <a:schemeClr val="tx1">
                    <a:lumMod val="75000"/>
                    <a:lumOff val="25000"/>
                  </a:schemeClr>
                </a:solidFill>
                <a:latin typeface="Calibri"/>
                <a:cs typeface="Calibri"/>
              </a:rPr>
              <a:t>Sağlıksız koşullarda yaşamaya mecbur bırakmak</a:t>
            </a:r>
          </a:p>
          <a:p>
            <a:pPr marL="342900" indent="-342900" algn="l">
              <a:buClr>
                <a:schemeClr val="tx1"/>
              </a:buClr>
              <a:buFont typeface="Arial"/>
              <a:buChar char="•"/>
              <a:tabLst>
                <a:tab pos="1968500" algn="l"/>
              </a:tabLst>
            </a:pPr>
            <a:endParaRPr lang="tr-TR" altLang="tr-TR" sz="2000" dirty="0">
              <a:solidFill>
                <a:schemeClr val="tx1">
                  <a:lumMod val="75000"/>
                  <a:lumOff val="25000"/>
                </a:schemeClr>
              </a:solidFill>
              <a:latin typeface="Calibri"/>
              <a:cs typeface="Calibri"/>
            </a:endParaRPr>
          </a:p>
          <a:p>
            <a:pPr marL="342900" indent="-342900" algn="l">
              <a:buClr>
                <a:schemeClr val="tx1"/>
              </a:buClr>
              <a:buFont typeface="Arial"/>
              <a:buChar char="•"/>
              <a:tabLst>
                <a:tab pos="1968500" algn="l"/>
              </a:tabLst>
            </a:pPr>
            <a:r>
              <a:rPr lang="tr-TR" altLang="tr-TR" sz="2000" dirty="0">
                <a:solidFill>
                  <a:schemeClr val="tx1">
                    <a:lumMod val="75000"/>
                    <a:lumOff val="25000"/>
                  </a:schemeClr>
                </a:solidFill>
                <a:latin typeface="Calibri"/>
                <a:cs typeface="Calibri"/>
              </a:rPr>
              <a:t>Sağlık hizmetlerinden yararlanmasına engel olmak suretiyle bedensel zarara uğratmak</a:t>
            </a:r>
          </a:p>
          <a:p>
            <a:pPr marL="342900" indent="-342900" algn="l">
              <a:buClr>
                <a:schemeClr val="tx1"/>
              </a:buClr>
              <a:buFont typeface="Arial"/>
              <a:buChar char="•"/>
              <a:tabLst>
                <a:tab pos="1968500" algn="l"/>
              </a:tabLst>
            </a:pPr>
            <a:endParaRPr lang="tr-TR" altLang="tr-TR" sz="2000" dirty="0">
              <a:solidFill>
                <a:schemeClr val="tx1">
                  <a:lumMod val="75000"/>
                  <a:lumOff val="25000"/>
                </a:schemeClr>
              </a:solidFill>
              <a:latin typeface="Calibri"/>
              <a:cs typeface="Calibri"/>
            </a:endParaRPr>
          </a:p>
          <a:p>
            <a:pPr marL="342900" indent="-342900" algn="l">
              <a:buFont typeface="Arial"/>
              <a:buChar char="•"/>
              <a:tabLst>
                <a:tab pos="1968500" algn="l"/>
              </a:tabLst>
            </a:pPr>
            <a:endParaRPr lang="tr-TR" altLang="tr-TR" sz="2000" dirty="0">
              <a:solidFill>
                <a:schemeClr val="tx1">
                  <a:lumMod val="75000"/>
                  <a:lumOff val="25000"/>
                </a:schemeClr>
              </a:solidFill>
              <a:latin typeface="Calibri"/>
              <a:cs typeface="Calibri"/>
            </a:endParaRPr>
          </a:p>
        </p:txBody>
      </p:sp>
    </p:spTree>
    <p:extLst>
      <p:ext uri="{BB962C8B-B14F-4D97-AF65-F5344CB8AC3E}">
        <p14:creationId xmlns:p14="http://schemas.microsoft.com/office/powerpoint/2010/main" val="205859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toplumsal cinsiyet ve siddet-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2" y="0"/>
            <a:ext cx="9165492" cy="6858000"/>
          </a:xfrm>
          <a:prstGeom prst="rect">
            <a:avLst/>
          </a:prstGeom>
        </p:spPr>
      </p:pic>
      <p:sp>
        <p:nvSpPr>
          <p:cNvPr id="3" name="Title 1"/>
          <p:cNvSpPr>
            <a:spLocks noGrp="1"/>
          </p:cNvSpPr>
          <p:nvPr>
            <p:ph type="ctrTitle"/>
          </p:nvPr>
        </p:nvSpPr>
        <p:spPr>
          <a:xfrm>
            <a:off x="685800" y="652567"/>
            <a:ext cx="7772400" cy="444853"/>
          </a:xfrm>
        </p:spPr>
        <p:txBody>
          <a:bodyPr>
            <a:noAutofit/>
          </a:bodyPr>
          <a:lstStyle/>
          <a:p>
            <a:r>
              <a:rPr lang="en-US" sz="2600" b="1" dirty="0" err="1" smtClean="0">
                <a:solidFill>
                  <a:srgbClr val="0E74C2"/>
                </a:solidFill>
              </a:rPr>
              <a:t>Şiddet</a:t>
            </a:r>
            <a:r>
              <a:rPr lang="en-US" sz="2600" b="1" dirty="0" smtClean="0">
                <a:solidFill>
                  <a:srgbClr val="0E74C2"/>
                </a:solidFill>
              </a:rPr>
              <a:t> </a:t>
            </a:r>
            <a:r>
              <a:rPr lang="en-US" sz="2600" b="1" dirty="0" err="1" smtClean="0">
                <a:solidFill>
                  <a:srgbClr val="0E74C2"/>
                </a:solidFill>
              </a:rPr>
              <a:t>Türleri</a:t>
            </a:r>
            <a:r>
              <a:rPr lang="en-US" sz="2600" b="1" dirty="0" smtClean="0">
                <a:solidFill>
                  <a:srgbClr val="0E74C2"/>
                </a:solidFill>
              </a:rPr>
              <a:t> 2</a:t>
            </a:r>
            <a:endParaRPr lang="en-US" sz="2600" b="1" dirty="0">
              <a:solidFill>
                <a:srgbClr val="0E74C2"/>
              </a:solidFill>
            </a:endParaRPr>
          </a:p>
        </p:txBody>
      </p:sp>
      <p:sp>
        <p:nvSpPr>
          <p:cNvPr id="9" name="Subtitle 2"/>
          <p:cNvSpPr>
            <a:spLocks noGrp="1"/>
          </p:cNvSpPr>
          <p:nvPr>
            <p:ph type="subTitle" idx="1"/>
          </p:nvPr>
        </p:nvSpPr>
        <p:spPr>
          <a:xfrm>
            <a:off x="256117" y="1345563"/>
            <a:ext cx="8590090" cy="1748056"/>
          </a:xfrm>
        </p:spPr>
        <p:txBody>
          <a:bodyPr>
            <a:noAutofit/>
          </a:bodyPr>
          <a:lstStyle/>
          <a:p>
            <a:pPr marL="342900" indent="-342900" algn="l">
              <a:buFont typeface="Arial"/>
              <a:buChar char="•"/>
            </a:pPr>
            <a:endParaRPr lang="tr-TR" sz="2000" dirty="0" smtClean="0">
              <a:solidFill>
                <a:schemeClr val="tx1">
                  <a:lumMod val="75000"/>
                  <a:lumOff val="25000"/>
                </a:schemeClr>
              </a:solidFill>
            </a:endParaRPr>
          </a:p>
          <a:p>
            <a:pPr marL="342900" indent="-342900" algn="l">
              <a:buFont typeface="Arial"/>
              <a:buChar char="•"/>
            </a:pPr>
            <a:r>
              <a:rPr lang="tr-TR" sz="2000" dirty="0" smtClean="0">
                <a:solidFill>
                  <a:schemeClr val="tx1">
                    <a:lumMod val="75000"/>
                    <a:lumOff val="25000"/>
                  </a:schemeClr>
                </a:solidFill>
              </a:rPr>
              <a:t>Namus </a:t>
            </a:r>
            <a:r>
              <a:rPr lang="tr-TR" sz="2000" dirty="0">
                <a:solidFill>
                  <a:schemeClr val="tx1">
                    <a:lumMod val="75000"/>
                    <a:lumOff val="25000"/>
                  </a:schemeClr>
                </a:solidFill>
              </a:rPr>
              <a:t>c</a:t>
            </a:r>
            <a:r>
              <a:rPr lang="tr-TR" sz="2000" dirty="0" smtClean="0">
                <a:solidFill>
                  <a:schemeClr val="tx1">
                    <a:lumMod val="75000"/>
                    <a:lumOff val="25000"/>
                  </a:schemeClr>
                </a:solidFill>
              </a:rPr>
              <a:t>inayetleri</a:t>
            </a:r>
            <a:endParaRPr lang="tr-TR" sz="2000" dirty="0">
              <a:solidFill>
                <a:schemeClr val="tx1">
                  <a:lumMod val="75000"/>
                  <a:lumOff val="25000"/>
                </a:schemeClr>
              </a:solidFill>
            </a:endParaRPr>
          </a:p>
          <a:p>
            <a:pPr marL="342900" indent="-342900" algn="l">
              <a:buFont typeface="Arial"/>
              <a:buChar char="•"/>
            </a:pPr>
            <a:r>
              <a:rPr lang="tr-TR" sz="2000" dirty="0">
                <a:solidFill>
                  <a:schemeClr val="tx1">
                    <a:lumMod val="75000"/>
                    <a:lumOff val="25000"/>
                  </a:schemeClr>
                </a:solidFill>
              </a:rPr>
              <a:t>Erken ve </a:t>
            </a:r>
            <a:r>
              <a:rPr lang="tr-TR" sz="2000" dirty="0" smtClean="0">
                <a:solidFill>
                  <a:schemeClr val="tx1">
                    <a:lumMod val="75000"/>
                    <a:lumOff val="25000"/>
                  </a:schemeClr>
                </a:solidFill>
              </a:rPr>
              <a:t>zorla </a:t>
            </a:r>
            <a:r>
              <a:rPr lang="tr-TR" sz="2000" dirty="0">
                <a:solidFill>
                  <a:schemeClr val="tx1">
                    <a:lumMod val="75000"/>
                    <a:lumOff val="25000"/>
                  </a:schemeClr>
                </a:solidFill>
              </a:rPr>
              <a:t>e</a:t>
            </a:r>
            <a:r>
              <a:rPr lang="tr-TR" sz="2000" dirty="0" smtClean="0">
                <a:solidFill>
                  <a:schemeClr val="tx1">
                    <a:lumMod val="75000"/>
                    <a:lumOff val="25000"/>
                  </a:schemeClr>
                </a:solidFill>
              </a:rPr>
              <a:t>vlilikler</a:t>
            </a:r>
            <a:endParaRPr lang="tr-TR" sz="2000" dirty="0">
              <a:solidFill>
                <a:schemeClr val="tx1">
                  <a:lumMod val="75000"/>
                  <a:lumOff val="25000"/>
                </a:schemeClr>
              </a:solidFill>
            </a:endParaRPr>
          </a:p>
          <a:p>
            <a:pPr marL="342900" indent="-342900" algn="l">
              <a:buFont typeface="Arial"/>
              <a:buChar char="•"/>
            </a:pPr>
            <a:r>
              <a:rPr lang="tr-TR" sz="2000" dirty="0" smtClean="0">
                <a:solidFill>
                  <a:schemeClr val="tx1">
                    <a:lumMod val="75000"/>
                    <a:lumOff val="25000"/>
                  </a:schemeClr>
                </a:solidFill>
              </a:rPr>
              <a:t>Çocuk evlilikleri</a:t>
            </a:r>
            <a:endParaRPr lang="tr-TR" sz="2000" dirty="0">
              <a:solidFill>
                <a:schemeClr val="tx1">
                  <a:lumMod val="75000"/>
                  <a:lumOff val="25000"/>
                </a:schemeClr>
              </a:solidFill>
            </a:endParaRPr>
          </a:p>
          <a:p>
            <a:pPr marL="342900" indent="-342900" algn="l">
              <a:buFont typeface="Arial"/>
              <a:buChar char="•"/>
            </a:pPr>
            <a:r>
              <a:rPr lang="tr-TR" sz="2000" dirty="0">
                <a:solidFill>
                  <a:schemeClr val="tx1">
                    <a:lumMod val="75000"/>
                    <a:lumOff val="25000"/>
                  </a:schemeClr>
                </a:solidFill>
              </a:rPr>
              <a:t>Kadın ticareti</a:t>
            </a:r>
          </a:p>
          <a:p>
            <a:pPr marL="342900" indent="-342900" algn="l">
              <a:buFont typeface="Arial"/>
              <a:buChar char="•"/>
            </a:pPr>
            <a:r>
              <a:rPr lang="tr-TR" sz="2000" dirty="0">
                <a:solidFill>
                  <a:schemeClr val="tx1">
                    <a:lumMod val="75000"/>
                    <a:lumOff val="25000"/>
                  </a:schemeClr>
                </a:solidFill>
              </a:rPr>
              <a:t>Başlık parası</a:t>
            </a:r>
          </a:p>
          <a:p>
            <a:pPr marL="342900" indent="-342900" algn="l">
              <a:buFont typeface="Arial"/>
              <a:buChar char="•"/>
            </a:pPr>
            <a:r>
              <a:rPr lang="tr-TR" sz="2000" dirty="0">
                <a:solidFill>
                  <a:schemeClr val="tx1">
                    <a:lumMod val="75000"/>
                    <a:lumOff val="25000"/>
                  </a:schemeClr>
                </a:solidFill>
              </a:rPr>
              <a:t>Kumalık</a:t>
            </a:r>
          </a:p>
          <a:p>
            <a:pPr marL="342900" indent="-342900" algn="l">
              <a:buFont typeface="Arial"/>
              <a:buChar char="•"/>
            </a:pPr>
            <a:r>
              <a:rPr lang="tr-TR" sz="2000" dirty="0">
                <a:solidFill>
                  <a:schemeClr val="tx1">
                    <a:lumMod val="75000"/>
                    <a:lumOff val="25000"/>
                  </a:schemeClr>
                </a:solidFill>
              </a:rPr>
              <a:t>Berdel</a:t>
            </a:r>
          </a:p>
          <a:p>
            <a:pPr marL="342900" indent="-342900" algn="l">
              <a:buFont typeface="Arial"/>
              <a:buChar char="•"/>
            </a:pPr>
            <a:r>
              <a:rPr lang="tr-TR" sz="2000" dirty="0">
                <a:solidFill>
                  <a:schemeClr val="tx1">
                    <a:lumMod val="75000"/>
                    <a:lumOff val="25000"/>
                  </a:schemeClr>
                </a:solidFill>
              </a:rPr>
              <a:t>Çeyiz cinayetleri</a:t>
            </a:r>
          </a:p>
          <a:p>
            <a:pPr marL="342900" indent="-342900" algn="l">
              <a:buFont typeface="Arial"/>
              <a:buChar char="•"/>
            </a:pPr>
            <a:r>
              <a:rPr lang="tr-TR" sz="2000" dirty="0">
                <a:solidFill>
                  <a:schemeClr val="tx1">
                    <a:lumMod val="75000"/>
                    <a:lumOff val="25000"/>
                  </a:schemeClr>
                </a:solidFill>
              </a:rPr>
              <a:t>Kadın sünneti</a:t>
            </a:r>
          </a:p>
          <a:p>
            <a:pPr marL="342900" indent="-342900" algn="l">
              <a:buFont typeface="Arial"/>
              <a:buChar char="•"/>
            </a:pPr>
            <a:r>
              <a:rPr lang="tr-TR" sz="2000" dirty="0">
                <a:solidFill>
                  <a:schemeClr val="tx1">
                    <a:lumMod val="75000"/>
                    <a:lumOff val="25000"/>
                  </a:schemeClr>
                </a:solidFill>
              </a:rPr>
              <a:t>Bekaret kontrolü</a:t>
            </a:r>
          </a:p>
          <a:p>
            <a:pPr marL="342900" indent="-342900" algn="l">
              <a:buFont typeface="Arial"/>
              <a:buChar char="•"/>
            </a:pPr>
            <a:r>
              <a:rPr lang="tr-TR" sz="2000" dirty="0" err="1">
                <a:solidFill>
                  <a:schemeClr val="tx1">
                    <a:lumMod val="75000"/>
                    <a:lumOff val="25000"/>
                  </a:schemeClr>
                </a:solidFill>
              </a:rPr>
              <a:t>Ensest</a:t>
            </a:r>
            <a:endParaRPr lang="tr-TR" sz="2000" dirty="0">
              <a:solidFill>
                <a:schemeClr val="tx1">
                  <a:lumMod val="75000"/>
                  <a:lumOff val="25000"/>
                </a:schemeClr>
              </a:solidFill>
            </a:endParaRPr>
          </a:p>
        </p:txBody>
      </p:sp>
    </p:spTree>
    <p:extLst>
      <p:ext uri="{BB962C8B-B14F-4D97-AF65-F5344CB8AC3E}">
        <p14:creationId xmlns:p14="http://schemas.microsoft.com/office/powerpoint/2010/main" val="308184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2583</TotalTime>
  <Words>1646</Words>
  <Application>Microsoft Office PowerPoint</Application>
  <PresentationFormat>On-screen Show (4:3)</PresentationFormat>
  <Paragraphs>256</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MS Mincho</vt:lpstr>
      <vt:lpstr>Arial</vt:lpstr>
      <vt:lpstr>Calibri</vt:lpstr>
      <vt:lpstr>Times New Roman</vt:lpstr>
      <vt:lpstr>Webdings</vt:lpstr>
      <vt:lpstr>Wingdings</vt:lpstr>
      <vt:lpstr>Office Theme</vt:lpstr>
      <vt:lpstr>PowerPoint Presentation</vt:lpstr>
      <vt:lpstr>Kadına Yönelik Şiddet</vt:lpstr>
      <vt:lpstr>6284 – Şiddetin Tanımı</vt:lpstr>
      <vt:lpstr>Şiddet Türleri 1</vt:lpstr>
      <vt:lpstr>Psikolojik Şiddet</vt:lpstr>
      <vt:lpstr>Cinsel Şiddet</vt:lpstr>
      <vt:lpstr>Ekonomik Şiddet</vt:lpstr>
      <vt:lpstr>Fiziksel Şiddet</vt:lpstr>
      <vt:lpstr>Şiddet Türleri 2</vt:lpstr>
      <vt:lpstr>Kadına Yönelik Şiddete İlişkin Yanlış İnanışlar</vt:lpstr>
      <vt:lpstr>Ev İçinde Kadına Yönelik Şiddet</vt:lpstr>
      <vt:lpstr>Geniş Anlamı ile Toplumsal Cinsiyete Dayalı Şiddet (TCDŞ)</vt:lpstr>
      <vt:lpstr> </vt:lpstr>
      <vt:lpstr> </vt:lpstr>
      <vt:lpstr> </vt:lpstr>
      <vt:lpstr> </vt:lpstr>
      <vt:lpstr> </vt:lpstr>
      <vt:lpstr> </vt:lpstr>
      <vt:lpstr> </vt:lpstr>
      <vt:lpstr>Çocuk Yaşta Evlilikler ve Kadına Şiddet İlişkisi</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MacBook</dc:creator>
  <cp:lastModifiedBy>Pinar Oktem</cp:lastModifiedBy>
  <cp:revision>31</cp:revision>
  <dcterms:created xsi:type="dcterms:W3CDTF">2016-08-22T02:55:28Z</dcterms:created>
  <dcterms:modified xsi:type="dcterms:W3CDTF">2016-12-28T14:26:32Z</dcterms:modified>
</cp:coreProperties>
</file>