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7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F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3C86C-CEA2-7B4D-B603-9264C91AD852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7529F-71AD-DE49-A9A2-236B7EDCA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97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832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Children of concern to UNHCR </a:t>
            </a:r>
            <a:r>
              <a:rPr lang="en-GB" dirty="0" smtClean="0">
                <a:latin typeface="+mn-lt"/>
                <a:ea typeface="+mn-ea"/>
                <a:cs typeface="+mn-cs"/>
              </a:rPr>
              <a:t>by numbers.</a:t>
            </a:r>
          </a:p>
          <a:p>
            <a:pPr defTabSz="4832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mtClean="0">
                <a:latin typeface="+mn-lt"/>
                <a:ea typeface="+mn-ea"/>
                <a:cs typeface="+mn-cs"/>
              </a:rPr>
              <a:t>UNHCR, </a:t>
            </a:r>
            <a:r>
              <a:rPr lang="en-GB" i="1" smtClean="0">
                <a:latin typeface="+mn-lt"/>
                <a:ea typeface="+mn-ea"/>
                <a:cs typeface="+mn-cs"/>
              </a:rPr>
              <a:t>Global Trends, </a:t>
            </a:r>
            <a:r>
              <a:rPr lang="en-GB" smtClean="0">
                <a:latin typeface="+mn-lt"/>
                <a:ea typeface="+mn-ea"/>
                <a:cs typeface="+mn-cs"/>
              </a:rPr>
              <a:t>2011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7529F-71AD-DE49-A9A2-236B7EDCAB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6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7529F-71AD-DE49-A9A2-236B7EDCAB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6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832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Children of concern to UNHCR </a:t>
            </a:r>
            <a:r>
              <a:rPr lang="en-GB" dirty="0" smtClean="0">
                <a:latin typeface="+mn-lt"/>
                <a:ea typeface="+mn-ea"/>
                <a:cs typeface="+mn-cs"/>
              </a:rPr>
              <a:t>by numbers.</a:t>
            </a:r>
          </a:p>
          <a:p>
            <a:pPr defTabSz="4832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mtClean="0">
                <a:latin typeface="+mn-lt"/>
                <a:ea typeface="+mn-ea"/>
                <a:cs typeface="+mn-cs"/>
              </a:rPr>
              <a:t>UNHCR, </a:t>
            </a:r>
            <a:r>
              <a:rPr lang="en-GB" i="1" smtClean="0">
                <a:latin typeface="+mn-lt"/>
                <a:ea typeface="+mn-ea"/>
                <a:cs typeface="+mn-cs"/>
              </a:rPr>
              <a:t>Global Trends, </a:t>
            </a:r>
            <a:r>
              <a:rPr lang="en-GB" smtClean="0">
                <a:latin typeface="+mn-lt"/>
                <a:ea typeface="+mn-ea"/>
                <a:cs typeface="+mn-cs"/>
              </a:rPr>
              <a:t>2011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7529F-71AD-DE49-A9A2-236B7EDCAB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6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KAYNAK: KDM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7529F-71AD-DE49-A9A2-236B7EDCAB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6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832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Children of concern to UNHCR </a:t>
            </a:r>
            <a:r>
              <a:rPr lang="en-GB" dirty="0" smtClean="0">
                <a:latin typeface="+mn-lt"/>
                <a:ea typeface="+mn-ea"/>
                <a:cs typeface="+mn-cs"/>
              </a:rPr>
              <a:t>by numbers.</a:t>
            </a:r>
          </a:p>
          <a:p>
            <a:pPr defTabSz="4832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mtClean="0">
                <a:latin typeface="+mn-lt"/>
                <a:ea typeface="+mn-ea"/>
                <a:cs typeface="+mn-cs"/>
              </a:rPr>
              <a:t>UNHCR, </a:t>
            </a:r>
            <a:r>
              <a:rPr lang="en-GB" i="1" smtClean="0">
                <a:latin typeface="+mn-lt"/>
                <a:ea typeface="+mn-ea"/>
                <a:cs typeface="+mn-cs"/>
              </a:rPr>
              <a:t>Global Trends, </a:t>
            </a:r>
            <a:r>
              <a:rPr lang="en-GB" smtClean="0">
                <a:latin typeface="+mn-lt"/>
                <a:ea typeface="+mn-ea"/>
                <a:cs typeface="+mn-cs"/>
              </a:rPr>
              <a:t>2011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7529F-71AD-DE49-A9A2-236B7EDCAB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6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7529F-71AD-DE49-A9A2-236B7EDCAB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A853-5D71-0C4B-BDDA-9F79421D47B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6069-DAE4-7648-847D-5EA1BEA6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01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A853-5D71-0C4B-BDDA-9F79421D47B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6069-DAE4-7648-847D-5EA1BEA6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5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A853-5D71-0C4B-BDDA-9F79421D47B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6069-DAE4-7648-847D-5EA1BEA6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7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A853-5D71-0C4B-BDDA-9F79421D47B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6069-DAE4-7648-847D-5EA1BEA6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9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A853-5D71-0C4B-BDDA-9F79421D47B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6069-DAE4-7648-847D-5EA1BEA6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7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A853-5D71-0C4B-BDDA-9F79421D47B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6069-DAE4-7648-847D-5EA1BEA6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A853-5D71-0C4B-BDDA-9F79421D47B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6069-DAE4-7648-847D-5EA1BEA6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5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A853-5D71-0C4B-BDDA-9F79421D47B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6069-DAE4-7648-847D-5EA1BEA6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0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A853-5D71-0C4B-BDDA-9F79421D47B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6069-DAE4-7648-847D-5EA1BEA6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1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A853-5D71-0C4B-BDDA-9F79421D47B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6069-DAE4-7648-847D-5EA1BEA6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A853-5D71-0C4B-BDDA-9F79421D47B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6069-DAE4-7648-847D-5EA1BEA6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0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6A853-5D71-0C4B-BDDA-9F79421D47B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B6069-DAE4-7648-847D-5EA1BEA6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onleme ve mudahale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3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onleme ve mudahale-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85800" y="867485"/>
            <a:ext cx="7772400" cy="444853"/>
          </a:xfrm>
        </p:spPr>
        <p:txBody>
          <a:bodyPr>
            <a:noAutofit/>
          </a:bodyPr>
          <a:lstStyle/>
          <a:p>
            <a:r>
              <a:rPr lang="en-US" sz="2600" b="1" dirty="0" err="1" smtClean="0">
                <a:solidFill>
                  <a:srgbClr val="F39F14"/>
                </a:solidFill>
              </a:rPr>
              <a:t>Çocuk</a:t>
            </a:r>
            <a:r>
              <a:rPr lang="en-US" sz="2600" b="1" dirty="0" smtClean="0">
                <a:solidFill>
                  <a:srgbClr val="F39F14"/>
                </a:solidFill>
              </a:rPr>
              <a:t> </a:t>
            </a:r>
            <a:r>
              <a:rPr lang="en-US" sz="2600" b="1" dirty="0" err="1" smtClean="0">
                <a:solidFill>
                  <a:srgbClr val="F39F14"/>
                </a:solidFill>
              </a:rPr>
              <a:t>Evlilikleri</a:t>
            </a:r>
            <a:r>
              <a:rPr lang="en-US" sz="2600" b="1" dirty="0" smtClean="0">
                <a:solidFill>
                  <a:srgbClr val="F39F14"/>
                </a:solidFill>
              </a:rPr>
              <a:t> </a:t>
            </a:r>
            <a:r>
              <a:rPr lang="en-US" sz="2600" b="1" dirty="0" err="1" smtClean="0">
                <a:solidFill>
                  <a:srgbClr val="F39F14"/>
                </a:solidFill>
              </a:rPr>
              <a:t>Önlemek</a:t>
            </a:r>
            <a:r>
              <a:rPr lang="en-US" sz="2600" b="1" dirty="0" smtClean="0">
                <a:solidFill>
                  <a:srgbClr val="F39F14"/>
                </a:solidFill>
              </a:rPr>
              <a:t> </a:t>
            </a:r>
            <a:r>
              <a:rPr lang="en-US" sz="2600" b="1" dirty="0" err="1" smtClean="0">
                <a:solidFill>
                  <a:srgbClr val="F39F14"/>
                </a:solidFill>
              </a:rPr>
              <a:t>ve</a:t>
            </a:r>
            <a:r>
              <a:rPr lang="en-US" sz="2600" b="1" dirty="0" smtClean="0">
                <a:solidFill>
                  <a:srgbClr val="F39F14"/>
                </a:solidFill>
              </a:rPr>
              <a:t> </a:t>
            </a:r>
            <a:r>
              <a:rPr lang="en-US" sz="2600" b="1" dirty="0" err="1" smtClean="0">
                <a:solidFill>
                  <a:srgbClr val="F39F14"/>
                </a:solidFill>
              </a:rPr>
              <a:t>Etkilerini</a:t>
            </a:r>
            <a:r>
              <a:rPr lang="en-US" sz="2600" b="1" dirty="0" smtClean="0">
                <a:solidFill>
                  <a:srgbClr val="F39F14"/>
                </a:solidFill>
              </a:rPr>
              <a:t> </a:t>
            </a:r>
            <a:r>
              <a:rPr lang="en-US" sz="2600" b="1" dirty="0" err="1" smtClean="0">
                <a:solidFill>
                  <a:srgbClr val="F39F14"/>
                </a:solidFill>
              </a:rPr>
              <a:t>Gidermek</a:t>
            </a:r>
            <a:r>
              <a:rPr lang="en-US" sz="2600" b="1" dirty="0" smtClean="0">
                <a:solidFill>
                  <a:srgbClr val="F39F14"/>
                </a:solidFill>
              </a:rPr>
              <a:t> </a:t>
            </a:r>
            <a:r>
              <a:rPr lang="en-US" sz="2600" b="1" dirty="0" err="1" smtClean="0">
                <a:solidFill>
                  <a:srgbClr val="F39F14"/>
                </a:solidFill>
              </a:rPr>
              <a:t>İçin</a:t>
            </a:r>
            <a:r>
              <a:rPr lang="en-US" sz="2600" b="1" dirty="0" smtClean="0">
                <a:solidFill>
                  <a:srgbClr val="F39F14"/>
                </a:solidFill>
              </a:rPr>
              <a:t> </a:t>
            </a:r>
            <a:r>
              <a:rPr lang="en-US" sz="2600" b="1" dirty="0" err="1" smtClean="0">
                <a:solidFill>
                  <a:srgbClr val="F39F14"/>
                </a:solidFill>
              </a:rPr>
              <a:t>Önlemler</a:t>
            </a:r>
            <a:r>
              <a:rPr lang="en-US" sz="2600" b="1" dirty="0" smtClean="0">
                <a:solidFill>
                  <a:srgbClr val="F39F14"/>
                </a:solidFill>
              </a:rPr>
              <a:t>/</a:t>
            </a:r>
            <a:r>
              <a:rPr lang="en-US" sz="2600" b="1" dirty="0" err="1" smtClean="0">
                <a:solidFill>
                  <a:srgbClr val="F39F14"/>
                </a:solidFill>
              </a:rPr>
              <a:t>Müdahale</a:t>
            </a:r>
            <a:r>
              <a:rPr lang="en-US" sz="2600" b="1" dirty="0" smtClean="0">
                <a:solidFill>
                  <a:srgbClr val="F39F14"/>
                </a:solidFill>
              </a:rPr>
              <a:t> </a:t>
            </a:r>
            <a:r>
              <a:rPr lang="en-US" sz="2600" b="1" dirty="0" err="1" smtClean="0">
                <a:solidFill>
                  <a:srgbClr val="F39F14"/>
                </a:solidFill>
              </a:rPr>
              <a:t>Yöntemleri</a:t>
            </a:r>
            <a:endParaRPr lang="en-US" sz="2600" b="1" dirty="0">
              <a:solidFill>
                <a:srgbClr val="F39F14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6117" y="4643659"/>
            <a:ext cx="8590090" cy="1748056"/>
          </a:xfrm>
        </p:spPr>
        <p:txBody>
          <a:bodyPr>
            <a:noAutofit/>
          </a:bodyPr>
          <a:lstStyle/>
          <a:p>
            <a:pPr algn="l"/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Müdahale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programları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ile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ilgili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sıkıntılar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:</a:t>
            </a:r>
          </a:p>
          <a:p>
            <a:pPr algn="l"/>
            <a:r>
              <a:rPr lang="en-US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Etki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değerlendirmesinin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yeterince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yapılmaması</a:t>
            </a:r>
            <a:endParaRPr lang="en-US" sz="1800" i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  <a:p>
            <a:pPr algn="l"/>
            <a:r>
              <a:rPr lang="en-US" sz="18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Sınıflandırma</a:t>
            </a:r>
            <a:r>
              <a:rPr lang="en-US" sz="18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/</a:t>
            </a:r>
            <a:r>
              <a:rPr lang="en-US" sz="18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terminoloji</a:t>
            </a:r>
            <a:r>
              <a:rPr lang="en-US" sz="18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farklılıkları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(</a:t>
            </a:r>
            <a:r>
              <a:rPr lang="en-US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örn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. </a:t>
            </a:r>
            <a:r>
              <a:rPr lang="de-DE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Ö</a:t>
            </a:r>
            <a:r>
              <a:rPr lang="en-US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nleme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, </a:t>
            </a:r>
            <a:r>
              <a:rPr lang="en-US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raporlama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, </a:t>
            </a:r>
            <a:r>
              <a:rPr lang="en-US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cezalandırma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gibi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)</a:t>
            </a:r>
          </a:p>
          <a:p>
            <a:pPr algn="l"/>
            <a:r>
              <a:rPr lang="en-US" sz="18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Yerel</a:t>
            </a:r>
            <a:r>
              <a:rPr lang="en-US" sz="18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/</a:t>
            </a:r>
            <a:r>
              <a:rPr lang="en-US" sz="18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ulusal</a:t>
            </a:r>
            <a:r>
              <a:rPr lang="en-US" sz="18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/</a:t>
            </a:r>
            <a:r>
              <a:rPr lang="en-US" sz="18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bölgesel</a:t>
            </a:r>
            <a:r>
              <a:rPr lang="en-US" sz="18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farklılıklar</a:t>
            </a:r>
            <a:endParaRPr lang="en-US" sz="1800" i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  <a:p>
            <a:pPr algn="l"/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2" name="Picture 1" descr="onleme ve mudahale yontemleri_tablo01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633" y="1443551"/>
            <a:ext cx="4734735" cy="343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7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onleme ve mudahale-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652567"/>
            <a:ext cx="7772400" cy="444853"/>
          </a:xfrm>
        </p:spPr>
        <p:txBody>
          <a:bodyPr>
            <a:noAutofit/>
          </a:bodyPr>
          <a:lstStyle/>
          <a:p>
            <a:r>
              <a:rPr lang="en-US" sz="2600" b="1" dirty="0" err="1" smtClean="0">
                <a:solidFill>
                  <a:srgbClr val="F39F14"/>
                </a:solidFill>
              </a:rPr>
              <a:t>Kanun</a:t>
            </a:r>
            <a:r>
              <a:rPr lang="en-US" sz="2600" b="1" dirty="0" smtClean="0">
                <a:solidFill>
                  <a:srgbClr val="F39F14"/>
                </a:solidFill>
              </a:rPr>
              <a:t> </a:t>
            </a:r>
            <a:r>
              <a:rPr lang="en-US" sz="2600" b="1" dirty="0" err="1" smtClean="0">
                <a:solidFill>
                  <a:srgbClr val="F39F14"/>
                </a:solidFill>
              </a:rPr>
              <a:t>ve</a:t>
            </a:r>
            <a:r>
              <a:rPr lang="en-US" sz="2600" b="1" dirty="0" smtClean="0">
                <a:solidFill>
                  <a:srgbClr val="F39F14"/>
                </a:solidFill>
              </a:rPr>
              <a:t> </a:t>
            </a:r>
            <a:r>
              <a:rPr lang="en-US" sz="2600" b="1" dirty="0" err="1" smtClean="0">
                <a:solidFill>
                  <a:srgbClr val="F39F14"/>
                </a:solidFill>
              </a:rPr>
              <a:t>Politikalar</a:t>
            </a:r>
            <a:endParaRPr lang="en-US" sz="2600" b="1" dirty="0">
              <a:solidFill>
                <a:srgbClr val="F39F14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6117" y="1345563"/>
            <a:ext cx="8590090" cy="1748056"/>
          </a:xfrm>
        </p:spPr>
        <p:txBody>
          <a:bodyPr>
            <a:noAutofit/>
          </a:bodyPr>
          <a:lstStyle/>
          <a:p>
            <a:pPr marL="342900" indent="-342900" algn="l">
              <a:buAutoNum type="arabicParenR"/>
            </a:pPr>
            <a:r>
              <a:rPr lang="en-US" sz="2000" b="1" dirty="0" err="1">
                <a:solidFill>
                  <a:srgbClr val="F39F14"/>
                </a:solidFill>
              </a:rPr>
              <a:t>Yasal</a:t>
            </a:r>
            <a:r>
              <a:rPr lang="en-US" sz="2000" b="1" dirty="0">
                <a:solidFill>
                  <a:srgbClr val="F39F14"/>
                </a:solidFill>
              </a:rPr>
              <a:t> </a:t>
            </a:r>
            <a:r>
              <a:rPr lang="en-US" sz="2000" b="1" dirty="0" err="1" smtClean="0">
                <a:solidFill>
                  <a:srgbClr val="F39F14"/>
                </a:solidFill>
              </a:rPr>
              <a:t>Önlemler</a:t>
            </a:r>
            <a:endParaRPr lang="en-US" sz="2000" b="1" dirty="0">
              <a:solidFill>
                <a:srgbClr val="F39F14"/>
              </a:solidFill>
            </a:endParaRPr>
          </a:p>
          <a:p>
            <a:pPr marL="342900" indent="-342900" algn="l">
              <a:buAutoNum type="arabicParenR"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Evlenme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yaşının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18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olması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l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(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kız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erkek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için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ebeveyn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rızası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olsun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olmasın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  <a:p>
            <a:pPr marL="285750" indent="-285750" algn="l">
              <a:buFont typeface="Arial"/>
              <a:buChar char="•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İlgili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yasaların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uyumlulaştırılması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285750" indent="-285750" algn="l">
              <a:buFont typeface="Arial"/>
              <a:buChar char="•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Çocuk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evliliklerine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izin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veren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uygulayanlara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cezai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yaptırımlar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cezai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yaptırımların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olası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olumsuz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etkilerinin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gözden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geçirilmesi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l"/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AutoNum type="arabicParenR" startAt="2"/>
            </a:pPr>
            <a:r>
              <a:rPr lang="en-US" sz="2000" b="1" dirty="0" err="1" smtClean="0">
                <a:solidFill>
                  <a:srgbClr val="F39F14"/>
                </a:solidFill>
              </a:rPr>
              <a:t>Politika</a:t>
            </a:r>
            <a:r>
              <a:rPr lang="en-US" sz="2000" b="1" dirty="0" smtClean="0">
                <a:solidFill>
                  <a:srgbClr val="F39F14"/>
                </a:solidFill>
              </a:rPr>
              <a:t>/</a:t>
            </a:r>
            <a:r>
              <a:rPr lang="en-US" sz="2000" b="1" dirty="0" err="1" smtClean="0">
                <a:solidFill>
                  <a:srgbClr val="F39F14"/>
                </a:solidFill>
              </a:rPr>
              <a:t>Eylem</a:t>
            </a:r>
            <a:r>
              <a:rPr lang="en-US" sz="2000" b="1" dirty="0" smtClean="0">
                <a:solidFill>
                  <a:srgbClr val="F39F14"/>
                </a:solidFill>
              </a:rPr>
              <a:t> </a:t>
            </a:r>
            <a:r>
              <a:rPr lang="en-US" sz="2000" b="1" dirty="0" err="1" smtClean="0">
                <a:solidFill>
                  <a:srgbClr val="F39F14"/>
                </a:solidFill>
              </a:rPr>
              <a:t>Planları</a:t>
            </a:r>
            <a:endParaRPr lang="en-US" sz="2000" b="1" dirty="0">
              <a:solidFill>
                <a:srgbClr val="F39F14"/>
              </a:solidFill>
            </a:endParaRPr>
          </a:p>
          <a:p>
            <a:pPr marL="342900" indent="-342900" algn="l">
              <a:buAutoNum type="arabicParenR" startAt="2"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Kapsamlı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ulusal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bölgesel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eylem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planlarının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önemi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kanıtlanmıştır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 algn="l">
              <a:buFont typeface="Arial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BM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örgütleri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sivil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toplum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yasa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yapıcıların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birlikte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yer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aldıkları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projeler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kapsamında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ulusal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eylem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planları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oluşturulmuştur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4925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onleme ve mudahale-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652567"/>
            <a:ext cx="7772400" cy="444853"/>
          </a:xfrm>
        </p:spPr>
        <p:txBody>
          <a:bodyPr>
            <a:noAutofit/>
          </a:bodyPr>
          <a:lstStyle/>
          <a:p>
            <a:r>
              <a:rPr lang="en-US" sz="2600" b="1" dirty="0" err="1" smtClean="0">
                <a:solidFill>
                  <a:srgbClr val="F39F14"/>
                </a:solidFill>
              </a:rPr>
              <a:t>Güçlen</a:t>
            </a:r>
            <a:r>
              <a:rPr lang="en-US" sz="2600" b="1" dirty="0" smtClean="0">
                <a:solidFill>
                  <a:srgbClr val="F39F14"/>
                </a:solidFill>
              </a:rPr>
              <a:t>(</a:t>
            </a:r>
            <a:r>
              <a:rPr lang="en-US" sz="2600" b="1" dirty="0" err="1" smtClean="0">
                <a:solidFill>
                  <a:srgbClr val="F39F14"/>
                </a:solidFill>
              </a:rPr>
              <a:t>dir</a:t>
            </a:r>
            <a:r>
              <a:rPr lang="en-US" sz="2600" b="1" dirty="0" smtClean="0">
                <a:solidFill>
                  <a:srgbClr val="F39F14"/>
                </a:solidFill>
              </a:rPr>
              <a:t>)me</a:t>
            </a:r>
            <a:endParaRPr lang="en-US" sz="2600" b="1" dirty="0">
              <a:solidFill>
                <a:srgbClr val="F39F14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6117" y="1345563"/>
            <a:ext cx="8590090" cy="1748056"/>
          </a:xfrm>
        </p:spPr>
        <p:txBody>
          <a:bodyPr>
            <a:noAutofit/>
          </a:bodyPr>
          <a:lstStyle/>
          <a:p>
            <a:pPr algn="l"/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Çocuk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evlilikleri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ile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ilgili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programların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çoğunluğunda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kız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çocukları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doğrudan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hedef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grupturlar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Bu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tür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programlar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bir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kaç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yıl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içerisinde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hızlı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sonuç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verirler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(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Fakat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hangi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türünün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daha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etkili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olduğu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henüz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kanıtlanmamıştır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.)</a:t>
            </a:r>
          </a:p>
          <a:p>
            <a:pPr algn="l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AutoNum type="arabicParenR"/>
            </a:pPr>
            <a:r>
              <a:rPr lang="en-US" sz="1800" b="1" dirty="0" err="1">
                <a:solidFill>
                  <a:srgbClr val="F39F14"/>
                </a:solidFill>
              </a:rPr>
              <a:t>Eğitim</a:t>
            </a:r>
            <a:r>
              <a:rPr lang="en-US" sz="1800" b="1" dirty="0">
                <a:solidFill>
                  <a:srgbClr val="F39F14"/>
                </a:solidFill>
              </a:rPr>
              <a:t> </a:t>
            </a:r>
            <a:r>
              <a:rPr lang="en-US" sz="1800" b="1" dirty="0" err="1">
                <a:solidFill>
                  <a:srgbClr val="F39F14"/>
                </a:solidFill>
              </a:rPr>
              <a:t>yoluyla</a:t>
            </a:r>
            <a:r>
              <a:rPr lang="en-US" sz="1800" b="1" dirty="0">
                <a:solidFill>
                  <a:srgbClr val="F39F14"/>
                </a:solidFill>
              </a:rPr>
              <a:t> </a:t>
            </a:r>
            <a:r>
              <a:rPr lang="en-US" sz="1800" b="1" dirty="0" err="1">
                <a:solidFill>
                  <a:srgbClr val="F39F14"/>
                </a:solidFill>
              </a:rPr>
              <a:t>güçlendirme</a:t>
            </a:r>
            <a:endParaRPr lang="en-US" sz="1800" b="1" dirty="0">
              <a:solidFill>
                <a:srgbClr val="F39F14"/>
              </a:solidFill>
            </a:endParaRPr>
          </a:p>
          <a:p>
            <a:pPr algn="l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Formal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eğitimin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yanı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sıra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yaygın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mesleki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eğitimi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içerebilir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Eğitime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erişimi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kolaylaştırmak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için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verilen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finansal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desteği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kapsar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örn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burs,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ücretsiz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ulaşım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aileye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nakit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desteği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Eğitimin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içeriğinde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yer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başlıca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konular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sağlık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beslenme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idaresi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yasal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haklar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iletişim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becerileri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cinsel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sağlık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cinsellik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hakkı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AutoNum type="arabicParenR" startAt="2"/>
            </a:pPr>
            <a:r>
              <a:rPr lang="en-US" sz="1800" b="1" dirty="0" err="1">
                <a:solidFill>
                  <a:srgbClr val="F39F14"/>
                </a:solidFill>
              </a:rPr>
              <a:t>Destekleyici</a:t>
            </a:r>
            <a:r>
              <a:rPr lang="en-US" sz="1800" b="1" dirty="0">
                <a:solidFill>
                  <a:srgbClr val="F39F14"/>
                </a:solidFill>
              </a:rPr>
              <a:t> </a:t>
            </a:r>
            <a:r>
              <a:rPr lang="en-US" sz="1800" b="1" dirty="0" err="1">
                <a:solidFill>
                  <a:srgbClr val="F39F14"/>
                </a:solidFill>
              </a:rPr>
              <a:t>sosyal</a:t>
            </a:r>
            <a:r>
              <a:rPr lang="en-US" sz="1800" b="1" dirty="0">
                <a:solidFill>
                  <a:srgbClr val="F39F14"/>
                </a:solidFill>
              </a:rPr>
              <a:t> </a:t>
            </a:r>
            <a:r>
              <a:rPr lang="en-US" sz="1800" b="1" dirty="0" err="1">
                <a:solidFill>
                  <a:srgbClr val="F39F14"/>
                </a:solidFill>
              </a:rPr>
              <a:t>çevre</a:t>
            </a:r>
            <a:r>
              <a:rPr lang="en-US" sz="1800" b="1" dirty="0">
                <a:solidFill>
                  <a:srgbClr val="F39F14"/>
                </a:solidFill>
              </a:rPr>
              <a:t> </a:t>
            </a:r>
            <a:r>
              <a:rPr lang="en-US" sz="1800" b="1" dirty="0" err="1">
                <a:solidFill>
                  <a:srgbClr val="F39F14"/>
                </a:solidFill>
              </a:rPr>
              <a:t>yoluyla</a:t>
            </a:r>
            <a:r>
              <a:rPr lang="en-US" sz="1800" b="1" dirty="0">
                <a:solidFill>
                  <a:srgbClr val="F39F14"/>
                </a:solidFill>
              </a:rPr>
              <a:t> </a:t>
            </a:r>
            <a:r>
              <a:rPr lang="en-US" sz="1800" b="1" dirty="0" err="1">
                <a:solidFill>
                  <a:srgbClr val="F39F14"/>
                </a:solidFill>
              </a:rPr>
              <a:t>güçlendirme</a:t>
            </a:r>
            <a:endParaRPr lang="en-US" sz="1800" b="1" dirty="0">
              <a:solidFill>
                <a:srgbClr val="F39F14"/>
              </a:solidFill>
            </a:endParaRPr>
          </a:p>
          <a:p>
            <a:pPr algn="l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mentorluk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rol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modelleri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ile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buluşturma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forum,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klüp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gibi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‘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güvenli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alanlar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oluşturma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1800" b="1" dirty="0">
                <a:solidFill>
                  <a:srgbClr val="F39F14"/>
                </a:solidFill>
              </a:rPr>
              <a:t>3)  </a:t>
            </a:r>
            <a:r>
              <a:rPr lang="en-US" sz="1800" b="1" dirty="0" err="1">
                <a:solidFill>
                  <a:srgbClr val="F39F14"/>
                </a:solidFill>
              </a:rPr>
              <a:t>Ekonomik</a:t>
            </a:r>
            <a:r>
              <a:rPr lang="en-US" sz="1800" b="1" dirty="0">
                <a:solidFill>
                  <a:srgbClr val="F39F14"/>
                </a:solidFill>
              </a:rPr>
              <a:t> </a:t>
            </a:r>
            <a:r>
              <a:rPr lang="en-US" sz="1800" b="1" dirty="0" err="1">
                <a:solidFill>
                  <a:srgbClr val="F39F14"/>
                </a:solidFill>
              </a:rPr>
              <a:t>güçlendirme</a:t>
            </a:r>
            <a:r>
              <a:rPr lang="en-US" sz="1800" b="1" dirty="0">
                <a:solidFill>
                  <a:srgbClr val="F39F14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mesleki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eğitim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kotalar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krediler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yoluyla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041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_onleme ve mudahale-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85800" y="652567"/>
            <a:ext cx="7772400" cy="444853"/>
          </a:xfrm>
        </p:spPr>
        <p:txBody>
          <a:bodyPr>
            <a:noAutofit/>
          </a:bodyPr>
          <a:lstStyle/>
          <a:p>
            <a:r>
              <a:rPr lang="en-US" sz="2600" b="1" dirty="0" err="1" smtClean="0">
                <a:solidFill>
                  <a:srgbClr val="F39F14"/>
                </a:solidFill>
              </a:rPr>
              <a:t>Toplumsal</a:t>
            </a:r>
            <a:r>
              <a:rPr lang="en-US" sz="2600" b="1" dirty="0" smtClean="0">
                <a:solidFill>
                  <a:srgbClr val="F39F14"/>
                </a:solidFill>
              </a:rPr>
              <a:t> </a:t>
            </a:r>
            <a:r>
              <a:rPr lang="en-US" sz="2600" b="1" dirty="0" err="1" smtClean="0">
                <a:solidFill>
                  <a:srgbClr val="F39F14"/>
                </a:solidFill>
              </a:rPr>
              <a:t>Farkındalık</a:t>
            </a:r>
            <a:endParaRPr lang="en-US" sz="2600" b="1" dirty="0">
              <a:solidFill>
                <a:srgbClr val="F39F14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0731" y="1524000"/>
            <a:ext cx="8358847" cy="10067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Amaç</a:t>
            </a:r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: </a:t>
            </a:r>
            <a:r>
              <a:rPr lang="en-US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Toplumun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tüm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kesimlerinin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çocuk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evliliklerinin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olumsuz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sonuçları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hakkında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bilgi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ve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bilinç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sahibi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olması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. </a:t>
            </a:r>
            <a:r>
              <a:rPr lang="en-US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Evlenmeye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alternatif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değerler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ve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yaşam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planları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oluşturulabilmesi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. </a:t>
            </a:r>
            <a:r>
              <a:rPr lang="en-US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Erkeklerin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18 </a:t>
            </a:r>
            <a:r>
              <a:rPr lang="en-US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yaşından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küçük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kızlarla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evlenmeyi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istememesi</a:t>
            </a:r>
            <a:endParaRPr lang="en-US" sz="1800" i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36941" y="2722642"/>
            <a:ext cx="3495719" cy="3142917"/>
            <a:chOff x="4572001" y="1524000"/>
            <a:chExt cx="4177578" cy="2952829"/>
          </a:xfrm>
        </p:grpSpPr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71289" y="1709610"/>
              <a:ext cx="4009907" cy="241952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800" b="1" dirty="0" err="1" smtClean="0">
                  <a:solidFill>
                    <a:srgbClr val="F39F14"/>
                  </a:solidFill>
                </a:rPr>
                <a:t>Kanıtlanmış</a:t>
              </a:r>
              <a:r>
                <a:rPr lang="en-US" sz="1800" b="1" dirty="0" smtClean="0">
                  <a:solidFill>
                    <a:srgbClr val="F39F14"/>
                  </a:solidFill>
                </a:rPr>
                <a:t> </a:t>
              </a:r>
              <a:r>
                <a:rPr lang="en-US" sz="1800" b="1" dirty="0" err="1" smtClean="0">
                  <a:solidFill>
                    <a:srgbClr val="F39F14"/>
                  </a:solidFill>
                </a:rPr>
                <a:t>başarılı</a:t>
              </a:r>
              <a:r>
                <a:rPr lang="en-US" sz="1800" b="1" dirty="0" smtClean="0">
                  <a:solidFill>
                    <a:srgbClr val="F39F14"/>
                  </a:solidFill>
                </a:rPr>
                <a:t> </a:t>
              </a:r>
              <a:r>
                <a:rPr lang="en-US" sz="1800" b="1" dirty="0" err="1" smtClean="0">
                  <a:solidFill>
                    <a:srgbClr val="F39F14"/>
                  </a:solidFill>
                </a:rPr>
                <a:t>programlarda</a:t>
              </a:r>
              <a:r>
                <a:rPr lang="en-US" sz="1800" b="1" dirty="0" smtClean="0">
                  <a:solidFill>
                    <a:srgbClr val="F39F14"/>
                  </a:solidFill>
                </a:rPr>
                <a:t>:</a:t>
              </a:r>
              <a:endParaRPr lang="en-US" sz="1800" b="1" dirty="0">
                <a:solidFill>
                  <a:srgbClr val="F39F14"/>
                </a:solidFill>
              </a:endParaRPr>
            </a:p>
            <a:p>
              <a:pPr algn="l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 algn="l">
                <a:buFont typeface="Arial"/>
                <a:buChar char="•"/>
              </a:pPr>
              <a:r>
                <a:rPr lang="en-US" sz="1500" b="1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Erkeklerin</a:t>
              </a:r>
              <a:r>
                <a:rPr lang="en-US" sz="15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500" b="1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katılımı</a:t>
              </a:r>
              <a:endParaRPr lang="en-US" sz="1500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 algn="l">
                <a:buFont typeface="Arial"/>
                <a:buChar char="•"/>
              </a:pPr>
              <a:r>
                <a:rPr lang="en-US" sz="1500" b="1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Gençlerin</a:t>
              </a:r>
              <a:r>
                <a:rPr lang="en-US" sz="15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500" b="1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katılımı</a:t>
              </a:r>
              <a:endParaRPr lang="en-US" sz="1500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 algn="l">
                <a:buFont typeface="Arial"/>
                <a:buChar char="•"/>
              </a:pPr>
              <a:r>
                <a:rPr lang="en-US" sz="1500" b="1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Dini</a:t>
              </a:r>
              <a:r>
                <a:rPr lang="en-US" sz="15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500" b="1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liderlerin</a:t>
              </a:r>
              <a:r>
                <a:rPr lang="en-US" sz="15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500" b="1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katılımı</a:t>
              </a:r>
              <a:r>
                <a:rPr lang="en-US" sz="15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  <a:p>
              <a:pPr marL="285750" indent="-285750" algn="l">
                <a:buFont typeface="Arial"/>
                <a:buChar char="•"/>
              </a:pPr>
              <a:r>
                <a:rPr lang="en-US" sz="1500" b="1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Sağlık</a:t>
              </a:r>
              <a:r>
                <a:rPr lang="en-US" sz="15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500" b="1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hizmeti</a:t>
              </a:r>
              <a:r>
                <a:rPr lang="en-US" sz="15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500" b="1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sunanların</a:t>
              </a:r>
              <a:r>
                <a:rPr lang="en-US" sz="15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500" b="1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katılımı</a:t>
              </a:r>
              <a:endParaRPr lang="en-US" sz="1500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 algn="l">
                <a:buFont typeface="Arial"/>
                <a:buChar char="•"/>
              </a:pPr>
              <a:r>
                <a:rPr lang="en-US" sz="1500" b="1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Kadın</a:t>
              </a:r>
              <a:r>
                <a:rPr lang="en-US" sz="15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500" b="1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rol</a:t>
              </a:r>
              <a:r>
                <a:rPr lang="en-US" sz="15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500" b="1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modellerin</a:t>
              </a:r>
              <a:r>
                <a:rPr lang="en-US" sz="15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500" b="1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katılımı</a:t>
              </a:r>
              <a:endParaRPr lang="en-US" sz="1500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 algn="l">
                <a:buFont typeface="Arial"/>
                <a:buChar char="•"/>
              </a:pPr>
              <a:r>
                <a:rPr lang="en-US" sz="1500" b="1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Yüksek</a:t>
              </a:r>
              <a:r>
                <a:rPr lang="en-US" sz="15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500" b="1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düzey</a:t>
              </a:r>
              <a:r>
                <a:rPr lang="en-US" sz="15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500" b="1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siyasi</a:t>
              </a:r>
              <a:r>
                <a:rPr lang="en-US" sz="15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500" b="1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liderlerin</a:t>
              </a:r>
              <a:r>
                <a:rPr lang="en-US" sz="15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500" b="1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etkisi</a:t>
              </a:r>
              <a:endParaRPr lang="en-US" sz="1500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l"/>
              <a:endPara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4572001" y="1524000"/>
              <a:ext cx="4177578" cy="2952829"/>
            </a:xfrm>
            <a:prstGeom prst="rect">
              <a:avLst/>
            </a:prstGeom>
            <a:noFill/>
            <a:ln w="38100" cmpd="dbl">
              <a:solidFill>
                <a:srgbClr val="F39F1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553116" y="2722643"/>
            <a:ext cx="4499726" cy="1819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Özellikle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sosyal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normların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ağırlıklı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etkisi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olduğu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durumlarda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uygulanan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yöntemdir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Aşağıdaki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stratejileri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tek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arada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içerebilir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285750" indent="-285750" algn="l">
              <a:buFont typeface="Arial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Anne-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babalar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toplum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liderleri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kilit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noktalardaki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bireyler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ile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yüzyüze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birebir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görüşmeler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Toplu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eğitimler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grup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tartışmaları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Aile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bireylerinden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yetişkinlerden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oluşan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forumlar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komiteler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Bilgilendirme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iletişim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kampanyaları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Etkili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liderler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tarafından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kamuoyuna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açıklamalar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00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onleme ve mudahale-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652567"/>
            <a:ext cx="7772400" cy="444853"/>
          </a:xfrm>
        </p:spPr>
        <p:txBody>
          <a:bodyPr>
            <a:noAutofit/>
          </a:bodyPr>
          <a:lstStyle/>
          <a:p>
            <a:r>
              <a:rPr lang="en-US" sz="2600" b="1" dirty="0" err="1" smtClean="0">
                <a:solidFill>
                  <a:srgbClr val="F39F14"/>
                </a:solidFill>
              </a:rPr>
              <a:t>Evlendirilmiş</a:t>
            </a:r>
            <a:r>
              <a:rPr lang="en-US" sz="2600" b="1" dirty="0" smtClean="0">
                <a:solidFill>
                  <a:srgbClr val="F39F14"/>
                </a:solidFill>
              </a:rPr>
              <a:t> </a:t>
            </a:r>
            <a:r>
              <a:rPr lang="en-US" sz="2600" b="1" dirty="0" err="1" smtClean="0">
                <a:solidFill>
                  <a:srgbClr val="F39F14"/>
                </a:solidFill>
              </a:rPr>
              <a:t>Çocuklara</a:t>
            </a:r>
            <a:r>
              <a:rPr lang="en-US" sz="2600" b="1" dirty="0" smtClean="0">
                <a:solidFill>
                  <a:srgbClr val="F39F14"/>
                </a:solidFill>
              </a:rPr>
              <a:t> </a:t>
            </a:r>
            <a:r>
              <a:rPr lang="en-US" sz="2600" b="1" dirty="0" err="1" smtClean="0">
                <a:solidFill>
                  <a:srgbClr val="F39F14"/>
                </a:solidFill>
              </a:rPr>
              <a:t>Destek</a:t>
            </a:r>
            <a:r>
              <a:rPr lang="en-US" sz="2600" b="1" dirty="0" smtClean="0">
                <a:solidFill>
                  <a:srgbClr val="F39F14"/>
                </a:solidFill>
              </a:rPr>
              <a:t> </a:t>
            </a:r>
            <a:r>
              <a:rPr lang="en-US" sz="2600" b="1" dirty="0" err="1" smtClean="0">
                <a:solidFill>
                  <a:srgbClr val="F39F14"/>
                </a:solidFill>
              </a:rPr>
              <a:t>Hizmetleri</a:t>
            </a:r>
            <a:endParaRPr lang="en-US" sz="2600" b="1" dirty="0">
              <a:solidFill>
                <a:srgbClr val="F39F14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6117" y="1345563"/>
            <a:ext cx="8590090" cy="1748056"/>
          </a:xfrm>
        </p:spPr>
        <p:txBody>
          <a:bodyPr>
            <a:noAutofit/>
          </a:bodyPr>
          <a:lstStyle/>
          <a:p>
            <a:pPr algn="l"/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  <a:p>
            <a:pPr algn="l"/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Çocuk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evlilikleri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alanında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en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az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üzerinde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durulmuş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alan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.</a:t>
            </a:r>
          </a:p>
          <a:p>
            <a:pPr algn="l"/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Şiddet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mağdurları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için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tr-TR" sz="18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ihtisaslaşmış</a:t>
            </a:r>
            <a:r>
              <a:rPr lang="en-US" sz="18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hizmetler</a:t>
            </a:r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(İstanbul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Sözleşmesi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bu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noktada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güncel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ve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önemli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bir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çerçeve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sağlamaktadır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.)</a:t>
            </a:r>
          </a:p>
          <a:p>
            <a:pPr marL="285750" indent="-285750" algn="l">
              <a:buFont typeface="Arial"/>
              <a:buChar char="•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Özelleştirilmiş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sığınma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evleri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(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Mağdurların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çocuk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koruma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sistemi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/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kadına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yönelik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şiddetle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mücadele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sistemi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içinde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‘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kurumsal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’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bakımı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)</a:t>
            </a:r>
          </a:p>
          <a:p>
            <a:pPr marL="285750" indent="-285750" algn="l">
              <a:buFont typeface="Arial"/>
              <a:buChar char="•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Yasal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,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psikolojik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ve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fiziki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sağlık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konusunda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destek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hizmetleri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Okula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/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işe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geri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dönme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olanaklarının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sağlanması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238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onleme ve mudahale-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3250205" y="2119188"/>
            <a:ext cx="2869064" cy="2869064"/>
          </a:xfrm>
          <a:prstGeom prst="ellipse">
            <a:avLst/>
          </a:prstGeom>
          <a:solidFill>
            <a:srgbClr val="F39F14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/>
          <p:cNvCxnSpPr>
            <a:stCxn id="40" idx="0"/>
          </p:cNvCxnSpPr>
          <p:nvPr/>
        </p:nvCxnSpPr>
        <p:spPr>
          <a:xfrm>
            <a:off x="4684737" y="2119188"/>
            <a:ext cx="11757" cy="2954219"/>
          </a:xfrm>
          <a:prstGeom prst="line">
            <a:avLst/>
          </a:prstGeom>
          <a:solidFill>
            <a:srgbClr val="F39F14"/>
          </a:solidFill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6" name="Straight Connector 45"/>
          <p:cNvCxnSpPr>
            <a:stCxn id="40" idx="2"/>
            <a:endCxn id="40" idx="6"/>
          </p:cNvCxnSpPr>
          <p:nvPr/>
        </p:nvCxnSpPr>
        <p:spPr>
          <a:xfrm>
            <a:off x="3250205" y="3553720"/>
            <a:ext cx="2869064" cy="0"/>
          </a:xfrm>
          <a:prstGeom prst="line">
            <a:avLst/>
          </a:prstGeom>
          <a:solidFill>
            <a:srgbClr val="F39F14"/>
          </a:solidFill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652567"/>
            <a:ext cx="7772400" cy="444853"/>
          </a:xfrm>
        </p:spPr>
        <p:txBody>
          <a:bodyPr>
            <a:noAutofit/>
          </a:bodyPr>
          <a:lstStyle/>
          <a:p>
            <a:r>
              <a:rPr lang="en-US" sz="2600" b="1" dirty="0" err="1" smtClean="0">
                <a:solidFill>
                  <a:srgbClr val="F39F14"/>
                </a:solidFill>
              </a:rPr>
              <a:t>Öneriler</a:t>
            </a:r>
            <a:endParaRPr lang="en-US" sz="2600" b="1" dirty="0">
              <a:solidFill>
                <a:srgbClr val="F39F14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599136" y="2849138"/>
            <a:ext cx="942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Kanun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</a:t>
            </a:r>
            <a:endPara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Politikalar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776000" y="2995332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Güçlendirme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72910" y="3836710"/>
            <a:ext cx="6986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Destek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79016" y="3836710"/>
            <a:ext cx="10054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Farkındalık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4320" y="1676235"/>
            <a:ext cx="374189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Uyumlulaştırma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Medeni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kanun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Ceza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kanunu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Çocuk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Koruma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kanunu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85750" lvl="0" indent="-285750">
              <a:buFont typeface="Arial"/>
              <a:buChar char="•"/>
            </a:pP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Dini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nikahla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ilgili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uygulamaların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revizyonu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lvl="0" indent="-285750">
              <a:buFont typeface="Arial"/>
              <a:buChar char="•"/>
            </a:pP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Cezaların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zamanında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uygulanması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lvl="0" indent="-285750">
              <a:buFont typeface="Arial"/>
              <a:buChar char="•"/>
            </a:pP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Yasal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sonuçlar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hakkında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bilgilendirme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lvl="0" indent="-285750">
              <a:buFont typeface="Arial"/>
              <a:buChar char="•"/>
            </a:pP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Ulusal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strateji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eylem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plan(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lar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ı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48424" y="1132881"/>
            <a:ext cx="271813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US" sz="1300" dirty="0">
                <a:solidFill>
                  <a:srgbClr val="595959"/>
                </a:solidFill>
              </a:rPr>
              <a:t>12 </a:t>
            </a:r>
            <a:r>
              <a:rPr lang="en-US" sz="1300" dirty="0" err="1">
                <a:solidFill>
                  <a:srgbClr val="595959"/>
                </a:solidFill>
              </a:rPr>
              <a:t>yıllık</a:t>
            </a:r>
            <a:r>
              <a:rPr lang="en-US" sz="1300" dirty="0">
                <a:solidFill>
                  <a:srgbClr val="595959"/>
                </a:solidFill>
              </a:rPr>
              <a:t> </a:t>
            </a:r>
            <a:r>
              <a:rPr lang="en-US" sz="1300" dirty="0" err="1">
                <a:solidFill>
                  <a:srgbClr val="595959"/>
                </a:solidFill>
              </a:rPr>
              <a:t>zorunlu</a:t>
            </a:r>
            <a:r>
              <a:rPr lang="en-US" sz="1300" dirty="0">
                <a:solidFill>
                  <a:srgbClr val="595959"/>
                </a:solidFill>
              </a:rPr>
              <a:t> </a:t>
            </a:r>
            <a:r>
              <a:rPr lang="en-US" sz="1300" dirty="0" err="1">
                <a:solidFill>
                  <a:srgbClr val="595959"/>
                </a:solidFill>
              </a:rPr>
              <a:t>eğitime</a:t>
            </a:r>
            <a:r>
              <a:rPr lang="en-US" sz="1300" dirty="0">
                <a:solidFill>
                  <a:srgbClr val="595959"/>
                </a:solidFill>
              </a:rPr>
              <a:t> </a:t>
            </a:r>
            <a:r>
              <a:rPr lang="en-US" sz="1300" dirty="0" err="1">
                <a:solidFill>
                  <a:srgbClr val="595959"/>
                </a:solidFill>
              </a:rPr>
              <a:t>devamın</a:t>
            </a:r>
            <a:r>
              <a:rPr lang="en-US" sz="1300" dirty="0">
                <a:solidFill>
                  <a:srgbClr val="595959"/>
                </a:solidFill>
              </a:rPr>
              <a:t> </a:t>
            </a:r>
            <a:r>
              <a:rPr lang="en-US" sz="1300" dirty="0" err="1">
                <a:solidFill>
                  <a:srgbClr val="595959"/>
                </a:solidFill>
              </a:rPr>
              <a:t>güçlendirilmesi</a:t>
            </a:r>
            <a:endParaRPr lang="en-US" sz="1300" dirty="0">
              <a:solidFill>
                <a:srgbClr val="595959"/>
              </a:solidFill>
            </a:endParaRPr>
          </a:p>
          <a:p>
            <a:pPr marL="285750" lvl="0" indent="-285750">
              <a:buFont typeface="Arial"/>
              <a:buChar char="•"/>
            </a:pPr>
            <a:r>
              <a:rPr lang="en-US" sz="1300" dirty="0" err="1">
                <a:solidFill>
                  <a:srgbClr val="595959"/>
                </a:solidFill>
              </a:rPr>
              <a:t>Devamsızlık</a:t>
            </a:r>
            <a:r>
              <a:rPr lang="en-US" sz="1300" dirty="0">
                <a:solidFill>
                  <a:srgbClr val="595959"/>
                </a:solidFill>
              </a:rPr>
              <a:t> </a:t>
            </a:r>
            <a:r>
              <a:rPr lang="en-US" sz="1300" dirty="0" err="1">
                <a:solidFill>
                  <a:srgbClr val="595959"/>
                </a:solidFill>
              </a:rPr>
              <a:t>raporlama</a:t>
            </a:r>
            <a:endParaRPr lang="en-US" sz="1300" dirty="0">
              <a:solidFill>
                <a:srgbClr val="595959"/>
              </a:solidFill>
            </a:endParaRPr>
          </a:p>
          <a:p>
            <a:pPr marL="285750" lvl="0" indent="-285750">
              <a:buFont typeface="Arial"/>
              <a:buChar char="•"/>
            </a:pPr>
            <a:r>
              <a:rPr lang="en-US" sz="1300" dirty="0" err="1">
                <a:solidFill>
                  <a:srgbClr val="595959"/>
                </a:solidFill>
              </a:rPr>
              <a:t>Okullarda</a:t>
            </a:r>
            <a:r>
              <a:rPr lang="en-US" sz="1300" dirty="0">
                <a:solidFill>
                  <a:srgbClr val="595959"/>
                </a:solidFill>
              </a:rPr>
              <a:t> </a:t>
            </a:r>
            <a:r>
              <a:rPr lang="en-US" sz="1300" dirty="0" err="1">
                <a:solidFill>
                  <a:srgbClr val="595959"/>
                </a:solidFill>
              </a:rPr>
              <a:t>ayrımcılık</a:t>
            </a:r>
            <a:r>
              <a:rPr lang="en-US" sz="1300" dirty="0">
                <a:solidFill>
                  <a:srgbClr val="595959"/>
                </a:solidFill>
              </a:rPr>
              <a:t> </a:t>
            </a:r>
            <a:r>
              <a:rPr lang="en-US" sz="1300" dirty="0" err="1">
                <a:solidFill>
                  <a:srgbClr val="595959"/>
                </a:solidFill>
              </a:rPr>
              <a:t>ve</a:t>
            </a:r>
            <a:r>
              <a:rPr lang="en-US" sz="1300" dirty="0">
                <a:solidFill>
                  <a:srgbClr val="595959"/>
                </a:solidFill>
              </a:rPr>
              <a:t> </a:t>
            </a:r>
            <a:r>
              <a:rPr lang="en-US" sz="1300" dirty="0" err="1">
                <a:solidFill>
                  <a:srgbClr val="595959"/>
                </a:solidFill>
              </a:rPr>
              <a:t>şiddetin</a:t>
            </a:r>
            <a:r>
              <a:rPr lang="en-US" sz="1300" dirty="0">
                <a:solidFill>
                  <a:srgbClr val="595959"/>
                </a:solidFill>
              </a:rPr>
              <a:t> </a:t>
            </a:r>
            <a:r>
              <a:rPr lang="en-US" sz="1300" dirty="0" err="1">
                <a:solidFill>
                  <a:srgbClr val="595959"/>
                </a:solidFill>
              </a:rPr>
              <a:t>önlenmesi</a:t>
            </a:r>
            <a:endParaRPr lang="en-US" sz="1300" dirty="0">
              <a:solidFill>
                <a:srgbClr val="595959"/>
              </a:solidFill>
            </a:endParaRPr>
          </a:p>
          <a:p>
            <a:pPr marL="285750" lvl="0" indent="-285750">
              <a:buFont typeface="Arial"/>
              <a:buChar char="•"/>
            </a:pPr>
            <a:r>
              <a:rPr lang="en-US" sz="1300" dirty="0" err="1">
                <a:solidFill>
                  <a:srgbClr val="595959"/>
                </a:solidFill>
              </a:rPr>
              <a:t>Toplumsal</a:t>
            </a:r>
            <a:r>
              <a:rPr lang="en-US" sz="1300" dirty="0">
                <a:solidFill>
                  <a:srgbClr val="595959"/>
                </a:solidFill>
              </a:rPr>
              <a:t> </a:t>
            </a:r>
            <a:r>
              <a:rPr lang="en-US" sz="1300" dirty="0" err="1">
                <a:solidFill>
                  <a:srgbClr val="595959"/>
                </a:solidFill>
              </a:rPr>
              <a:t>cinsiyet</a:t>
            </a:r>
            <a:r>
              <a:rPr lang="en-US" sz="1300" dirty="0">
                <a:solidFill>
                  <a:srgbClr val="595959"/>
                </a:solidFill>
              </a:rPr>
              <a:t> </a:t>
            </a:r>
            <a:r>
              <a:rPr lang="en-US" sz="1300" dirty="0" err="1">
                <a:solidFill>
                  <a:srgbClr val="595959"/>
                </a:solidFill>
              </a:rPr>
              <a:t>eşitliği</a:t>
            </a:r>
            <a:r>
              <a:rPr lang="en-US" sz="1300" dirty="0">
                <a:solidFill>
                  <a:srgbClr val="595959"/>
                </a:solidFill>
              </a:rPr>
              <a:t> </a:t>
            </a:r>
            <a:r>
              <a:rPr lang="en-US" sz="1300" dirty="0" err="1">
                <a:solidFill>
                  <a:srgbClr val="595959"/>
                </a:solidFill>
              </a:rPr>
              <a:t>ve</a:t>
            </a:r>
            <a:r>
              <a:rPr lang="en-US" sz="1300" dirty="0">
                <a:solidFill>
                  <a:srgbClr val="595959"/>
                </a:solidFill>
              </a:rPr>
              <a:t> </a:t>
            </a:r>
            <a:r>
              <a:rPr lang="en-US" sz="1300" dirty="0" err="1">
                <a:solidFill>
                  <a:srgbClr val="595959"/>
                </a:solidFill>
              </a:rPr>
              <a:t>cinsellik</a:t>
            </a:r>
            <a:r>
              <a:rPr lang="en-US" sz="1300" dirty="0">
                <a:solidFill>
                  <a:srgbClr val="595959"/>
                </a:solidFill>
              </a:rPr>
              <a:t> </a:t>
            </a:r>
            <a:r>
              <a:rPr lang="en-US" sz="1300" dirty="0" err="1">
                <a:solidFill>
                  <a:srgbClr val="595959"/>
                </a:solidFill>
              </a:rPr>
              <a:t>eğitimi</a:t>
            </a:r>
            <a:r>
              <a:rPr lang="en-US" sz="1300" dirty="0">
                <a:solidFill>
                  <a:srgbClr val="595959"/>
                </a:solidFill>
              </a:rPr>
              <a:t> </a:t>
            </a:r>
          </a:p>
          <a:p>
            <a:pPr marL="285750" lvl="0" indent="-285750">
              <a:buFont typeface="Arial"/>
              <a:buChar char="•"/>
            </a:pPr>
            <a:r>
              <a:rPr lang="en-US" sz="1300" dirty="0" err="1">
                <a:solidFill>
                  <a:srgbClr val="595959"/>
                </a:solidFill>
              </a:rPr>
              <a:t>Kızlara</a:t>
            </a:r>
            <a:r>
              <a:rPr lang="en-US" sz="1300" dirty="0">
                <a:solidFill>
                  <a:srgbClr val="595959"/>
                </a:solidFill>
              </a:rPr>
              <a:t> </a:t>
            </a:r>
            <a:r>
              <a:rPr lang="en-US" sz="1300" dirty="0" err="1">
                <a:solidFill>
                  <a:srgbClr val="595959"/>
                </a:solidFill>
              </a:rPr>
              <a:t>ev</a:t>
            </a:r>
            <a:r>
              <a:rPr lang="en-US" sz="1300" dirty="0">
                <a:solidFill>
                  <a:srgbClr val="595959"/>
                </a:solidFill>
              </a:rPr>
              <a:t> </a:t>
            </a:r>
            <a:r>
              <a:rPr lang="en-US" sz="1300" dirty="0" err="1">
                <a:solidFill>
                  <a:srgbClr val="595959"/>
                </a:solidFill>
              </a:rPr>
              <a:t>dışında</a:t>
            </a:r>
            <a:r>
              <a:rPr lang="en-US" sz="1300" dirty="0">
                <a:solidFill>
                  <a:srgbClr val="595959"/>
                </a:solidFill>
              </a:rPr>
              <a:t> </a:t>
            </a:r>
            <a:r>
              <a:rPr lang="en-US" sz="1300" dirty="0" err="1">
                <a:solidFill>
                  <a:srgbClr val="595959"/>
                </a:solidFill>
              </a:rPr>
              <a:t>güvenli</a:t>
            </a:r>
            <a:r>
              <a:rPr lang="en-US" sz="1300" dirty="0">
                <a:solidFill>
                  <a:srgbClr val="595959"/>
                </a:solidFill>
              </a:rPr>
              <a:t> </a:t>
            </a:r>
            <a:r>
              <a:rPr lang="en-US" sz="1300" dirty="0" err="1">
                <a:solidFill>
                  <a:srgbClr val="595959"/>
                </a:solidFill>
              </a:rPr>
              <a:t>sosyalleşme</a:t>
            </a:r>
            <a:r>
              <a:rPr lang="en-US" sz="1300" dirty="0">
                <a:solidFill>
                  <a:srgbClr val="595959"/>
                </a:solidFill>
              </a:rPr>
              <a:t> </a:t>
            </a:r>
            <a:r>
              <a:rPr lang="en-US" sz="1300" dirty="0" err="1">
                <a:solidFill>
                  <a:srgbClr val="595959"/>
                </a:solidFill>
              </a:rPr>
              <a:t>alanları</a:t>
            </a:r>
            <a:r>
              <a:rPr lang="en-US" sz="1300" dirty="0">
                <a:solidFill>
                  <a:srgbClr val="595959"/>
                </a:solidFill>
              </a:rPr>
              <a:t> </a:t>
            </a:r>
            <a:endParaRPr lang="en-US" sz="1300" dirty="0" smtClean="0">
              <a:solidFill>
                <a:srgbClr val="595959"/>
              </a:solidFill>
            </a:endParaRPr>
          </a:p>
          <a:p>
            <a:pPr marL="285750" lvl="0" indent="-285750">
              <a:buFont typeface="Arial"/>
              <a:buChar char="•"/>
            </a:pPr>
            <a:r>
              <a:rPr lang="en-US" sz="1300" dirty="0" err="1" smtClean="0">
                <a:solidFill>
                  <a:srgbClr val="595959"/>
                </a:solidFill>
              </a:rPr>
              <a:t>Çocuk</a:t>
            </a:r>
            <a:r>
              <a:rPr lang="en-US" sz="1300" dirty="0" smtClean="0">
                <a:solidFill>
                  <a:srgbClr val="595959"/>
                </a:solidFill>
              </a:rPr>
              <a:t> </a:t>
            </a:r>
            <a:r>
              <a:rPr lang="en-US" sz="1300" dirty="0" err="1">
                <a:solidFill>
                  <a:srgbClr val="595959"/>
                </a:solidFill>
              </a:rPr>
              <a:t>yoksulluğuyla</a:t>
            </a:r>
            <a:r>
              <a:rPr lang="en-US" sz="1300" dirty="0">
                <a:solidFill>
                  <a:srgbClr val="595959"/>
                </a:solidFill>
              </a:rPr>
              <a:t> </a:t>
            </a:r>
            <a:r>
              <a:rPr lang="en-US" sz="1300" dirty="0" err="1">
                <a:solidFill>
                  <a:srgbClr val="595959"/>
                </a:solidFill>
              </a:rPr>
              <a:t>mücadele</a:t>
            </a:r>
            <a:endParaRPr lang="en-US" sz="1300" dirty="0">
              <a:solidFill>
                <a:srgbClr val="595959"/>
              </a:solidFill>
            </a:endParaRPr>
          </a:p>
          <a:p>
            <a:pPr marL="285750" lvl="0" indent="-285750">
              <a:buFont typeface="Arial"/>
              <a:buChar char="•"/>
            </a:pPr>
            <a:r>
              <a:rPr lang="en-US" sz="1300" dirty="0" err="1">
                <a:solidFill>
                  <a:srgbClr val="595959"/>
                </a:solidFill>
              </a:rPr>
              <a:t>Suriyelilere</a:t>
            </a:r>
            <a:r>
              <a:rPr lang="en-US" sz="1300" dirty="0">
                <a:solidFill>
                  <a:srgbClr val="595959"/>
                </a:solidFill>
              </a:rPr>
              <a:t> </a:t>
            </a:r>
            <a:r>
              <a:rPr lang="en-US" sz="1300" dirty="0" err="1">
                <a:solidFill>
                  <a:srgbClr val="595959"/>
                </a:solidFill>
              </a:rPr>
              <a:t>özel</a:t>
            </a:r>
            <a:r>
              <a:rPr lang="en-US" sz="1300" dirty="0">
                <a:solidFill>
                  <a:srgbClr val="595959"/>
                </a:solidFill>
              </a:rPr>
              <a:t> </a:t>
            </a:r>
            <a:r>
              <a:rPr lang="en-US" sz="1300" dirty="0" err="1" smtClean="0">
                <a:solidFill>
                  <a:srgbClr val="595959"/>
                </a:solidFill>
              </a:rPr>
              <a:t>programlar</a:t>
            </a:r>
            <a:r>
              <a:rPr lang="en-US" sz="1300" dirty="0" smtClean="0">
                <a:solidFill>
                  <a:srgbClr val="595959"/>
                </a:solidFill>
              </a:rPr>
              <a:t> </a:t>
            </a:r>
            <a:endParaRPr lang="en-US" sz="1300" dirty="0">
              <a:solidFill>
                <a:srgbClr val="595959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148424" y="3919713"/>
            <a:ext cx="271813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Çocuk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koruma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kanunu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6284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İstanbul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Sözleşmesi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çerçevesinde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şiddet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mağdurlarına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destek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mekanizmaları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5834" y="3919713"/>
            <a:ext cx="292260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Eğitim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sağlık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sosyal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hizmetler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</a:t>
            </a:r>
            <a:endParaRPr lang="en-US" sz="1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lvl="0" indent="-285750">
              <a:buFont typeface="Arial"/>
              <a:buChar char="•"/>
            </a:pPr>
            <a:r>
              <a:rPr lang="en-US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nüfus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kayıt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gibi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alanlarda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kamu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görevlilerinin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farkındalığının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artırılması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lvl="0" indent="-285750">
              <a:buFont typeface="Arial"/>
              <a:buChar char="•"/>
            </a:pP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Yerel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yönetimler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toplumsal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liderler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din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görevlileri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sivil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toplum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medya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ile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işbirliği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lvl="0" indent="-285750">
              <a:buFont typeface="Arial"/>
              <a:buChar char="•"/>
            </a:pP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Erkekler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yaşı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büyük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kadınların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dahil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edilmesi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lvl="0" indent="-285750">
              <a:buFont typeface="Arial"/>
              <a:buChar char="•"/>
            </a:pP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Gençler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çocukların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dahil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edilmesi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6" name="Picture 55" descr="onleme ve mudahale yontemleri_sekil elemanlari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533" y="2440498"/>
            <a:ext cx="1034408" cy="528399"/>
          </a:xfrm>
          <a:prstGeom prst="rect">
            <a:avLst/>
          </a:prstGeom>
        </p:spPr>
      </p:pic>
      <p:pic>
        <p:nvPicPr>
          <p:cNvPr id="57" name="Picture 56" descr="onleme ve mudahale yontemleri_sekil elemanlari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179290" y="4181031"/>
            <a:ext cx="1034408" cy="528399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5818619" y="5247009"/>
            <a:ext cx="271660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Kanıta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dayalı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müdahale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Veri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toplama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paylaşımı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Yerel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yönetimler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STK’lar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ile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işbirliği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0" name="Picture 59" descr="onleme ve mudahale yontemleri_sekil elemanlari-0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18296">
            <a:off x="4976887" y="5165012"/>
            <a:ext cx="901398" cy="84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onleme ve mudahale-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07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2696</TotalTime>
  <Words>595</Words>
  <Application>Microsoft Office PowerPoint</Application>
  <PresentationFormat>On-screen Show (4:3)</PresentationFormat>
  <Paragraphs>94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Çocuk Evlilikleri Önlemek ve Etkilerini Gidermek İçin Önlemler/Müdahale Yöntemleri</vt:lpstr>
      <vt:lpstr>Kanun ve Politikalar</vt:lpstr>
      <vt:lpstr>Güçlen(dir)me</vt:lpstr>
      <vt:lpstr>Toplumsal Farkındalık</vt:lpstr>
      <vt:lpstr>Evlendirilmiş Çocuklara Destek Hizmetleri</vt:lpstr>
      <vt:lpstr>Öneriler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MacBook</dc:creator>
  <cp:lastModifiedBy>Pinar Oktem</cp:lastModifiedBy>
  <cp:revision>20</cp:revision>
  <dcterms:created xsi:type="dcterms:W3CDTF">2016-08-22T02:55:28Z</dcterms:created>
  <dcterms:modified xsi:type="dcterms:W3CDTF">2016-10-12T19:05:12Z</dcterms:modified>
</cp:coreProperties>
</file>