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33" r:id="rId2"/>
    <p:sldId id="257" r:id="rId3"/>
    <p:sldId id="258" r:id="rId4"/>
    <p:sldId id="307" r:id="rId5"/>
    <p:sldId id="308" r:id="rId6"/>
    <p:sldId id="277" r:id="rId7"/>
    <p:sldId id="306" r:id="rId8"/>
    <p:sldId id="301" r:id="rId9"/>
    <p:sldId id="309" r:id="rId10"/>
    <p:sldId id="278" r:id="rId11"/>
    <p:sldId id="310" r:id="rId12"/>
    <p:sldId id="311" r:id="rId13"/>
    <p:sldId id="318" r:id="rId14"/>
    <p:sldId id="319" r:id="rId15"/>
    <p:sldId id="320" r:id="rId16"/>
    <p:sldId id="312" r:id="rId17"/>
    <p:sldId id="316" r:id="rId18"/>
    <p:sldId id="328" r:id="rId19"/>
    <p:sldId id="329" r:id="rId20"/>
    <p:sldId id="331" r:id="rId21"/>
    <p:sldId id="270" r:id="rId22"/>
    <p:sldId id="330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B16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80605" autoAdjust="0"/>
  </p:normalViewPr>
  <p:slideViewPr>
    <p:cSldViewPr>
      <p:cViewPr varScale="1">
        <p:scale>
          <a:sx n="55" d="100"/>
          <a:sy n="55" d="100"/>
        </p:scale>
        <p:origin x="13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F3698-656F-41DE-B03E-858BB0F58C01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14F83DFB-EF90-4EC9-A962-0529739931B5}">
      <dgm:prSet phldrT="[Text]"/>
      <dgm:spPr>
        <a:solidFill>
          <a:srgbClr val="92D050"/>
        </a:solidFill>
      </dgm:spPr>
      <dgm:t>
        <a:bodyPr/>
        <a:lstStyle/>
        <a:p>
          <a:r>
            <a:rPr lang="tr-TR" dirty="0"/>
            <a:t>Korunma Hakkı</a:t>
          </a:r>
        </a:p>
      </dgm:t>
    </dgm:pt>
    <dgm:pt modelId="{D9EAD5C1-E283-4A41-BFDF-E1442111546A}" type="parTrans" cxnId="{75451D1B-C919-4C59-BE95-6626E2573C08}">
      <dgm:prSet/>
      <dgm:spPr/>
      <dgm:t>
        <a:bodyPr/>
        <a:lstStyle/>
        <a:p>
          <a:endParaRPr lang="tr-TR"/>
        </a:p>
      </dgm:t>
    </dgm:pt>
    <dgm:pt modelId="{00B9E71D-7408-4BF3-97C4-96BBBEFF0976}" type="sibTrans" cxnId="{75451D1B-C919-4C59-BE95-6626E2573C08}">
      <dgm:prSet/>
      <dgm:spPr/>
      <dgm:t>
        <a:bodyPr/>
        <a:lstStyle/>
        <a:p>
          <a:endParaRPr lang="tr-TR"/>
        </a:p>
      </dgm:t>
    </dgm:pt>
    <dgm:pt modelId="{8AA9CB52-FEC8-492C-B6AD-7D96DE5ED101}">
      <dgm:prSet phldrT="[Text]"/>
      <dgm:spPr>
        <a:solidFill>
          <a:srgbClr val="00B0F0"/>
        </a:solidFill>
      </dgm:spPr>
      <dgm:t>
        <a:bodyPr/>
        <a:lstStyle/>
        <a:p>
          <a:r>
            <a:rPr lang="tr-TR" dirty="0"/>
            <a:t>Katılım Hakkı</a:t>
          </a:r>
        </a:p>
      </dgm:t>
    </dgm:pt>
    <dgm:pt modelId="{80AC8080-78A9-4438-B56E-C873339F8515}" type="parTrans" cxnId="{7CF87FE1-C6D8-458E-A90F-0BD4A1E9011D}">
      <dgm:prSet/>
      <dgm:spPr/>
      <dgm:t>
        <a:bodyPr/>
        <a:lstStyle/>
        <a:p>
          <a:endParaRPr lang="tr-TR"/>
        </a:p>
      </dgm:t>
    </dgm:pt>
    <dgm:pt modelId="{488D4C4E-451B-4F4E-9D38-2F97E37E33D6}" type="sibTrans" cxnId="{7CF87FE1-C6D8-458E-A90F-0BD4A1E9011D}">
      <dgm:prSet/>
      <dgm:spPr/>
      <dgm:t>
        <a:bodyPr/>
        <a:lstStyle/>
        <a:p>
          <a:endParaRPr lang="tr-TR"/>
        </a:p>
      </dgm:t>
    </dgm:pt>
    <dgm:pt modelId="{1A7268A1-1885-4331-A2F1-1339FD84A080}">
      <dgm:prSet phldrT="[Text]"/>
      <dgm:spPr>
        <a:solidFill>
          <a:srgbClr val="F21B16"/>
        </a:solidFill>
      </dgm:spPr>
      <dgm:t>
        <a:bodyPr/>
        <a:lstStyle/>
        <a:p>
          <a:r>
            <a:rPr lang="tr-TR" dirty="0"/>
            <a:t>Yaşam Hakkı</a:t>
          </a:r>
        </a:p>
      </dgm:t>
    </dgm:pt>
    <dgm:pt modelId="{E99F048B-653B-40FE-A0BC-821D5EF380CE}" type="parTrans" cxnId="{7F9D8D55-E4A2-401F-81D5-B22A7A3719AE}">
      <dgm:prSet/>
      <dgm:spPr/>
      <dgm:t>
        <a:bodyPr/>
        <a:lstStyle/>
        <a:p>
          <a:endParaRPr lang="tr-TR"/>
        </a:p>
      </dgm:t>
    </dgm:pt>
    <dgm:pt modelId="{ABF2768D-0A52-402D-B7AB-0DB4D2B451F9}" type="sibTrans" cxnId="{7F9D8D55-E4A2-401F-81D5-B22A7A3719AE}">
      <dgm:prSet/>
      <dgm:spPr/>
      <dgm:t>
        <a:bodyPr/>
        <a:lstStyle/>
        <a:p>
          <a:endParaRPr lang="tr-TR"/>
        </a:p>
      </dgm:t>
    </dgm:pt>
    <dgm:pt modelId="{FD08D8F8-FA62-45BD-AF29-8027D0EA9741}">
      <dgm:prSet/>
      <dgm:spPr>
        <a:solidFill>
          <a:srgbClr val="FFCC00"/>
        </a:solidFill>
      </dgm:spPr>
      <dgm:t>
        <a:bodyPr/>
        <a:lstStyle/>
        <a:p>
          <a:r>
            <a:rPr lang="tr-TR"/>
            <a:t>Eğitim Hakkı</a:t>
          </a:r>
          <a:endParaRPr lang="tr-TR" dirty="0"/>
        </a:p>
      </dgm:t>
    </dgm:pt>
    <dgm:pt modelId="{82A0EE24-B4A7-4C2A-A960-E2F49462517B}" type="parTrans" cxnId="{8B30795C-3DAD-4EE6-AAEB-C08B38AE3600}">
      <dgm:prSet/>
      <dgm:spPr/>
      <dgm:t>
        <a:bodyPr/>
        <a:lstStyle/>
        <a:p>
          <a:endParaRPr lang="tr-TR"/>
        </a:p>
      </dgm:t>
    </dgm:pt>
    <dgm:pt modelId="{E48272B9-08B9-4F19-B631-A2C30349391A}" type="sibTrans" cxnId="{8B30795C-3DAD-4EE6-AAEB-C08B38AE3600}">
      <dgm:prSet/>
      <dgm:spPr/>
      <dgm:t>
        <a:bodyPr/>
        <a:lstStyle/>
        <a:p>
          <a:endParaRPr lang="tr-TR"/>
        </a:p>
      </dgm:t>
    </dgm:pt>
    <dgm:pt modelId="{4774C98D-904A-4108-973C-4C88B4BD917C}" type="pres">
      <dgm:prSet presAssocID="{84EF3698-656F-41DE-B03E-858BB0F58C01}" presName="compositeShape" presStyleCnt="0">
        <dgm:presLayoutVars>
          <dgm:chMax val="7"/>
          <dgm:dir/>
          <dgm:resizeHandles val="exact"/>
        </dgm:presLayoutVars>
      </dgm:prSet>
      <dgm:spPr/>
    </dgm:pt>
    <dgm:pt modelId="{D516E174-8D31-45CA-BEE1-08FC28DB89AF}" type="pres">
      <dgm:prSet presAssocID="{84EF3698-656F-41DE-B03E-858BB0F58C01}" presName="wedge1" presStyleLbl="node1" presStyleIdx="0" presStyleCnt="4"/>
      <dgm:spPr/>
    </dgm:pt>
    <dgm:pt modelId="{6CDEF422-535B-4BEE-B91B-29107BDD8270}" type="pres">
      <dgm:prSet presAssocID="{84EF3698-656F-41DE-B03E-858BB0F58C01}" presName="dummy1a" presStyleCnt="0"/>
      <dgm:spPr/>
    </dgm:pt>
    <dgm:pt modelId="{41E56C85-A72B-4128-B610-0F393FBDD383}" type="pres">
      <dgm:prSet presAssocID="{84EF3698-656F-41DE-B03E-858BB0F58C01}" presName="dummy1b" presStyleCnt="0"/>
      <dgm:spPr/>
    </dgm:pt>
    <dgm:pt modelId="{135F5B4E-3014-48F1-9056-AC963271E2FC}" type="pres">
      <dgm:prSet presAssocID="{84EF3698-656F-41DE-B03E-858BB0F58C0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DB9268-5D51-4BD7-95E4-92BFEA5B1C7A}" type="pres">
      <dgm:prSet presAssocID="{84EF3698-656F-41DE-B03E-858BB0F58C01}" presName="wedge2" presStyleLbl="node1" presStyleIdx="1" presStyleCnt="4"/>
      <dgm:spPr/>
    </dgm:pt>
    <dgm:pt modelId="{A1808557-B06B-4F96-9FBB-9B7F3D046CC4}" type="pres">
      <dgm:prSet presAssocID="{84EF3698-656F-41DE-B03E-858BB0F58C01}" presName="dummy2a" presStyleCnt="0"/>
      <dgm:spPr/>
    </dgm:pt>
    <dgm:pt modelId="{0AEA25D2-3B37-44F4-9E7F-67D1F1F2DA4F}" type="pres">
      <dgm:prSet presAssocID="{84EF3698-656F-41DE-B03E-858BB0F58C01}" presName="dummy2b" presStyleCnt="0"/>
      <dgm:spPr/>
    </dgm:pt>
    <dgm:pt modelId="{36FE9742-F6CF-4057-BC35-5D7C5069BA25}" type="pres">
      <dgm:prSet presAssocID="{84EF3698-656F-41DE-B03E-858BB0F58C0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AEC7A9-29D8-4F4C-94B8-B073D56BCC50}" type="pres">
      <dgm:prSet presAssocID="{84EF3698-656F-41DE-B03E-858BB0F58C01}" presName="wedge3" presStyleLbl="node1" presStyleIdx="2" presStyleCnt="4"/>
      <dgm:spPr/>
    </dgm:pt>
    <dgm:pt modelId="{63037A8C-C69F-472C-85BA-B4D97FA7951C}" type="pres">
      <dgm:prSet presAssocID="{84EF3698-656F-41DE-B03E-858BB0F58C01}" presName="dummy3a" presStyleCnt="0"/>
      <dgm:spPr/>
    </dgm:pt>
    <dgm:pt modelId="{B95FE107-4617-46EC-AE8B-97C62894249B}" type="pres">
      <dgm:prSet presAssocID="{84EF3698-656F-41DE-B03E-858BB0F58C01}" presName="dummy3b" presStyleCnt="0"/>
      <dgm:spPr/>
    </dgm:pt>
    <dgm:pt modelId="{F468D323-6DDD-4FEF-8C56-DD4EA3900D36}" type="pres">
      <dgm:prSet presAssocID="{84EF3698-656F-41DE-B03E-858BB0F58C0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615FFD-03DD-4870-84E3-954F0F688136}" type="pres">
      <dgm:prSet presAssocID="{84EF3698-656F-41DE-B03E-858BB0F58C01}" presName="wedge4" presStyleLbl="node1" presStyleIdx="3" presStyleCnt="4"/>
      <dgm:spPr/>
    </dgm:pt>
    <dgm:pt modelId="{6A5A80BE-7240-415D-BE49-2FBBDDADCAB1}" type="pres">
      <dgm:prSet presAssocID="{84EF3698-656F-41DE-B03E-858BB0F58C01}" presName="dummy4a" presStyleCnt="0"/>
      <dgm:spPr/>
    </dgm:pt>
    <dgm:pt modelId="{1632CD96-5E29-4378-89BA-B6EFEF5BB0AA}" type="pres">
      <dgm:prSet presAssocID="{84EF3698-656F-41DE-B03E-858BB0F58C01}" presName="dummy4b" presStyleCnt="0"/>
      <dgm:spPr/>
    </dgm:pt>
    <dgm:pt modelId="{614439C1-0C7B-40C2-8123-CDC392C6A037}" type="pres">
      <dgm:prSet presAssocID="{84EF3698-656F-41DE-B03E-858BB0F58C0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2C833FD-7217-41BF-89F3-2917ECDAB05C}" type="pres">
      <dgm:prSet presAssocID="{00B9E71D-7408-4BF3-97C4-96BBBEFF0976}" presName="arrowWedge1" presStyleLbl="fgSibTrans2D1" presStyleIdx="0" presStyleCnt="4"/>
      <dgm:spPr/>
    </dgm:pt>
    <dgm:pt modelId="{D9D44D0C-C521-482B-8A62-9F9664F877D0}" type="pres">
      <dgm:prSet presAssocID="{488D4C4E-451B-4F4E-9D38-2F97E37E33D6}" presName="arrowWedge2" presStyleLbl="fgSibTrans2D1" presStyleIdx="1" presStyleCnt="4"/>
      <dgm:spPr/>
    </dgm:pt>
    <dgm:pt modelId="{8F2CD4A0-9B57-413C-865B-6C6C9625736B}" type="pres">
      <dgm:prSet presAssocID="{E48272B9-08B9-4F19-B631-A2C30349391A}" presName="arrowWedge3" presStyleLbl="fgSibTrans2D1" presStyleIdx="2" presStyleCnt="4"/>
      <dgm:spPr/>
    </dgm:pt>
    <dgm:pt modelId="{F816E6D7-5FEC-4892-B229-93E0BA72F209}" type="pres">
      <dgm:prSet presAssocID="{ABF2768D-0A52-402D-B7AB-0DB4D2B451F9}" presName="arrowWedge4" presStyleLbl="fgSibTrans2D1" presStyleIdx="3" presStyleCnt="4"/>
      <dgm:spPr/>
    </dgm:pt>
  </dgm:ptLst>
  <dgm:cxnLst>
    <dgm:cxn modelId="{FCFA9D0E-2799-447F-99D2-A27C67139A2B}" type="presOf" srcId="{84EF3698-656F-41DE-B03E-858BB0F58C01}" destId="{4774C98D-904A-4108-973C-4C88B4BD917C}" srcOrd="0" destOrd="0" presId="urn:microsoft.com/office/officeart/2005/8/layout/cycle8"/>
    <dgm:cxn modelId="{53FE2D13-49E0-4581-8364-54B99D85A139}" type="presOf" srcId="{FD08D8F8-FA62-45BD-AF29-8027D0EA9741}" destId="{F468D323-6DDD-4FEF-8C56-DD4EA3900D36}" srcOrd="1" destOrd="0" presId="urn:microsoft.com/office/officeart/2005/8/layout/cycle8"/>
    <dgm:cxn modelId="{243BF614-85C6-449C-8B37-ED382B213D29}" type="presOf" srcId="{FD08D8F8-FA62-45BD-AF29-8027D0EA9741}" destId="{99AEC7A9-29D8-4F4C-94B8-B073D56BCC50}" srcOrd="0" destOrd="0" presId="urn:microsoft.com/office/officeart/2005/8/layout/cycle8"/>
    <dgm:cxn modelId="{75451D1B-C919-4C59-BE95-6626E2573C08}" srcId="{84EF3698-656F-41DE-B03E-858BB0F58C01}" destId="{14F83DFB-EF90-4EC9-A962-0529739931B5}" srcOrd="0" destOrd="0" parTransId="{D9EAD5C1-E283-4A41-BFDF-E1442111546A}" sibTransId="{00B9E71D-7408-4BF3-97C4-96BBBEFF0976}"/>
    <dgm:cxn modelId="{8B30795C-3DAD-4EE6-AAEB-C08B38AE3600}" srcId="{84EF3698-656F-41DE-B03E-858BB0F58C01}" destId="{FD08D8F8-FA62-45BD-AF29-8027D0EA9741}" srcOrd="2" destOrd="0" parTransId="{82A0EE24-B4A7-4C2A-A960-E2F49462517B}" sibTransId="{E48272B9-08B9-4F19-B631-A2C30349391A}"/>
    <dgm:cxn modelId="{02B40A49-C1DB-4851-819F-7EEFB96AFC2F}" type="presOf" srcId="{8AA9CB52-FEC8-492C-B6AD-7D96DE5ED101}" destId="{36FE9742-F6CF-4057-BC35-5D7C5069BA25}" srcOrd="1" destOrd="0" presId="urn:microsoft.com/office/officeart/2005/8/layout/cycle8"/>
    <dgm:cxn modelId="{3920934E-A522-4546-8BCC-F9D5206CFDC6}" type="presOf" srcId="{14F83DFB-EF90-4EC9-A962-0529739931B5}" destId="{135F5B4E-3014-48F1-9056-AC963271E2FC}" srcOrd="1" destOrd="0" presId="urn:microsoft.com/office/officeart/2005/8/layout/cycle8"/>
    <dgm:cxn modelId="{7F9D8D55-E4A2-401F-81D5-B22A7A3719AE}" srcId="{84EF3698-656F-41DE-B03E-858BB0F58C01}" destId="{1A7268A1-1885-4331-A2F1-1339FD84A080}" srcOrd="3" destOrd="0" parTransId="{E99F048B-653B-40FE-A0BC-821D5EF380CE}" sibTransId="{ABF2768D-0A52-402D-B7AB-0DB4D2B451F9}"/>
    <dgm:cxn modelId="{DD424C92-BA4D-4D9F-B71A-B394D450EFB4}" type="presOf" srcId="{14F83DFB-EF90-4EC9-A962-0529739931B5}" destId="{D516E174-8D31-45CA-BEE1-08FC28DB89AF}" srcOrd="0" destOrd="0" presId="urn:microsoft.com/office/officeart/2005/8/layout/cycle8"/>
    <dgm:cxn modelId="{01703DA4-5923-4EBA-AC74-AF617360C867}" type="presOf" srcId="{1A7268A1-1885-4331-A2F1-1339FD84A080}" destId="{614439C1-0C7B-40C2-8123-CDC392C6A037}" srcOrd="1" destOrd="0" presId="urn:microsoft.com/office/officeart/2005/8/layout/cycle8"/>
    <dgm:cxn modelId="{97B5ECAE-B923-4BB3-A547-70BB7F610AEC}" type="presOf" srcId="{8AA9CB52-FEC8-492C-B6AD-7D96DE5ED101}" destId="{DADB9268-5D51-4BD7-95E4-92BFEA5B1C7A}" srcOrd="0" destOrd="0" presId="urn:microsoft.com/office/officeart/2005/8/layout/cycle8"/>
    <dgm:cxn modelId="{7CF87FE1-C6D8-458E-A90F-0BD4A1E9011D}" srcId="{84EF3698-656F-41DE-B03E-858BB0F58C01}" destId="{8AA9CB52-FEC8-492C-B6AD-7D96DE5ED101}" srcOrd="1" destOrd="0" parTransId="{80AC8080-78A9-4438-B56E-C873339F8515}" sibTransId="{488D4C4E-451B-4F4E-9D38-2F97E37E33D6}"/>
    <dgm:cxn modelId="{92DABBE1-CDD2-444B-865B-D7D021EE3070}" type="presOf" srcId="{1A7268A1-1885-4331-A2F1-1339FD84A080}" destId="{16615FFD-03DD-4870-84E3-954F0F688136}" srcOrd="0" destOrd="0" presId="urn:microsoft.com/office/officeart/2005/8/layout/cycle8"/>
    <dgm:cxn modelId="{63EC6362-78FF-4C9A-BEFA-E0F01DFDC6AF}" type="presParOf" srcId="{4774C98D-904A-4108-973C-4C88B4BD917C}" destId="{D516E174-8D31-45CA-BEE1-08FC28DB89AF}" srcOrd="0" destOrd="0" presId="urn:microsoft.com/office/officeart/2005/8/layout/cycle8"/>
    <dgm:cxn modelId="{D49E74B2-D1B6-4C77-AEBB-9891B12DC7B7}" type="presParOf" srcId="{4774C98D-904A-4108-973C-4C88B4BD917C}" destId="{6CDEF422-535B-4BEE-B91B-29107BDD8270}" srcOrd="1" destOrd="0" presId="urn:microsoft.com/office/officeart/2005/8/layout/cycle8"/>
    <dgm:cxn modelId="{0853D764-64C9-45DE-B6A4-48BAE6B43F79}" type="presParOf" srcId="{4774C98D-904A-4108-973C-4C88B4BD917C}" destId="{41E56C85-A72B-4128-B610-0F393FBDD383}" srcOrd="2" destOrd="0" presId="urn:microsoft.com/office/officeart/2005/8/layout/cycle8"/>
    <dgm:cxn modelId="{00274F24-323C-490E-BFAE-B41634797069}" type="presParOf" srcId="{4774C98D-904A-4108-973C-4C88B4BD917C}" destId="{135F5B4E-3014-48F1-9056-AC963271E2FC}" srcOrd="3" destOrd="0" presId="urn:microsoft.com/office/officeart/2005/8/layout/cycle8"/>
    <dgm:cxn modelId="{6858F71F-33CF-4833-8A35-C264E1597F6E}" type="presParOf" srcId="{4774C98D-904A-4108-973C-4C88B4BD917C}" destId="{DADB9268-5D51-4BD7-95E4-92BFEA5B1C7A}" srcOrd="4" destOrd="0" presId="urn:microsoft.com/office/officeart/2005/8/layout/cycle8"/>
    <dgm:cxn modelId="{2A6C5441-6369-4328-8ACE-26871557CEE4}" type="presParOf" srcId="{4774C98D-904A-4108-973C-4C88B4BD917C}" destId="{A1808557-B06B-4F96-9FBB-9B7F3D046CC4}" srcOrd="5" destOrd="0" presId="urn:microsoft.com/office/officeart/2005/8/layout/cycle8"/>
    <dgm:cxn modelId="{452D4774-77D8-485B-85BA-EB67B7F92CD7}" type="presParOf" srcId="{4774C98D-904A-4108-973C-4C88B4BD917C}" destId="{0AEA25D2-3B37-44F4-9E7F-67D1F1F2DA4F}" srcOrd="6" destOrd="0" presId="urn:microsoft.com/office/officeart/2005/8/layout/cycle8"/>
    <dgm:cxn modelId="{03E7BAFD-D287-4BFE-8C60-0469778366ED}" type="presParOf" srcId="{4774C98D-904A-4108-973C-4C88B4BD917C}" destId="{36FE9742-F6CF-4057-BC35-5D7C5069BA25}" srcOrd="7" destOrd="0" presId="urn:microsoft.com/office/officeart/2005/8/layout/cycle8"/>
    <dgm:cxn modelId="{6B4EC80E-FF01-4221-B176-5B46FC642987}" type="presParOf" srcId="{4774C98D-904A-4108-973C-4C88B4BD917C}" destId="{99AEC7A9-29D8-4F4C-94B8-B073D56BCC50}" srcOrd="8" destOrd="0" presId="urn:microsoft.com/office/officeart/2005/8/layout/cycle8"/>
    <dgm:cxn modelId="{96F4A812-6D79-4BAE-9B9C-AC0D77E3A685}" type="presParOf" srcId="{4774C98D-904A-4108-973C-4C88B4BD917C}" destId="{63037A8C-C69F-472C-85BA-B4D97FA7951C}" srcOrd="9" destOrd="0" presId="urn:microsoft.com/office/officeart/2005/8/layout/cycle8"/>
    <dgm:cxn modelId="{11028A61-6CE0-4B9C-9333-E3E342E9C5D6}" type="presParOf" srcId="{4774C98D-904A-4108-973C-4C88B4BD917C}" destId="{B95FE107-4617-46EC-AE8B-97C62894249B}" srcOrd="10" destOrd="0" presId="urn:microsoft.com/office/officeart/2005/8/layout/cycle8"/>
    <dgm:cxn modelId="{3B8464AF-1753-4BD0-BCDD-0EF8197231AA}" type="presParOf" srcId="{4774C98D-904A-4108-973C-4C88B4BD917C}" destId="{F468D323-6DDD-4FEF-8C56-DD4EA3900D36}" srcOrd="11" destOrd="0" presId="urn:microsoft.com/office/officeart/2005/8/layout/cycle8"/>
    <dgm:cxn modelId="{672846DC-65F2-42D5-8067-2537F52CB21B}" type="presParOf" srcId="{4774C98D-904A-4108-973C-4C88B4BD917C}" destId="{16615FFD-03DD-4870-84E3-954F0F688136}" srcOrd="12" destOrd="0" presId="urn:microsoft.com/office/officeart/2005/8/layout/cycle8"/>
    <dgm:cxn modelId="{A8197DE1-C0CE-468A-9D85-7D687995800A}" type="presParOf" srcId="{4774C98D-904A-4108-973C-4C88B4BD917C}" destId="{6A5A80BE-7240-415D-BE49-2FBBDDADCAB1}" srcOrd="13" destOrd="0" presId="urn:microsoft.com/office/officeart/2005/8/layout/cycle8"/>
    <dgm:cxn modelId="{DF86310D-B013-4B7E-9A2B-BA18408509B0}" type="presParOf" srcId="{4774C98D-904A-4108-973C-4C88B4BD917C}" destId="{1632CD96-5E29-4378-89BA-B6EFEF5BB0AA}" srcOrd="14" destOrd="0" presId="urn:microsoft.com/office/officeart/2005/8/layout/cycle8"/>
    <dgm:cxn modelId="{9964D433-4A41-4AD2-994B-93B142716B9D}" type="presParOf" srcId="{4774C98D-904A-4108-973C-4C88B4BD917C}" destId="{614439C1-0C7B-40C2-8123-CDC392C6A037}" srcOrd="15" destOrd="0" presId="urn:microsoft.com/office/officeart/2005/8/layout/cycle8"/>
    <dgm:cxn modelId="{3B8B7A04-F94A-45A1-A84B-EA86B855360C}" type="presParOf" srcId="{4774C98D-904A-4108-973C-4C88B4BD917C}" destId="{C2C833FD-7217-41BF-89F3-2917ECDAB05C}" srcOrd="16" destOrd="0" presId="urn:microsoft.com/office/officeart/2005/8/layout/cycle8"/>
    <dgm:cxn modelId="{1B3F0E4F-D08E-4A45-B7B9-938310566FA2}" type="presParOf" srcId="{4774C98D-904A-4108-973C-4C88B4BD917C}" destId="{D9D44D0C-C521-482B-8A62-9F9664F877D0}" srcOrd="17" destOrd="0" presId="urn:microsoft.com/office/officeart/2005/8/layout/cycle8"/>
    <dgm:cxn modelId="{C25285B6-2CF3-441B-8179-3330840C05A6}" type="presParOf" srcId="{4774C98D-904A-4108-973C-4C88B4BD917C}" destId="{8F2CD4A0-9B57-413C-865B-6C6C9625736B}" srcOrd="18" destOrd="0" presId="urn:microsoft.com/office/officeart/2005/8/layout/cycle8"/>
    <dgm:cxn modelId="{BD5B4508-4015-49D1-BFF5-C996E777A6B9}" type="presParOf" srcId="{4774C98D-904A-4108-973C-4C88B4BD917C}" destId="{F816E6D7-5FEC-4892-B229-93E0BA72F209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6E174-8D31-45CA-BEE1-08FC28DB89AF}">
      <dsp:nvSpPr>
        <dsp:cNvPr id="0" name=""/>
        <dsp:cNvSpPr/>
      </dsp:nvSpPr>
      <dsp:spPr>
        <a:xfrm>
          <a:off x="2162056" y="323663"/>
          <a:ext cx="4355043" cy="4355043"/>
        </a:xfrm>
        <a:prstGeom prst="pie">
          <a:avLst>
            <a:gd name="adj1" fmla="val 16200000"/>
            <a:gd name="adj2" fmla="val 0"/>
          </a:avLst>
        </a:prstGeom>
        <a:solidFill>
          <a:srgbClr val="92D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Korunma Hakkı</a:t>
          </a:r>
        </a:p>
      </dsp:txBody>
      <dsp:txXfrm>
        <a:off x="4473859" y="1226298"/>
        <a:ext cx="1607218" cy="1192452"/>
      </dsp:txXfrm>
    </dsp:sp>
    <dsp:sp modelId="{DADB9268-5D51-4BD7-95E4-92BFEA5B1C7A}">
      <dsp:nvSpPr>
        <dsp:cNvPr id="0" name=""/>
        <dsp:cNvSpPr/>
      </dsp:nvSpPr>
      <dsp:spPr>
        <a:xfrm>
          <a:off x="2162056" y="469868"/>
          <a:ext cx="4355043" cy="4355043"/>
        </a:xfrm>
        <a:prstGeom prst="pie">
          <a:avLst>
            <a:gd name="adj1" fmla="val 0"/>
            <a:gd name="adj2" fmla="val 540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Katılım Hakkı</a:t>
          </a:r>
        </a:p>
      </dsp:txBody>
      <dsp:txXfrm>
        <a:off x="4473859" y="2729825"/>
        <a:ext cx="1607218" cy="1192452"/>
      </dsp:txXfrm>
    </dsp:sp>
    <dsp:sp modelId="{99AEC7A9-29D8-4F4C-94B8-B073D56BCC50}">
      <dsp:nvSpPr>
        <dsp:cNvPr id="0" name=""/>
        <dsp:cNvSpPr/>
      </dsp:nvSpPr>
      <dsp:spPr>
        <a:xfrm>
          <a:off x="2015851" y="469868"/>
          <a:ext cx="4355043" cy="4355043"/>
        </a:xfrm>
        <a:prstGeom prst="pie">
          <a:avLst>
            <a:gd name="adj1" fmla="val 5400000"/>
            <a:gd name="adj2" fmla="val 10800000"/>
          </a:avLst>
        </a:prstGeom>
        <a:solidFill>
          <a:srgbClr val="FFCC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Eğitim Hakkı</a:t>
          </a:r>
          <a:endParaRPr lang="tr-TR" sz="3200" kern="1200" dirty="0"/>
        </a:p>
      </dsp:txBody>
      <dsp:txXfrm>
        <a:off x="2451874" y="2729825"/>
        <a:ext cx="1607218" cy="1192452"/>
      </dsp:txXfrm>
    </dsp:sp>
    <dsp:sp modelId="{16615FFD-03DD-4870-84E3-954F0F688136}">
      <dsp:nvSpPr>
        <dsp:cNvPr id="0" name=""/>
        <dsp:cNvSpPr/>
      </dsp:nvSpPr>
      <dsp:spPr>
        <a:xfrm>
          <a:off x="2015851" y="323663"/>
          <a:ext cx="4355043" cy="4355043"/>
        </a:xfrm>
        <a:prstGeom prst="pie">
          <a:avLst>
            <a:gd name="adj1" fmla="val 10800000"/>
            <a:gd name="adj2" fmla="val 16200000"/>
          </a:avLst>
        </a:prstGeom>
        <a:solidFill>
          <a:srgbClr val="F21B1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Yaşam Hakkı</a:t>
          </a:r>
        </a:p>
      </dsp:txBody>
      <dsp:txXfrm>
        <a:off x="2451874" y="1226298"/>
        <a:ext cx="1607218" cy="1192452"/>
      </dsp:txXfrm>
    </dsp:sp>
    <dsp:sp modelId="{C2C833FD-7217-41BF-89F3-2917ECDAB05C}">
      <dsp:nvSpPr>
        <dsp:cNvPr id="0" name=""/>
        <dsp:cNvSpPr/>
      </dsp:nvSpPr>
      <dsp:spPr>
        <a:xfrm>
          <a:off x="1892458" y="54065"/>
          <a:ext cx="4894239" cy="489423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44D0C-C521-482B-8A62-9F9664F877D0}">
      <dsp:nvSpPr>
        <dsp:cNvPr id="0" name=""/>
        <dsp:cNvSpPr/>
      </dsp:nvSpPr>
      <dsp:spPr>
        <a:xfrm>
          <a:off x="1892458" y="200270"/>
          <a:ext cx="4894239" cy="489423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CD4A0-9B57-413C-865B-6C6C9625736B}">
      <dsp:nvSpPr>
        <dsp:cNvPr id="0" name=""/>
        <dsp:cNvSpPr/>
      </dsp:nvSpPr>
      <dsp:spPr>
        <a:xfrm>
          <a:off x="1746253" y="200270"/>
          <a:ext cx="4894239" cy="489423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E6D7-5FEC-4892-B229-93E0BA72F209}">
      <dsp:nvSpPr>
        <dsp:cNvPr id="0" name=""/>
        <dsp:cNvSpPr/>
      </dsp:nvSpPr>
      <dsp:spPr>
        <a:xfrm>
          <a:off x="1746253" y="54065"/>
          <a:ext cx="4894239" cy="489423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5E49D-D844-4AB2-9DAA-E15F8E60D07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6959-0974-4B95-BD6C-9A3F384B8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8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6959-0974-4B95-BD6C-9A3F384B8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6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2B8D-5A7F-4AFD-8750-EB91AABF9761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6C3E-A22F-4CD5-968A-04F6BC9D558A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3D45-1653-4B17-A227-192FD463C925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32CD-EF8B-4E46-9FE4-CB9E05292F7A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BF08-EDCE-460D-82E0-989A76A26AC0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768A-EB7C-4D5E-A39A-A1508317B9D8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656-DB36-4FCC-9E38-65DF4B053EBF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F4BC-7D19-4D29-9859-29B521979220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B7C-75C3-405D-AE88-82ACCF6A5137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998-6A78-43E9-A786-4078332BB4FB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DF8-49D5-463C-8596-5C301E64165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3BC1-DF02-4A3C-8206-5CCAA4C1B0EC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62F3-D385-4E17-8CC9-F7C356AD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959149"/>
            <a:ext cx="9144000" cy="38461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tr-TR" sz="3000" b="1" dirty="0">
              <a:solidFill>
                <a:srgbClr val="F39F14"/>
              </a:solidFill>
            </a:endParaRPr>
          </a:p>
          <a:p>
            <a:pPr algn="ctr"/>
            <a:r>
              <a:rPr lang="tr-TR" sz="3000" b="1" dirty="0">
                <a:solidFill>
                  <a:srgbClr val="F39F14"/>
                </a:solidFill>
              </a:rPr>
              <a:t>Kız Çocukları İçin Bilgilendirme Semineri </a:t>
            </a:r>
            <a:r>
              <a:rPr lang="tr-TR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endParaRPr lang="tr-TR" sz="25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tr-TR" sz="6000" b="1" i="1" dirty="0">
                <a:solidFill>
                  <a:schemeClr val="accent5">
                    <a:lumMod val="75000"/>
                  </a:schemeClr>
                </a:solidFill>
              </a:rPr>
              <a:t>HOŞGELDİNİZ</a:t>
            </a:r>
          </a:p>
          <a:p>
            <a:pPr algn="ctr"/>
            <a:endParaRPr lang="tr-TR" sz="25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tr-TR" sz="25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tr-TR" sz="25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GB" sz="25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254854" y="644505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Çocuk Yaşta Evlilik Nedir?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252294" y="2348880"/>
            <a:ext cx="8291264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/>
              <a:t>Taraflardan birinin (veya her ikisinin de) çocuk olduğu, resmi veya resmi olmayan her türlü ‘evlilik’tir. </a:t>
            </a:r>
          </a:p>
          <a:p>
            <a:pPr marL="0" indent="0">
              <a:buNone/>
            </a:pPr>
            <a:endParaRPr lang="tr-TR" sz="3600" dirty="0"/>
          </a:p>
          <a:p>
            <a:pPr marL="0" indent="0">
              <a:buNone/>
            </a:pPr>
            <a:r>
              <a:rPr lang="tr-TR" sz="3600" dirty="0"/>
              <a:t>Çocuğun yaşama, korunma, eğitim ve katılım hakkının ihlalidir!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tr-TR" dirty="0"/>
              <a:t>Nedenleri neler ? Anne-babalara göre:</a:t>
            </a:r>
            <a:br>
              <a:rPr lang="tr-TR" dirty="0"/>
            </a:br>
            <a:endParaRPr lang="tr-TR" dirty="0"/>
          </a:p>
        </p:txBody>
      </p:sp>
      <p:sp>
        <p:nvSpPr>
          <p:cNvPr id="7" name="Oval Callout 6"/>
          <p:cNvSpPr/>
          <p:nvPr/>
        </p:nvSpPr>
        <p:spPr>
          <a:xfrm>
            <a:off x="3626843" y="2395673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 kalabalık, geçinmek zor, evlenince rahat eder.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05806" y="3001815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Okula gönderemeyiz, evde ne yapacak?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178571" y="1417849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Bu yaşa kadar ben korudum, artık kocası korusun.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68723" y="4585781"/>
            <a:ext cx="2448272" cy="144016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Herkes bu yaşta evlendiriyor, evde mi kalsın?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084168" y="1705671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Çünkü ben öyle istiyorum!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3491880" y="4426697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Söz verdik, ayıp olur!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6289922" y="3845744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Okusa ne olacak?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>
            <a:normAutofit/>
          </a:bodyPr>
          <a:lstStyle/>
          <a:p>
            <a:r>
              <a:rPr lang="tr-TR" dirty="0"/>
              <a:t>Nedenleri neler? Kız Çocuklarına Göre: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23528" y="1988840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Herkes evlenmemi bekliyor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411238" y="1628800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Bu evden bir an önce kurtulmak istiyorum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300192" y="1628800"/>
            <a:ext cx="2592288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Nasılsa okumayacağım evde ne yapacağım?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1681336" y="5218524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Ya evde kalırsam?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624077" y="4221088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Okusam ne olacak, çalışamam ki!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215667" y="3873949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Bana hediyeler alacaklar, nişan, düğün yapacağız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419872" y="3225877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Dedikodumu yapmaya başladılar</a:t>
            </a:r>
          </a:p>
        </p:txBody>
      </p:sp>
      <p:sp>
        <p:nvSpPr>
          <p:cNvPr id="13" name="Oval Callout 11">
            <a:extLst>
              <a:ext uri="{FF2B5EF4-FFF2-40B4-BE49-F238E27FC236}">
                <a16:creationId xmlns:a16="http://schemas.microsoft.com/office/drawing/2014/main" id="{C46CBEA9-95BD-4AA6-8AB1-ACE0A364C8D4}"/>
              </a:ext>
            </a:extLst>
          </p:cNvPr>
          <p:cNvSpPr/>
          <p:nvPr/>
        </p:nvSpPr>
        <p:spPr>
          <a:xfrm>
            <a:off x="4399200" y="5134485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Evlenirsem istediğim her şeyi yapabilirim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solidFill>
                  <a:srgbClr val="0070C0"/>
                </a:solidFill>
              </a:rPr>
              <a:t>Etkinlik: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3554" y="1484784"/>
            <a:ext cx="78867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000" i="1" dirty="0"/>
              <a:t>Meryem 14 yaşında. Aileye görücü ziyareti gelmeye başlıyor. Meryem’in ailesi de ekonomik yetersizlikler nedeniyle  artık onun evlenmesi gerektiğini düşünerek okuldan alıyor ve evlendiriyor.</a:t>
            </a:r>
          </a:p>
          <a:p>
            <a:endParaRPr lang="tr-TR" sz="3000" dirty="0"/>
          </a:p>
          <a:p>
            <a:r>
              <a:rPr lang="tr-TR" sz="3000" dirty="0"/>
              <a:t>Sizce Meryem okula gitmediğinde nasıl bir hayatı olur?</a:t>
            </a:r>
          </a:p>
          <a:p>
            <a:pPr lvl="1"/>
            <a:r>
              <a:rPr lang="tr-TR" sz="3000" dirty="0"/>
              <a:t>Nasıl bir gençlik ve çocukluk geçirir?</a:t>
            </a:r>
          </a:p>
          <a:p>
            <a:pPr lvl="1"/>
            <a:r>
              <a:rPr lang="tr-TR" sz="3000" dirty="0"/>
              <a:t>Nasıl bir evlilik geçirir?</a:t>
            </a:r>
          </a:p>
          <a:p>
            <a:pPr lvl="1"/>
            <a:r>
              <a:rPr lang="tr-TR" sz="3000" dirty="0"/>
              <a:t>Nasıl bir anne olur?</a:t>
            </a:r>
          </a:p>
          <a:p>
            <a:pPr marL="0" indent="0">
              <a:buNone/>
            </a:pPr>
            <a:endParaRPr lang="tr-TR" sz="3000" dirty="0"/>
          </a:p>
          <a:p>
            <a:r>
              <a:rPr lang="tr-TR" sz="3000" dirty="0"/>
              <a:t>Peki Meryem okula gittiğinde nasıl bir hayatı olur? 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Meryem’in  Hayatı Okula Gitmediğinde Nasıl Olur?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690689"/>
            <a:ext cx="8784976" cy="4351338"/>
          </a:xfrm>
        </p:spPr>
        <p:txBody>
          <a:bodyPr>
            <a:noAutofit/>
          </a:bodyPr>
          <a:lstStyle/>
          <a:p>
            <a:r>
              <a:rPr lang="tr-TR" sz="3000" dirty="0"/>
              <a:t>Çocukluğunu yaşamaz, arkadaşlarıyla vakit geçiremez.</a:t>
            </a:r>
          </a:p>
          <a:p>
            <a:r>
              <a:rPr lang="tr-TR" sz="3000" dirty="0"/>
              <a:t>Fiziksel ve ruhsal olarak erken yaşta yıpranır.</a:t>
            </a:r>
          </a:p>
          <a:p>
            <a:r>
              <a:rPr lang="tr-TR" sz="3000" dirty="0"/>
              <a:t>Kendisini hastalıklara karşı koruyamaz.</a:t>
            </a:r>
          </a:p>
          <a:p>
            <a:r>
              <a:rPr lang="tr-TR" sz="3000" dirty="0"/>
              <a:t>Yetişkinliğe sağlıklı bir biçimde hazırlanamaz.</a:t>
            </a:r>
          </a:p>
          <a:p>
            <a:r>
              <a:rPr lang="tr-TR" sz="3000" dirty="0"/>
              <a:t>İletişim, kendini ifade etme gibi becerileri öğrenemez.</a:t>
            </a:r>
          </a:p>
          <a:p>
            <a:r>
              <a:rPr lang="tr-TR" sz="3000" dirty="0"/>
              <a:t>Çocuklarını hastalıktan koruyamaz, derslerine yardım edemez.</a:t>
            </a:r>
          </a:p>
          <a:p>
            <a:r>
              <a:rPr lang="tr-TR" sz="3000" dirty="0"/>
              <a:t>Şiddet görse bile o evliliği bitiremez çünkü çocuklarına ve kendisine bakamaz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473670"/>
            <a:ext cx="78867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Meryem’in Hayatı Okula Gittiğinde Nasıl Olur?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825625"/>
            <a:ext cx="8712968" cy="4351338"/>
          </a:xfrm>
        </p:spPr>
        <p:txBody>
          <a:bodyPr>
            <a:noAutofit/>
          </a:bodyPr>
          <a:lstStyle/>
          <a:p>
            <a:r>
              <a:rPr lang="tr-TR" sz="3000" dirty="0"/>
              <a:t>Arkadaşlarıyla vakit geçirebilir; bu da duygusal gelişimi için gereklidir,</a:t>
            </a:r>
          </a:p>
          <a:p>
            <a:r>
              <a:rPr lang="tr-TR" sz="3000" dirty="0"/>
              <a:t>İletişim, yardım etme, kendini ifade etme ve sorun çözme gibi becerileri öğrenir, </a:t>
            </a:r>
          </a:p>
          <a:p>
            <a:r>
              <a:rPr lang="tr-TR" sz="3000" dirty="0"/>
              <a:t>Çocukluğunu yaşayabilir,</a:t>
            </a:r>
          </a:p>
          <a:p>
            <a:r>
              <a:rPr lang="tr-TR" sz="3000" dirty="0"/>
              <a:t>Kendini hastalıklara karşı koruyabilir,</a:t>
            </a:r>
          </a:p>
          <a:p>
            <a:r>
              <a:rPr lang="tr-TR" sz="3000" dirty="0"/>
              <a:t>Yetişkinliğe sağlıklı bir biçimde hazırlanır</a:t>
            </a:r>
          </a:p>
          <a:p>
            <a:r>
              <a:rPr lang="tr-TR" sz="3000" dirty="0"/>
              <a:t>Meslek sahibi olur,</a:t>
            </a:r>
          </a:p>
          <a:p>
            <a:r>
              <a:rPr lang="tr-TR" sz="3000" dirty="0"/>
              <a:t>Ekonomik özgürlüğünü kazanır ve yoksulluk zincirini kırabilir, ailesine ekonomik olarak yardım edebilir. </a:t>
            </a:r>
          </a:p>
          <a:p>
            <a:endParaRPr lang="tr-T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Kız çocuklarını nasıl etkiler?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tr-TR" sz="3600" dirty="0">
                <a:ea typeface="MS Mincho" panose="02020609040205080304" pitchFamily="49" charset="-128"/>
                <a:cs typeface="Calibri"/>
              </a:rPr>
              <a:t>Hamilelikte yaşanan sağlık sorunları ve doğum sırasında ölme ihtimali </a:t>
            </a:r>
            <a:endParaRPr lang="en-US" sz="3600" dirty="0">
              <a:ea typeface="MS Mincho" panose="02020609040205080304" pitchFamily="49" charset="-128"/>
              <a:cs typeface="Calibri"/>
            </a:endParaRPr>
          </a:p>
          <a:p>
            <a:r>
              <a:rPr lang="tr-TR" sz="3600" dirty="0">
                <a:ea typeface="MS Mincho" panose="02020609040205080304" pitchFamily="49" charset="-128"/>
                <a:cs typeface="Calibri"/>
              </a:rPr>
              <a:t>Düşük, ölü doğum ve bebeğin bir aylık olmadan ölmesi ihtimali </a:t>
            </a:r>
          </a:p>
          <a:p>
            <a:pPr>
              <a:buClr>
                <a:srgbClr val="93A299"/>
              </a:buClr>
            </a:pPr>
            <a:r>
              <a:rPr lang="tr-TR" sz="3600" dirty="0">
                <a:cs typeface="Calibri"/>
              </a:rPr>
              <a:t>Cinsel yolla bulaşan hastalıklara karşı savunmasızlık </a:t>
            </a:r>
          </a:p>
          <a:p>
            <a:pPr>
              <a:buClr>
                <a:srgbClr val="93A299"/>
              </a:buClr>
            </a:pPr>
            <a:r>
              <a:rPr lang="tr-TR" sz="3600" dirty="0">
                <a:cs typeface="Calibri"/>
              </a:rPr>
              <a:t>Bebeğin yetersiz beslenmesi ve bakımı </a:t>
            </a:r>
          </a:p>
          <a:p>
            <a:endParaRPr lang="tr-TR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31229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Kız Çocuklarını Nasıl Etkiler?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340768"/>
            <a:ext cx="8820472" cy="4351338"/>
          </a:xfrm>
        </p:spPr>
        <p:txBody>
          <a:bodyPr>
            <a:noAutofit/>
          </a:bodyPr>
          <a:lstStyle/>
          <a:p>
            <a:pPr lvl="0"/>
            <a:r>
              <a:rPr lang="tr-TR" sz="3600" dirty="0"/>
              <a:t>Fiziksel ve ruhsal olarak evliliğe uygun olmadıkları için evlilik sorumluluklarının altında ezilebilirler.</a:t>
            </a:r>
            <a:endParaRPr lang="en-US" sz="3600" dirty="0"/>
          </a:p>
          <a:p>
            <a:pPr lvl="0"/>
            <a:r>
              <a:rPr lang="tr-TR" sz="3600" dirty="0"/>
              <a:t>Şiddete maruz kalabilirler.</a:t>
            </a:r>
          </a:p>
          <a:p>
            <a:pPr lvl="0"/>
            <a:r>
              <a:rPr lang="tr-TR" sz="3600" dirty="0"/>
              <a:t>Özgüvensiz, güçsüz hissederler, mutsuz olabilirler, sağlıkları bozulabilir. </a:t>
            </a:r>
          </a:p>
          <a:p>
            <a:pPr lvl="0"/>
            <a:r>
              <a:rPr lang="tr-TR" sz="3600" dirty="0"/>
              <a:t>Okula devam edemezler, eğitim hakkından mahrum kalırlar.</a:t>
            </a:r>
          </a:p>
          <a:p>
            <a:pPr lvl="0"/>
            <a:r>
              <a:rPr lang="tr-TR" sz="3600" dirty="0"/>
              <a:t>Kendilerine ait gelirleri olmaz, başkalarına bağımlı olurlar.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Çocuk Koruma Kanunu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Çocuk Koruma Kanunu Madde </a:t>
            </a:r>
            <a:r>
              <a:rPr lang="tr-TR" sz="2400" b="1" i="1" dirty="0">
                <a:solidFill>
                  <a:schemeClr val="accent6">
                    <a:lumMod val="75000"/>
                  </a:schemeClr>
                </a:solidFill>
              </a:rPr>
              <a:t>6(1)</a:t>
            </a:r>
            <a:r>
              <a:rPr lang="tr-TR" sz="2400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438275" y="2633980"/>
            <a:ext cx="8119814" cy="3951288"/>
          </a:xfrm>
        </p:spPr>
        <p:txBody>
          <a:bodyPr>
            <a:noAutofit/>
          </a:bodyPr>
          <a:lstStyle/>
          <a:p>
            <a:r>
              <a:rPr lang="tr-TR" sz="3600" dirty="0"/>
              <a:t>Adlî ve idarî merciler, kolluk görevlileri, sağlık ve eğitim kuruluşları, sivil toplum kuruluşları, korunma ihtiyacı olan çocuğu Sosyal Hizmetler ve Çocuk Esirgeme Kurumuna bildirmekle yükümlüdür.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30202"/>
            <a:ext cx="28751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tr-TR" sz="4000" dirty="0">
                <a:solidFill>
                  <a:srgbClr val="0070C0"/>
                </a:solidFill>
              </a:rPr>
            </a:br>
            <a:r>
              <a:rPr lang="tr-TR" sz="4000" dirty="0">
                <a:solidFill>
                  <a:srgbClr val="0070C0"/>
                </a:solidFill>
              </a:rPr>
              <a:t>Destek Alabileceğiniz Yerler</a:t>
            </a:r>
            <a:br>
              <a:rPr lang="en-US" sz="4000" dirty="0">
                <a:solidFill>
                  <a:srgbClr val="0070C0"/>
                </a:solidFill>
              </a:rPr>
            </a:b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238317" y="1340768"/>
            <a:ext cx="8784976" cy="4351338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Aile ve Sosyal Politikalar Bakanlığı </a:t>
            </a: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Polis</a:t>
            </a: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Jandarma</a:t>
            </a: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Cumhuriyet Savcılığı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/ </a:t>
            </a:r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Çocuk Hakimliği</a:t>
            </a:r>
            <a:endParaRPr lang="tr-T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ALO 183 (24 saat)</a:t>
            </a: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ŞÖNİM (Şiddet Önleme ve İzleme Merkezi)</a:t>
            </a:r>
          </a:p>
          <a:p>
            <a:r>
              <a:rPr lang="tr-T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Belediye Sosyal Hizmet / Kadın Danışma Merkezi</a:t>
            </a: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Sivil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Toplum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Kuruluşu</a:t>
            </a:r>
            <a:endParaRPr lang="tr-TR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002060"/>
                </a:solidFill>
              </a:rPr>
              <a:t>Çocuk kimdir?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996952"/>
            <a:ext cx="7597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18 yaşından küçük tüm bireyler çocuk olarak kabul edilir.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1773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Kendiniz için ne yapabilirsiniz?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351338"/>
          </a:xfrm>
        </p:spPr>
        <p:txBody>
          <a:bodyPr>
            <a:noAutofit/>
          </a:bodyPr>
          <a:lstStyle/>
          <a:p>
            <a:r>
              <a:rPr lang="tr-TR" sz="3600" dirty="0"/>
              <a:t>Kendinizi tanıyabilir, becerilerinizi, ilgi alanlarınızı, hayallerinizi düşünebilirsiniz. </a:t>
            </a:r>
          </a:p>
          <a:p>
            <a:r>
              <a:rPr lang="tr-TR" sz="3600" dirty="0"/>
              <a:t>Çevrenizde sizi destekleyen ve sizin için riskli olan ortamları ayırt edebilirsiniz. </a:t>
            </a:r>
          </a:p>
          <a:p>
            <a:r>
              <a:rPr lang="tr-TR" sz="3600" dirty="0"/>
              <a:t>Çevrenizdekilere kendinizi, ihtiyaçlarınızı etkili bir şekilde anlatabilirsiniz. </a:t>
            </a:r>
          </a:p>
          <a:p>
            <a:r>
              <a:rPr lang="tr-TR" sz="3600" dirty="0"/>
              <a:t>Duygularınızı anlamaya ve ifade etmeye çalışabilirsiniz. </a:t>
            </a:r>
          </a:p>
          <a:p>
            <a:r>
              <a:rPr lang="tr-TR" sz="3600" dirty="0"/>
              <a:t>Önünüze çıkan zorlukları aşmak için cesaretli davranabilirsiniz. </a:t>
            </a:r>
          </a:p>
          <a:p>
            <a:r>
              <a:rPr lang="tr-TR" sz="3600" dirty="0"/>
              <a:t>Kendiniz için amaçlar belirleyebilir, bu amaçlara ulaşmak için kararlı olabilir ve geleceğinizle ilgili plalar yapabilirsiniz.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Eğitim alırsam neler yapabilirim?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5516" y="1484784"/>
            <a:ext cx="9181020" cy="4351338"/>
          </a:xfrm>
        </p:spPr>
        <p:txBody>
          <a:bodyPr>
            <a:noAutofit/>
          </a:bodyPr>
          <a:lstStyle/>
          <a:p>
            <a:r>
              <a:rPr lang="tr-TR" sz="3500" dirty="0"/>
              <a:t>Kendi ayaklarım üzerinde durabilirim.</a:t>
            </a:r>
          </a:p>
          <a:p>
            <a:r>
              <a:rPr lang="tr-TR" sz="3500" dirty="0"/>
              <a:t>Meslek sahibi olabilirim.</a:t>
            </a:r>
          </a:p>
          <a:p>
            <a:r>
              <a:rPr lang="tr-TR" sz="3500" dirty="0"/>
              <a:t>Daha iyi şartlarda yaşama şansım olur.</a:t>
            </a:r>
          </a:p>
          <a:p>
            <a:r>
              <a:rPr lang="tr-TR" sz="3500" dirty="0"/>
              <a:t>Geleceğimle ilgili daha doğru kararlar alabilirim.</a:t>
            </a:r>
          </a:p>
          <a:p>
            <a:r>
              <a:rPr lang="tr-TR" sz="3500" dirty="0"/>
              <a:t>Sorunlarımı kendim çözebilirim.</a:t>
            </a:r>
          </a:p>
          <a:p>
            <a:r>
              <a:rPr lang="tr-TR" sz="3500" dirty="0"/>
              <a:t>Çocuklarımı yetiştirirken daha etkili ve faydalı olabilirim.</a:t>
            </a:r>
          </a:p>
          <a:p>
            <a:r>
              <a:rPr lang="tr-TR" sz="3500" dirty="0"/>
              <a:t>Başkalarına bağımlı olmak zorunda kalmam.</a:t>
            </a:r>
          </a:p>
          <a:p>
            <a:r>
              <a:rPr lang="tr-TR" sz="3500" dirty="0"/>
              <a:t>Daha özgüvenli olurum.</a:t>
            </a:r>
          </a:p>
          <a:p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268760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rgbClr val="0070C0"/>
                </a:solidFill>
              </a:rPr>
              <a:t>Etkinlik: Hayallerim!</a:t>
            </a:r>
          </a:p>
          <a:p>
            <a:pPr marL="0" indent="0">
              <a:buNone/>
            </a:pPr>
            <a:endParaRPr lang="tr-TR" sz="2800" dirty="0">
              <a:solidFill>
                <a:srgbClr val="0070C0"/>
              </a:solidFill>
            </a:endParaRPr>
          </a:p>
          <a:p>
            <a:r>
              <a:rPr lang="tr-TR" sz="2800" dirty="0">
                <a:solidFill>
                  <a:srgbClr val="0070C0"/>
                </a:solidFill>
              </a:rPr>
              <a:t>Gözlerinizi kapatın ve düşünün.</a:t>
            </a:r>
          </a:p>
          <a:p>
            <a:endParaRPr lang="tr-TR" sz="2800" dirty="0">
              <a:solidFill>
                <a:srgbClr val="0070C0"/>
              </a:solidFill>
            </a:endParaRPr>
          </a:p>
          <a:p>
            <a:r>
              <a:rPr lang="tr-TR" sz="2800" dirty="0">
                <a:solidFill>
                  <a:srgbClr val="0070C0"/>
                </a:solidFill>
              </a:rPr>
              <a:t>10 yıl sonra nerdesiniz? Yanınızda kimler var? Neler yapıyorsunuz? Neler hissediyorsunuz?</a:t>
            </a:r>
          </a:p>
          <a:p>
            <a:endParaRPr lang="tr-TR" sz="2800" dirty="0">
              <a:solidFill>
                <a:srgbClr val="0070C0"/>
              </a:solidFill>
            </a:endParaRPr>
          </a:p>
          <a:p>
            <a:r>
              <a:rPr lang="tr-TR" sz="2800" dirty="0">
                <a:solidFill>
                  <a:srgbClr val="0070C0"/>
                </a:solidFill>
              </a:rPr>
              <a:t>Peki, 20 yıl sonra? Nerede yaşıyorsunuz? Nasıl bir hayatınız var? Kimlerle yaşıyorsunuz? Nasıl hissediyorsunuz?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700808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4500" b="1" i="1" dirty="0">
                <a:solidFill>
                  <a:srgbClr val="0070C0"/>
                </a:solidFill>
              </a:rPr>
            </a:br>
            <a:br>
              <a:rPr lang="tr-TR" sz="4500" b="1" i="1" dirty="0">
                <a:solidFill>
                  <a:srgbClr val="0070C0"/>
                </a:solidFill>
              </a:rPr>
            </a:br>
            <a:br>
              <a:rPr lang="tr-TR" sz="4500" b="1" i="1" dirty="0">
                <a:solidFill>
                  <a:srgbClr val="0070C0"/>
                </a:solidFill>
              </a:rPr>
            </a:br>
            <a:br>
              <a:rPr lang="tr-TR" sz="4500" b="1" i="1" dirty="0">
                <a:solidFill>
                  <a:srgbClr val="0070C0"/>
                </a:solidFill>
              </a:rPr>
            </a:br>
            <a:r>
              <a:rPr lang="tr-TR" sz="4500" b="1" i="1" dirty="0">
                <a:solidFill>
                  <a:srgbClr val="0070C0"/>
                </a:solidFill>
              </a:rPr>
              <a:t>Unutmayalım: </a:t>
            </a:r>
            <a:r>
              <a:rPr lang="tr-TR" sz="4400" i="1" dirty="0">
                <a:solidFill>
                  <a:srgbClr val="0070C0"/>
                </a:solidFill>
              </a:rPr>
              <a:t>Çocuk yaşta evlilikleri önlemek için her şeyden önce sahip olduğumuz hakları çok iyi bilmeliyiz. Eğitim alırsak haklarımızı bilir ve koruyabiliriz. </a:t>
            </a:r>
            <a:br>
              <a:rPr lang="tr-TR" sz="4500" b="1" i="1" dirty="0">
                <a:solidFill>
                  <a:srgbClr val="0070C0"/>
                </a:solidFill>
              </a:rPr>
            </a:br>
            <a:br>
              <a:rPr lang="tr-TR" sz="4500" b="1" i="1" dirty="0">
                <a:solidFill>
                  <a:srgbClr val="0070C0"/>
                </a:solidFill>
              </a:rPr>
            </a:br>
            <a:br>
              <a:rPr lang="tr-TR" sz="4500" b="1" i="1" dirty="0">
                <a:solidFill>
                  <a:srgbClr val="0070C0"/>
                </a:solidFill>
              </a:rPr>
            </a:br>
            <a:r>
              <a:rPr lang="tr-TR" sz="6200" b="1" i="1" dirty="0">
                <a:solidFill>
                  <a:srgbClr val="0070C0"/>
                </a:solidFill>
              </a:rPr>
              <a:t>TEŞEKKÜRLER…</a:t>
            </a:r>
            <a:endParaRPr lang="en-GB" sz="6200" b="1" i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95536" y="638200"/>
            <a:ext cx="8229600" cy="9906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chemeClr val="accent5">
                    <a:lumMod val="75000"/>
                  </a:schemeClr>
                </a:solidFill>
              </a:rPr>
              <a:t>Çocuk olarak neleri</a:t>
            </a:r>
            <a:br>
              <a:rPr lang="tr-TR" sz="40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tr-TR" sz="4000" b="1" dirty="0">
                <a:solidFill>
                  <a:schemeClr val="accent5">
                    <a:lumMod val="75000"/>
                  </a:schemeClr>
                </a:solidFill>
              </a:rPr>
              <a:t>yapabiliyorum ya da yapamıyorum?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1"/>
          </p:nvPr>
        </p:nvSpPr>
        <p:spPr>
          <a:xfrm>
            <a:off x="364952" y="2060848"/>
            <a:ext cx="8136904" cy="5052336"/>
          </a:xfrm>
        </p:spPr>
        <p:txBody>
          <a:bodyPr>
            <a:noAutofit/>
          </a:bodyPr>
          <a:lstStyle/>
          <a:p>
            <a:endParaRPr lang="tr-TR" sz="3600" dirty="0"/>
          </a:p>
          <a:p>
            <a:r>
              <a:rPr lang="tr-TR" sz="3600" dirty="0"/>
              <a:t>Okula gitmek</a:t>
            </a:r>
          </a:p>
          <a:p>
            <a:r>
              <a:rPr lang="tr-TR" sz="3600" dirty="0"/>
              <a:t>Oyun oynamak</a:t>
            </a:r>
          </a:p>
          <a:p>
            <a:r>
              <a:rPr lang="tr-TR" sz="3600" dirty="0"/>
              <a:t>Kendimi ifade etmek </a:t>
            </a:r>
          </a:p>
          <a:p>
            <a:r>
              <a:rPr lang="tr-TR" sz="3600" dirty="0"/>
              <a:t>Etrafımda olanları sorgulamak</a:t>
            </a:r>
          </a:p>
          <a:p>
            <a:r>
              <a:rPr lang="tr-TR" sz="3600" dirty="0"/>
              <a:t>Yaratıcı olmak</a:t>
            </a:r>
          </a:p>
          <a:p>
            <a:r>
              <a:rPr lang="tr-TR" sz="3600" dirty="0"/>
              <a:t>Kendi yaşamım hakkında karar vermek...</a:t>
            </a:r>
          </a:p>
          <a:p>
            <a:pPr marL="0" indent="0">
              <a:buNone/>
            </a:pPr>
            <a:endParaRPr lang="tr-TR" sz="3600" dirty="0"/>
          </a:p>
          <a:p>
            <a:endParaRPr lang="tr-TR" sz="3600" dirty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chemeClr val="accent5">
                    <a:lumMod val="75000"/>
                  </a:schemeClr>
                </a:solidFill>
              </a:rPr>
              <a:t>Benden neler bekliyorlar?</a:t>
            </a:r>
            <a:br>
              <a:rPr lang="tr-TR" sz="40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İyi bir evlat </a:t>
            </a:r>
          </a:p>
          <a:p>
            <a:r>
              <a:rPr lang="tr-TR" sz="3600" dirty="0"/>
              <a:t>İyi bir abla</a:t>
            </a:r>
          </a:p>
          <a:p>
            <a:r>
              <a:rPr lang="tr-TR" sz="3600" dirty="0"/>
              <a:t>Başarılı bir öğrenci</a:t>
            </a:r>
          </a:p>
          <a:p>
            <a:r>
              <a:rPr lang="tr-TR" sz="3600" dirty="0"/>
              <a:t>Ev işlerine yardımcı</a:t>
            </a:r>
          </a:p>
          <a:p>
            <a:r>
              <a:rPr lang="tr-TR" sz="3600" dirty="0"/>
              <a:t>Kardeşlerime  bakıcı</a:t>
            </a:r>
          </a:p>
          <a:p>
            <a:r>
              <a:rPr lang="tr-TR" sz="3600" dirty="0"/>
              <a:t>İyi bir arkadaş...</a:t>
            </a:r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Ben ne istiyorum?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8335838" cy="4351338"/>
          </a:xfrm>
        </p:spPr>
        <p:txBody>
          <a:bodyPr>
            <a:noAutofit/>
          </a:bodyPr>
          <a:lstStyle/>
          <a:p>
            <a:r>
              <a:rPr lang="tr-TR" sz="3600" dirty="0"/>
              <a:t>Kendini tanıma</a:t>
            </a:r>
          </a:p>
          <a:p>
            <a:r>
              <a:rPr lang="tr-TR" sz="3600" dirty="0"/>
              <a:t>Birey olma</a:t>
            </a:r>
          </a:p>
          <a:p>
            <a:r>
              <a:rPr lang="tr-TR" sz="3600" dirty="0"/>
              <a:t>Beceriler geliştirme</a:t>
            </a:r>
          </a:p>
          <a:p>
            <a:r>
              <a:rPr lang="tr-TR" sz="3600" dirty="0"/>
              <a:t>Kendi kararlarını verebilme</a:t>
            </a:r>
          </a:p>
          <a:p>
            <a:r>
              <a:rPr lang="tr-TR" sz="3600" dirty="0"/>
              <a:t>Arkadaşlar edinme ve arkadaşlık sürdürme</a:t>
            </a:r>
          </a:p>
          <a:p>
            <a:r>
              <a:rPr lang="tr-TR" sz="3600" dirty="0"/>
              <a:t>Problemleri çözebilme</a:t>
            </a:r>
          </a:p>
          <a:p>
            <a:r>
              <a:rPr lang="tr-TR" sz="3600" dirty="0"/>
              <a:t>Eğitime devam etme</a:t>
            </a:r>
          </a:p>
          <a:p>
            <a:r>
              <a:rPr lang="tr-TR" sz="3600" dirty="0"/>
              <a:t>İstediği mesleği seçebilme</a:t>
            </a:r>
          </a:p>
          <a:p>
            <a:r>
              <a:rPr lang="tr-TR" sz="3600" dirty="0"/>
              <a:t>Kendi geleceğini planlama</a:t>
            </a:r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/>
          </a:p>
          <a:p>
            <a:pPr marL="0" indent="0">
              <a:buNone/>
            </a:pPr>
            <a:endParaRPr lang="tr-TR" sz="36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tr-TR" sz="36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tr-TR" sz="3600" dirty="0"/>
          </a:p>
          <a:p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49" y="1556792"/>
            <a:ext cx="5203347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Çocuk ve Çevresi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1833500"/>
              </p:ext>
            </p:extLst>
          </p:nvPr>
        </p:nvGraphicFramePr>
        <p:xfrm>
          <a:off x="179512" y="1484784"/>
          <a:ext cx="856895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Çocuk Hakları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70C0"/>
                </a:solidFill>
              </a:rPr>
              <a:t>Neden çocuk hakları vardır?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780" y="1690689"/>
            <a:ext cx="853244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tr-TR" sz="3600" dirty="0"/>
              <a:t>Çocuklar bireydir.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tr-TR" sz="3600" dirty="0"/>
              <a:t>Çocukların bakıma, desteğe, rehberliğe ihtiyacı vardır.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tr-TR" sz="3600" dirty="0"/>
              <a:t>İhmal ve istismara karşı hassastır.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tr-TR" sz="3600" dirty="0"/>
              <a:t>Çocuklar olumsuz koşullardan daha fazla etkilenebilir.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tr-TR" sz="3600" dirty="0"/>
              <a:t>Çocukların sağlıklı gelişimi toplumun gelişimi için önemlidir.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0070C0"/>
                </a:solidFill>
              </a:rPr>
              <a:t>Çocuk Hakkı İhlalleri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4351338"/>
          </a:xfrm>
        </p:spPr>
        <p:txBody>
          <a:bodyPr>
            <a:noAutofit/>
          </a:bodyPr>
          <a:lstStyle/>
          <a:p>
            <a:r>
              <a:rPr lang="tr-TR" sz="3600" dirty="0"/>
              <a:t>Çocukların bakım, sağlık gibi temel ihtiyaçlarının karşılanmaması</a:t>
            </a:r>
          </a:p>
          <a:p>
            <a:r>
              <a:rPr lang="tr-TR" sz="3600" dirty="0"/>
              <a:t>Çocuğun riskli ortamlardan korunmaması</a:t>
            </a:r>
          </a:p>
          <a:p>
            <a:r>
              <a:rPr lang="tr-TR" sz="3600" dirty="0"/>
              <a:t>Çocukların eğitim almasına izin verilmemesi</a:t>
            </a:r>
          </a:p>
          <a:p>
            <a:r>
              <a:rPr lang="tr-TR" sz="3600" dirty="0"/>
              <a:t>Çocukların gelişimsel ihtiyaçlarının karşılanmaması</a:t>
            </a:r>
          </a:p>
          <a:p>
            <a:r>
              <a:rPr lang="tr-TR" sz="3600" dirty="0"/>
              <a:t>Çocukları ilgilendiren kararlada fikirlerinin alınmaması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62F3-D385-4E17-8CC9-F7C356AD9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11060</TotalTime>
  <Words>872</Words>
  <Application>Microsoft Office PowerPoint</Application>
  <PresentationFormat>On-screen Show (4:3)</PresentationFormat>
  <Paragraphs>198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MS Mincho</vt:lpstr>
      <vt:lpstr>Arial</vt:lpstr>
      <vt:lpstr>Calibri</vt:lpstr>
      <vt:lpstr>Calibri Light</vt:lpstr>
      <vt:lpstr>Office Theme</vt:lpstr>
      <vt:lpstr>PowerPoint Presentation</vt:lpstr>
      <vt:lpstr>Çocuk kimdir?</vt:lpstr>
      <vt:lpstr>Çocuk olarak neleri yapabiliyorum ya da yapamıyorum?</vt:lpstr>
      <vt:lpstr>Benden neler bekliyorlar? </vt:lpstr>
      <vt:lpstr>Ben ne istiyorum?</vt:lpstr>
      <vt:lpstr>Çocuk ve Çevresi</vt:lpstr>
      <vt:lpstr>Çocuk Hakları</vt:lpstr>
      <vt:lpstr>Neden çocuk hakları vardır?</vt:lpstr>
      <vt:lpstr>Çocuk Hakkı İhlalleri</vt:lpstr>
      <vt:lpstr>Çocuk Yaşta Evlilik Nedir?</vt:lpstr>
      <vt:lpstr>Nedenleri neler ? Anne-babalara göre: </vt:lpstr>
      <vt:lpstr>Nedenleri neler? Kız Çocuklarına Göre:</vt:lpstr>
      <vt:lpstr>Etkinlik:</vt:lpstr>
      <vt:lpstr>Meryem’in  Hayatı Okula Gitmediğinde Nasıl Olur?</vt:lpstr>
      <vt:lpstr>Meryem’in Hayatı Okula Gittiğinde Nasıl Olur?</vt:lpstr>
      <vt:lpstr>Kız çocuklarını nasıl etkiler?</vt:lpstr>
      <vt:lpstr>Kız Çocuklarını Nasıl Etkiler?</vt:lpstr>
      <vt:lpstr>Çocuk Koruma Kanunu</vt:lpstr>
      <vt:lpstr> Destek Alabileceğiniz Yerler </vt:lpstr>
      <vt:lpstr>Kendiniz için ne yapabilirsiniz?</vt:lpstr>
      <vt:lpstr>Eğitim alırsam neler yapabilirim?</vt:lpstr>
      <vt:lpstr>PowerPoint Presentation</vt:lpstr>
      <vt:lpstr>    Unutmayalım: Çocuk yaşta evlilikleri önlemek için her şeyden önce sahip olduğumuz hakları çok iyi bilmeliyiz. Eğitim alırsak haklarımızı bilir ve koruyabiliriz.   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ÇOCUK YAŞTA EVLİLİKLERİN ÖNLENMESİ</dc:title>
  <dc:creator>göZde .....</dc:creator>
  <cp:lastModifiedBy>Pinar Oktem</cp:lastModifiedBy>
  <cp:revision>97</cp:revision>
  <dcterms:created xsi:type="dcterms:W3CDTF">2017-09-17T18:31:26Z</dcterms:created>
  <dcterms:modified xsi:type="dcterms:W3CDTF">2018-01-25T14:11:02Z</dcterms:modified>
</cp:coreProperties>
</file>