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323" r:id="rId4"/>
    <p:sldId id="321" r:id="rId5"/>
    <p:sldId id="320" r:id="rId6"/>
    <p:sldId id="315" r:id="rId7"/>
    <p:sldId id="316" r:id="rId8"/>
    <p:sldId id="314" r:id="rId9"/>
    <p:sldId id="313" r:id="rId10"/>
    <p:sldId id="317" r:id="rId11"/>
    <p:sldId id="318" r:id="rId12"/>
    <p:sldId id="319" r:id="rId13"/>
    <p:sldId id="275" r:id="rId14"/>
    <p:sldId id="322" r:id="rId15"/>
    <p:sldId id="324" r:id="rId16"/>
    <p:sldId id="325" r:id="rId17"/>
    <p:sldId id="326" r:id="rId18"/>
    <p:sldId id="258" r:id="rId19"/>
    <p:sldId id="259" r:id="rId20"/>
    <p:sldId id="327" r:id="rId21"/>
    <p:sldId id="260" r:id="rId22"/>
    <p:sldId id="261" r:id="rId23"/>
    <p:sldId id="262" r:id="rId24"/>
    <p:sldId id="328" r:id="rId25"/>
    <p:sldId id="263" r:id="rId26"/>
    <p:sldId id="264" r:id="rId27"/>
    <p:sldId id="329" r:id="rId28"/>
    <p:sldId id="265" r:id="rId29"/>
    <p:sldId id="266" r:id="rId30"/>
    <p:sldId id="267" r:id="rId31"/>
    <p:sldId id="268" r:id="rId32"/>
    <p:sldId id="330" r:id="rId33"/>
    <p:sldId id="269" r:id="rId34"/>
    <p:sldId id="270" r:id="rId35"/>
    <p:sldId id="271" r:id="rId36"/>
    <p:sldId id="272" r:id="rId37"/>
    <p:sldId id="273" r:id="rId38"/>
    <p:sldId id="274" r:id="rId39"/>
    <p:sldId id="331" r:id="rId40"/>
    <p:sldId id="299" r:id="rId41"/>
    <p:sldId id="300" r:id="rId42"/>
    <p:sldId id="332" r:id="rId43"/>
    <p:sldId id="333" r:id="rId44"/>
    <p:sldId id="334" r:id="rId45"/>
    <p:sldId id="304" r:id="rId46"/>
    <p:sldId id="335" r:id="rId47"/>
    <p:sldId id="305" r:id="rId48"/>
    <p:sldId id="336" r:id="rId49"/>
    <p:sldId id="307" r:id="rId50"/>
    <p:sldId id="308" r:id="rId51"/>
    <p:sldId id="309" r:id="rId52"/>
    <p:sldId id="337" r:id="rId53"/>
    <p:sldId id="310" r:id="rId54"/>
    <p:sldId id="311" r:id="rId55"/>
    <p:sldId id="312" r:id="rId56"/>
    <p:sldId id="338"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 id="297" r:id="rId77"/>
    <p:sldId id="298"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Click to edit Master subtitle style</a:t>
            </a:r>
            <a:endParaRPr lang="en-US"/>
          </a:p>
        </p:txBody>
      </p:sp>
      <p:sp>
        <p:nvSpPr>
          <p:cNvPr id="4" name="Date Placeholder 3"/>
          <p:cNvSpPr>
            <a:spLocks noGrp="1"/>
          </p:cNvSpPr>
          <p:nvPr>
            <p:ph type="dt" sz="half" idx="10"/>
          </p:nvPr>
        </p:nvSpPr>
        <p:spPr/>
        <p:txBody>
          <a:bodyPr/>
          <a:lstStyle/>
          <a:p>
            <a:fld id="{59DAF7C8-D9FB-FD42-A22B-A376EF2F17C3}"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59DAF7C8-D9FB-FD42-A22B-A376EF2F17C3}"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59DAF7C8-D9FB-FD42-A22B-A376EF2F17C3}"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idx="1"/>
          </p:nvPr>
        </p:nvSpPr>
        <p:spPr/>
        <p:txBody>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10"/>
          </p:nvPr>
        </p:nvSpPr>
        <p:spPr/>
        <p:txBody>
          <a:bodyPr/>
          <a:lstStyle/>
          <a:p>
            <a:fld id="{59DAF7C8-D9FB-FD42-A22B-A376EF2F17C3}"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Click to edit Master text styles</a:t>
            </a:r>
          </a:p>
        </p:txBody>
      </p:sp>
      <p:sp>
        <p:nvSpPr>
          <p:cNvPr id="4" name="Date Placeholder 3"/>
          <p:cNvSpPr>
            <a:spLocks noGrp="1"/>
          </p:cNvSpPr>
          <p:nvPr>
            <p:ph type="dt" sz="half" idx="10"/>
          </p:nvPr>
        </p:nvSpPr>
        <p:spPr/>
        <p:txBody>
          <a:bodyPr/>
          <a:lstStyle/>
          <a:p>
            <a:fld id="{59DAF7C8-D9FB-FD42-A22B-A376EF2F17C3}" type="datetimeFigureOut">
              <a:rPr lang="en-US"/>
              <a:pPr/>
              <a:t>26-Dec-12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Date Placeholder 4"/>
          <p:cNvSpPr>
            <a:spLocks noGrp="1"/>
          </p:cNvSpPr>
          <p:nvPr>
            <p:ph type="dt" sz="half" idx="10"/>
          </p:nvPr>
        </p:nvSpPr>
        <p:spPr/>
        <p:txBody>
          <a:bodyPr/>
          <a:lstStyle/>
          <a:p>
            <a:fld id="{59DAF7C8-D9FB-FD42-A22B-A376EF2F17C3}" type="datetimeFigureOut">
              <a:rPr lang="en-US"/>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7" name="Date Placeholder 6"/>
          <p:cNvSpPr>
            <a:spLocks noGrp="1"/>
          </p:cNvSpPr>
          <p:nvPr>
            <p:ph type="dt" sz="half" idx="10"/>
          </p:nvPr>
        </p:nvSpPr>
        <p:spPr/>
        <p:txBody>
          <a:bodyPr/>
          <a:lstStyle/>
          <a:p>
            <a:fld id="{59DAF7C8-D9FB-FD42-A22B-A376EF2F17C3}" type="datetimeFigureOut">
              <a:rPr lang="en-US"/>
              <a:pPr/>
              <a:t>26-Dec-12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Click to edit Master title style</a:t>
            </a:r>
            <a:endParaRPr lang="en-US"/>
          </a:p>
        </p:txBody>
      </p:sp>
      <p:sp>
        <p:nvSpPr>
          <p:cNvPr id="3" name="Date Placeholder 2"/>
          <p:cNvSpPr>
            <a:spLocks noGrp="1"/>
          </p:cNvSpPr>
          <p:nvPr>
            <p:ph type="dt" sz="half" idx="10"/>
          </p:nvPr>
        </p:nvSpPr>
        <p:spPr/>
        <p:txBody>
          <a:bodyPr/>
          <a:lstStyle/>
          <a:p>
            <a:fld id="{59DAF7C8-D9FB-FD42-A22B-A376EF2F17C3}" type="datetimeFigureOut">
              <a:rPr lang="en-US"/>
              <a:pPr/>
              <a:t>26-Dec-12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AF7C8-D9FB-FD42-A22B-A376EF2F17C3}" type="datetimeFigureOut">
              <a:rPr lang="en-US"/>
              <a:pPr/>
              <a:t>26-Dec-12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59DAF7C8-D9FB-FD42-A22B-A376EF2F17C3}" type="datetimeFigureOut">
              <a:rPr lang="en-US"/>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Click to edit Master text styles</a:t>
            </a:r>
          </a:p>
        </p:txBody>
      </p:sp>
      <p:sp>
        <p:nvSpPr>
          <p:cNvPr id="5" name="Date Placeholder 4"/>
          <p:cNvSpPr>
            <a:spLocks noGrp="1"/>
          </p:cNvSpPr>
          <p:nvPr>
            <p:ph type="dt" sz="half" idx="10"/>
          </p:nvPr>
        </p:nvSpPr>
        <p:spPr/>
        <p:txBody>
          <a:bodyPr/>
          <a:lstStyle/>
          <a:p>
            <a:fld id="{59DAF7C8-D9FB-FD42-A22B-A376EF2F17C3}" type="datetimeFigureOut">
              <a:rPr lang="en-US"/>
              <a:pPr/>
              <a:t>26-Dec-12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E09DCC-2F5B-5448-865B-B693AA78E075}"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AF7C8-D9FB-FD42-A22B-A376EF2F17C3}" type="datetimeFigureOut">
              <a:rPr lang="en-US"/>
              <a:pPr/>
              <a:t>26-Dec-12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09DCC-2F5B-5448-865B-B693AA78E075}"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Erken Uyarı Modeli</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tr-TR" b="1"/>
              <a:t>Risk Tarama Süreci</a:t>
            </a:r>
          </a:p>
        </p:txBody>
      </p:sp>
      <p:sp>
        <p:nvSpPr>
          <p:cNvPr id="23555" name="Content Placeholder 2"/>
          <p:cNvSpPr>
            <a:spLocks noGrp="1"/>
          </p:cNvSpPr>
          <p:nvPr>
            <p:ph sz="quarter" idx="1"/>
          </p:nvPr>
        </p:nvSpPr>
        <p:spPr>
          <a:xfrm>
            <a:off x="612775" y="1600200"/>
            <a:ext cx="8153400" cy="4495800"/>
          </a:xfrm>
        </p:spPr>
        <p:txBody>
          <a:bodyPr/>
          <a:lstStyle/>
          <a:p>
            <a:pPr eaLnBrk="1" hangingPunct="1"/>
            <a:r>
              <a:rPr lang="tr-TR"/>
              <a:t>Temel alanlar:</a:t>
            </a:r>
          </a:p>
          <a:p>
            <a:pPr lvl="1" eaLnBrk="1" hangingPunct="1"/>
            <a:r>
              <a:rPr lang="tr-TR" i="1"/>
              <a:t>Akademik başarı ile ilgili riskler</a:t>
            </a:r>
          </a:p>
          <a:p>
            <a:pPr lvl="1" eaLnBrk="1" hangingPunct="1"/>
            <a:r>
              <a:rPr lang="tr-TR" i="1"/>
              <a:t>Aile yapısı ve işleyişi ile ilgili riskler</a:t>
            </a:r>
          </a:p>
          <a:p>
            <a:pPr lvl="1" eaLnBrk="1" hangingPunct="1"/>
            <a:r>
              <a:rPr lang="tr-TR" i="1"/>
              <a:t>Maddi durum ile ilgili riskler</a:t>
            </a:r>
          </a:p>
          <a:p>
            <a:pPr lvl="1" eaLnBrk="1" hangingPunct="1"/>
            <a:r>
              <a:rPr lang="tr-TR" i="1"/>
              <a:t>Ebeveynlik kapasitesi ile ilgili riskler</a:t>
            </a:r>
          </a:p>
          <a:p>
            <a:pPr lvl="1" eaLnBrk="1" hangingPunct="1"/>
            <a:r>
              <a:rPr lang="tr-TR" i="1"/>
              <a:t>Çocuğun gelişimi ile ilgili riskler</a:t>
            </a:r>
          </a:p>
          <a:p>
            <a:pPr lvl="1" eaLnBrk="1" hangingPunct="1">
              <a:buFont typeface="Wingdings 2" charset="2"/>
              <a:buNone/>
            </a:pPr>
            <a:endParaRPr lang="tr-TR"/>
          </a:p>
          <a:p>
            <a:pPr lvl="1" eaLnBrk="1" hangingPunct="1"/>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a:xfrm>
            <a:off x="612775" y="228600"/>
            <a:ext cx="8153400" cy="990600"/>
          </a:xfrm>
        </p:spPr>
        <p:txBody>
          <a:bodyPr/>
          <a:lstStyle/>
          <a:p>
            <a:pPr eaLnBrk="1" hangingPunct="1"/>
            <a:r>
              <a:rPr lang="tr-TR" b="1"/>
              <a:t>Risk Takip Kurulu</a:t>
            </a:r>
          </a:p>
        </p:txBody>
      </p:sp>
      <p:sp>
        <p:nvSpPr>
          <p:cNvPr id="27651" name="Content Placeholder 3"/>
          <p:cNvSpPr>
            <a:spLocks noGrp="1"/>
          </p:cNvSpPr>
          <p:nvPr>
            <p:ph sz="quarter" idx="1"/>
          </p:nvPr>
        </p:nvSpPr>
        <p:spPr>
          <a:xfrm>
            <a:off x="612775" y="1600200"/>
            <a:ext cx="8153400" cy="4495800"/>
          </a:xfrm>
        </p:spPr>
        <p:txBody>
          <a:bodyPr>
            <a:normAutofit fontScale="85000" lnSpcReduction="10000"/>
          </a:bodyPr>
          <a:lstStyle/>
          <a:p>
            <a:pPr eaLnBrk="1" hangingPunct="1"/>
            <a:r>
              <a:rPr lang="tr-TR" smtClean="0"/>
              <a:t>Okullarda tarama sonucu risk taşıyan çocukların ivedilikle gerekli yönlendirmeler sonucu hizmetlere ulaştırılmaları istenmektedir.</a:t>
            </a:r>
          </a:p>
          <a:p>
            <a:pPr eaLnBrk="1" hangingPunct="1"/>
            <a:r>
              <a:rPr lang="tr-TR" smtClean="0"/>
              <a:t>Eğitim kurumlarında: Rehberlik Hizmetleri Yürütme Kurulu’nun alt unsuru olarak çalışabilecek RTK her riskli çocuk için o çocuktan sorumlu</a:t>
            </a:r>
          </a:p>
          <a:p>
            <a:pPr lvl="1" eaLnBrk="1" hangingPunct="1"/>
            <a:r>
              <a:rPr lang="tr-TR" smtClean="0"/>
              <a:t>Okul müdür yardımcısı</a:t>
            </a:r>
          </a:p>
          <a:p>
            <a:pPr lvl="1" eaLnBrk="1" hangingPunct="1"/>
            <a:r>
              <a:rPr lang="tr-TR" smtClean="0"/>
              <a:t>Psikolojik danışman</a:t>
            </a:r>
          </a:p>
          <a:p>
            <a:pPr lvl="1" eaLnBrk="1" hangingPunct="1"/>
            <a:r>
              <a:rPr lang="tr-TR" smtClean="0"/>
              <a:t>Sınıf rehber öğretmeni toplanır</a:t>
            </a:r>
          </a:p>
          <a:p>
            <a:pPr eaLnBrk="1" hangingPunct="1"/>
            <a:r>
              <a:rPr lang="tr-TR" smtClean="0"/>
              <a:t>Sorun değerlendirilip Plan hazırlanır ve yönlendirme yapılır.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pPr eaLnBrk="1" hangingPunct="1"/>
            <a:r>
              <a:rPr lang="tr-TR" b="1"/>
              <a:t>Ön Değerlendirme Ekibi</a:t>
            </a:r>
          </a:p>
        </p:txBody>
      </p:sp>
      <p:sp>
        <p:nvSpPr>
          <p:cNvPr id="31747" name="Content Placeholder 2"/>
          <p:cNvSpPr>
            <a:spLocks noGrp="1"/>
          </p:cNvSpPr>
          <p:nvPr>
            <p:ph sz="quarter" idx="1"/>
          </p:nvPr>
        </p:nvSpPr>
        <p:spPr>
          <a:xfrm>
            <a:off x="612775" y="1600200"/>
            <a:ext cx="8153400" cy="4495800"/>
          </a:xfrm>
        </p:spPr>
        <p:txBody>
          <a:bodyPr/>
          <a:lstStyle/>
          <a:p>
            <a:pPr eaLnBrk="1" hangingPunct="1"/>
            <a:r>
              <a:rPr lang="tr-TR" sz="2400"/>
              <a:t>1. aşama erken uyarıda çözümlenememiş sorunların daha detaylı incelenmesi için bölgeden sorumlu bu konuda eğitilmiş Sosyal Hizmet Uzmanı (ASP), Çocuk Polisinin ve Psikolojik Danışman Rehber’in ilgili okul/sağlık kurumuna gelerek çocuğa ilişkin tüm verilerin değerlendirilip gerekirse detaylı inceleme (SİR) yapması ve plan hazırlaması</a:t>
            </a:r>
          </a:p>
          <a:p>
            <a:pPr eaLnBrk="1" hangingPunct="1"/>
            <a:r>
              <a:rPr lang="tr-TR" sz="2400"/>
              <a:t>İstismar şüphesi var ise ASP il müdürlüğü/Çocuk Koruma Merkezine yönlendirmesi</a:t>
            </a:r>
          </a:p>
          <a:p>
            <a:pPr eaLnBrk="1" hangingPunct="1"/>
            <a:r>
              <a:rPr lang="tr-TR" sz="2400"/>
              <a:t>Bu ekibin sorumlu olduğu bölgedeki çocukla ilişkili kurumlara ziyaret ederek destek sunması</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a:t>RİDEF FORMLARI</a:t>
            </a:r>
          </a:p>
        </p:txBody>
      </p:sp>
      <p:sp>
        <p:nvSpPr>
          <p:cNvPr id="7" name="Subtitle 6"/>
          <p:cNvSpPr>
            <a:spLocks noGrp="1"/>
          </p:cNvSpPr>
          <p:nvPr>
            <p:ph type="subTitle" idx="1"/>
          </p:nvPr>
        </p:nvSpPr>
        <p:spPr/>
        <p:txBody>
          <a:bodyPr/>
          <a:lstStyle/>
          <a:p>
            <a:r>
              <a:rPr lang="en-US"/>
              <a:t>1.-4. Sınıf </a:t>
            </a:r>
          </a:p>
          <a:p>
            <a:r>
              <a:rPr lang="en-US"/>
              <a:t>(Sınıf öğretmeni dolduracak)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Gözlemler ve bilgi edinimi</a:t>
            </a:r>
          </a:p>
        </p:txBody>
      </p:sp>
      <p:sp>
        <p:nvSpPr>
          <p:cNvPr id="3" name="Content Placeholder 2"/>
          <p:cNvSpPr>
            <a:spLocks noGrp="1"/>
          </p:cNvSpPr>
          <p:nvPr>
            <p:ph idx="1"/>
          </p:nvPr>
        </p:nvSpPr>
        <p:spPr>
          <a:xfrm>
            <a:off x="457200" y="1417638"/>
            <a:ext cx="8229600" cy="5161719"/>
          </a:xfrm>
        </p:spPr>
        <p:txBody>
          <a:bodyPr>
            <a:normAutofit fontScale="77500" lnSpcReduction="20000"/>
          </a:bodyPr>
          <a:lstStyle/>
          <a:p>
            <a:r>
              <a:rPr lang="tr-TR"/>
              <a:t>RİDEF’in ana amacı çocuklar ile sınıfta uzun süreli ilişki kurarak çocukların hayatında önemli bir rol oynayan sınıf öğretmenlerinin çocuk ile ilgili edindiği izlenimleri sistematik bir şekilde değerlendirmesine yardımcı olmaktır. </a:t>
            </a:r>
          </a:p>
          <a:p>
            <a:endParaRPr lang="tr-TR"/>
          </a:p>
          <a:p>
            <a:r>
              <a:rPr lang="tr-TR"/>
              <a:t>İlkokul düzeyinde RİDEF tarama formu, sınıf öğretmeninin hem öğrenciyle, hem de velisiyle kurduğu uzun soluklu temas sayesinde oluşturduğu GÖZLEMLERİ ve ÖĞRENCİ YA DA VELİSİNDEN EDİNDİĞİ BİLGİLER doğrultusunda doldurulacak bir araçtır.  Bu formdaki sorular KESİNLİKLE VELİYE OKUNMAZ, VELİYE KENDİSİNİN DOLDURMASI İÇİN ELİNE VERİLMEZ. Dolayısıyla, bu soruların özellikle GÖZLEME DAYALI olanları için sınıf öğretmenlerinin öğrencilerini sınıf içindeki ve sınıf dışındaki hallerini olabildiğince izleyerek, çocuğun özelliklerini takip ederek değerlendirmesi istenmektedir.</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tr-TR"/>
              <a:t>RİDEF sorularının bazıları veliden zaman içinde edinilen bilgiye ve bu bilginin tutarlılığına ilişkin gözlemlere dayanarak doldurulmalıdır. Örneğin, ailenin ekonomik koşulları hakkında hem veli durumlarını özetleyen bilgi sunabilir, hem de öğrencinin kıyafeti, eşyaları bu bilginin doğru olabileceğine dair ipuçları verir. Bazen ise, veliden alınan bilgi ile öğrencinin genel görüntüsü açısından bir tutarsızlık gözlemlenebilir. Bu tür tutarsızlıkların daha önemli bir gerçeğin sinyali olup olmadığı zaman için gözlemler sayesinde değerlendirilebilir.  </a:t>
            </a:r>
            <a:endParaRPr lang="en-US"/>
          </a:p>
          <a:p>
            <a:pPr>
              <a:buNone/>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0"/>
            <a:r>
              <a:rPr lang="tr-TR"/>
              <a:t>Çocuğun genel davranışsal, duygusal ve bilişsel özellikleri zaman içinde tekrar eder. Bu tekrar eden özellikler çocuğun içinde bulunduğu gelişimsel evre ile ilgili yeti gelişimi hakkında bize ipuçları verir. Hemen her yetinin zaman içinde geliştiği düşünüldüğünde çocuğun özellikle aşağıdaki alanlarda akranlarına göre ne düzeyde olduğunu gözlemlemek önemlidir:</a:t>
            </a:r>
            <a:endParaRPr lang="en-US"/>
          </a:p>
          <a:p>
            <a:pPr lvl="1"/>
            <a:r>
              <a:rPr lang="tr-TR" i="1"/>
              <a:t>İletişim becerisi düzeyi</a:t>
            </a:r>
            <a:r>
              <a:rPr lang="tr-TR"/>
              <a:t> </a:t>
            </a:r>
          </a:p>
          <a:p>
            <a:pPr lvl="1"/>
            <a:r>
              <a:rPr lang="tr-TR" i="1"/>
              <a:t>Duygusal gelişim</a:t>
            </a:r>
            <a:r>
              <a:rPr lang="tr-TR"/>
              <a:t> </a:t>
            </a:r>
          </a:p>
          <a:p>
            <a:pPr lvl="1"/>
            <a:r>
              <a:rPr lang="tr-TR" i="1"/>
              <a:t>Davranış kontrolü gelişimi</a:t>
            </a:r>
            <a:r>
              <a:rPr lang="en-US"/>
              <a:t> </a:t>
            </a:r>
          </a:p>
          <a:p>
            <a:pPr lvl="1"/>
            <a:r>
              <a:rPr lang="tr-TR" i="1"/>
              <a:t>Akranlarla ilişki kurabilme yetisi</a:t>
            </a:r>
            <a:r>
              <a:rPr lang="tr-TR"/>
              <a:t> </a:t>
            </a:r>
          </a:p>
          <a:p>
            <a:pPr lvl="1"/>
            <a:r>
              <a:rPr lang="tr-TR" i="1"/>
              <a:t>Aile ile yakınık düzeyi, güvende hissetme düzeyi</a:t>
            </a:r>
            <a:r>
              <a:rPr lang="tr-TR"/>
              <a:t>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19687"/>
          </a:xfrm>
        </p:spPr>
        <p:txBody>
          <a:bodyPr>
            <a:normAutofit fontScale="70000" lnSpcReduction="20000"/>
          </a:bodyPr>
          <a:lstStyle/>
          <a:p>
            <a:pPr>
              <a:buNone/>
            </a:pPr>
            <a:r>
              <a:rPr lang="tr-TR"/>
              <a:t>Gözlem açısından önemsenmesi gereken başka noktalar ise şunlardır:</a:t>
            </a:r>
            <a:endParaRPr lang="en-US"/>
          </a:p>
          <a:p>
            <a:pPr lvl="0"/>
            <a:r>
              <a:rPr lang="tr-TR"/>
              <a:t>Çocuğun davranışında, görünüşünde ya da duygusal tepkilerinde bariz ve olumsuz bir değişim gözlemleniyorsa, büyük olasılıkla çocuk yaşadığı bir olaya ya da değişime ilişkin zorlandığını yansıtıyordur. Özellikle ani değişimler yakın dönemde yaşanmış ve çocuğun taşımakta zorlandığı durumlara işaret ediyor olabilir. Bazen bu değişim normalde derslerle oldukça igili ve başarılı bir öğrencinin derslerden koptuğunu yansıtmasında görülebilir.  </a:t>
            </a:r>
            <a:endParaRPr lang="en-US"/>
          </a:p>
          <a:p>
            <a:endParaRPr lang="en-US"/>
          </a:p>
          <a:p>
            <a:pPr lvl="0"/>
            <a:r>
              <a:rPr lang="tr-TR"/>
              <a:t>Çocukların her yetileri aynı derecede gelişmemiştir. Bu son derece normaldir. Ancak, çocuğun yetilerinin düzeyleri arasında çok ciddi farklar var ise bu durum belli alanlarda çocuğun zorlandığını/zorlanabileceğini düşündürmelidir ve gelişimsel ya da öğrenme bozukluğuna ilişkin bir sinyal olabilir. Dolayısıyla, daha derinlemesine inceleme yapılabilmesi için okul rehberlik birimine ya da RAM’a yönlendirilmesi uygun olacaktır.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Akademik başarı soruları</a:t>
            </a:r>
          </a:p>
        </p:txBody>
      </p:sp>
      <p:sp>
        <p:nvSpPr>
          <p:cNvPr id="3" name="Content Placeholder 2"/>
          <p:cNvSpPr>
            <a:spLocks noGrp="1"/>
          </p:cNvSpPr>
          <p:nvPr>
            <p:ph idx="1"/>
          </p:nvPr>
        </p:nvSpPr>
        <p:spPr/>
        <p:txBody>
          <a:bodyPr>
            <a:normAutofit fontScale="70000" lnSpcReduction="20000"/>
          </a:bodyPr>
          <a:lstStyle/>
          <a:p>
            <a:pPr lvl="0">
              <a:buNone/>
            </a:pPr>
            <a:r>
              <a:rPr lang="tr-TR" b="1"/>
              <a:t>1.Bu yılki okul başarısı sınıf ortalamasına göre nasıldır?</a:t>
            </a:r>
            <a:endParaRPr lang="en-US" b="1"/>
          </a:p>
          <a:p>
            <a:pPr>
              <a:buNone/>
            </a:pPr>
            <a:r>
              <a:rPr lang="tr-TR"/>
              <a:t>(  ) Çok üzerinde (  ) üzerinde (  ) ortalamanın altında (  ) ortalamanın   </a:t>
            </a:r>
          </a:p>
          <a:p>
            <a:pPr>
              <a:buNone/>
            </a:pPr>
            <a:r>
              <a:rPr lang="tr-TR"/>
              <a:t>                                                                                                    çok altında</a:t>
            </a:r>
            <a:endParaRPr lang="en-US"/>
          </a:p>
          <a:p>
            <a:endParaRPr lang="en-US"/>
          </a:p>
          <a:p>
            <a:pPr lvl="0">
              <a:buNone/>
            </a:pPr>
            <a:r>
              <a:rPr lang="tr-TR" b="1"/>
              <a:t>2.Bu yılki başarısı geçen yıla göre nasıldır?</a:t>
            </a:r>
            <a:endParaRPr lang="en-US" b="1"/>
          </a:p>
          <a:p>
            <a:pPr>
              <a:buNone/>
            </a:pPr>
            <a:r>
              <a:rPr lang="tr-TR"/>
              <a:t>(  ) 1. Sınıf öğrencisi (  ) aynı  (  ) yükseliş var (  ) düşüş var</a:t>
            </a:r>
            <a:endParaRPr lang="en-US"/>
          </a:p>
          <a:p>
            <a:pPr>
              <a:buNone/>
            </a:pPr>
            <a:r>
              <a:rPr lang="tr-TR"/>
              <a:t> </a:t>
            </a:r>
            <a:endParaRPr lang="en-US"/>
          </a:p>
          <a:p>
            <a:pPr lvl="0">
              <a:buNone/>
            </a:pPr>
            <a:r>
              <a:rPr lang="tr-TR" b="1"/>
              <a:t>3.(e-okul) Geçen yılki geçme notu nedir? </a:t>
            </a:r>
            <a:endParaRPr lang="en-US" b="1"/>
          </a:p>
          <a:p>
            <a:pPr>
              <a:buNone/>
            </a:pPr>
            <a:r>
              <a:rPr lang="tr-TR"/>
              <a:t>(  ) 1 (  ) 2 (  ) 3 (  ) 4 (  ) 5</a:t>
            </a:r>
            <a:endParaRPr lang="en-US"/>
          </a:p>
          <a:p>
            <a:pPr>
              <a:buNone/>
            </a:pPr>
            <a:r>
              <a:rPr lang="tr-TR"/>
              <a:t> </a:t>
            </a:r>
            <a:endParaRPr lang="en-US"/>
          </a:p>
          <a:p>
            <a:pPr lvl="0">
              <a:buNone/>
            </a:pPr>
            <a:r>
              <a:rPr lang="tr-TR" b="1"/>
              <a:t>4.(e-okul) Geçen yıllar içinde sınıf tekrarı/sınıfta kalma var mı?</a:t>
            </a:r>
            <a:endParaRPr lang="en-US" b="1"/>
          </a:p>
          <a:p>
            <a:pPr>
              <a:buNone/>
            </a:pPr>
            <a:r>
              <a:rPr lang="tr-TR"/>
              <a:t>(  ) yok (  ) Bir kez (  ) Birden fazla kez </a:t>
            </a:r>
          </a:p>
          <a:p>
            <a:pPr>
              <a:buNone/>
            </a:pP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buNone/>
            </a:pPr>
            <a:r>
              <a:rPr lang="tr-TR" b="1"/>
              <a:t>5a. Öğrenci dersleri takip edebiliyor mu?</a:t>
            </a:r>
            <a:endParaRPr lang="en-US" b="1"/>
          </a:p>
          <a:p>
            <a:pPr>
              <a:buNone/>
            </a:pPr>
            <a:r>
              <a:rPr lang="tr-TR"/>
              <a:t>(  ) Evet (  ) Kısmen (  ) Hayır</a:t>
            </a:r>
            <a:endParaRPr lang="en-US"/>
          </a:p>
          <a:p>
            <a:pPr>
              <a:buNone/>
            </a:pPr>
            <a:r>
              <a:rPr lang="tr-TR"/>
              <a:t> </a:t>
            </a:r>
            <a:endParaRPr lang="en-US"/>
          </a:p>
          <a:p>
            <a:pPr>
              <a:buNone/>
            </a:pPr>
            <a:r>
              <a:rPr lang="tr-TR" b="1"/>
              <a:t>5b. Algılamada gerilik ve zihinsel yetersizlik var mı?</a:t>
            </a:r>
            <a:endParaRPr lang="en-US" b="1"/>
          </a:p>
          <a:p>
            <a:pPr>
              <a:buNone/>
            </a:pPr>
            <a:r>
              <a:rPr lang="tr-TR"/>
              <a:t>(  ) Evet  (  ) Hayır</a:t>
            </a:r>
            <a:endParaRPr lang="en-US"/>
          </a:p>
          <a:p>
            <a:pPr>
              <a:buNone/>
            </a:pPr>
            <a:r>
              <a:rPr lang="tr-TR"/>
              <a:t> </a:t>
            </a:r>
            <a:endParaRPr lang="en-US"/>
          </a:p>
          <a:p>
            <a:pPr>
              <a:buNone/>
            </a:pPr>
            <a:r>
              <a:rPr lang="tr-TR" b="1"/>
              <a:t>5c. Dersleri takip edemiyorsa bunun nedeni sizce hangisidir?</a:t>
            </a:r>
            <a:endParaRPr lang="en-US" b="1"/>
          </a:p>
          <a:p>
            <a:pPr>
              <a:buNone/>
            </a:pPr>
            <a:r>
              <a:rPr lang="tr-TR"/>
              <a:t>(  ) Algılamada gerilik yok fakat düzenli ders çalışamama yüzünden takip edemiyor</a:t>
            </a:r>
            <a:endParaRPr lang="en-US"/>
          </a:p>
          <a:p>
            <a:pPr>
              <a:buNone/>
            </a:pPr>
            <a:r>
              <a:rPr lang="tr-TR"/>
              <a:t>(  ) Algılamada gerilik yok fakat psikolojik sorunlar ya da davranış sorunlarından dolayı dersleri takip edemiyor</a:t>
            </a:r>
            <a:r>
              <a:rPr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Genelge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199" y="1175368"/>
            <a:ext cx="8433457" cy="49507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normAutofit lnSpcReduction="10000"/>
          </a:bodyPr>
          <a:lstStyle/>
          <a:p>
            <a:r>
              <a:rPr lang="en-US"/>
              <a:t>Formlardaki risk puanlarına bakılarak:</a:t>
            </a:r>
          </a:p>
          <a:p>
            <a:pPr lvl="1"/>
            <a:r>
              <a:rPr lang="en-US"/>
              <a:t>1., 2., 3, 4. sorulardan toplam </a:t>
            </a:r>
            <a:r>
              <a:rPr lang="en-US" b="1" i="1"/>
              <a:t>2 puan ve üzeri </a:t>
            </a:r>
            <a:r>
              <a:rPr lang="en-US"/>
              <a:t>almak riskli bir durumu işaret eder</a:t>
            </a:r>
          </a:p>
          <a:p>
            <a:pPr lvl="1"/>
            <a:r>
              <a:rPr lang="en-US"/>
              <a:t>5a ve 5bden toplam </a:t>
            </a:r>
            <a:r>
              <a:rPr lang="en-US" b="1" i="1"/>
              <a:t>4 puan </a:t>
            </a:r>
            <a:r>
              <a:rPr lang="en-US"/>
              <a:t>RAM’a yönlendirilmesi için RİTA oluşturmak için gereklidir.</a:t>
            </a:r>
          </a:p>
          <a:p>
            <a:pPr lvl="1"/>
            <a:r>
              <a:rPr lang="en-US"/>
              <a:t>5a ve 5c’den toplam </a:t>
            </a:r>
            <a:r>
              <a:rPr lang="en-US" b="1" i="1"/>
              <a:t>3 ya da 4 puan </a:t>
            </a:r>
            <a:r>
              <a:rPr lang="en-US"/>
              <a:t>almak riskli bir durumu işaret eder</a:t>
            </a:r>
          </a:p>
          <a:p>
            <a:pPr lvl="1"/>
            <a:r>
              <a:rPr lang="en-US" b="1"/>
              <a:t>RİTA kurulması için ilk 4 sorudan en az 2 puan ve 5’inci sorudan en az 3 puan alması gerekmektedir.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Ailenin Ekonomik Durumu</a:t>
            </a:r>
          </a:p>
        </p:txBody>
      </p:sp>
      <p:sp>
        <p:nvSpPr>
          <p:cNvPr id="3" name="Content Placeholder 2"/>
          <p:cNvSpPr>
            <a:spLocks noGrp="1"/>
          </p:cNvSpPr>
          <p:nvPr>
            <p:ph idx="1"/>
          </p:nvPr>
        </p:nvSpPr>
        <p:spPr/>
        <p:txBody>
          <a:bodyPr>
            <a:normAutofit fontScale="55000" lnSpcReduction="20000"/>
          </a:bodyPr>
          <a:lstStyle/>
          <a:p>
            <a:pPr lvl="0">
              <a:buNone/>
            </a:pPr>
            <a:r>
              <a:rPr lang="tr-TR" b="1"/>
              <a:t>6.Babanın çalışma durumunu yandaki ifadelerden hangisi en iyi tanımlamaktadır? </a:t>
            </a:r>
            <a:endParaRPr lang="en-US" b="1"/>
          </a:p>
          <a:p>
            <a:pPr>
              <a:buNone/>
            </a:pPr>
            <a:r>
              <a:rPr lang="tr-TR"/>
              <a:t>(   ) Ücretli/maaşlı  (   ) İşveren   (   ) Kendi hesabına çalışıyor  (   ) Emekli  (   ) Yevmiyeli çalışıyor    </a:t>
            </a:r>
            <a:endParaRPr lang="en-US"/>
          </a:p>
          <a:p>
            <a:pPr>
              <a:buNone/>
            </a:pPr>
            <a:r>
              <a:rPr lang="tr-TR"/>
              <a:t>(   ) Ücretsiz aile işçisi   (   ) Düzensiz çalışma   (   ) Çalışmıyor  (   ) Baba vefat etmiş      </a:t>
            </a:r>
            <a:endParaRPr lang="en-US"/>
          </a:p>
          <a:p>
            <a:pPr>
              <a:buNone/>
            </a:pPr>
            <a:r>
              <a:rPr lang="tr-TR"/>
              <a:t>(   ) Babanın aile ile teması yok, aile gelirine katkısı yok  </a:t>
            </a:r>
            <a:endParaRPr lang="en-US"/>
          </a:p>
          <a:p>
            <a:pPr>
              <a:buNone/>
            </a:pPr>
            <a:r>
              <a:rPr lang="tr-TR"/>
              <a:t> </a:t>
            </a:r>
            <a:endParaRPr lang="en-US"/>
          </a:p>
          <a:p>
            <a:pPr lvl="0">
              <a:buNone/>
            </a:pPr>
            <a:r>
              <a:rPr lang="tr-TR" b="1"/>
              <a:t>7.Annenin çalışma durumunu yandaki ifadelerden hangisi en iyi tanımlamaktadır? </a:t>
            </a:r>
            <a:endParaRPr lang="en-US" b="1"/>
          </a:p>
          <a:p>
            <a:pPr>
              <a:buNone/>
            </a:pPr>
            <a:r>
              <a:rPr lang="tr-TR"/>
              <a:t>(   ) Ücretli/maaşlı  (   ) İşveren   (   ) Kendi hesabına çalışıyor  (   ) Emekli  (   ) Yevmiyeli çalışıyor    </a:t>
            </a:r>
            <a:endParaRPr lang="en-US"/>
          </a:p>
          <a:p>
            <a:pPr>
              <a:buNone/>
            </a:pPr>
            <a:r>
              <a:rPr lang="tr-TR"/>
              <a:t>(   ) Ücretsiz aile işçisi   (   ) Düzensiz çalışma   (   ) Ev hanımı  (   ) Anne vefat etmiş      </a:t>
            </a:r>
            <a:endParaRPr lang="en-US"/>
          </a:p>
          <a:p>
            <a:pPr>
              <a:buNone/>
            </a:pPr>
            <a:r>
              <a:rPr lang="tr-TR"/>
              <a:t>(   ) Annenin aile ile teması yok, aile gelirine katkısı yok  </a:t>
            </a:r>
            <a:endParaRPr lang="en-US"/>
          </a:p>
          <a:p>
            <a:pPr>
              <a:buNone/>
            </a:pPr>
            <a:r>
              <a:rPr lang="tr-TR"/>
              <a:t>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tr-TR" b="1"/>
              <a:t>8.Aşağıdaki seçeneklerden hangisi</a:t>
            </a:r>
            <a:r>
              <a:rPr lang="tr-TR"/>
              <a:t> </a:t>
            </a:r>
            <a:r>
              <a:rPr lang="tr-TR" b="1"/>
              <a:t>ailenin herhangi bir kurumdan ayni veya nakdi yardım alma durumu yansıtmaktadır?</a:t>
            </a:r>
            <a:endParaRPr lang="en-US"/>
          </a:p>
          <a:p>
            <a:pPr>
              <a:buNone/>
            </a:pPr>
            <a:r>
              <a:rPr lang="tr-TR"/>
              <a:t>(   ) İhtiyacı olmamış, almamış (   ) Bir kerelik ayni yardım alınmış (   ) Bir kerelik nakdi yardım alınmış </a:t>
            </a:r>
            <a:endParaRPr lang="en-US"/>
          </a:p>
          <a:p>
            <a:pPr>
              <a:buNone/>
            </a:pPr>
            <a:r>
              <a:rPr lang="tr-TR"/>
              <a:t>(   ) Düzenli ayni yardım (kömür vb) alınıyor (   ) Düzenli nakdi yardım (ŞEY, SYDV) alınıyor </a:t>
            </a:r>
            <a:endParaRPr lang="en-US"/>
          </a:p>
          <a:p>
            <a:pPr>
              <a:buNone/>
            </a:pPr>
            <a:r>
              <a:rPr lang="tr-TR"/>
              <a:t>(   ) İhtiyaç olduğu halde hiç alınmamış/almıyor</a:t>
            </a:r>
            <a:endParaRPr lang="en-US"/>
          </a:p>
          <a:p>
            <a:pPr>
              <a:buNone/>
            </a:pPr>
            <a:r>
              <a:rPr lang="tr-TR"/>
              <a:t> </a:t>
            </a:r>
            <a:endParaRPr lang="en-US"/>
          </a:p>
          <a:p>
            <a:pPr>
              <a:buNone/>
            </a:pPr>
            <a:r>
              <a:rPr lang="tr-TR" b="1"/>
              <a:t>9.Ailede temel gereksinimler karşılanabiliyor mu? </a:t>
            </a:r>
            <a:endParaRPr lang="en-US"/>
          </a:p>
          <a:p>
            <a:pPr>
              <a:buNone/>
            </a:pPr>
            <a:r>
              <a:rPr lang="tr-TR" i="1"/>
              <a:t>Aşağıdaki dört temel gereksinim alanından kaçı yeterli düzeyde karşılanamıyor?</a:t>
            </a:r>
            <a:endParaRPr lang="en-US"/>
          </a:p>
          <a:p>
            <a:pPr>
              <a:buNone/>
            </a:pPr>
            <a:r>
              <a:rPr lang="tr-TR" i="1"/>
              <a:t>1. barınma (kira gibi), </a:t>
            </a:r>
            <a:endParaRPr lang="en-US"/>
          </a:p>
          <a:p>
            <a:pPr>
              <a:buNone/>
            </a:pPr>
            <a:r>
              <a:rPr lang="tr-TR" i="1"/>
              <a:t>2. ısınma, </a:t>
            </a:r>
            <a:endParaRPr lang="en-US"/>
          </a:p>
          <a:p>
            <a:pPr>
              <a:buNone/>
            </a:pPr>
            <a:r>
              <a:rPr lang="tr-TR" i="1"/>
              <a:t>3. yiyecek alımı,  </a:t>
            </a:r>
            <a:endParaRPr lang="en-US"/>
          </a:p>
          <a:p>
            <a:pPr>
              <a:buNone/>
            </a:pPr>
            <a:r>
              <a:rPr lang="tr-TR" i="1"/>
              <a:t>4. giyecek alımı</a:t>
            </a:r>
            <a:endParaRPr lang="en-US"/>
          </a:p>
          <a:p>
            <a:pPr>
              <a:buNone/>
            </a:pPr>
            <a:r>
              <a:rPr lang="tr-TR" i="1"/>
              <a:t>Ailenin en az üç temel gereksinim alanını karşılamada zorlanması ciddi bir yoksulluk içinde olduğunu gösterir.</a:t>
            </a:r>
            <a:endParaRPr lang="en-US"/>
          </a:p>
          <a:p>
            <a:pPr>
              <a:buNone/>
            </a:pPr>
            <a:r>
              <a:rPr lang="tr-TR"/>
              <a:t>(   ) hepsi karşılanıyor   (   ) 1 alan    (   ) 2 alan    (   ) 3 alan   (   ) 4 alan   </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tr-TR" b="1"/>
              <a:t>10.Oturduğu mahalle göç alan ve/veya yoksul bir yer mi?</a:t>
            </a:r>
            <a:endParaRPr lang="en-US"/>
          </a:p>
          <a:p>
            <a:pPr>
              <a:buNone/>
            </a:pPr>
            <a:r>
              <a:rPr lang="tr-TR"/>
              <a:t>(   ) Hayır  (   ) Kısmen  (   ) Evet  </a:t>
            </a:r>
            <a:endParaRPr lang="en-US"/>
          </a:p>
          <a:p>
            <a:pPr>
              <a:buNone/>
            </a:pPr>
            <a:r>
              <a:rPr lang="tr-TR"/>
              <a:t> </a:t>
            </a:r>
            <a:endParaRPr lang="en-US"/>
          </a:p>
          <a:p>
            <a:pPr>
              <a:buNone/>
            </a:pPr>
            <a:r>
              <a:rPr lang="tr-TR" b="1"/>
              <a:t>11.Öğrenci dışında evde kaç kişi yaşıyor?</a:t>
            </a:r>
            <a:endParaRPr lang="en-US"/>
          </a:p>
          <a:p>
            <a:pPr>
              <a:buNone/>
            </a:pPr>
            <a:r>
              <a:rPr lang="tr-TR" i="1"/>
              <a:t>Öğrenci dışında evde sürekli yaşayanları hesaba katın. "Ev" ile hane kastedilmektedir.</a:t>
            </a:r>
            <a:endParaRPr lang="en-US"/>
          </a:p>
          <a:p>
            <a:pPr>
              <a:buNone/>
            </a:pPr>
            <a:r>
              <a:rPr lang="tr-TR"/>
              <a:t>(   ) 1  (   ) 2-3-4   (   ) 5-6    (   ) 7 ve daha fazla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lstStyle/>
          <a:p>
            <a:r>
              <a:rPr lang="en-US"/>
              <a:t>Eğer </a:t>
            </a:r>
            <a:r>
              <a:rPr lang="en-US" b="1" i="1"/>
              <a:t>6. sorudan ve 9. sorudan toplam 4 puan </a:t>
            </a:r>
            <a:r>
              <a:rPr lang="en-US"/>
              <a:t>almışsa RİTA’nın toplanması için gerekli puan elde edilmiştir.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Aile yapısı</a:t>
            </a:r>
          </a:p>
        </p:txBody>
      </p:sp>
      <p:sp>
        <p:nvSpPr>
          <p:cNvPr id="3" name="Content Placeholder 2"/>
          <p:cNvSpPr>
            <a:spLocks noGrp="1"/>
          </p:cNvSpPr>
          <p:nvPr>
            <p:ph idx="1"/>
          </p:nvPr>
        </p:nvSpPr>
        <p:spPr/>
        <p:txBody>
          <a:bodyPr>
            <a:normAutofit fontScale="55000" lnSpcReduction="20000"/>
          </a:bodyPr>
          <a:lstStyle/>
          <a:p>
            <a:pPr>
              <a:buNone/>
            </a:pPr>
            <a:r>
              <a:rPr lang="tr-TR" b="1"/>
              <a:t>12.Öğrenci kiminle yaşıyor? </a:t>
            </a:r>
            <a:r>
              <a:rPr lang="tr-TR" i="1"/>
              <a:t>Şu anki durumu ve çoğunlukla yaşadığı yeri göz önüne alarak yanıtlayınız.</a:t>
            </a:r>
            <a:endParaRPr lang="en-US"/>
          </a:p>
          <a:p>
            <a:pPr>
              <a:buNone/>
            </a:pPr>
            <a:r>
              <a:rPr lang="tr-TR" i="1"/>
              <a:t>Öğrenci YİBO’da okuyorsa, okul dışında kiminle yaşıyor?</a:t>
            </a:r>
            <a:endParaRPr lang="en-US"/>
          </a:p>
          <a:p>
            <a:pPr>
              <a:buNone/>
            </a:pPr>
            <a:r>
              <a:rPr lang="tr-TR"/>
              <a:t>(   ) Anne ve babayla  (   ) Anne, babayla ve yakın akraba veya başka bireyler  (   ) Sadece anneyle   (   ) Sadece babayla  (   ) Anne ve üvey baba  (   ) Baba ve üvey anne </a:t>
            </a:r>
          </a:p>
          <a:p>
            <a:pPr>
              <a:buNone/>
            </a:pPr>
            <a:r>
              <a:rPr lang="tr-TR"/>
              <a:t>(   ) Yakın akraba (abla, ağabey, büyükanne, büyükbaba, teyze, amca, dayı, hala vb)  </a:t>
            </a:r>
          </a:p>
          <a:p>
            <a:pPr>
              <a:buNone/>
            </a:pPr>
            <a:r>
              <a:rPr lang="tr-TR"/>
              <a:t>(   ) Yurt, kurum (Aile ve Sosyal Politikalar İl Mdr, özel yurt ve pansiyonlar) </a:t>
            </a:r>
            <a:endParaRPr lang="en-US"/>
          </a:p>
          <a:p>
            <a:pPr>
              <a:buNone/>
            </a:pPr>
            <a:r>
              <a:rPr lang="tr-TR"/>
              <a:t>(   ) Başka bir aileyle  (   ) Ev arkadaşlarıyla </a:t>
            </a:r>
            <a:endParaRPr lang="en-US"/>
          </a:p>
          <a:p>
            <a:pPr>
              <a:buNone/>
            </a:pPr>
            <a:r>
              <a:rPr lang="tr-TR"/>
              <a:t> </a:t>
            </a:r>
            <a:endParaRPr lang="en-US"/>
          </a:p>
          <a:p>
            <a:pPr>
              <a:buNone/>
            </a:pPr>
            <a:r>
              <a:rPr lang="tr-TR" b="1"/>
              <a:t>13.Anne ve babası beraber yaşıyor mu? </a:t>
            </a:r>
            <a:endParaRPr lang="en-US"/>
          </a:p>
          <a:p>
            <a:pPr>
              <a:buNone/>
            </a:pPr>
            <a:r>
              <a:rPr lang="tr-TR" i="1"/>
              <a:t>Boşanmış veya ayrı yaşıyorlar seçeneği, medeni durumlarındaki değişikliği; farklı yerlerde yaşama seçeneği ise fiziken anne ve babanın ayrı olduğu durumları belirtmektedir.</a:t>
            </a:r>
            <a:endParaRPr lang="en-US"/>
          </a:p>
          <a:p>
            <a:pPr>
              <a:buNone/>
            </a:pPr>
            <a:r>
              <a:rPr lang="tr-TR"/>
              <a:t>(   ) Beraber yaşıyorlar   (   ) İş yüzünden farklı yerlerde yaşıyorlar  (   ) Boşanmış/ ayrılmışlar </a:t>
            </a:r>
            <a:endParaRPr lang="en-US"/>
          </a:p>
          <a:p>
            <a:pPr>
              <a:buNone/>
            </a:pPr>
            <a:r>
              <a:rPr lang="tr-TR"/>
              <a:t>(   ) Çoklu birliktelik var   (   ) Ebeveynlerden biri vefat etmiş   </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tr-TR" b="1"/>
              <a:t>14.Aile içinde çatışma ve/veya şiddet var mı?</a:t>
            </a:r>
            <a:endParaRPr lang="en-US"/>
          </a:p>
          <a:p>
            <a:pPr>
              <a:buNone/>
            </a:pPr>
            <a:r>
              <a:rPr lang="tr-TR" i="1"/>
              <a:t>Aile içinde sık sık küslük, sözlü tartışma veya fiziksel kavga yaşandığına ilişkin gözlemleriniz var mı? Ebeveynler arası veya ebeveyn ile çocuk arası çatışma kastedilmektedir. Kardeşler arası çatışma  değerlendirme dışında tutulmalıdır</a:t>
            </a:r>
            <a:endParaRPr lang="en-US"/>
          </a:p>
          <a:p>
            <a:pPr>
              <a:buNone/>
            </a:pPr>
            <a:r>
              <a:rPr lang="tr-TR"/>
              <a:t>(   ) Hayır  (   ) Kısmen  (   ) Evet  </a:t>
            </a:r>
            <a:endParaRPr lang="en-US"/>
          </a:p>
          <a:p>
            <a:pPr>
              <a:buNone/>
            </a:pPr>
            <a:r>
              <a:rPr lang="tr-TR"/>
              <a:t> </a:t>
            </a:r>
            <a:endParaRPr lang="en-US"/>
          </a:p>
          <a:p>
            <a:pPr>
              <a:buNone/>
            </a:pPr>
            <a:r>
              <a:rPr lang="tr-TR" b="1"/>
              <a:t>15.Öğrencinin ailesi içinde yakın zamanda travmatik bir yaşantı olmuş mu?</a:t>
            </a:r>
            <a:endParaRPr lang="en-US"/>
          </a:p>
          <a:p>
            <a:pPr>
              <a:buNone/>
            </a:pPr>
            <a:r>
              <a:rPr lang="tr-TR" i="1"/>
              <a:t>Son 1 yılda aile içinde ölüm, ekonomik durumda çok ciddi değişiklik (işten çıkma, iflas gibi), ebeveynlerden birinin aileyi terk etmesi veya çok ciddi bir hastalık teşhisinin olması ailenin zorluk yaşadığını ve desteğe ihtiyacı olabileceğini düşündürür.</a:t>
            </a:r>
            <a:endParaRPr lang="en-US"/>
          </a:p>
          <a:p>
            <a:pPr>
              <a:buNone/>
            </a:pPr>
            <a:r>
              <a:rPr lang="tr-TR"/>
              <a:t>(   ) Hayır   (   ) Evet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lstStyle/>
          <a:p>
            <a:r>
              <a:rPr lang="en-US"/>
              <a:t>Eğer 12., 14. ya da 15. sorulardan toplamda en az 2 puan alımışsa RİTA’nın toplanması gerekmektedir. </a:t>
            </a:r>
          </a:p>
          <a:p>
            <a:r>
              <a:rPr lang="en-US"/>
              <a:t> 13. sorudan tek başına 2 puan alması RİTA’nın toplanması için yeterli değildir, diğer bölümlerdeki risk puanları ile birlikte ele alınması gerekmektedir.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Ebeveynlik Kapasitesi</a:t>
            </a:r>
          </a:p>
        </p:txBody>
      </p:sp>
      <p:sp>
        <p:nvSpPr>
          <p:cNvPr id="3" name="Content Placeholder 2"/>
          <p:cNvSpPr>
            <a:spLocks noGrp="1"/>
          </p:cNvSpPr>
          <p:nvPr>
            <p:ph idx="1"/>
          </p:nvPr>
        </p:nvSpPr>
        <p:spPr/>
        <p:txBody>
          <a:bodyPr>
            <a:normAutofit fontScale="55000" lnSpcReduction="20000"/>
          </a:bodyPr>
          <a:lstStyle/>
          <a:p>
            <a:pPr>
              <a:buNone/>
            </a:pPr>
            <a:r>
              <a:rPr lang="tr-TR" b="1"/>
              <a:t>16.Sizce ebeveynin öğrenciye sunduğu destek yeterli mi?</a:t>
            </a:r>
            <a:endParaRPr lang="en-US"/>
          </a:p>
          <a:p>
            <a:pPr>
              <a:buNone/>
            </a:pPr>
            <a:r>
              <a:rPr lang="tr-TR"/>
              <a:t>Aşağıdaki ifadelere benzeyen durumlar gözlemleniyorsa ebeveyn desteğinin yetersiz olduğu düşünülebilir:</a:t>
            </a:r>
            <a:endParaRPr lang="en-US"/>
          </a:p>
          <a:p>
            <a:pPr>
              <a:buNone/>
            </a:pPr>
            <a:r>
              <a:rPr lang="tr-TR" i="1"/>
              <a:t>-Öğrenci ailesinden yardım, destek ya da öneri alamıyorsa </a:t>
            </a:r>
            <a:endParaRPr lang="en-US"/>
          </a:p>
          <a:p>
            <a:pPr>
              <a:buNone/>
            </a:pPr>
            <a:r>
              <a:rPr lang="tr-TR" i="1"/>
              <a:t>-Öğrenci ailesini yanında hissetmiyorsa </a:t>
            </a:r>
            <a:endParaRPr lang="en-US"/>
          </a:p>
          <a:p>
            <a:pPr>
              <a:buNone/>
            </a:pPr>
            <a:r>
              <a:rPr lang="tr-TR" i="1"/>
              <a:t>-Ailesi tarafından önemsenmediğini veya dışlandığını hissediyorsa</a:t>
            </a:r>
            <a:endParaRPr lang="en-US"/>
          </a:p>
          <a:p>
            <a:pPr>
              <a:buNone/>
            </a:pPr>
            <a:r>
              <a:rPr lang="tr-TR" i="1"/>
              <a:t>-Ebeveyn öğrenciye karşı olumsuz davranışlar sergiliyorsa (hakaret vb)</a:t>
            </a:r>
            <a:endParaRPr lang="en-US"/>
          </a:p>
          <a:p>
            <a:pPr>
              <a:buNone/>
            </a:pPr>
            <a:r>
              <a:rPr lang="tr-TR"/>
              <a:t>(   ) Evet  (   ) Kısmen  (   ) Hayır  </a:t>
            </a:r>
            <a:endParaRPr lang="en-US"/>
          </a:p>
          <a:p>
            <a:pPr>
              <a:buNone/>
            </a:pPr>
            <a:r>
              <a:rPr lang="tr-TR"/>
              <a:t> </a:t>
            </a:r>
            <a:endParaRPr lang="en-US"/>
          </a:p>
          <a:p>
            <a:pPr>
              <a:buNone/>
            </a:pPr>
            <a:r>
              <a:rPr lang="tr-TR" b="1"/>
              <a:t>17.Sizce ebeveyn(ler) öğrenciye yeterli gözetim sağlayabiliyor mu?</a:t>
            </a:r>
            <a:endParaRPr lang="en-US"/>
          </a:p>
          <a:p>
            <a:pPr>
              <a:buNone/>
            </a:pPr>
            <a:r>
              <a:rPr lang="tr-TR" i="1"/>
              <a:t>Aşağıdaki ifadelere benzeyen durumlar gözlemleniyorsa ebeveynin yeterli gözetim sağlayamadığı düşünülebilir:</a:t>
            </a:r>
            <a:endParaRPr lang="en-US"/>
          </a:p>
          <a:p>
            <a:pPr>
              <a:buNone/>
            </a:pPr>
            <a:r>
              <a:rPr lang="tr-TR" i="1"/>
              <a:t>-Aile öğrencinin gün içinde nerede ve kiminle olduğunu bilmiyorsa</a:t>
            </a:r>
            <a:endParaRPr lang="en-US"/>
          </a:p>
          <a:p>
            <a:pPr>
              <a:buNone/>
            </a:pPr>
            <a:r>
              <a:rPr lang="tr-TR" i="1"/>
              <a:t>-Aile öğrencinin arkadaşlarının kim olduğunu bilmiyorsa</a:t>
            </a:r>
            <a:endParaRPr lang="en-US"/>
          </a:p>
          <a:p>
            <a:pPr>
              <a:buNone/>
            </a:pPr>
            <a:r>
              <a:rPr lang="tr-TR" i="1"/>
              <a:t>-Aile için öğrencinin nerede olduğunu bilmek önemli değilse</a:t>
            </a:r>
            <a:endParaRPr lang="en-US"/>
          </a:p>
          <a:p>
            <a:pPr>
              <a:buNone/>
            </a:pPr>
            <a:r>
              <a:rPr lang="tr-TR"/>
              <a:t>(   ) Evet  (   ) Kısmen  (   ) Hayır  </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tr-TR" b="1"/>
              <a:t>18.Öğrencinin ebeveynleri tarafından ihmal edildiğini gösteren bulgular var mı?</a:t>
            </a:r>
            <a:endParaRPr lang="en-US"/>
          </a:p>
          <a:p>
            <a:pPr>
              <a:buNone/>
            </a:pPr>
            <a:r>
              <a:rPr lang="tr-TR" i="1"/>
              <a:t>İhmal, çocuğun sağlığı, fiziksel, duygusal ve psikolojik gelişimi için gerekli ihtiyaçların karşılanmaması durumudur. Bu kapsamın içine çocuğun eğitim ve sağlık ihtiyaçlarının karşılanmaması, çocuğun bakımından sorumlu kişilerce yeterli güvenlik koşullarının sağlanmaması, duygusal yakınlık ve sevginin yoksunluğu ile gelişimi için gerekli uyaranlardan yoksun bırakılması girmektedir. </a:t>
            </a:r>
            <a:endParaRPr lang="en-US"/>
          </a:p>
          <a:p>
            <a:endParaRPr lang="tr-TR"/>
          </a:p>
          <a:p>
            <a:pPr>
              <a:buNone/>
            </a:pPr>
            <a:r>
              <a:rPr lang="tr-TR"/>
              <a:t>Bazı ipuçları şunlardır: Öğrencinin okula aç, bakımsız, mevsime göre uygun olmayan kıyafetlerle gelmesi, çocuğun sağlık ihtiyaçlarını giderecek adımların atılmaması, öğrencinin durumunu takip etmek/öğrenmek için veliden hiç bir ilginin olmaması</a:t>
            </a:r>
            <a:endParaRPr lang="en-US"/>
          </a:p>
          <a:p>
            <a:pPr>
              <a:buNone/>
            </a:pPr>
            <a:r>
              <a:rPr lang="tr-TR"/>
              <a:t>(   ) Hayır  (   ) Kısmen (Ebeveynin bu konuda çaba gösterdiği halde yetersiz kaldığı durumlar var.)  (   ) Evet  </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1066800"/>
            <a:ext cx="8229600" cy="4724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tr-TR" b="1"/>
              <a:t>19.Bildiğiniz kadarıyla öğrencinin bakımından sorumlu kişilerden birinde (ör. baba, anne) tanı konulmuş psikiyatrik bir sorun var mı? </a:t>
            </a:r>
            <a:endParaRPr lang="en-US"/>
          </a:p>
          <a:p>
            <a:pPr>
              <a:buNone/>
            </a:pPr>
            <a:r>
              <a:rPr lang="tr-TR" i="1"/>
              <a:t>Örneğin, şizofreni, ağır depresyon gibi ebeveynin hayatını ve öğrencinin bakımını etkileyebilecek ruhsal hastalıklar var ise ve bu hastalıklar için gerekli psikiyatrik yardım alınmıyor ise öğrenci açısından riskli bir durum oluşturabilir. </a:t>
            </a:r>
            <a:endParaRPr lang="en-US"/>
          </a:p>
          <a:p>
            <a:pPr>
              <a:buNone/>
            </a:pPr>
            <a:r>
              <a:rPr lang="tr-TR"/>
              <a:t>(   ) Hayır   (   ) Evet</a:t>
            </a:r>
          </a:p>
          <a:p>
            <a:endParaRPr lang="tr-TR" b="1"/>
          </a:p>
          <a:p>
            <a:pPr>
              <a:buNone/>
            </a:pPr>
            <a:r>
              <a:rPr lang="tr-TR" b="1"/>
              <a:t>22.Bildiğiniz kadarıyla ailede SHÇEK’in bakımı altında olan bir çocuk var mı?</a:t>
            </a:r>
            <a:endParaRPr lang="en-US"/>
          </a:p>
          <a:p>
            <a:pPr>
              <a:buNone/>
            </a:pPr>
            <a:r>
              <a:rPr lang="tr-TR" i="1"/>
              <a:t>Öğrenci dışında, ailede bir çocuğun SHÇEK’in yetiştirme yurdunda kalması ya da geçmişte kalmış olması ailenin çocuklarına bakım vermekte zorlanabildiğine dair bir göstergedir.</a:t>
            </a:r>
            <a:endParaRPr lang="en-US"/>
          </a:p>
          <a:p>
            <a:pPr>
              <a:buNone/>
            </a:pPr>
            <a:r>
              <a:rPr lang="tr-TR"/>
              <a:t>(   ) Hayır   (   ) Evet</a:t>
            </a:r>
            <a:r>
              <a:rPr lang="en-US"/>
              <a:t> </a:t>
            </a:r>
          </a:p>
          <a:p>
            <a:pPr>
              <a:buNone/>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49537"/>
          </a:xfrm>
        </p:spPr>
        <p:txBody>
          <a:bodyPr>
            <a:normAutofit fontScale="40000" lnSpcReduction="20000"/>
          </a:bodyPr>
          <a:lstStyle/>
          <a:p>
            <a:pPr>
              <a:buNone/>
            </a:pPr>
            <a:r>
              <a:rPr lang="tr-TR" sz="4500" b="1"/>
              <a:t>20.Ebeveyninin eğitime karşı tutumu nasıl? </a:t>
            </a:r>
            <a:endParaRPr lang="en-US" sz="4500"/>
          </a:p>
          <a:p>
            <a:pPr>
              <a:buNone/>
            </a:pPr>
            <a:r>
              <a:rPr lang="tr-TR" sz="4500" i="1"/>
              <a:t>Aşağıdaki ifadelere benzeyen durumlar gözlemleniyorsa ebeveynin öğrencinin eğitimine karşı ilgisiz olduğu düşünülebilir:</a:t>
            </a:r>
            <a:endParaRPr lang="en-US" sz="4500"/>
          </a:p>
          <a:p>
            <a:pPr>
              <a:buNone/>
            </a:pPr>
            <a:r>
              <a:rPr lang="tr-TR" sz="4500" i="1"/>
              <a:t>-Ebeveyn öğretmenleriyle görüşmüyorsa</a:t>
            </a:r>
            <a:endParaRPr lang="en-US" sz="4500"/>
          </a:p>
          <a:p>
            <a:pPr>
              <a:buNone/>
            </a:pPr>
            <a:r>
              <a:rPr lang="tr-TR" sz="4500" i="1"/>
              <a:t>-Ödevlerini yapıp yapmadığını takip etmiyorsa</a:t>
            </a:r>
            <a:endParaRPr lang="en-US" sz="4500"/>
          </a:p>
          <a:p>
            <a:pPr>
              <a:buNone/>
            </a:pPr>
            <a:r>
              <a:rPr lang="tr-TR" sz="4500" i="1"/>
              <a:t>-Okul başarısı ile ilgilenmiyorsa</a:t>
            </a:r>
            <a:endParaRPr lang="en-US" sz="4500"/>
          </a:p>
          <a:p>
            <a:pPr>
              <a:buNone/>
            </a:pPr>
            <a:r>
              <a:rPr lang="tr-TR" sz="4500" i="1"/>
              <a:t>-Okula gitmesini çok fazla önemsemiyorsa/öğrencinin devamsızlığını takip etmiyorsa</a:t>
            </a:r>
            <a:endParaRPr lang="en-US" sz="4500"/>
          </a:p>
          <a:p>
            <a:pPr>
              <a:buNone/>
            </a:pPr>
            <a:r>
              <a:rPr lang="tr-TR" sz="4500"/>
              <a:t>(   ) Ebeveyn eğitime karşı ilgili    (   ) Kısmen ilgili (Anne ilgili baba ilgisiz ya da baba ilgili anne ilgisiz)</a:t>
            </a:r>
            <a:endParaRPr lang="en-US" sz="4500"/>
          </a:p>
          <a:p>
            <a:pPr>
              <a:buNone/>
            </a:pPr>
            <a:r>
              <a:rPr lang="tr-TR" sz="4500"/>
              <a:t>(   ) Ebeveyn eğitime karşı ilgisiz  </a:t>
            </a:r>
            <a:endParaRPr lang="en-US" sz="4500"/>
          </a:p>
          <a:p>
            <a:pPr>
              <a:buNone/>
            </a:pPr>
            <a:r>
              <a:rPr lang="tr-TR" sz="4500"/>
              <a:t> </a:t>
            </a:r>
            <a:endParaRPr lang="en-US" sz="4500"/>
          </a:p>
          <a:p>
            <a:pPr>
              <a:buNone/>
            </a:pPr>
            <a:r>
              <a:rPr lang="tr-TR" sz="4500" b="1"/>
              <a:t>21.Öğrencinin zorunlu eğitime devam etmeyen/etmemiş kardeşi var mı?</a:t>
            </a:r>
            <a:endParaRPr lang="en-US" sz="4500"/>
          </a:p>
          <a:p>
            <a:pPr>
              <a:buNone/>
            </a:pPr>
            <a:r>
              <a:rPr lang="tr-TR" sz="4500" i="1"/>
              <a:t>Öğrencinin </a:t>
            </a:r>
            <a:r>
              <a:rPr lang="tr-TR" sz="4500"/>
              <a:t>zorunlu</a:t>
            </a:r>
            <a:r>
              <a:rPr lang="tr-TR" sz="4500" i="1"/>
              <a:t> eğitime (2012 yılına kadar ilköğretim sonu) kayıtlı olduğu halde okula devam etmeyen/etmemiş, 2012’ye kadar ilköğretime kayıt olmuş ancak diplomasız ayrılmış, terk etmiş, okula hiç gitmemiş büyük kardeşi ya da zorunlu eğitim çağında olup da hiç okula gitmemiş kardeş var.</a:t>
            </a:r>
            <a:endParaRPr lang="en-US" sz="4500"/>
          </a:p>
          <a:p>
            <a:pPr>
              <a:buNone/>
            </a:pPr>
            <a:r>
              <a:rPr lang="tr-TR" sz="4500"/>
              <a:t>(   ) Hayır   (   ) Evet</a:t>
            </a:r>
            <a:endParaRPr lang="en-US" sz="4500"/>
          </a:p>
          <a:p>
            <a:pPr>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normAutofit/>
          </a:bodyPr>
          <a:lstStyle/>
          <a:p>
            <a:r>
              <a:rPr lang="en-US"/>
              <a:t>16., 17., 20. ve 21. sorulardan </a:t>
            </a:r>
            <a:r>
              <a:rPr lang="en-US" b="1" i="1"/>
              <a:t>toplam 4 puan ve üzeri </a:t>
            </a:r>
            <a:r>
              <a:rPr lang="en-US"/>
              <a:t>almışsa,</a:t>
            </a:r>
          </a:p>
          <a:p>
            <a:pPr>
              <a:buNone/>
            </a:pPr>
            <a:r>
              <a:rPr lang="en-US"/>
              <a:t>                    </a:t>
            </a:r>
            <a:r>
              <a:rPr lang="en-US" b="1"/>
              <a:t>Ya da</a:t>
            </a:r>
          </a:p>
          <a:p>
            <a:r>
              <a:rPr lang="en-US"/>
              <a:t>18. sorudan </a:t>
            </a:r>
            <a:r>
              <a:rPr lang="en-US" b="1" i="1"/>
              <a:t>2 puan </a:t>
            </a:r>
            <a:r>
              <a:rPr lang="en-US"/>
              <a:t>almışsa</a:t>
            </a:r>
          </a:p>
          <a:p>
            <a:pPr>
              <a:buNone/>
            </a:pPr>
            <a:r>
              <a:rPr lang="en-US" b="1"/>
              <a:t>                    Ya da</a:t>
            </a:r>
            <a:endParaRPr lang="en-US"/>
          </a:p>
          <a:p>
            <a:r>
              <a:rPr lang="en-US"/>
              <a:t>19. ve 22. sorudan </a:t>
            </a:r>
            <a:r>
              <a:rPr lang="en-US" b="1" i="1"/>
              <a:t>toplam 2 puan </a:t>
            </a:r>
            <a:r>
              <a:rPr lang="en-US"/>
              <a:t>almışsa</a:t>
            </a:r>
          </a:p>
          <a:p>
            <a:pPr>
              <a:buNone/>
            </a:pPr>
            <a:r>
              <a:rPr lang="en-US"/>
              <a:t>RİTA’nin toplanması gerekmektedir.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Çocuğun gelişimsel sorunları</a:t>
            </a:r>
          </a:p>
        </p:txBody>
      </p:sp>
      <p:sp>
        <p:nvSpPr>
          <p:cNvPr id="3" name="Content Placeholder 2"/>
          <p:cNvSpPr>
            <a:spLocks noGrp="1"/>
          </p:cNvSpPr>
          <p:nvPr>
            <p:ph idx="1"/>
          </p:nvPr>
        </p:nvSpPr>
        <p:spPr>
          <a:xfrm>
            <a:off x="457200" y="1417638"/>
            <a:ext cx="8229600" cy="5164063"/>
          </a:xfrm>
        </p:spPr>
        <p:txBody>
          <a:bodyPr>
            <a:noAutofit/>
          </a:bodyPr>
          <a:lstStyle/>
          <a:p>
            <a:pPr>
              <a:buNone/>
            </a:pPr>
            <a:r>
              <a:rPr lang="tr-TR" sz="1600" b="1"/>
              <a:t>23.Öğrenci hiperaktif mi?</a:t>
            </a:r>
            <a:endParaRPr lang="en-US" sz="1600"/>
          </a:p>
          <a:p>
            <a:pPr>
              <a:buNone/>
            </a:pPr>
            <a:r>
              <a:rPr lang="tr-TR" sz="1600"/>
              <a:t>Aşağıdaki durumlardan çoğu varsa öğrencide dikkat eksikliği ve hiperaktivite bozukluğu olduğu düşünülebilir:</a:t>
            </a:r>
            <a:endParaRPr lang="en-US" sz="1600"/>
          </a:p>
          <a:p>
            <a:pPr>
              <a:buNone/>
            </a:pPr>
            <a:r>
              <a:rPr lang="tr-TR" sz="1600" i="1"/>
              <a:t>-Çoğunlukla huzursuzluk, aşırı hareketlilik vardır, uzun süre kıpırdamadan duramaz</a:t>
            </a:r>
            <a:endParaRPr lang="en-US" sz="1600"/>
          </a:p>
          <a:p>
            <a:pPr>
              <a:buNone/>
            </a:pPr>
            <a:r>
              <a:rPr lang="tr-TR" sz="1600" i="1"/>
              <a:t>-Sürekli elleri ayakları kıpır kıpırdır ya da oturduğu yerde kıpırdanıp durur</a:t>
            </a:r>
            <a:endParaRPr lang="en-US" sz="1600"/>
          </a:p>
          <a:p>
            <a:pPr>
              <a:buNone/>
            </a:pPr>
            <a:r>
              <a:rPr lang="tr-TR" sz="1600" i="1"/>
              <a:t>-Çoğu zaman dikkati kolayca dağılır, yoğunlaşmakta güçlük çeker</a:t>
            </a:r>
            <a:endParaRPr lang="en-US" sz="1600"/>
          </a:p>
          <a:p>
            <a:pPr>
              <a:buNone/>
            </a:pPr>
            <a:r>
              <a:rPr lang="tr-TR" sz="1600" i="1"/>
              <a:t>-Çoğu zaman düşünmeden hareket eder</a:t>
            </a:r>
            <a:endParaRPr lang="en-US" sz="1600"/>
          </a:p>
          <a:p>
            <a:pPr>
              <a:buNone/>
            </a:pPr>
            <a:r>
              <a:rPr lang="tr-TR" sz="1600" i="1"/>
              <a:t>-Çoğu zaman başladığı işi bitiremez, dikkat süresi kısadır</a:t>
            </a:r>
            <a:endParaRPr lang="en-US" sz="1600"/>
          </a:p>
          <a:p>
            <a:pPr>
              <a:buNone/>
            </a:pPr>
            <a:r>
              <a:rPr lang="tr-TR" sz="1600"/>
              <a:t>(   ) Hayır  (   ) Kısmen  (   ) Evet  </a:t>
            </a:r>
            <a:endParaRPr lang="en-US" sz="1600"/>
          </a:p>
          <a:p>
            <a:pPr>
              <a:buNone/>
            </a:pPr>
            <a:r>
              <a:rPr lang="tr-TR" sz="1600"/>
              <a:t> </a:t>
            </a:r>
            <a:endParaRPr lang="en-US" sz="1600"/>
          </a:p>
          <a:p>
            <a:pPr>
              <a:buNone/>
            </a:pPr>
            <a:r>
              <a:rPr lang="tr-TR" sz="1600" b="1"/>
              <a:t>24.Öğrencinin davranış sorunları var mı?</a:t>
            </a:r>
            <a:endParaRPr lang="en-US" sz="1600"/>
          </a:p>
          <a:p>
            <a:pPr>
              <a:buNone/>
            </a:pPr>
            <a:r>
              <a:rPr lang="tr-TR" sz="1600"/>
              <a:t>Öğrencide aşağıdaki durumlardan çoğunu gözlemliyorsanız davranış sorunları olabilir: </a:t>
            </a:r>
            <a:endParaRPr lang="en-US" sz="1600"/>
          </a:p>
          <a:p>
            <a:pPr>
              <a:buNone/>
            </a:pPr>
            <a:r>
              <a:rPr lang="tr-TR" sz="1600" i="1"/>
              <a:t>-Sık sık öfke nöbetleri geçirir, aşırı sinirli görünür.</a:t>
            </a:r>
            <a:endParaRPr lang="en-US" sz="1600"/>
          </a:p>
          <a:p>
            <a:pPr>
              <a:buNone/>
            </a:pPr>
            <a:r>
              <a:rPr lang="tr-TR" sz="1600" i="1"/>
              <a:t>-Çoğu zaman söz dinlemez</a:t>
            </a:r>
            <a:endParaRPr lang="en-US" sz="1600"/>
          </a:p>
          <a:p>
            <a:pPr>
              <a:buNone/>
            </a:pPr>
            <a:r>
              <a:rPr lang="tr-TR" sz="1600" i="1"/>
              <a:t>-Diğer çocuklarla sık sık kavga eder veya onlarla alay eder</a:t>
            </a:r>
            <a:endParaRPr lang="en-US" sz="1600"/>
          </a:p>
          <a:p>
            <a:pPr>
              <a:buNone/>
            </a:pPr>
            <a:r>
              <a:rPr lang="tr-TR" sz="1600" i="1"/>
              <a:t>-Sık sık yalan söyler, hile yapar</a:t>
            </a:r>
            <a:endParaRPr lang="en-US" sz="1600"/>
          </a:p>
          <a:p>
            <a:pPr>
              <a:buNone/>
            </a:pPr>
            <a:r>
              <a:rPr lang="tr-TR" sz="1600" i="1"/>
              <a:t>-Başkalarının özel eşyaları izinsiz alma davranışı vardır</a:t>
            </a:r>
            <a:endParaRPr lang="en-US" sz="1600"/>
          </a:p>
          <a:p>
            <a:pPr>
              <a:buNone/>
            </a:pPr>
            <a:r>
              <a:rPr lang="tr-TR" sz="1600"/>
              <a:t>(   ) Hayır  (   ) Kısmen  (   ) Evet </a:t>
            </a:r>
            <a:endParaRPr 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5230045"/>
          </a:xfrm>
        </p:spPr>
        <p:txBody>
          <a:bodyPr>
            <a:normAutofit fontScale="55000" lnSpcReduction="20000"/>
          </a:bodyPr>
          <a:lstStyle/>
          <a:p>
            <a:pPr>
              <a:buNone/>
            </a:pPr>
            <a:r>
              <a:rPr lang="tr-TR" b="1"/>
              <a:t>25.Öğrencinin psikolojik sorunları var mı? </a:t>
            </a:r>
            <a:endParaRPr lang="en-US"/>
          </a:p>
          <a:p>
            <a:pPr>
              <a:buNone/>
            </a:pPr>
            <a:r>
              <a:rPr lang="tr-TR" i="1"/>
              <a:t>Aşağıdaki durumlardan çoğu varsa öğrencinin </a:t>
            </a:r>
            <a:r>
              <a:rPr lang="tr-TR" b="1" i="1"/>
              <a:t>psikolojik </a:t>
            </a:r>
            <a:r>
              <a:rPr lang="tr-TR" i="1"/>
              <a:t>sorunlarının olduğu düşünülebilir: </a:t>
            </a:r>
            <a:endParaRPr lang="en-US"/>
          </a:p>
          <a:p>
            <a:pPr>
              <a:buNone/>
            </a:pPr>
            <a:r>
              <a:rPr lang="tr-TR" i="1"/>
              <a:t>- Sıkça baş ağrısı, karın ağrısı ve bulantıdan yakınır</a:t>
            </a:r>
            <a:endParaRPr lang="en-US"/>
          </a:p>
          <a:p>
            <a:pPr>
              <a:buNone/>
            </a:pPr>
            <a:r>
              <a:rPr lang="tr-TR" i="1"/>
              <a:t>- Birçok kaygısı vardır, endişeli görünür</a:t>
            </a:r>
            <a:endParaRPr lang="en-US"/>
          </a:p>
          <a:p>
            <a:pPr>
              <a:buNone/>
            </a:pPr>
            <a:r>
              <a:rPr lang="tr-TR" i="1"/>
              <a:t>- Sıkça mutsuz, kederli ya da ağlamaklı olur</a:t>
            </a:r>
            <a:endParaRPr lang="en-US"/>
          </a:p>
          <a:p>
            <a:pPr>
              <a:buNone/>
            </a:pPr>
            <a:r>
              <a:rPr lang="tr-TR" i="1"/>
              <a:t>- Genellikle yeni ortamlarda gergin ya da huzursuz olur</a:t>
            </a:r>
            <a:endParaRPr lang="en-US"/>
          </a:p>
          <a:p>
            <a:pPr>
              <a:buNone/>
            </a:pPr>
            <a:r>
              <a:rPr lang="tr-TR" i="1"/>
              <a:t>- Genellikle pek çok korkusu vardır, kolayca ürker</a:t>
            </a:r>
            <a:endParaRPr lang="en-US"/>
          </a:p>
          <a:p>
            <a:pPr>
              <a:buNone/>
            </a:pPr>
            <a:r>
              <a:rPr lang="tr-TR"/>
              <a:t>(   ) Hayır  (   ) Kısmen  (   ) Evet  </a:t>
            </a:r>
            <a:endParaRPr lang="en-US"/>
          </a:p>
          <a:p>
            <a:pPr>
              <a:buNone/>
            </a:pPr>
            <a:r>
              <a:rPr lang="tr-TR"/>
              <a:t> </a:t>
            </a:r>
            <a:endParaRPr lang="en-US"/>
          </a:p>
          <a:p>
            <a:pPr>
              <a:buNone/>
            </a:pPr>
            <a:r>
              <a:rPr lang="tr-TR" b="1"/>
              <a:t>26. Öğrencinin arkadaşlık sorunları var mı?</a:t>
            </a:r>
            <a:endParaRPr lang="en-US"/>
          </a:p>
          <a:p>
            <a:pPr>
              <a:buNone/>
            </a:pPr>
            <a:r>
              <a:rPr lang="tr-TR" i="1"/>
              <a:t>Aşağıdaki durumlardan çoğu varsa öğrencinin arkadaşlık ilişkilerinde sorunları olduğu düşünülebilir: </a:t>
            </a:r>
            <a:endParaRPr lang="en-US"/>
          </a:p>
          <a:p>
            <a:pPr>
              <a:buNone/>
            </a:pPr>
            <a:r>
              <a:rPr lang="tr-TR" i="1"/>
              <a:t>-Daha çok tek başına dolaşır, yalnız oynar</a:t>
            </a:r>
            <a:endParaRPr lang="en-US"/>
          </a:p>
          <a:p>
            <a:pPr>
              <a:buNone/>
            </a:pPr>
            <a:r>
              <a:rPr lang="tr-TR" i="1"/>
              <a:t>-Yakın bir arkadaşı yok</a:t>
            </a:r>
            <a:endParaRPr lang="en-US"/>
          </a:p>
          <a:p>
            <a:pPr>
              <a:buNone/>
            </a:pPr>
            <a:r>
              <a:rPr lang="tr-TR" i="1"/>
              <a:t>-Genellikle diğer çocuklar tarafından sevilmez</a:t>
            </a:r>
            <a:endParaRPr lang="en-US"/>
          </a:p>
          <a:p>
            <a:pPr>
              <a:buNone/>
            </a:pPr>
            <a:r>
              <a:rPr lang="tr-TR" i="1"/>
              <a:t>-Genellikle diğer çocuklar ona takar ya da onunla alay eder</a:t>
            </a:r>
            <a:endParaRPr lang="en-US"/>
          </a:p>
          <a:p>
            <a:pPr>
              <a:buNone/>
            </a:pPr>
            <a:r>
              <a:rPr lang="tr-TR" i="1"/>
              <a:t>-Genellikle yaşından çok büyük ya da çok küçük çocuklarla daha iyi geçinir</a:t>
            </a:r>
            <a:endParaRPr lang="en-US"/>
          </a:p>
          <a:p>
            <a:pPr>
              <a:buNone/>
            </a:pPr>
            <a:r>
              <a:rPr lang="tr-TR"/>
              <a:t>(   ) Hayır  (   ) Kısmen  (   ) Evet  </a:t>
            </a:r>
            <a:endParaRPr lang="en-US"/>
          </a:p>
          <a:p>
            <a:pPr>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47483"/>
          </a:xfrm>
        </p:spPr>
        <p:txBody>
          <a:bodyPr>
            <a:normAutofit fontScale="62500" lnSpcReduction="20000"/>
          </a:bodyPr>
          <a:lstStyle/>
          <a:p>
            <a:pPr>
              <a:buNone/>
            </a:pPr>
            <a:r>
              <a:rPr lang="tr-TR" b="1"/>
              <a:t>27.Öğrencinin akranları ya da kendinden büyük öğrenciler tarafından zorbalığa uğradığı izlenimi edindiniz mi? </a:t>
            </a:r>
            <a:endParaRPr lang="en-US"/>
          </a:p>
          <a:p>
            <a:pPr>
              <a:buNone/>
            </a:pPr>
            <a:r>
              <a:rPr lang="tr-TR"/>
              <a:t>(   ) Hayır  (   ) Kısmen  (   ) Evet  </a:t>
            </a:r>
            <a:endParaRPr lang="en-US"/>
          </a:p>
          <a:p>
            <a:pPr>
              <a:buNone/>
            </a:pPr>
            <a:r>
              <a:rPr lang="tr-TR"/>
              <a:t> </a:t>
            </a:r>
            <a:endParaRPr lang="en-US"/>
          </a:p>
          <a:p>
            <a:pPr>
              <a:buNone/>
            </a:pPr>
            <a:r>
              <a:rPr lang="tr-TR" b="1"/>
              <a:t>28.Öğrencinin akranlarına ya da kendinden küçük öğrencilere zorbalık yaptığı izlenimi edindiniz mi?</a:t>
            </a:r>
            <a:endParaRPr lang="en-US"/>
          </a:p>
          <a:p>
            <a:pPr>
              <a:buNone/>
            </a:pPr>
            <a:r>
              <a:rPr lang="tr-TR"/>
              <a:t>(   ) Hayır  (   ) Kısmen  (   ) Evet  </a:t>
            </a:r>
            <a:endParaRPr lang="en-US"/>
          </a:p>
          <a:p>
            <a:pPr>
              <a:buNone/>
            </a:pPr>
            <a:r>
              <a:rPr lang="tr-TR"/>
              <a:t> </a:t>
            </a:r>
            <a:endParaRPr lang="en-US"/>
          </a:p>
          <a:p>
            <a:pPr>
              <a:buNone/>
            </a:pPr>
            <a:r>
              <a:rPr lang="tr-TR" b="1"/>
              <a:t>29.Sigara içiyor mu?</a:t>
            </a:r>
            <a:endParaRPr lang="en-US"/>
          </a:p>
          <a:p>
            <a:pPr>
              <a:buNone/>
            </a:pPr>
            <a:r>
              <a:rPr lang="tr-TR"/>
              <a:t>(   ) Hayır  (   ) Evet  </a:t>
            </a:r>
            <a:endParaRPr lang="en-US"/>
          </a:p>
          <a:p>
            <a:pPr>
              <a:buNone/>
            </a:pPr>
            <a:r>
              <a:rPr lang="tr-TR"/>
              <a:t> </a:t>
            </a:r>
            <a:endParaRPr lang="en-US"/>
          </a:p>
          <a:p>
            <a:pPr>
              <a:buNone/>
            </a:pPr>
            <a:r>
              <a:rPr lang="tr-TR" b="1"/>
              <a:t>30.Alkol kullanıyor mu?</a:t>
            </a:r>
            <a:endParaRPr lang="en-US"/>
          </a:p>
          <a:p>
            <a:pPr>
              <a:buNone/>
            </a:pPr>
            <a:r>
              <a:rPr lang="tr-TR"/>
              <a:t>(   ) Hayır  (   ) Evet  </a:t>
            </a:r>
            <a:endParaRPr lang="en-US"/>
          </a:p>
          <a:p>
            <a:pPr>
              <a:buNone/>
            </a:pPr>
            <a:r>
              <a:rPr lang="tr-TR"/>
              <a:t> </a:t>
            </a:r>
            <a:endParaRPr lang="en-US"/>
          </a:p>
          <a:p>
            <a:pPr>
              <a:buNone/>
            </a:pPr>
            <a:r>
              <a:rPr lang="tr-TR" b="1"/>
              <a:t>31.Uçucu madde kullanıyor mu?</a:t>
            </a:r>
            <a:endParaRPr lang="en-US"/>
          </a:p>
          <a:p>
            <a:pPr>
              <a:buNone/>
            </a:pPr>
            <a:r>
              <a:rPr lang="tr-TR"/>
              <a:t>(   ) Hayır  (   ) Evet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tr-TR" b="1"/>
              <a:t>32.Öğrencinin arkadaş çevresi genelde uyum ve davranış problemi olan öğrencilerden mi oluşuyor? </a:t>
            </a:r>
            <a:endParaRPr lang="en-US"/>
          </a:p>
          <a:p>
            <a:pPr>
              <a:buNone/>
            </a:pPr>
            <a:r>
              <a:rPr lang="tr-TR" i="1"/>
              <a:t>Devamsızlığı olan, kurallara uymakta zorluk çeken, davranış problemleri olan arkadaşlarının olması öğrenciye kötü örnek oluşturması açısından tehlikelidir.</a:t>
            </a:r>
            <a:endParaRPr lang="en-US"/>
          </a:p>
          <a:p>
            <a:pPr>
              <a:buNone/>
            </a:pPr>
            <a:r>
              <a:rPr lang="tr-TR"/>
              <a:t>(   ) Hayır  (   ) Kısmen  (   ) Evet  </a:t>
            </a:r>
            <a:endParaRPr lang="en-US"/>
          </a:p>
          <a:p>
            <a:pPr>
              <a:buNone/>
            </a:pPr>
            <a:r>
              <a:rPr lang="tr-TR"/>
              <a:t> </a:t>
            </a:r>
            <a:endParaRPr lang="en-US"/>
          </a:p>
          <a:p>
            <a:pPr>
              <a:buNone/>
            </a:pPr>
            <a:r>
              <a:rPr lang="tr-TR" b="1"/>
              <a:t>33.Öğrencinin eğitime karşı tutumu nasıl?</a:t>
            </a:r>
            <a:endParaRPr lang="en-US"/>
          </a:p>
          <a:p>
            <a:pPr>
              <a:buNone/>
            </a:pPr>
            <a:r>
              <a:rPr lang="tr-TR" i="1"/>
              <a:t>Aşağıdaki durumlardan birisi varsa öğrencinin eğitime karşı tutumu olumsuz olarak değerlendirilebilir: </a:t>
            </a:r>
            <a:endParaRPr lang="en-US"/>
          </a:p>
          <a:p>
            <a:pPr>
              <a:buNone/>
            </a:pPr>
            <a:r>
              <a:rPr lang="tr-TR" i="1"/>
              <a:t>- Okulda başarılı olmak veya okulu bitirmek onun için önemli değilse,</a:t>
            </a:r>
            <a:endParaRPr lang="en-US"/>
          </a:p>
          <a:p>
            <a:pPr>
              <a:buNone/>
            </a:pPr>
            <a:r>
              <a:rPr lang="tr-TR" i="1"/>
              <a:t>- Eğitimine devam etmeyi düşünmüyorsa,</a:t>
            </a:r>
            <a:endParaRPr lang="en-US"/>
          </a:p>
          <a:p>
            <a:pPr>
              <a:buNone/>
            </a:pPr>
            <a:r>
              <a:rPr lang="tr-TR" i="1"/>
              <a:t>- Okula gitmeyi sevmiyorsa,</a:t>
            </a:r>
            <a:endParaRPr lang="en-US"/>
          </a:p>
          <a:p>
            <a:pPr>
              <a:buNone/>
            </a:pPr>
            <a:r>
              <a:rPr lang="tr-TR" i="1"/>
              <a:t>- Okuldan kaçma davranışı gösteriyorsa vb.</a:t>
            </a:r>
            <a:endParaRPr lang="en-US"/>
          </a:p>
          <a:p>
            <a:pPr>
              <a:buNone/>
            </a:pPr>
            <a:r>
              <a:rPr lang="tr-TR"/>
              <a:t>(   ) Olumlu  (   ) Kısmen olumlu  (   ) Olumsuz</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5164063"/>
          </a:xfrm>
        </p:spPr>
        <p:txBody>
          <a:bodyPr>
            <a:normAutofit fontScale="55000" lnSpcReduction="20000"/>
          </a:bodyPr>
          <a:lstStyle/>
          <a:p>
            <a:pPr>
              <a:buNone/>
            </a:pPr>
            <a:r>
              <a:rPr lang="tr-TR" sz="3455" b="1"/>
              <a:t>34.Sizce öğrenci kendini ne derece okula ait hissediyor?</a:t>
            </a:r>
            <a:endParaRPr lang="en-US" sz="3455"/>
          </a:p>
          <a:p>
            <a:pPr>
              <a:buNone/>
            </a:pPr>
            <a:r>
              <a:rPr lang="tr-TR" sz="3455" i="1"/>
              <a:t>Aşağıdaki durumlardan birisi varsa öğrencinin kendini okula ait hissetmediği düşünülebilir: </a:t>
            </a:r>
            <a:endParaRPr lang="en-US" sz="3455"/>
          </a:p>
          <a:p>
            <a:pPr>
              <a:buNone/>
            </a:pPr>
            <a:r>
              <a:rPr lang="tr-TR" sz="3455" i="1"/>
              <a:t>Okulda sıkılma, okulu sevmeme, okulda kendini yalnız hissetme, okulda kendini yabancı hissetme, okulda kendini dışlanmış hissetme</a:t>
            </a:r>
            <a:endParaRPr lang="en-US" sz="3455"/>
          </a:p>
          <a:p>
            <a:pPr>
              <a:buNone/>
            </a:pPr>
            <a:r>
              <a:rPr lang="tr-TR" sz="3455"/>
              <a:t>(   ) Ait hissediyor    (   ) Kısmen ait hissediyor   (   ) Ait hissetmiyor   </a:t>
            </a:r>
            <a:endParaRPr lang="en-US" sz="3455"/>
          </a:p>
          <a:p>
            <a:pPr>
              <a:buNone/>
            </a:pPr>
            <a:r>
              <a:rPr lang="tr-TR" sz="3455"/>
              <a:t> </a:t>
            </a:r>
            <a:endParaRPr lang="en-US" sz="3455"/>
          </a:p>
          <a:p>
            <a:pPr>
              <a:buNone/>
            </a:pPr>
            <a:r>
              <a:rPr lang="tr-TR" sz="3455" b="1"/>
              <a:t>35.Öğrencinin okul korkusu var mı?</a:t>
            </a:r>
            <a:endParaRPr lang="en-US" sz="3455"/>
          </a:p>
          <a:p>
            <a:pPr>
              <a:buNone/>
            </a:pPr>
            <a:r>
              <a:rPr lang="tr-TR" sz="3455" i="1"/>
              <a:t>Aşağıdaki durumlardan birisi varsa öğrencinin okul korkusu olduğu düşünülebilir: </a:t>
            </a:r>
          </a:p>
          <a:p>
            <a:pPr>
              <a:buNone/>
            </a:pPr>
            <a:endParaRPr lang="en-US" sz="3455"/>
          </a:p>
          <a:p>
            <a:pPr>
              <a:buNone/>
            </a:pPr>
            <a:r>
              <a:rPr lang="tr-TR" sz="3455" i="1"/>
              <a:t>Başarısız olmaktan korktuğu için okula gitmemek, ailesinin okulda başarılı olması için fazla baskı yapmasından dolayı okuldan korkmak, okula gitme konusunda ciddi bir ruhsal sıkıntı duymak,</a:t>
            </a:r>
            <a:r>
              <a:rPr lang="tr-TR" sz="3455" b="1" i="1"/>
              <a:t> okul saatlerinde öğrencinin genellikle güvenli ve huzurlu bir çevre olarak evde kalmayı tercih etmesi. Bu öğrencilerde öğrenme ve başarı motivasyonu genellikle yüksektir. </a:t>
            </a:r>
            <a:r>
              <a:rPr lang="tr-TR" sz="3455" i="1"/>
              <a:t>Evde ödevlerini yapmak ve ders çalışmak için istekli olabilir.</a:t>
            </a:r>
            <a:r>
              <a:rPr lang="tr-TR" sz="3455" b="1" i="1"/>
              <a:t> </a:t>
            </a:r>
            <a:r>
              <a:rPr lang="tr-TR" sz="3455" i="1"/>
              <a:t>Ebeveynler çocuğun okula gitmediğinden haberdardır. Çocuk genelde ebeveynlerinin onu okula göndermemesi için yalvarır veya direnir.</a:t>
            </a:r>
            <a:endParaRPr lang="en-US" sz="3455"/>
          </a:p>
          <a:p>
            <a:pPr>
              <a:buNone/>
            </a:pPr>
            <a:r>
              <a:rPr lang="tr-TR" sz="3455"/>
              <a:t>(   ) Hayır  (   ) Kısmen  (   ) Evet  </a:t>
            </a:r>
            <a:endParaRPr lang="en-US" sz="3455"/>
          </a:p>
          <a:p>
            <a:pPr>
              <a:buNone/>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30987"/>
          </a:xfrm>
        </p:spPr>
        <p:txBody>
          <a:bodyPr>
            <a:normAutofit fontScale="55000" lnSpcReduction="20000"/>
          </a:bodyPr>
          <a:lstStyle/>
          <a:p>
            <a:pPr>
              <a:buNone/>
            </a:pPr>
            <a:r>
              <a:rPr lang="tr-TR" b="1"/>
              <a:t>36.Öğrencinin herhangi bir fiziksel engeli veya süreğen hastalığı var mı?</a:t>
            </a:r>
            <a:endParaRPr lang="en-US"/>
          </a:p>
          <a:p>
            <a:pPr>
              <a:buNone/>
            </a:pPr>
            <a:r>
              <a:rPr lang="tr-TR" i="1"/>
              <a:t>Doğuştan ya da sonradan oluşan engeller (işitme, görme, ortopedik), felç ya da kemik ve eklem iltihapları, epilepsi, diyabet, böbrek, kalp veya romatizmal rahatsızlıklar gibi süreğen hastalıkları dikkate alınız</a:t>
            </a:r>
            <a:endParaRPr lang="en-US"/>
          </a:p>
          <a:p>
            <a:pPr>
              <a:buNone/>
            </a:pPr>
            <a:r>
              <a:rPr lang="tr-TR"/>
              <a:t>(   ) Hayır  (   ) Kısmen (yaşama uyum sağlama ve günlük gereksinim-leri karşılamada güçlük oluşturmayan bir engel ya da hastalık)   (   ) Evet  </a:t>
            </a:r>
            <a:endParaRPr lang="en-US"/>
          </a:p>
          <a:p>
            <a:pPr>
              <a:buNone/>
            </a:pPr>
            <a:r>
              <a:rPr lang="tr-TR"/>
              <a:t> </a:t>
            </a:r>
            <a:endParaRPr lang="en-US"/>
          </a:p>
          <a:p>
            <a:pPr>
              <a:buNone/>
            </a:pPr>
            <a:r>
              <a:rPr lang="tr-TR" b="1"/>
              <a:t>37.Okula ulaşım zorluğu yaşıyor mu? </a:t>
            </a:r>
            <a:endParaRPr lang="en-US"/>
          </a:p>
          <a:p>
            <a:pPr>
              <a:buNone/>
            </a:pPr>
            <a:r>
              <a:rPr lang="tr-TR" i="1"/>
              <a:t>Hava koşulları, uzaklık, araç olup olmaması gibi etkenlere göre değerlendiriniz.</a:t>
            </a:r>
            <a:endParaRPr lang="en-US"/>
          </a:p>
          <a:p>
            <a:pPr>
              <a:buNone/>
            </a:pPr>
            <a:r>
              <a:rPr lang="tr-TR"/>
              <a:t>(   ) Hayır  (   ) Kısmen  (   ) Evet  </a:t>
            </a:r>
            <a:endParaRPr lang="en-US"/>
          </a:p>
          <a:p>
            <a:pPr>
              <a:buNone/>
            </a:pPr>
            <a:r>
              <a:rPr lang="tr-TR"/>
              <a:t> </a:t>
            </a:r>
            <a:endParaRPr lang="en-US"/>
          </a:p>
          <a:p>
            <a:pPr>
              <a:buNone/>
            </a:pPr>
            <a:r>
              <a:rPr lang="tr-TR" b="1"/>
              <a:t>38.Öğrenci herhangi bir işte çalıştırılıyor/çalışıyor mu?</a:t>
            </a:r>
            <a:endParaRPr lang="en-US"/>
          </a:p>
          <a:p>
            <a:pPr>
              <a:buNone/>
            </a:pPr>
            <a:r>
              <a:rPr lang="tr-TR"/>
              <a:t>(   ) Hayır  (   ) Evet  </a:t>
            </a:r>
            <a:endParaRPr lang="en-US"/>
          </a:p>
          <a:p>
            <a:pPr>
              <a:buNone/>
            </a:pPr>
            <a:r>
              <a:rPr lang="tr-TR"/>
              <a:t> </a:t>
            </a:r>
            <a:endParaRPr lang="en-US"/>
          </a:p>
          <a:p>
            <a:pPr>
              <a:buNone/>
            </a:pPr>
            <a:r>
              <a:rPr lang="tr-TR" b="1"/>
              <a:t>39. Öğrencinin dil sorunu var mı?</a:t>
            </a:r>
            <a:endParaRPr lang="en-US"/>
          </a:p>
          <a:p>
            <a:pPr>
              <a:buNone/>
            </a:pPr>
            <a:r>
              <a:rPr lang="tr-TR" i="1"/>
              <a:t>Evde konuşulan dil Türkçe’den farklı ise ve Türkçe’yi yeterli düzeyde anlayamıyor ya da kendisini Türkçe yeterince ifade edemiyorsa dil sorunu olabilir.</a:t>
            </a:r>
            <a:endParaRPr lang="en-US"/>
          </a:p>
          <a:p>
            <a:pPr>
              <a:buNone/>
            </a:pPr>
            <a:r>
              <a:rPr lang="tr-TR"/>
              <a:t>(   ) Hayır  (   ) Kısmen  (   ) Evet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8411"/>
          </a:xfrm>
        </p:spPr>
        <p:txBody>
          <a:bodyPr>
            <a:normAutofit fontScale="90000"/>
          </a:bodyPr>
          <a:lstStyle/>
          <a:p>
            <a:r>
              <a:rPr lang="en-US" b="1"/>
              <a:t>RİDEF DEĞERLENDİRME</a:t>
            </a:r>
            <a:endParaRPr lang="en-US"/>
          </a:p>
        </p:txBody>
      </p:sp>
      <p:sp>
        <p:nvSpPr>
          <p:cNvPr id="3" name="Content Placeholder 2"/>
          <p:cNvSpPr>
            <a:spLocks noGrp="1"/>
          </p:cNvSpPr>
          <p:nvPr>
            <p:ph idx="1"/>
          </p:nvPr>
        </p:nvSpPr>
        <p:spPr>
          <a:xfrm>
            <a:off x="457200" y="743050"/>
            <a:ext cx="8229600" cy="5917368"/>
          </a:xfrm>
        </p:spPr>
        <p:txBody>
          <a:bodyPr>
            <a:noAutofit/>
          </a:bodyPr>
          <a:lstStyle/>
          <a:p>
            <a:r>
              <a:rPr lang="en-US" sz="1800"/>
              <a:t>23. sorudan </a:t>
            </a:r>
            <a:r>
              <a:rPr lang="en-US" sz="1800" b="1" i="1"/>
              <a:t>2 puan</a:t>
            </a:r>
            <a:r>
              <a:rPr lang="en-US" sz="1800"/>
              <a:t> almışsa ve Akademik Başarı bölümünde risk görüldü ise</a:t>
            </a:r>
          </a:p>
          <a:p>
            <a:pPr>
              <a:buNone/>
            </a:pPr>
            <a:r>
              <a:rPr lang="en-US" sz="1800" b="1"/>
              <a:t>                                   ya da</a:t>
            </a:r>
          </a:p>
          <a:p>
            <a:r>
              <a:rPr lang="en-US" sz="1800"/>
              <a:t>24., 25. ve 26. sorulardan </a:t>
            </a:r>
            <a:r>
              <a:rPr lang="en-US" sz="1800" b="1" i="1"/>
              <a:t>toplam en az 4 puan </a:t>
            </a:r>
            <a:r>
              <a:rPr lang="en-US" sz="1800"/>
              <a:t>almış ise</a:t>
            </a:r>
          </a:p>
          <a:p>
            <a:pPr>
              <a:buNone/>
            </a:pPr>
            <a:r>
              <a:rPr lang="en-US" sz="1800" b="1"/>
              <a:t>                                   ya da</a:t>
            </a:r>
            <a:endParaRPr lang="en-US" sz="1800"/>
          </a:p>
          <a:p>
            <a:r>
              <a:rPr lang="en-US" sz="1800"/>
              <a:t>27. ya da 28. sorudan </a:t>
            </a:r>
            <a:r>
              <a:rPr lang="en-US" sz="1800" b="1" i="1"/>
              <a:t>2 puan </a:t>
            </a:r>
            <a:r>
              <a:rPr lang="en-US" sz="1800"/>
              <a:t>almış ise</a:t>
            </a:r>
          </a:p>
          <a:p>
            <a:pPr>
              <a:buNone/>
            </a:pPr>
            <a:r>
              <a:rPr lang="en-US" sz="1800" b="1"/>
              <a:t>                                   ya da</a:t>
            </a:r>
            <a:endParaRPr lang="en-US" sz="1800"/>
          </a:p>
          <a:p>
            <a:r>
              <a:rPr lang="en-US" sz="1800"/>
              <a:t>29., 30., ya da 31. sorudan </a:t>
            </a:r>
            <a:r>
              <a:rPr lang="en-US" sz="1800" b="1" i="1"/>
              <a:t>en az 2 puan </a:t>
            </a:r>
            <a:r>
              <a:rPr lang="en-US" sz="1800"/>
              <a:t>almış ise</a:t>
            </a:r>
          </a:p>
          <a:p>
            <a:pPr>
              <a:buNone/>
            </a:pPr>
            <a:r>
              <a:rPr lang="en-US" sz="1800" b="1"/>
              <a:t>					ya da</a:t>
            </a:r>
            <a:endParaRPr lang="en-US" sz="1800"/>
          </a:p>
          <a:p>
            <a:r>
              <a:rPr lang="en-US" sz="1800"/>
              <a:t>33., 34. ya da 35. sorudan toplam </a:t>
            </a:r>
            <a:r>
              <a:rPr lang="en-US" sz="1800" b="1" i="1"/>
              <a:t>en az 3 puan </a:t>
            </a:r>
            <a:r>
              <a:rPr lang="en-US" sz="1800"/>
              <a:t>almış ise</a:t>
            </a:r>
          </a:p>
          <a:p>
            <a:pPr>
              <a:buNone/>
            </a:pPr>
            <a:r>
              <a:rPr lang="en-US" sz="1800" b="1"/>
              <a:t>					ya da</a:t>
            </a:r>
            <a:endParaRPr lang="en-US" sz="1800"/>
          </a:p>
          <a:p>
            <a:r>
              <a:rPr lang="en-US" sz="1800"/>
              <a:t>36. sorudan </a:t>
            </a:r>
            <a:r>
              <a:rPr lang="en-US" sz="1800" b="1" i="1"/>
              <a:t>2 puan </a:t>
            </a:r>
            <a:r>
              <a:rPr lang="en-US" sz="1800"/>
              <a:t>almış ise</a:t>
            </a:r>
          </a:p>
          <a:p>
            <a:pPr>
              <a:buNone/>
            </a:pPr>
            <a:r>
              <a:rPr lang="en-US" sz="1800" b="1"/>
              <a:t>					ya da</a:t>
            </a:r>
            <a:endParaRPr lang="en-US" sz="1800"/>
          </a:p>
          <a:p>
            <a:r>
              <a:rPr lang="en-US" sz="1800"/>
              <a:t>37. sorudan </a:t>
            </a:r>
            <a:r>
              <a:rPr lang="en-US" sz="1800" b="1" i="1"/>
              <a:t>2 puan </a:t>
            </a:r>
            <a:r>
              <a:rPr lang="en-US" sz="1800"/>
              <a:t>almışsa ve Ailenin Ekonomik Durumu riskli ise</a:t>
            </a:r>
          </a:p>
          <a:p>
            <a:pPr>
              <a:buNone/>
            </a:pPr>
            <a:r>
              <a:rPr lang="en-US" sz="1800" b="1"/>
              <a:t>					ya da</a:t>
            </a:r>
            <a:endParaRPr lang="en-US" sz="1800"/>
          </a:p>
          <a:p>
            <a:r>
              <a:rPr lang="en-US" sz="1800"/>
              <a:t>38. sorudan </a:t>
            </a:r>
            <a:r>
              <a:rPr lang="en-US" sz="1800" b="1" i="1"/>
              <a:t>2 puan </a:t>
            </a:r>
            <a:r>
              <a:rPr lang="en-US" sz="1800"/>
              <a:t>almışsa ve Ailenin Ekonomik Durumu riskli ise</a:t>
            </a:r>
          </a:p>
          <a:p>
            <a:pPr>
              <a:buNone/>
            </a:pPr>
            <a:r>
              <a:rPr lang="en-US" sz="1800" b="1"/>
              <a:t>					ya da</a:t>
            </a:r>
            <a:endParaRPr lang="en-US" sz="1800"/>
          </a:p>
          <a:p>
            <a:r>
              <a:rPr lang="en-US" sz="1800"/>
              <a:t>39. sorudan </a:t>
            </a:r>
            <a:r>
              <a:rPr lang="en-US" sz="1800" b="1"/>
              <a:t>2 puan </a:t>
            </a:r>
            <a:r>
              <a:rPr lang="en-US" sz="1800"/>
              <a:t>almış ise</a:t>
            </a:r>
          </a:p>
          <a:p>
            <a:pPr>
              <a:buNone/>
            </a:pPr>
            <a:r>
              <a:rPr lang="en-US" sz="1800"/>
              <a:t>RİTA’nin toplanması gerekmektedir.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612775" y="228600"/>
            <a:ext cx="8153400" cy="990600"/>
          </a:xfrm>
        </p:spPr>
        <p:txBody>
          <a:bodyPr/>
          <a:lstStyle/>
          <a:p>
            <a:pPr eaLnBrk="1" hangingPunct="1"/>
            <a:r>
              <a:rPr lang="tr-TR" b="1"/>
              <a:t>Neden Önleme?</a:t>
            </a:r>
          </a:p>
        </p:txBody>
      </p:sp>
      <p:sp>
        <p:nvSpPr>
          <p:cNvPr id="33795" name="Content Placeholder 3"/>
          <p:cNvSpPr>
            <a:spLocks noGrp="1"/>
          </p:cNvSpPr>
          <p:nvPr>
            <p:ph sz="quarter" idx="1"/>
          </p:nvPr>
        </p:nvSpPr>
        <p:spPr>
          <a:xfrm>
            <a:off x="612775" y="1600200"/>
            <a:ext cx="8153400" cy="4495800"/>
          </a:xfrm>
        </p:spPr>
        <p:txBody>
          <a:bodyPr>
            <a:normAutofit fontScale="92500" lnSpcReduction="10000"/>
          </a:bodyPr>
          <a:lstStyle/>
          <a:p>
            <a:pPr eaLnBrk="1" hangingPunct="1"/>
            <a:r>
              <a:rPr lang="tr-TR" sz="2800"/>
              <a:t>Çocukluk döneminde risklere maruz kalarak </a:t>
            </a:r>
            <a:r>
              <a:rPr lang="tr-TR" sz="2800" b="1" i="1"/>
              <a:t>kaçırılan olumlu gelişim fırsatlarının bir daha yakalanamayacak olması </a:t>
            </a:r>
          </a:p>
          <a:p>
            <a:pPr eaLnBrk="1" hangingPunct="1">
              <a:buFont typeface="Wingdings" charset="2"/>
              <a:buNone/>
            </a:pPr>
            <a:r>
              <a:rPr lang="tr-TR" sz="2800"/>
              <a:t>              ve</a:t>
            </a:r>
          </a:p>
          <a:p>
            <a:pPr eaLnBrk="1" hangingPunct="1">
              <a:buFont typeface="Wingdings 2" charset="2"/>
              <a:buNone/>
            </a:pPr>
            <a:endParaRPr lang="tr-TR" sz="800"/>
          </a:p>
          <a:p>
            <a:pPr lvl="1" eaLnBrk="1" hangingPunct="1"/>
            <a:r>
              <a:rPr lang="tr-TR"/>
              <a:t>Olumlu gelişimi destekleyerek</a:t>
            </a:r>
          </a:p>
          <a:p>
            <a:pPr lvl="1" eaLnBrk="1" hangingPunct="1"/>
            <a:r>
              <a:rPr lang="tr-TR"/>
              <a:t>Önlemeye ağırlık vererek</a:t>
            </a:r>
          </a:p>
          <a:p>
            <a:pPr lvl="1" eaLnBrk="1" hangingPunct="1"/>
            <a:r>
              <a:rPr lang="tr-TR"/>
              <a:t>Risk koşullarını tanılamak ve müdahale ederek riskleri azaltarak, koruyucu faktörleri artırarak tüm çocukların sağlıklı gelişmelerine katkıda bulunmak bugüne ve geleceğe dair çok önemli bir yatırım olması  </a:t>
            </a:r>
          </a:p>
          <a:p>
            <a:pPr eaLnBrk="1" hangingPunct="1"/>
            <a:endParaRPr lang="tr-TR"/>
          </a:p>
          <a:p>
            <a:pPr eaLnBrk="1" hangingPunct="1"/>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a:t>RİDEF Formu</a:t>
            </a:r>
          </a:p>
        </p:txBody>
      </p:sp>
      <p:sp>
        <p:nvSpPr>
          <p:cNvPr id="7" name="Subtitle 6"/>
          <p:cNvSpPr>
            <a:spLocks noGrp="1"/>
          </p:cNvSpPr>
          <p:nvPr>
            <p:ph type="subTitle" idx="1"/>
          </p:nvPr>
        </p:nvSpPr>
        <p:spPr/>
        <p:txBody>
          <a:bodyPr/>
          <a:lstStyle/>
          <a:p>
            <a:r>
              <a:rPr lang="en-US"/>
              <a:t>5.-12. sınıf</a:t>
            </a:r>
          </a:p>
          <a:p>
            <a:r>
              <a:rPr lang="en-US"/>
              <a:t>(Sınıf rehber öğretmeni doldurur)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(5.-12. sınıf)</a:t>
            </a:r>
          </a:p>
        </p:txBody>
      </p:sp>
      <p:sp>
        <p:nvSpPr>
          <p:cNvPr id="3" name="Content Placeholder 2"/>
          <p:cNvSpPr>
            <a:spLocks noGrp="1"/>
          </p:cNvSpPr>
          <p:nvPr>
            <p:ph idx="1"/>
          </p:nvPr>
        </p:nvSpPr>
        <p:spPr/>
        <p:txBody>
          <a:bodyPr/>
          <a:lstStyle/>
          <a:p>
            <a:r>
              <a:rPr lang="en-US"/>
              <a:t>Bu formda toplam 20 soru bulunmaktadır.</a:t>
            </a:r>
          </a:p>
          <a:p>
            <a:r>
              <a:rPr lang="en-US"/>
              <a:t>Bu soruların çoğu gözlem sorularıdır. </a:t>
            </a:r>
          </a:p>
          <a:p>
            <a:r>
              <a:rPr lang="en-US"/>
              <a:t>Sınıf rehber öğretmeni bazı soruların cevabından emin değilse Şube Öğretmenler Kurulu’nda (ŞÖK) bu formlar şubeye giren diğer branş öğretmenlerinin de gözlemleri sorularak doldurulabilir.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Akademik başarı soruları</a:t>
            </a:r>
          </a:p>
        </p:txBody>
      </p:sp>
      <p:sp>
        <p:nvSpPr>
          <p:cNvPr id="3" name="Content Placeholder 2"/>
          <p:cNvSpPr>
            <a:spLocks noGrp="1"/>
          </p:cNvSpPr>
          <p:nvPr>
            <p:ph idx="1"/>
          </p:nvPr>
        </p:nvSpPr>
        <p:spPr/>
        <p:txBody>
          <a:bodyPr>
            <a:normAutofit fontScale="70000" lnSpcReduction="20000"/>
          </a:bodyPr>
          <a:lstStyle/>
          <a:p>
            <a:pPr lvl="0">
              <a:buNone/>
            </a:pPr>
            <a:r>
              <a:rPr lang="tr-TR" b="1"/>
              <a:t>1.Bu yılki okul başarısı sınıf ortalamasına göre nasıldır?</a:t>
            </a:r>
            <a:endParaRPr lang="en-US" b="1"/>
          </a:p>
          <a:p>
            <a:pPr>
              <a:buNone/>
            </a:pPr>
            <a:r>
              <a:rPr lang="tr-TR"/>
              <a:t>(  ) Çok üzerinde (  ) üzerinde (  ) ortalamanın altında (  ) ortalamanın   </a:t>
            </a:r>
          </a:p>
          <a:p>
            <a:pPr>
              <a:buNone/>
            </a:pPr>
            <a:r>
              <a:rPr lang="tr-TR"/>
              <a:t>                                                                                                    çok altında</a:t>
            </a:r>
            <a:endParaRPr lang="en-US"/>
          </a:p>
          <a:p>
            <a:endParaRPr lang="en-US"/>
          </a:p>
          <a:p>
            <a:pPr lvl="0">
              <a:buNone/>
            </a:pPr>
            <a:r>
              <a:rPr lang="tr-TR" b="1"/>
              <a:t>2.Bu yılki başarısı geçen yıla göre nasıldır?</a:t>
            </a:r>
            <a:endParaRPr lang="en-US" b="1"/>
          </a:p>
          <a:p>
            <a:pPr>
              <a:buNone/>
            </a:pPr>
            <a:r>
              <a:rPr lang="tr-TR"/>
              <a:t>(  ) 1. Sınıf öğrencisi (  ) aynı  (  ) yükseliş var (  ) düşüş var</a:t>
            </a:r>
            <a:endParaRPr lang="en-US"/>
          </a:p>
          <a:p>
            <a:pPr>
              <a:buNone/>
            </a:pPr>
            <a:r>
              <a:rPr lang="tr-TR"/>
              <a:t> </a:t>
            </a:r>
            <a:endParaRPr lang="en-US"/>
          </a:p>
          <a:p>
            <a:pPr lvl="0">
              <a:buNone/>
            </a:pPr>
            <a:r>
              <a:rPr lang="tr-TR" b="1"/>
              <a:t>3.(e-okul) Geçen yılki geçme notu nedir? </a:t>
            </a:r>
            <a:endParaRPr lang="en-US" b="1"/>
          </a:p>
          <a:p>
            <a:pPr>
              <a:buNone/>
            </a:pPr>
            <a:r>
              <a:rPr lang="tr-TR"/>
              <a:t>(  ) 1 (  ) 2 (  ) 3 (  ) 4 (  ) 5</a:t>
            </a:r>
            <a:endParaRPr lang="en-US"/>
          </a:p>
          <a:p>
            <a:pPr>
              <a:buNone/>
            </a:pPr>
            <a:r>
              <a:rPr lang="tr-TR"/>
              <a:t> </a:t>
            </a:r>
            <a:endParaRPr lang="en-US"/>
          </a:p>
          <a:p>
            <a:pPr lvl="0">
              <a:buNone/>
            </a:pPr>
            <a:r>
              <a:rPr lang="tr-TR" b="1"/>
              <a:t>4.(e-okul) Geçen yıllar içinde sınıf tekrarı/sınıfta kalma var mı?</a:t>
            </a:r>
            <a:endParaRPr lang="en-US" b="1"/>
          </a:p>
          <a:p>
            <a:pPr>
              <a:buNone/>
            </a:pPr>
            <a:r>
              <a:rPr lang="tr-TR"/>
              <a:t>(  ) yok (  ) Bir kez (  ) Birden fazla kez </a:t>
            </a:r>
          </a:p>
          <a:p>
            <a:pPr>
              <a:buNone/>
            </a:pPr>
            <a:endParaRPr lang="tr-T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buNone/>
            </a:pPr>
            <a:r>
              <a:rPr lang="tr-TR" b="1"/>
              <a:t>5a. Öğrenci dersleri takip edebiliyor mu?</a:t>
            </a:r>
            <a:endParaRPr lang="en-US" b="1"/>
          </a:p>
          <a:p>
            <a:pPr>
              <a:buNone/>
            </a:pPr>
            <a:r>
              <a:rPr lang="tr-TR"/>
              <a:t>(  ) Evet (  ) Kısmen (  ) Hayır</a:t>
            </a:r>
            <a:endParaRPr lang="en-US"/>
          </a:p>
          <a:p>
            <a:pPr>
              <a:buNone/>
            </a:pPr>
            <a:r>
              <a:rPr lang="tr-TR"/>
              <a:t> </a:t>
            </a:r>
            <a:endParaRPr lang="en-US"/>
          </a:p>
          <a:p>
            <a:pPr>
              <a:buNone/>
            </a:pPr>
            <a:r>
              <a:rPr lang="tr-TR" b="1"/>
              <a:t>5b. Algılamada gerilik ve zihinsel yetersizlik var mı?</a:t>
            </a:r>
            <a:endParaRPr lang="en-US" b="1"/>
          </a:p>
          <a:p>
            <a:pPr>
              <a:buNone/>
            </a:pPr>
            <a:r>
              <a:rPr lang="tr-TR"/>
              <a:t>(  ) Evet  (  ) Hayır</a:t>
            </a:r>
            <a:endParaRPr lang="en-US"/>
          </a:p>
          <a:p>
            <a:pPr>
              <a:buNone/>
            </a:pPr>
            <a:r>
              <a:rPr lang="tr-TR"/>
              <a:t> </a:t>
            </a:r>
            <a:endParaRPr lang="en-US"/>
          </a:p>
          <a:p>
            <a:pPr>
              <a:buNone/>
            </a:pPr>
            <a:r>
              <a:rPr lang="tr-TR" b="1"/>
              <a:t>5c. Dersleri takip edemiyorsa bunun nedeni sizce hangisidir?</a:t>
            </a:r>
            <a:endParaRPr lang="en-US" b="1"/>
          </a:p>
          <a:p>
            <a:pPr>
              <a:buNone/>
            </a:pPr>
            <a:r>
              <a:rPr lang="tr-TR"/>
              <a:t>(  ) Algılamada gerilik yok fakat düzenli ders çalışamama yüzünden takip edemiyor</a:t>
            </a:r>
            <a:endParaRPr lang="en-US"/>
          </a:p>
          <a:p>
            <a:pPr>
              <a:buNone/>
            </a:pPr>
            <a:r>
              <a:rPr lang="tr-TR"/>
              <a:t>(  ) Algılamada gerilik yok fakat psikolojik sorunlar ya da davranış sorunlarından dolayı dersleri takip edemiyor</a:t>
            </a:r>
            <a:r>
              <a:rPr lang="en-US"/>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normAutofit lnSpcReduction="10000"/>
          </a:bodyPr>
          <a:lstStyle/>
          <a:p>
            <a:r>
              <a:rPr lang="en-US"/>
              <a:t>Formlardaki risk puanlarına bakılarak:</a:t>
            </a:r>
          </a:p>
          <a:p>
            <a:pPr lvl="1"/>
            <a:r>
              <a:rPr lang="en-US"/>
              <a:t>1., 2., 3, 4. sorulardan toplam </a:t>
            </a:r>
            <a:r>
              <a:rPr lang="en-US" b="1" i="1"/>
              <a:t>2 puan ve üzeri </a:t>
            </a:r>
            <a:r>
              <a:rPr lang="en-US"/>
              <a:t>almak riskli bir durumu işaret eder</a:t>
            </a:r>
          </a:p>
          <a:p>
            <a:pPr lvl="1"/>
            <a:r>
              <a:rPr lang="en-US"/>
              <a:t>5a ve 5bden toplam </a:t>
            </a:r>
            <a:r>
              <a:rPr lang="en-US" b="1" i="1"/>
              <a:t>4 puan </a:t>
            </a:r>
            <a:r>
              <a:rPr lang="en-US"/>
              <a:t>RAM’a yönlendirilmesi için RİTA oluşturmak için gereklidir.</a:t>
            </a:r>
          </a:p>
          <a:p>
            <a:pPr lvl="1"/>
            <a:r>
              <a:rPr lang="en-US"/>
              <a:t>5a ve 5c’den toplam </a:t>
            </a:r>
            <a:r>
              <a:rPr lang="en-US" b="1" i="1"/>
              <a:t>3 ya da 4 puan </a:t>
            </a:r>
            <a:r>
              <a:rPr lang="en-US"/>
              <a:t>almak riskli bir durumu işaret eder</a:t>
            </a:r>
          </a:p>
          <a:p>
            <a:pPr lvl="1"/>
            <a:r>
              <a:rPr lang="en-US" b="1"/>
              <a:t>RİTA kurulması için ilk 4 sorudan en az 2 puan ve 5’inci sorudan en az 3 puan alması gerekmektedir.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Ailenin Ekonomik Durumu</a:t>
            </a:r>
          </a:p>
        </p:txBody>
      </p:sp>
      <p:sp>
        <p:nvSpPr>
          <p:cNvPr id="3" name="Content Placeholder 2"/>
          <p:cNvSpPr>
            <a:spLocks noGrp="1"/>
          </p:cNvSpPr>
          <p:nvPr>
            <p:ph idx="1"/>
          </p:nvPr>
        </p:nvSpPr>
        <p:spPr>
          <a:xfrm>
            <a:off x="457200" y="1417638"/>
            <a:ext cx="8229600" cy="5440362"/>
          </a:xfrm>
        </p:spPr>
        <p:txBody>
          <a:bodyPr>
            <a:normAutofit fontScale="55000" lnSpcReduction="20000"/>
          </a:bodyPr>
          <a:lstStyle/>
          <a:p>
            <a:pPr>
              <a:buNone/>
            </a:pPr>
            <a:r>
              <a:rPr lang="tr-TR" b="1"/>
              <a:t>5.Aşağıdaki seçeneklerden hangisi</a:t>
            </a:r>
            <a:r>
              <a:rPr lang="tr-TR"/>
              <a:t> </a:t>
            </a:r>
            <a:r>
              <a:rPr lang="tr-TR" b="1"/>
              <a:t>ailenin herhangi bir kurumdan ayni veya nakdi yardım alma durumu yansıtmaktadır?</a:t>
            </a:r>
            <a:endParaRPr lang="en-US"/>
          </a:p>
          <a:p>
            <a:pPr>
              <a:buNone/>
            </a:pPr>
            <a:r>
              <a:rPr lang="tr-TR"/>
              <a:t>(   ) İhtiyacı olmamış, almamış (   ) Bir kerelik ayni yardım alınmış (   ) Bir kerelik nakdi yardım alınmış </a:t>
            </a:r>
            <a:endParaRPr lang="en-US"/>
          </a:p>
          <a:p>
            <a:pPr>
              <a:buNone/>
            </a:pPr>
            <a:r>
              <a:rPr lang="tr-TR"/>
              <a:t>(   ) Düzenli ayni yardım (kömür vb) alınıyor (   ) Düzenli nakdi yardım (ŞEY, SYDV) alınıyor </a:t>
            </a:r>
            <a:endParaRPr lang="en-US"/>
          </a:p>
          <a:p>
            <a:pPr>
              <a:buNone/>
            </a:pPr>
            <a:r>
              <a:rPr lang="tr-TR"/>
              <a:t>(   ) İhtiyaç olduğu halde hiç alınmamış/almıyor</a:t>
            </a:r>
            <a:endParaRPr lang="en-US"/>
          </a:p>
          <a:p>
            <a:pPr>
              <a:buNone/>
            </a:pPr>
            <a:r>
              <a:rPr lang="tr-TR"/>
              <a:t> </a:t>
            </a:r>
            <a:endParaRPr lang="en-US"/>
          </a:p>
          <a:p>
            <a:pPr>
              <a:buNone/>
            </a:pPr>
            <a:r>
              <a:rPr lang="tr-TR" b="1"/>
              <a:t>6.Ailede temel gereksinimler karşılanabiliyor mu? </a:t>
            </a:r>
            <a:endParaRPr lang="en-US"/>
          </a:p>
          <a:p>
            <a:pPr>
              <a:buNone/>
            </a:pPr>
            <a:r>
              <a:rPr lang="tr-TR" i="1"/>
              <a:t>Aşağıdaki dört temel gereksinim alanından kaçı yeterli düzeyde karşılanamıyor?</a:t>
            </a:r>
            <a:endParaRPr lang="en-US"/>
          </a:p>
          <a:p>
            <a:pPr>
              <a:buNone/>
            </a:pPr>
            <a:r>
              <a:rPr lang="tr-TR" i="1"/>
              <a:t>1. barınma (kira gibi), </a:t>
            </a:r>
            <a:endParaRPr lang="en-US"/>
          </a:p>
          <a:p>
            <a:pPr>
              <a:buNone/>
            </a:pPr>
            <a:r>
              <a:rPr lang="tr-TR" i="1"/>
              <a:t>2. ısınma, </a:t>
            </a:r>
            <a:endParaRPr lang="en-US"/>
          </a:p>
          <a:p>
            <a:pPr>
              <a:buNone/>
            </a:pPr>
            <a:r>
              <a:rPr lang="tr-TR" i="1"/>
              <a:t>3. yiyecek alımı,  </a:t>
            </a:r>
            <a:endParaRPr lang="en-US"/>
          </a:p>
          <a:p>
            <a:pPr>
              <a:buNone/>
            </a:pPr>
            <a:r>
              <a:rPr lang="tr-TR" i="1"/>
              <a:t>4. giyecek alımı</a:t>
            </a:r>
            <a:endParaRPr lang="en-US"/>
          </a:p>
          <a:p>
            <a:pPr>
              <a:buNone/>
            </a:pPr>
            <a:r>
              <a:rPr lang="tr-TR" i="1"/>
              <a:t>Ailenin en az üç temel gereksinim alanını karşılamada zorlanması ciddi bir yoksulluk içinde olduğunu gösterir.</a:t>
            </a:r>
            <a:endParaRPr lang="en-US"/>
          </a:p>
          <a:p>
            <a:pPr>
              <a:buNone/>
            </a:pPr>
            <a:r>
              <a:rPr lang="tr-TR"/>
              <a:t>(   ) hepsi karşılanıyor   (   ) 1 alan    (   ) 2 alan    (   ) 3 alan   (   ) 4 alan   </a:t>
            </a:r>
          </a:p>
          <a:p>
            <a:pPr>
              <a:buNone/>
            </a:pPr>
            <a:endParaRPr lang="tr-TR" b="1"/>
          </a:p>
          <a:p>
            <a:pPr>
              <a:buNone/>
            </a:pPr>
            <a:r>
              <a:rPr lang="tr-TR" b="1"/>
              <a:t>7.Oturduğu mahalle göç alan ve/veya yoksul bir yer mi?</a:t>
            </a:r>
            <a:endParaRPr lang="en-US"/>
          </a:p>
          <a:p>
            <a:pPr>
              <a:buNone/>
            </a:pPr>
            <a:r>
              <a:rPr lang="tr-TR"/>
              <a:t>(   ) Hayır  (   ) Kısmen  (   ) Evet  </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lstStyle/>
          <a:p>
            <a:r>
              <a:rPr lang="en-US"/>
              <a:t>Öğretmen RİDEF puanlama:</a:t>
            </a:r>
          </a:p>
          <a:p>
            <a:pPr lvl="1"/>
            <a:r>
              <a:rPr lang="en-US" b="1"/>
              <a:t>6. sorudan 2 puan </a:t>
            </a:r>
            <a:r>
              <a:rPr lang="en-US"/>
              <a:t>almışsa ve</a:t>
            </a:r>
          </a:p>
          <a:p>
            <a:r>
              <a:rPr lang="en-US"/>
              <a:t>Öğrenci RİDEF puanlama:</a:t>
            </a:r>
          </a:p>
          <a:p>
            <a:pPr lvl="1"/>
            <a:r>
              <a:rPr lang="en-US" b="1"/>
              <a:t>40. sorudan 2 puan </a:t>
            </a:r>
            <a:r>
              <a:rPr lang="en-US"/>
              <a:t>almışsa</a:t>
            </a:r>
          </a:p>
          <a:p>
            <a:pPr lvl="1"/>
            <a:r>
              <a:rPr lang="en-US"/>
              <a:t>RİTA’nın toplanması gerekmektedir.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Aile Yapısına ilişkin Riskler</a:t>
            </a:r>
          </a:p>
        </p:txBody>
      </p:sp>
      <p:sp>
        <p:nvSpPr>
          <p:cNvPr id="3" name="Content Placeholder 2"/>
          <p:cNvSpPr>
            <a:spLocks noGrp="1"/>
          </p:cNvSpPr>
          <p:nvPr>
            <p:ph idx="1"/>
          </p:nvPr>
        </p:nvSpPr>
        <p:spPr/>
        <p:txBody>
          <a:bodyPr>
            <a:normAutofit fontScale="92500" lnSpcReduction="10000"/>
          </a:bodyPr>
          <a:lstStyle/>
          <a:p>
            <a:endParaRPr lang="en-US"/>
          </a:p>
          <a:p>
            <a:pPr>
              <a:buNone/>
            </a:pPr>
            <a:r>
              <a:rPr lang="tr-TR"/>
              <a:t> </a:t>
            </a:r>
            <a:r>
              <a:rPr lang="tr-TR" b="1"/>
              <a:t>8.Öğrencinin ailesi içinde yakın zamanda travmatik bir yaşantı olmuş mu?</a:t>
            </a:r>
            <a:endParaRPr lang="en-US"/>
          </a:p>
          <a:p>
            <a:pPr>
              <a:buNone/>
            </a:pPr>
            <a:r>
              <a:rPr lang="tr-TR" i="1"/>
              <a:t>Son 1 yılda aile içinde ölüm, ekonomik durumda çok ciddi değişiklik (işten çıkma, iflas gibi), ebeveynlerden birinin aileyi terk etmesi veya çok ciddi bir hastalık teşhisinin olması ailenin zorluk yaşadığını ve desteğe ihtiyacı olabileceğini düşündürür.</a:t>
            </a:r>
            <a:endParaRPr lang="en-US"/>
          </a:p>
          <a:p>
            <a:pPr>
              <a:buNone/>
            </a:pPr>
            <a:r>
              <a:rPr lang="tr-TR"/>
              <a:t>(   ) Hayır   (   ) Evet </a:t>
            </a:r>
            <a:endParaRPr lang="en-US"/>
          </a:p>
          <a:p>
            <a:pPr>
              <a:buNone/>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lstStyle/>
          <a:p>
            <a:r>
              <a:rPr lang="en-US"/>
              <a:t>Öğretmen RİDEF puanlama:</a:t>
            </a:r>
          </a:p>
          <a:p>
            <a:pPr lvl="1"/>
            <a:r>
              <a:rPr lang="en-US" b="1"/>
              <a:t>8. sorudan 2 puan </a:t>
            </a:r>
            <a:r>
              <a:rPr lang="en-US"/>
              <a:t>almışsa ve</a:t>
            </a:r>
          </a:p>
          <a:p>
            <a:r>
              <a:rPr lang="en-US"/>
              <a:t>Öğrenci RİDEF puanlama:</a:t>
            </a:r>
          </a:p>
          <a:p>
            <a:pPr lvl="1"/>
            <a:r>
              <a:rPr lang="en-US" b="1"/>
              <a:t>36., 37., 39. ya da 42. sorudan 2 puan </a:t>
            </a:r>
            <a:r>
              <a:rPr lang="en-US"/>
              <a:t>almışsa</a:t>
            </a:r>
          </a:p>
          <a:p>
            <a:pPr lvl="1">
              <a:buNone/>
            </a:pPr>
            <a:r>
              <a:rPr lang="en-US"/>
              <a:t>RİTA’nın toplanması gerekmektedir.</a:t>
            </a:r>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Ebeveynlik Kapasitesi</a:t>
            </a:r>
          </a:p>
        </p:txBody>
      </p:sp>
      <p:sp>
        <p:nvSpPr>
          <p:cNvPr id="3" name="Content Placeholder 2"/>
          <p:cNvSpPr>
            <a:spLocks noGrp="1"/>
          </p:cNvSpPr>
          <p:nvPr>
            <p:ph idx="1"/>
          </p:nvPr>
        </p:nvSpPr>
        <p:spPr/>
        <p:txBody>
          <a:bodyPr>
            <a:normAutofit fontScale="85000" lnSpcReduction="20000"/>
          </a:bodyPr>
          <a:lstStyle/>
          <a:p>
            <a:pPr>
              <a:buNone/>
            </a:pPr>
            <a:r>
              <a:rPr lang="tr-TR" b="1"/>
              <a:t>10.Sizce ebeveynin öğrenciye sunduğu destek yeterli mi?</a:t>
            </a:r>
            <a:endParaRPr lang="en-US"/>
          </a:p>
          <a:p>
            <a:pPr>
              <a:buNone/>
            </a:pPr>
            <a:r>
              <a:rPr lang="tr-TR"/>
              <a:t>Aşağıdaki ifadelere benzeyen durumlar gözlemleniyorsa ebeveyn desteğinin yetersiz olduğu düşünülebilir:</a:t>
            </a:r>
            <a:endParaRPr lang="en-US"/>
          </a:p>
          <a:p>
            <a:pPr>
              <a:buNone/>
            </a:pPr>
            <a:r>
              <a:rPr lang="tr-TR" i="1"/>
              <a:t>-Öğrenci ailesinden yardım, destek ya da öneri alamıyorsa </a:t>
            </a:r>
            <a:endParaRPr lang="en-US"/>
          </a:p>
          <a:p>
            <a:pPr>
              <a:buNone/>
            </a:pPr>
            <a:r>
              <a:rPr lang="tr-TR" i="1"/>
              <a:t>-Öğrenci ailesini yanında hissetmiyorsa </a:t>
            </a:r>
            <a:endParaRPr lang="en-US"/>
          </a:p>
          <a:p>
            <a:pPr>
              <a:buNone/>
            </a:pPr>
            <a:r>
              <a:rPr lang="tr-TR" i="1"/>
              <a:t>-Ailesi tarafından önemsenmediğini veya dışlandığını hissediyorsa</a:t>
            </a:r>
            <a:endParaRPr lang="en-US"/>
          </a:p>
          <a:p>
            <a:pPr>
              <a:buNone/>
            </a:pPr>
            <a:r>
              <a:rPr lang="tr-TR" i="1"/>
              <a:t>-Ebeveyn öğrenciye karşı olumsuz davranışlar sergiliyorsa (hakaret vb)</a:t>
            </a:r>
            <a:endParaRPr lang="en-US"/>
          </a:p>
          <a:p>
            <a:pPr>
              <a:buNone/>
            </a:pPr>
            <a:r>
              <a:rPr lang="tr-TR"/>
              <a:t>(   ) Evet  (   ) Kısmen  (   ) Hayır  </a:t>
            </a:r>
            <a:endParaRPr lang="en-US"/>
          </a:p>
          <a:p>
            <a:pPr>
              <a:buNone/>
            </a:pPr>
            <a:r>
              <a:rPr lang="tr-TR"/>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p:cNvSpPr>
            <a:spLocks noGrp="1"/>
          </p:cNvSpPr>
          <p:nvPr>
            <p:ph type="title"/>
          </p:nvPr>
        </p:nvSpPr>
        <p:spPr>
          <a:xfrm>
            <a:off x="612775" y="228600"/>
            <a:ext cx="8153400" cy="990600"/>
          </a:xfrm>
        </p:spPr>
        <p:txBody>
          <a:bodyPr/>
          <a:lstStyle/>
          <a:p>
            <a:pPr eaLnBrk="1" hangingPunct="1"/>
            <a:r>
              <a:rPr lang="tr-TR" b="1"/>
              <a:t>Modelin unsurları</a:t>
            </a:r>
            <a:r>
              <a:rPr lang="tr-TR" i="1"/>
              <a:t>:</a:t>
            </a:r>
          </a:p>
        </p:txBody>
      </p:sp>
      <p:sp>
        <p:nvSpPr>
          <p:cNvPr id="16387" name="Content Placeholder 5"/>
          <p:cNvSpPr>
            <a:spLocks noGrp="1"/>
          </p:cNvSpPr>
          <p:nvPr>
            <p:ph sz="quarter" idx="1"/>
          </p:nvPr>
        </p:nvSpPr>
        <p:spPr>
          <a:xfrm>
            <a:off x="612775" y="1600200"/>
            <a:ext cx="8153400" cy="4495800"/>
          </a:xfrm>
        </p:spPr>
        <p:txBody>
          <a:bodyPr/>
          <a:lstStyle/>
          <a:p>
            <a:pPr eaLnBrk="1" hangingPunct="1">
              <a:buFont typeface="Wingdings" charset="2"/>
              <a:buNone/>
            </a:pPr>
            <a:r>
              <a:rPr lang="tr-TR" b="1"/>
              <a:t>SAĞLIK (0-5 yaş) EĞİTİM (6-18 yaş)</a:t>
            </a:r>
          </a:p>
          <a:p>
            <a:pPr eaLnBrk="1" hangingPunct="1"/>
            <a:r>
              <a:rPr lang="tr-TR" b="1"/>
              <a:t>Risk tarama </a:t>
            </a:r>
            <a:r>
              <a:rPr lang="tr-TR"/>
              <a:t>süreci</a:t>
            </a:r>
          </a:p>
          <a:p>
            <a:pPr eaLnBrk="1" hangingPunct="1"/>
            <a:r>
              <a:rPr lang="tr-TR"/>
              <a:t>Risk tespiti sonucu ilgili kurumun içinde toplanan </a:t>
            </a:r>
            <a:r>
              <a:rPr lang="tr-TR" b="1"/>
              <a:t>Risk Takip Kurulu’nun değerlendirme, yönlendirme ve plan takibi</a:t>
            </a:r>
          </a:p>
          <a:p>
            <a:pPr eaLnBrk="1" hangingPunct="1"/>
            <a:r>
              <a:rPr lang="tr-TR"/>
              <a:t>Gerekli iyileşme sağlanamamışsa daha detaylı inceleme ve yönlendirme için </a:t>
            </a:r>
            <a:r>
              <a:rPr lang="tr-TR" b="1"/>
              <a:t>Ön Değerlendirme Uzman Ekibe yönlendirme</a:t>
            </a:r>
          </a:p>
          <a:p>
            <a:pPr lvl="1" eaLnBrk="1" hangingPunct="1">
              <a:buFont typeface="Wingdings 2" charset="2"/>
              <a:buNone/>
            </a:pPr>
            <a:endParaRPr lang="tr-TR"/>
          </a:p>
          <a:p>
            <a:pPr lvl="1" eaLnBrk="1" hangingPunct="1">
              <a:buFont typeface="Wingdings 2" charset="2"/>
              <a:buNone/>
            </a:pPr>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tr-TR" b="1"/>
              <a:t>11. Öğrencinin ebeveynleri tarafından ihmal edildiğini gösteren bulgular var mı?</a:t>
            </a:r>
            <a:endParaRPr lang="en-US"/>
          </a:p>
          <a:p>
            <a:pPr>
              <a:buNone/>
            </a:pPr>
            <a:r>
              <a:rPr lang="tr-TR" i="1"/>
              <a:t>İhmal, çocuğun sağlığı, fiziksel, duygusal ve psikolojik gelişimi için gerekli ihtiyaçların karşılanmaması durumudur. Bu kapsamın içine çocuğun eğitim ve sağlık ihtiyaçlarının karşılanmaması, çocuğun bakımından sorumlu kişilerce yeterli güvenlik koşullarının sağlanmaması, duygusal yakınlık ve sevginin yoksunluğu ile gelişimi için gerekli uyaranlardan yoksun bırakılması girmektedir. </a:t>
            </a:r>
            <a:endParaRPr lang="en-US"/>
          </a:p>
          <a:p>
            <a:endParaRPr lang="tr-TR"/>
          </a:p>
          <a:p>
            <a:pPr>
              <a:buNone/>
            </a:pPr>
            <a:r>
              <a:rPr lang="tr-TR"/>
              <a:t>Bazı ipuçları şunlardır: Öğrencinin okula aç, bakımsız, mevsime göre uygun olmayan kıyafetlerle gelmesi, çocuğun sağlık ihtiyaçlarını giderecek adımların atılmaması, öğrencinin durumunu takip etmek/öğrenmek için veliden hiç bir ilginin olmaması</a:t>
            </a:r>
            <a:endParaRPr lang="en-US"/>
          </a:p>
          <a:p>
            <a:pPr>
              <a:buNone/>
            </a:pPr>
            <a:r>
              <a:rPr lang="tr-TR"/>
              <a:t>(   ) Hayır  (   ) Kısmen (Ebeveynin bu konuda çaba gösterdiği halde yetersiz kaldığı durumlar var.)  (   ) Evet  </a:t>
            </a:r>
            <a:endParaRPr lang="en-US"/>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tr-TR" b="1"/>
              <a:t>12.Bildiğiniz kadarıyla öğrencinin bakımından sorumlu kişilerden birinde (ör. baba, anne) tanı konulmuş psikiyatrik bir sorun var mı? </a:t>
            </a:r>
            <a:endParaRPr lang="en-US"/>
          </a:p>
          <a:p>
            <a:pPr>
              <a:buNone/>
            </a:pPr>
            <a:r>
              <a:rPr lang="tr-TR" i="1"/>
              <a:t>Örneğin, şizofreni, ağır depresyon gibi ebeveynin hayatını ve öğrencinin bakımını etkileyebilecek ruhsal hastalıklar var ise ve bu hastalıklar için gerekli psikiyatrik yardım alınmıyor ise öğrenci açısından riskli bir durum oluşturabilir. </a:t>
            </a:r>
            <a:endParaRPr lang="en-US"/>
          </a:p>
          <a:p>
            <a:pPr>
              <a:buNone/>
            </a:pPr>
            <a:r>
              <a:rPr lang="tr-TR"/>
              <a:t>(   ) Hayır   (   ) Evet</a:t>
            </a:r>
          </a:p>
          <a:p>
            <a:endParaRPr lang="tr-TR" b="1"/>
          </a:p>
          <a:p>
            <a:pPr>
              <a:buNone/>
            </a:pPr>
            <a:r>
              <a:rPr lang="tr-TR" b="1"/>
              <a:t>13.Bildiğiniz kadarıyla ailede SHÇEK’in bakımı altında olan bir çocuk var mı?</a:t>
            </a:r>
            <a:endParaRPr lang="en-US"/>
          </a:p>
          <a:p>
            <a:pPr>
              <a:buNone/>
            </a:pPr>
            <a:r>
              <a:rPr lang="tr-TR" i="1"/>
              <a:t>Öğrenci dışında, ailede bir çocuğun SHÇEK’in yetiştirme yurdunda kalması ya da geçmişte kalmış olması ailenin çocuklarına bakım vermekte zorlanabildiğine dair bir göstergedir.</a:t>
            </a:r>
            <a:endParaRPr lang="en-US"/>
          </a:p>
          <a:p>
            <a:pPr>
              <a:buNone/>
            </a:pPr>
            <a:r>
              <a:rPr lang="tr-TR"/>
              <a:t>(   ) Hayır   (   ) Evet</a:t>
            </a:r>
            <a:r>
              <a:rPr lang="en-US"/>
              <a:t> </a:t>
            </a:r>
          </a:p>
          <a:p>
            <a:pPr>
              <a:buNone/>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lstStyle/>
          <a:p>
            <a:r>
              <a:rPr lang="en-US"/>
              <a:t>Öğretmen RİDEF’inden 10., 11., 12. ya da 13. sorudan </a:t>
            </a:r>
            <a:r>
              <a:rPr lang="en-US" b="1"/>
              <a:t>toplam en az 2 puan</a:t>
            </a:r>
            <a:r>
              <a:rPr lang="en-US"/>
              <a:t> almışsa </a:t>
            </a:r>
            <a:r>
              <a:rPr lang="en-US" b="1"/>
              <a:t>ve</a:t>
            </a:r>
          </a:p>
          <a:p>
            <a:r>
              <a:rPr lang="en-US"/>
              <a:t>Öğrenci RİDEF’inden 23. sorundan 35. soruya kadar </a:t>
            </a:r>
            <a:r>
              <a:rPr lang="en-US" b="1"/>
              <a:t>toplam en az 4 puan </a:t>
            </a:r>
            <a:r>
              <a:rPr lang="en-US"/>
              <a:t>almışsa</a:t>
            </a:r>
          </a:p>
          <a:p>
            <a:pPr>
              <a:buNone/>
            </a:pPr>
            <a:r>
              <a:rPr lang="en-US"/>
              <a:t>RİTA’nın toplanması gerekir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Öğrencinin Gelişimi Hakkında</a:t>
            </a:r>
          </a:p>
        </p:txBody>
      </p:sp>
      <p:sp>
        <p:nvSpPr>
          <p:cNvPr id="3" name="Content Placeholder 2"/>
          <p:cNvSpPr>
            <a:spLocks noGrp="1"/>
          </p:cNvSpPr>
          <p:nvPr>
            <p:ph idx="1"/>
          </p:nvPr>
        </p:nvSpPr>
        <p:spPr>
          <a:xfrm>
            <a:off x="457200" y="1600200"/>
            <a:ext cx="8229600" cy="5047483"/>
          </a:xfrm>
        </p:spPr>
        <p:txBody>
          <a:bodyPr>
            <a:normAutofit fontScale="62500" lnSpcReduction="20000"/>
          </a:bodyPr>
          <a:lstStyle/>
          <a:p>
            <a:pPr>
              <a:buNone/>
            </a:pPr>
            <a:r>
              <a:rPr lang="tr-TR" b="1"/>
              <a:t>14.Öğrencinin akranları ya da kendinden büyük öğrenciler tarafından zorbalığa uğradığı izlenimi edindiniz mi? </a:t>
            </a:r>
            <a:endParaRPr lang="en-US"/>
          </a:p>
          <a:p>
            <a:pPr>
              <a:buNone/>
            </a:pPr>
            <a:r>
              <a:rPr lang="tr-TR"/>
              <a:t>(   ) Hayır  (   ) Kısmen  (   ) Evet  </a:t>
            </a:r>
            <a:endParaRPr lang="en-US"/>
          </a:p>
          <a:p>
            <a:pPr>
              <a:buNone/>
            </a:pPr>
            <a:r>
              <a:rPr lang="tr-TR"/>
              <a:t> </a:t>
            </a:r>
            <a:endParaRPr lang="en-US"/>
          </a:p>
          <a:p>
            <a:pPr>
              <a:buNone/>
            </a:pPr>
            <a:r>
              <a:rPr lang="tr-TR" b="1"/>
              <a:t>15.Öğrencinin akranlarına ya da kendinden küçük öğrencilere zorbalık yaptığı izlenimi edindiniz mi?</a:t>
            </a:r>
            <a:endParaRPr lang="en-US"/>
          </a:p>
          <a:p>
            <a:pPr>
              <a:buNone/>
            </a:pPr>
            <a:r>
              <a:rPr lang="tr-TR"/>
              <a:t>(   ) Hayır  (   ) Kısmen  (   ) Evet  </a:t>
            </a:r>
            <a:endParaRPr lang="en-US"/>
          </a:p>
          <a:p>
            <a:pPr>
              <a:buNone/>
            </a:pPr>
            <a:r>
              <a:rPr lang="tr-TR"/>
              <a:t> </a:t>
            </a:r>
            <a:endParaRPr lang="en-US"/>
          </a:p>
          <a:p>
            <a:pPr>
              <a:buNone/>
            </a:pPr>
            <a:r>
              <a:rPr lang="tr-TR" b="1"/>
              <a:t>16.Sigara içiyor mu?</a:t>
            </a:r>
            <a:endParaRPr lang="en-US"/>
          </a:p>
          <a:p>
            <a:pPr>
              <a:buNone/>
            </a:pPr>
            <a:r>
              <a:rPr lang="tr-TR"/>
              <a:t>(   ) Hayır  (   ) Evet  </a:t>
            </a:r>
            <a:endParaRPr lang="en-US"/>
          </a:p>
          <a:p>
            <a:pPr>
              <a:buNone/>
            </a:pPr>
            <a:r>
              <a:rPr lang="tr-TR"/>
              <a:t> </a:t>
            </a:r>
            <a:endParaRPr lang="en-US"/>
          </a:p>
          <a:p>
            <a:pPr>
              <a:buNone/>
            </a:pPr>
            <a:r>
              <a:rPr lang="tr-TR" b="1"/>
              <a:t>17.Alkol kullanıyor mu?</a:t>
            </a:r>
            <a:endParaRPr lang="en-US"/>
          </a:p>
          <a:p>
            <a:pPr>
              <a:buNone/>
            </a:pPr>
            <a:r>
              <a:rPr lang="tr-TR"/>
              <a:t>(   ) Hayır  (   ) Evet  </a:t>
            </a:r>
            <a:endParaRPr lang="en-US"/>
          </a:p>
          <a:p>
            <a:pPr>
              <a:buNone/>
            </a:pPr>
            <a:r>
              <a:rPr lang="tr-TR"/>
              <a:t> </a:t>
            </a:r>
            <a:endParaRPr lang="en-US"/>
          </a:p>
          <a:p>
            <a:pPr>
              <a:buNone/>
            </a:pPr>
            <a:r>
              <a:rPr lang="tr-TR" b="1"/>
              <a:t>18.Uçucu madde kullanıyor mu?</a:t>
            </a:r>
            <a:endParaRPr lang="en-US"/>
          </a:p>
          <a:p>
            <a:pPr>
              <a:buNone/>
            </a:pPr>
            <a:r>
              <a:rPr lang="tr-TR"/>
              <a:t>(   ) Hayır  (   ) Evet </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tr-TR" b="1"/>
              <a:t>19.Öğrencinin arkadaş çevresi genelde uyum ve davranış problemi olan öğrencilerden mi oluşuyor? </a:t>
            </a:r>
            <a:endParaRPr lang="en-US"/>
          </a:p>
          <a:p>
            <a:pPr>
              <a:buNone/>
            </a:pPr>
            <a:r>
              <a:rPr lang="tr-TR" i="1"/>
              <a:t>Devamsızlığı olan, kurallara uymakta zorluk çeken, davranış problemleri olan arkadaşlarının olması öğrenciye kötü örnek oluşturması açısından tehlikelidir.</a:t>
            </a:r>
            <a:endParaRPr lang="en-US"/>
          </a:p>
          <a:p>
            <a:pPr>
              <a:buNone/>
            </a:pPr>
            <a:r>
              <a:rPr lang="tr-TR"/>
              <a:t>(   ) Hayır  (   ) Kısmen  (   ) Evet  </a:t>
            </a:r>
            <a:endParaRPr lang="en-US"/>
          </a:p>
          <a:p>
            <a:pPr>
              <a:buNone/>
            </a:pPr>
            <a:r>
              <a:rPr lang="tr-TR"/>
              <a:t> </a:t>
            </a:r>
            <a:endParaRPr lang="en-US"/>
          </a:p>
          <a:p>
            <a:pPr>
              <a:buNone/>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30987"/>
          </a:xfrm>
        </p:spPr>
        <p:txBody>
          <a:bodyPr>
            <a:noAutofit/>
          </a:bodyPr>
          <a:lstStyle/>
          <a:p>
            <a:pPr>
              <a:buNone/>
            </a:pPr>
            <a:r>
              <a:rPr lang="tr-TR" sz="2200" b="1"/>
              <a:t>20.Öğrencinin herhangi bir fiziksel engeli veya süreğen hastalığı var mı?</a:t>
            </a:r>
            <a:endParaRPr lang="en-US" sz="2200"/>
          </a:p>
          <a:p>
            <a:pPr>
              <a:buNone/>
            </a:pPr>
            <a:r>
              <a:rPr lang="tr-TR" sz="2200" i="1"/>
              <a:t>Doğuştan ya da sonradan oluşan engeller (işitme, görme, ortopedik), felç ya da kemik ve eklem iltihapları, epilepsi, diyabet, böbrek, kalp veya romatizmal rahatsızlıklar gibi süreğen hastalıkları dikkate alınız</a:t>
            </a:r>
            <a:endParaRPr lang="en-US" sz="2200"/>
          </a:p>
          <a:p>
            <a:pPr>
              <a:buNone/>
            </a:pPr>
            <a:r>
              <a:rPr lang="tr-TR" sz="2200"/>
              <a:t>(   ) Hayır  (   ) Kısmen (yaşama uyum sağlama ve günlük gereksinim-leri karşılamada güçlük oluşturmayan bir engel ya da hastalık)   (   ) Evet  </a:t>
            </a:r>
            <a:endParaRPr lang="en-US" sz="2200"/>
          </a:p>
          <a:p>
            <a:pPr>
              <a:buNone/>
            </a:pPr>
            <a:r>
              <a:rPr lang="tr-TR" sz="2200"/>
              <a:t>  </a:t>
            </a:r>
            <a:endParaRPr lang="en-US" sz="2200"/>
          </a:p>
          <a:p>
            <a:pPr>
              <a:buNone/>
            </a:pPr>
            <a:r>
              <a:rPr lang="tr-TR" sz="2200" b="1"/>
              <a:t>21.Öğrencinin dil sorunu var mı?</a:t>
            </a:r>
            <a:endParaRPr lang="en-US" sz="2200"/>
          </a:p>
          <a:p>
            <a:pPr>
              <a:buNone/>
            </a:pPr>
            <a:r>
              <a:rPr lang="tr-TR" sz="2200" i="1"/>
              <a:t>Evde konuşulan dil Türkçe’den farklı ise ve Türkçe’yi yeterli düzeyde anlayamıyor ya da kendisini Türkçe yeterince ifade edemiyorsa dil sorunu olabilir.</a:t>
            </a:r>
            <a:endParaRPr lang="en-US" sz="2200"/>
          </a:p>
          <a:p>
            <a:pPr>
              <a:buNone/>
            </a:pPr>
            <a:r>
              <a:rPr lang="tr-TR" sz="2200"/>
              <a:t>(   ) Hayır  (   ) Kısmen  (   ) Evet </a:t>
            </a:r>
            <a:endParaRPr lang="en-US" sz="2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RİDEF DEĞERLENDİRME</a:t>
            </a:r>
          </a:p>
        </p:txBody>
      </p:sp>
      <p:sp>
        <p:nvSpPr>
          <p:cNvPr id="3" name="Content Placeholder 2"/>
          <p:cNvSpPr>
            <a:spLocks noGrp="1"/>
          </p:cNvSpPr>
          <p:nvPr>
            <p:ph idx="1"/>
          </p:nvPr>
        </p:nvSpPr>
        <p:spPr/>
        <p:txBody>
          <a:bodyPr/>
          <a:lstStyle/>
          <a:p>
            <a:r>
              <a:rPr lang="en-US"/>
              <a:t>Öğretmen RİDEF</a:t>
            </a:r>
          </a:p>
          <a:p>
            <a:pPr lvl="1"/>
            <a:r>
              <a:rPr lang="en-US" b="1"/>
              <a:t>14. sorudan 21. soraya </a:t>
            </a:r>
            <a:r>
              <a:rPr lang="en-US"/>
              <a:t>kadar olan bölümden </a:t>
            </a:r>
            <a:r>
              <a:rPr lang="en-US" b="1"/>
              <a:t>toplam en az 4 puan</a:t>
            </a:r>
            <a:r>
              <a:rPr lang="en-US"/>
              <a:t> almışsa ve</a:t>
            </a:r>
          </a:p>
          <a:p>
            <a:r>
              <a:rPr lang="en-US"/>
              <a:t>Öğrenci RİDEF</a:t>
            </a:r>
          </a:p>
          <a:p>
            <a:pPr lvl="1"/>
            <a:r>
              <a:rPr lang="en-US" b="1"/>
              <a:t>1. sorudan 22. soruya </a:t>
            </a:r>
            <a:r>
              <a:rPr lang="en-US"/>
              <a:t>kadar olan bölümden </a:t>
            </a:r>
            <a:r>
              <a:rPr lang="en-US" b="1"/>
              <a:t>toplam en az 6 puan </a:t>
            </a:r>
            <a:r>
              <a:rPr lang="en-US"/>
              <a:t>almışsa</a:t>
            </a:r>
          </a:p>
          <a:p>
            <a:pPr lvl="1">
              <a:buNone/>
            </a:pPr>
            <a:r>
              <a:rPr lang="en-US"/>
              <a:t>RİTA’nın toplanması gerekmektedir.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RİTA’ların İşleyişi</a:t>
            </a: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RİTA’da kimler var?</a:t>
            </a:r>
          </a:p>
        </p:txBody>
      </p:sp>
      <p:sp>
        <p:nvSpPr>
          <p:cNvPr id="3" name="Content Placeholder 2"/>
          <p:cNvSpPr>
            <a:spLocks noGrp="1"/>
          </p:cNvSpPr>
          <p:nvPr>
            <p:ph idx="1"/>
          </p:nvPr>
        </p:nvSpPr>
        <p:spPr/>
        <p:txBody>
          <a:bodyPr/>
          <a:lstStyle/>
          <a:p>
            <a:r>
              <a:rPr lang="en-US" b="1"/>
              <a:t>Her şubenin doğal bir RİTA’sı var:</a:t>
            </a:r>
          </a:p>
          <a:p>
            <a:pPr lvl="1"/>
            <a:r>
              <a:rPr lang="en-US"/>
              <a:t>Sınıf (rehber) öğretmeni</a:t>
            </a:r>
          </a:p>
          <a:p>
            <a:pPr lvl="1"/>
            <a:r>
              <a:rPr lang="en-US"/>
              <a:t>Rehber öğretmen</a:t>
            </a:r>
          </a:p>
          <a:p>
            <a:pPr lvl="1"/>
            <a:r>
              <a:rPr lang="en-US"/>
              <a:t>İlgili müdür yardımcısı</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sp>
        <p:nvSpPr>
          <p:cNvPr id="3" name="Content Placeholder 2"/>
          <p:cNvSpPr>
            <a:spLocks noGrp="1"/>
          </p:cNvSpPr>
          <p:nvPr>
            <p:ph idx="1"/>
          </p:nvPr>
        </p:nvSpPr>
        <p:spPr/>
        <p:txBody>
          <a:bodyPr/>
          <a:lstStyle/>
          <a:p>
            <a:r>
              <a:rPr lang="en-US" b="1"/>
              <a:t>RİTA ne zaman toplanır?</a:t>
            </a:r>
          </a:p>
          <a:p>
            <a:pPr lvl="1"/>
            <a:r>
              <a:rPr lang="en-US"/>
              <a:t>Sınıf öğretmeni ya da sınıf rehber öğretmeni RİDEF taramalarını tamamladıktan sonra riskli koşulların varlığı görülen öğrenciler için toplanır.</a:t>
            </a:r>
          </a:p>
          <a:p>
            <a:pPr lvl="1"/>
            <a:r>
              <a:rPr lang="en-US"/>
              <a:t>Taramalar dışında bilgi sahibi olunan riskli bir koşul doğduğu anlaşıldığı zaman bir an önce yönlendirme yapmak için toplanır. </a:t>
            </a:r>
          </a:p>
          <a:p>
            <a:pPr lvl="1"/>
            <a:r>
              <a:rPr lang="en-US"/>
              <a:t>RİTA toplandığında teker teker konuşulması gereken öğrencileri bir bir ele alır.</a:t>
            </a:r>
          </a:p>
          <a:p>
            <a:pPr lvl="1"/>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normAutofit fontScale="90000"/>
          </a:bodyPr>
          <a:lstStyle/>
          <a:p>
            <a:r>
              <a:rPr lang="en-US" sz="3600" b="1" smtClean="0"/>
              <a:t>Bakanlık bünyesinde çalışmalar: İki Genel Müdürlüğün ortaklaşa çalışması</a:t>
            </a:r>
          </a:p>
        </p:txBody>
      </p:sp>
      <p:sp>
        <p:nvSpPr>
          <p:cNvPr id="31747" name="Content Placeholder 2"/>
          <p:cNvSpPr>
            <a:spLocks noGrp="1"/>
          </p:cNvSpPr>
          <p:nvPr>
            <p:ph idx="1"/>
          </p:nvPr>
        </p:nvSpPr>
        <p:spPr>
          <a:xfrm>
            <a:off x="612775" y="1600200"/>
            <a:ext cx="8153400" cy="4495800"/>
          </a:xfrm>
        </p:spPr>
        <p:txBody>
          <a:bodyPr>
            <a:normAutofit lnSpcReduction="10000"/>
          </a:bodyPr>
          <a:lstStyle/>
          <a:p>
            <a:r>
              <a:rPr lang="en-US" smtClean="0"/>
              <a:t>ADEY ve ERKEN UYARI modellerinde RİTA’ların işlevleri ortaklaştırıldı:</a:t>
            </a:r>
          </a:p>
          <a:p>
            <a:pPr lvl="1"/>
            <a:r>
              <a:rPr lang="tr-TR" smtClean="0"/>
              <a:t>Risk Takip Kurullarının başlıca iki görevi vardır:</a:t>
            </a:r>
            <a:endParaRPr lang="en-US" smtClean="0"/>
          </a:p>
          <a:p>
            <a:pPr lvl="1"/>
            <a:r>
              <a:rPr lang="tr-TR" b="1" i="1" smtClean="0"/>
              <a:t>Genel Risklerin Değerlendirilmesi</a:t>
            </a:r>
            <a:r>
              <a:rPr lang="tr-TR" smtClean="0"/>
              <a:t>: Eğitim yılı başında yapılan risk taramaları sonrasında ortaya çıkan riskli koşullar içinde yaşayan çocuklara ilişkin önleme ve müdahale çalışmalarını planlamak</a:t>
            </a:r>
            <a:endParaRPr lang="en-US" smtClean="0"/>
          </a:p>
          <a:p>
            <a:pPr lvl="1"/>
            <a:r>
              <a:rPr lang="tr-TR" b="1" i="1" smtClean="0"/>
              <a:t>Devamsızlık Değerlendirilmesi</a:t>
            </a:r>
            <a:r>
              <a:rPr lang="tr-TR" smtClean="0"/>
              <a:t>: (ADEY sisteminde) devamsızlık yapan çocuğa ilişkin önleme ve müdahale çalışmalarını planlamak</a:t>
            </a:r>
            <a:endParaRPr lang="en-US" smtClean="0"/>
          </a:p>
          <a:p>
            <a:pPr lvl="1"/>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RİTA’nın amacı</a:t>
            </a:r>
            <a:endParaRPr lang="en-US"/>
          </a:p>
        </p:txBody>
      </p:sp>
      <p:sp>
        <p:nvSpPr>
          <p:cNvPr id="3" name="Content Placeholder 2"/>
          <p:cNvSpPr>
            <a:spLocks noGrp="1"/>
          </p:cNvSpPr>
          <p:nvPr>
            <p:ph idx="1"/>
          </p:nvPr>
        </p:nvSpPr>
        <p:spPr/>
        <p:txBody>
          <a:bodyPr/>
          <a:lstStyle/>
          <a:p>
            <a:r>
              <a:rPr lang="en-US"/>
              <a:t>Risklere olabildiğince önceden müdahale edebilmek için erken dönemde tespit sonrası </a:t>
            </a:r>
            <a:r>
              <a:rPr lang="en-US" b="1"/>
              <a:t>gerekli yönlendirmeleri yapmak </a:t>
            </a:r>
            <a:r>
              <a:rPr lang="en-US"/>
              <a:t>için toplanır.</a:t>
            </a:r>
          </a:p>
          <a:p>
            <a:r>
              <a:rPr lang="en-US"/>
              <a:t>Bu toplantıda öğrenci ile ilgili koşullara ilişkin </a:t>
            </a:r>
            <a:r>
              <a:rPr lang="en-US" b="1"/>
              <a:t>kim, hangi eylemi gerçekleştireceği açık bir şekilde belirtilerek bir plan </a:t>
            </a:r>
            <a:r>
              <a:rPr lang="en-US"/>
              <a:t>yapılır.</a:t>
            </a:r>
          </a:p>
          <a:p>
            <a:r>
              <a:rPr lang="en-US"/>
              <a:t>Planın takibine yönelik bir takip toplantısı zamanı planlanır.</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Yönlendirme </a:t>
            </a:r>
          </a:p>
        </p:txBody>
      </p:sp>
      <p:sp>
        <p:nvSpPr>
          <p:cNvPr id="3" name="Content Placeholder 2"/>
          <p:cNvSpPr>
            <a:spLocks noGrp="1"/>
          </p:cNvSpPr>
          <p:nvPr>
            <p:ph idx="1"/>
          </p:nvPr>
        </p:nvSpPr>
        <p:spPr/>
        <p:txBody>
          <a:bodyPr>
            <a:normAutofit fontScale="92500" lnSpcReduction="10000"/>
          </a:bodyPr>
          <a:lstStyle/>
          <a:p>
            <a:r>
              <a:rPr lang="en-US" b="1"/>
              <a:t>Okul içi kaynaklara örnekler:</a:t>
            </a:r>
          </a:p>
          <a:p>
            <a:pPr lvl="1"/>
            <a:r>
              <a:rPr lang="en-US"/>
              <a:t>Psikolojik danışma için PDR/rehber öğretmen</a:t>
            </a:r>
          </a:p>
          <a:p>
            <a:pPr lvl="1"/>
            <a:r>
              <a:rPr lang="en-US"/>
              <a:t>Okuldaki sosyal etkinlikler</a:t>
            </a:r>
          </a:p>
          <a:p>
            <a:pPr lvl="1"/>
            <a:r>
              <a:rPr lang="en-US"/>
              <a:t>Eğitim desteği</a:t>
            </a:r>
          </a:p>
          <a:p>
            <a:pPr lvl="1"/>
            <a:r>
              <a:rPr lang="en-US"/>
              <a:t>Aile/Öğrenci ile daha yakından görüşme</a:t>
            </a:r>
          </a:p>
          <a:p>
            <a:pPr lvl="1"/>
            <a:r>
              <a:rPr lang="en-US"/>
              <a:t>7-19 Anne eğitimleri</a:t>
            </a:r>
          </a:p>
          <a:p>
            <a:r>
              <a:rPr lang="en-US" b="1"/>
              <a:t>Okul dışı kaynaklara örnekler:</a:t>
            </a:r>
          </a:p>
          <a:p>
            <a:pPr lvl="1"/>
            <a:r>
              <a:rPr lang="en-US"/>
              <a:t>Maddi koşullar için SYDV, belediye gibi</a:t>
            </a:r>
          </a:p>
          <a:p>
            <a:pPr lvl="1"/>
            <a:r>
              <a:rPr lang="en-US"/>
              <a:t>Gençlik merkezi</a:t>
            </a:r>
          </a:p>
          <a:p>
            <a:pPr lvl="1"/>
            <a:r>
              <a:rPr lang="en-US"/>
              <a:t>Ergen danışma merkezi</a:t>
            </a:r>
          </a:p>
          <a:p>
            <a:pPr lvl="1"/>
            <a:endParaRPr lang="en-US"/>
          </a:p>
          <a:p>
            <a:pPr lvl="1"/>
            <a:endParaRPr lang="en-US"/>
          </a:p>
          <a:p>
            <a:pPr lvl="1"/>
            <a:endParaRPr lang="en-US"/>
          </a:p>
          <a:p>
            <a:pPr lvl="1"/>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lstStyle/>
          <a:p>
            <a:r>
              <a:rPr lang="en-US" b="1" smtClean="0"/>
              <a:t>Örnek vaka:</a:t>
            </a:r>
          </a:p>
        </p:txBody>
      </p:sp>
      <p:sp>
        <p:nvSpPr>
          <p:cNvPr id="30723" name="Content Placeholder 2"/>
          <p:cNvSpPr>
            <a:spLocks noGrp="1"/>
          </p:cNvSpPr>
          <p:nvPr>
            <p:ph sz="quarter" idx="1"/>
          </p:nvPr>
        </p:nvSpPr>
        <p:spPr>
          <a:xfrm>
            <a:off x="612775" y="1600200"/>
            <a:ext cx="8153400" cy="4495800"/>
          </a:xfrm>
        </p:spPr>
        <p:txBody>
          <a:bodyPr/>
          <a:lstStyle/>
          <a:p>
            <a:pPr>
              <a:buFont typeface="Wingdings" charset="2"/>
              <a:buNone/>
            </a:pPr>
            <a:r>
              <a:rPr lang="tr-TR" sz="3200" i="1" smtClean="0"/>
              <a:t>   6. sınıf öğrencisi olan Ayşe’nin annesi geçen sene ölmüş. Babası, yaşlı babaanne ve dedesi ile birlikte oturuyor. Maddi durum çok parlak değil. Baba ile öğretmen çok kolay görüşme ayarlayamıyor. Ayşe’nin başarısında düşüş var, akranlarla anlaşamıyor, içe kapanık/endişeli, öğretmen endişeli, okulla bağları zayıflıyor gibi görünüyor.</a:t>
            </a:r>
            <a:endParaRPr lang="en-US" sz="3200" smtClean="0"/>
          </a:p>
          <a:p>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r>
              <a:rPr lang="en-US" b="1" smtClean="0"/>
              <a:t>Öğrenilmesi gerekenler</a:t>
            </a:r>
          </a:p>
        </p:txBody>
      </p:sp>
      <p:sp>
        <p:nvSpPr>
          <p:cNvPr id="31747" name="Content Placeholder 2"/>
          <p:cNvSpPr>
            <a:spLocks noGrp="1"/>
          </p:cNvSpPr>
          <p:nvPr>
            <p:ph sz="quarter" idx="1"/>
          </p:nvPr>
        </p:nvSpPr>
        <p:spPr>
          <a:xfrm>
            <a:off x="612775" y="1600200"/>
            <a:ext cx="8153400" cy="4495800"/>
          </a:xfrm>
        </p:spPr>
        <p:txBody>
          <a:bodyPr/>
          <a:lstStyle/>
          <a:p>
            <a:r>
              <a:rPr lang="tr-TR" sz="3200" smtClean="0"/>
              <a:t>Ayşe’nin annesinin ölüm süreci ve yas sürecine ilişkin koşullar, Ayşe’nin ve ailedeki diğer fertlerin yas sürecinde nerede olduğu, annenin ölümü sonrasında oluşan koşullar ve değişimler nelerdir?</a:t>
            </a:r>
            <a:endParaRPr lang="en-US" sz="3200" smtClean="0"/>
          </a:p>
          <a:p>
            <a:r>
              <a:rPr lang="tr-TR" sz="3200" smtClean="0"/>
              <a:t>Ailenin maddi koşulları, babanın iş koşulları nelerdir? Yaşadıkları evin/ortamın genel koşulları neler?</a:t>
            </a:r>
            <a:endParaRPr lang="en-US" sz="32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endParaRPr lang="en-US"/>
          </a:p>
        </p:txBody>
      </p:sp>
      <p:sp>
        <p:nvSpPr>
          <p:cNvPr id="32771" name="Content Placeholder 2"/>
          <p:cNvSpPr>
            <a:spLocks noGrp="1"/>
          </p:cNvSpPr>
          <p:nvPr>
            <p:ph sz="quarter" idx="1"/>
          </p:nvPr>
        </p:nvSpPr>
        <p:spPr>
          <a:xfrm>
            <a:off x="612775" y="1600200"/>
            <a:ext cx="8153400" cy="4495800"/>
          </a:xfrm>
        </p:spPr>
        <p:txBody>
          <a:bodyPr>
            <a:normAutofit fontScale="92500"/>
          </a:bodyPr>
          <a:lstStyle/>
          <a:p>
            <a:r>
              <a:rPr lang="tr-TR" sz="3200" smtClean="0"/>
              <a:t>Evde Ayşe’ye ebeveynlik rolleri kimler tarafından ne kadar yeterli olarak verilebiliyor? Zorlayıcı koşullar neler? Babanın, babaanne ve dedenin fiziksel ve psikolojik durumu nedir?</a:t>
            </a:r>
            <a:endParaRPr lang="en-US" sz="3200" smtClean="0"/>
          </a:p>
          <a:p>
            <a:r>
              <a:rPr lang="tr-TR" sz="3200" smtClean="0"/>
              <a:t>Ayşe’nin son dönemlerdeki okul ile ilişkisi, kendini okulda nasıl hissettiği, kendini akademik olarak nasıl gördüğü, okulda zorlandığı şeyler ve yardım istediği şeyler neler?</a:t>
            </a:r>
            <a:endParaRPr lang="en-US" sz="3200" smtClean="0"/>
          </a:p>
          <a:p>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endParaRPr lang="en-US"/>
          </a:p>
        </p:txBody>
      </p:sp>
      <p:sp>
        <p:nvSpPr>
          <p:cNvPr id="33795" name="Content Placeholder 2"/>
          <p:cNvSpPr>
            <a:spLocks noGrp="1"/>
          </p:cNvSpPr>
          <p:nvPr>
            <p:ph sz="quarter" idx="1"/>
          </p:nvPr>
        </p:nvSpPr>
        <p:spPr>
          <a:xfrm>
            <a:off x="612775" y="1600200"/>
            <a:ext cx="8153400" cy="4495800"/>
          </a:xfrm>
        </p:spPr>
        <p:txBody>
          <a:bodyPr/>
          <a:lstStyle/>
          <a:p>
            <a:r>
              <a:rPr lang="tr-TR" sz="3200" smtClean="0"/>
              <a:t>Ayşe’nin arkadaş çevresinde kimler var, genel olarak arkadaşlarıyla ilişkileri nasıl? Olumlu ilişkileri var mı?</a:t>
            </a:r>
            <a:endParaRPr lang="en-US" sz="3200" smtClean="0"/>
          </a:p>
          <a:p>
            <a:r>
              <a:rPr lang="tr-TR" sz="3200" smtClean="0"/>
              <a:t>Ayşe’nin genel psikolojik, davranışsal durumu nedir? Bugün ve gelecek le ilgili kaygıları neler?</a:t>
            </a:r>
            <a:endParaRPr lang="en-US" sz="3200" smtClean="0"/>
          </a:p>
          <a:p>
            <a:r>
              <a:rPr lang="tr-TR" sz="3200" smtClean="0"/>
              <a:t>Ayşe’nin kendi gözüyle neleri sorun olarak görüyor ve ne tür bir yardım istiyor?</a:t>
            </a:r>
            <a:endParaRPr lang="en-US" sz="3200" smtClean="0"/>
          </a:p>
          <a:p>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r>
              <a:rPr lang="en-US" sz="4000" b="1" smtClean="0"/>
              <a:t>Öğrenmek için yapılması gerekenler</a:t>
            </a:r>
          </a:p>
        </p:txBody>
      </p:sp>
      <p:sp>
        <p:nvSpPr>
          <p:cNvPr id="34819" name="Content Placeholder 2"/>
          <p:cNvSpPr>
            <a:spLocks noGrp="1"/>
          </p:cNvSpPr>
          <p:nvPr>
            <p:ph sz="quarter" idx="1"/>
          </p:nvPr>
        </p:nvSpPr>
        <p:spPr>
          <a:xfrm>
            <a:off x="612775" y="1600200"/>
            <a:ext cx="8153400" cy="4495800"/>
          </a:xfrm>
        </p:spPr>
        <p:txBody>
          <a:bodyPr>
            <a:normAutofit lnSpcReduction="10000"/>
          </a:bodyPr>
          <a:lstStyle/>
          <a:p>
            <a:r>
              <a:rPr lang="tr-TR" sz="2300" smtClean="0"/>
              <a:t>Sınıf rehber öğretmeni öncelikle Ayşe ile koşullarını ve öğrencinin düşüncelerini öğrenmek için </a:t>
            </a:r>
            <a:r>
              <a:rPr lang="tr-TR" sz="2300" b="1" smtClean="0"/>
              <a:t>bireysel olarak konuşur</a:t>
            </a:r>
            <a:r>
              <a:rPr lang="tr-TR" sz="2300" smtClean="0"/>
              <a:t>.</a:t>
            </a:r>
            <a:endParaRPr lang="en-US" sz="2300" smtClean="0"/>
          </a:p>
          <a:p>
            <a:r>
              <a:rPr lang="tr-TR" sz="2300" smtClean="0"/>
              <a:t>Sınıf rehber öğretmeni Ayşe’nin </a:t>
            </a:r>
            <a:r>
              <a:rPr lang="tr-TR" sz="2300" b="1" smtClean="0"/>
              <a:t>babasını okula görüşmeye davet ede</a:t>
            </a:r>
            <a:r>
              <a:rPr lang="tr-TR" sz="2300" smtClean="0"/>
              <a:t>r ve babanın gözünden durumu daha iyi anlamak için görüşür.</a:t>
            </a:r>
            <a:endParaRPr lang="en-US" sz="2300" smtClean="0"/>
          </a:p>
          <a:p>
            <a:r>
              <a:rPr lang="tr-TR" sz="2300" smtClean="0"/>
              <a:t>Gerekli görülürse </a:t>
            </a:r>
            <a:r>
              <a:rPr lang="tr-TR" sz="2300" b="1" smtClean="0"/>
              <a:t>rehber öğretmen Ayşe’yi bireysel görüşmeye alarak </a:t>
            </a:r>
            <a:r>
              <a:rPr lang="tr-TR" sz="2300" smtClean="0"/>
              <a:t>psikolojik süreçlerine dair bilgi edinir.</a:t>
            </a:r>
          </a:p>
          <a:p>
            <a:r>
              <a:rPr lang="tr-TR" sz="2300" smtClean="0"/>
              <a:t>Sınıf rehber öğretmeni okuldaki rehber öğretmene Ayşe ile ilgili bilgi verir ve </a:t>
            </a:r>
            <a:r>
              <a:rPr lang="tr-TR" sz="2300" b="1" smtClean="0"/>
              <a:t>beraber ev ziyaretini </a:t>
            </a:r>
            <a:r>
              <a:rPr lang="tr-TR" sz="2300" smtClean="0"/>
              <a:t>planlarlar.</a:t>
            </a:r>
            <a:endParaRPr lang="en-US" sz="2300" smtClean="0"/>
          </a:p>
          <a:p>
            <a:r>
              <a:rPr lang="tr-TR" sz="2300" smtClean="0"/>
              <a:t>Sınıf rehber öğretmeni  ve rehber öğretmen ev ziyareti yaparak hem Ayşe’nin </a:t>
            </a:r>
            <a:r>
              <a:rPr lang="tr-TR" sz="2300" b="1" smtClean="0"/>
              <a:t>ev ortamını gözlemlerler </a:t>
            </a:r>
            <a:r>
              <a:rPr lang="tr-TR" sz="2300" smtClean="0"/>
              <a:t>hem de babaanne  ve dedenin fiziksel ve ruhsal durumunu gözlemlemiş olurlar.</a:t>
            </a:r>
            <a:endParaRPr lang="en-US" sz="23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endParaRPr lang="en-US"/>
          </a:p>
        </p:txBody>
      </p:sp>
      <p:sp>
        <p:nvSpPr>
          <p:cNvPr id="35843" name="Content Placeholder 2"/>
          <p:cNvSpPr>
            <a:spLocks noGrp="1"/>
          </p:cNvSpPr>
          <p:nvPr>
            <p:ph sz="quarter" idx="1"/>
          </p:nvPr>
        </p:nvSpPr>
        <p:spPr>
          <a:xfrm>
            <a:off x="612775" y="1600200"/>
            <a:ext cx="8153400" cy="4495800"/>
          </a:xfrm>
        </p:spPr>
        <p:txBody>
          <a:bodyPr>
            <a:normAutofit lnSpcReduction="10000"/>
          </a:bodyPr>
          <a:lstStyle/>
          <a:p>
            <a:r>
              <a:rPr lang="tr-TR" sz="2400" smtClean="0"/>
              <a:t>Ayşe ve babası ile bireysel görüşmeler ile ev ziyaretinde edinilen bilgiler ve izlenimler sonrasında </a:t>
            </a:r>
            <a:r>
              <a:rPr lang="tr-TR" sz="2400" b="1" smtClean="0"/>
              <a:t>Ayşe’nin risk koşulları ve sorun odakları tanımlanır</a:t>
            </a:r>
            <a:r>
              <a:rPr lang="tr-TR" sz="2400" smtClean="0"/>
              <a:t>.</a:t>
            </a:r>
            <a:endParaRPr lang="en-US" sz="2400" smtClean="0"/>
          </a:p>
          <a:p>
            <a:r>
              <a:rPr lang="tr-TR" sz="2400" smtClean="0"/>
              <a:t>Sınıf rehber öğretmeni, rehber öğretmeni ve ilgili müdür yardımcısını </a:t>
            </a:r>
            <a:r>
              <a:rPr lang="en-US" sz="2400" smtClean="0"/>
              <a:t>RİTA</a:t>
            </a:r>
            <a:r>
              <a:rPr lang="tr-TR" sz="2400" smtClean="0"/>
              <a:t> toplantısınıa davet eder.</a:t>
            </a:r>
            <a:endParaRPr lang="en-US" sz="2400" smtClean="0"/>
          </a:p>
          <a:p>
            <a:r>
              <a:rPr lang="en-US" sz="2400" smtClean="0"/>
              <a:t>RİTA</a:t>
            </a:r>
            <a:r>
              <a:rPr lang="tr-TR" sz="2400" smtClean="0"/>
              <a:t>’da Ayşe’nin </a:t>
            </a:r>
            <a:r>
              <a:rPr lang="tr-TR" sz="2400" b="1" smtClean="0"/>
              <a:t>sorun odaklarına ilişkin atılması gereken somut adımlar plana yazılır</a:t>
            </a:r>
            <a:r>
              <a:rPr lang="tr-TR" sz="2400" smtClean="0"/>
              <a:t>. Her adımın kimin tarafından yapılacağı belirtilir. Ayrıca planlanan adımlar ve sonuçlarının takibi için ne kadar süreye ihtiyaç olduğu planlanıp, bir sonraki takip/değerlendirme toplantısı planlanır. </a:t>
            </a:r>
            <a:endParaRPr lang="en-US" sz="2400" smtClean="0"/>
          </a:p>
          <a:p>
            <a:r>
              <a:rPr lang="en-US" sz="2400" smtClean="0"/>
              <a:t>RİTA</a:t>
            </a:r>
            <a:r>
              <a:rPr lang="tr-TR" sz="2400" smtClean="0"/>
              <a:t>’daki plan ve adımları sınıf rehber öğretmeni tarafından Ayşe’ye ve babasına bildirilir.</a:t>
            </a:r>
            <a:endParaRPr lang="en-US" sz="24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extLst>
              <p:ext uri="{D42A27DB-BD31-4B8C-83A1-F6EECF244321}">
                <p14:modId xmlns:p14="http://schemas.microsoft.com/office/powerpoint/2010/main" val="1745538412"/>
              </p:ext>
            </p:extLst>
          </p:nvPr>
        </p:nvGraphicFramePr>
        <p:xfrm>
          <a:off x="304800" y="470855"/>
          <a:ext cx="8534400" cy="6096000"/>
        </p:xfrm>
        <a:graphic>
          <a:graphicData uri="http://schemas.openxmlformats.org/presentationml/2006/ole">
            <mc:AlternateContent xmlns:mc="http://schemas.openxmlformats.org/markup-compatibility/2006">
              <mc:Choice xmlns:v="urn:schemas-microsoft-com:vml" Requires="v">
                <p:oleObj spid="_x0000_s47107" name="Document" r:id="rId3" imgW="21942857" imgH="16457143" progId="Word.Document.12">
                  <p:link updateAutomatic="1"/>
                </p:oleObj>
              </mc:Choice>
              <mc:Fallback>
                <p:oleObj name="Document" r:id="rId3" imgW="21942857" imgH="16457143"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0855"/>
                        <a:ext cx="8534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extLst>
              <p:ext uri="{D42A27DB-BD31-4B8C-83A1-F6EECF244321}">
                <p14:modId xmlns:p14="http://schemas.microsoft.com/office/powerpoint/2010/main" val="1163860362"/>
              </p:ext>
            </p:extLst>
          </p:nvPr>
        </p:nvGraphicFramePr>
        <p:xfrm>
          <a:off x="685800" y="609600"/>
          <a:ext cx="7924800" cy="5715000"/>
        </p:xfrm>
        <a:graphic>
          <a:graphicData uri="http://schemas.openxmlformats.org/presentationml/2006/ole">
            <mc:AlternateContent xmlns:mc="http://schemas.openxmlformats.org/markup-compatibility/2006">
              <mc:Choice xmlns:v="urn:schemas-microsoft-com:vml" Requires="v">
                <p:oleObj spid="_x0000_s48131" name="Document" r:id="rId3" imgW="21942857" imgH="14526984" progId="Word.Document.12">
                  <p:link updateAutomatic="1"/>
                </p:oleObj>
              </mc:Choice>
              <mc:Fallback>
                <p:oleObj name="Document" r:id="rId3" imgW="21942857" imgH="14526984"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7924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a:t>Geçtiğimiz yıl ADEY uygulamaları ile Erken Uyarı uygulamaları yeterince bütünleştirilmemişti.  Dolayısıyla erken uyarı için yapılması gerekenler ile ADEY için yapılması gerekenler karışabiliyordu.</a:t>
            </a:r>
          </a:p>
          <a:p>
            <a:r>
              <a:rPr lang="en-US"/>
              <a:t>Geçen zaman içinde Erken Uyarı ve ADEY bütünleştirildi. Sorular tekrar çalışıldı. </a:t>
            </a:r>
          </a:p>
          <a:p>
            <a:r>
              <a:rPr lang="en-US"/>
              <a:t>Gelecek yarıyıl için e-okul modülleri hazırlanıyor</a:t>
            </a:r>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extLst>
              <p:ext uri="{D42A27DB-BD31-4B8C-83A1-F6EECF244321}">
                <p14:modId xmlns:p14="http://schemas.microsoft.com/office/powerpoint/2010/main" val="479119932"/>
              </p:ext>
            </p:extLst>
          </p:nvPr>
        </p:nvGraphicFramePr>
        <p:xfrm>
          <a:off x="533400" y="838200"/>
          <a:ext cx="8153400" cy="5334000"/>
        </p:xfrm>
        <a:graphic>
          <a:graphicData uri="http://schemas.openxmlformats.org/presentationml/2006/ole">
            <mc:AlternateContent xmlns:mc="http://schemas.openxmlformats.org/markup-compatibility/2006">
              <mc:Choice xmlns:v="urn:schemas-microsoft-com:vml" Requires="v">
                <p:oleObj spid="_x0000_s49155" name="Document" r:id="rId3" imgW="21942857" imgH="12749206" progId="Word.Document.12">
                  <p:link updateAutomatic="1"/>
                </p:oleObj>
              </mc:Choice>
              <mc:Fallback>
                <p:oleObj name="Document" r:id="rId3" imgW="21942857" imgH="12749206"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38200"/>
                        <a:ext cx="8153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r>
              <a:rPr lang="en-US" b="1" smtClean="0"/>
              <a:t>Yönlendirme kılavuzu</a:t>
            </a:r>
          </a:p>
        </p:txBody>
      </p:sp>
      <p:sp>
        <p:nvSpPr>
          <p:cNvPr id="39939" name="Content Placeholder 2"/>
          <p:cNvSpPr>
            <a:spLocks noGrp="1"/>
          </p:cNvSpPr>
          <p:nvPr>
            <p:ph sz="quarter" idx="1"/>
          </p:nvPr>
        </p:nvSpPr>
        <p:spPr>
          <a:xfrm>
            <a:off x="612775" y="1600200"/>
            <a:ext cx="8153400" cy="4495800"/>
          </a:xfrm>
        </p:spPr>
        <p:txBody>
          <a:bodyPr/>
          <a:lstStyle/>
          <a:p>
            <a:r>
              <a:rPr lang="en-US" smtClean="0"/>
              <a:t>El kitaplarında bulunan YILDIRIM ilçesi ve BURSA ili için ulaşılabilecek hizmetler listesi hazırlanmıştır.  </a:t>
            </a:r>
          </a:p>
          <a:p>
            <a:r>
              <a:rPr lang="en-US" smtClean="0"/>
              <a:t>Bu kılavuz sayesinde RİTA’da hazırlanacak plan için gerekli yönlendirme bilgileri kolaylıkla ulaşılabilecektir.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a:t>Ön Değerlendirme Ekibine Yönlendirme</a:t>
            </a:r>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Okulda çocukların içinde bulundukları risklere ilişkin yapılacak birçok çalışma bulunmaktadır.</a:t>
            </a:r>
          </a:p>
          <a:p>
            <a:r>
              <a:rPr lang="en-US"/>
              <a:t>Çocuğun öğretmenleri, rehber öğretmen ve müdür yardımcıları/müdür tarafından önemsendiğini görmesi, ilgilenildiğini hissetmesi çoğu zaman çalışmalar için önemli bir altyapı sağlamış oluyor.</a:t>
            </a:r>
          </a:p>
          <a:p>
            <a:pPr>
              <a:buNone/>
            </a:pP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Ön Değerlendirme Ekibini çağırmadan önce yapılması gerekenler:</a:t>
            </a:r>
          </a:p>
        </p:txBody>
      </p:sp>
      <p:sp>
        <p:nvSpPr>
          <p:cNvPr id="3" name="Content Placeholder 2"/>
          <p:cNvSpPr>
            <a:spLocks noGrp="1"/>
          </p:cNvSpPr>
          <p:nvPr>
            <p:ph idx="1"/>
          </p:nvPr>
        </p:nvSpPr>
        <p:spPr/>
        <p:txBody>
          <a:bodyPr/>
          <a:lstStyle/>
          <a:p>
            <a:r>
              <a:rPr lang="en-US"/>
              <a:t>RİTA’nın toplanmış olması</a:t>
            </a:r>
          </a:p>
          <a:p>
            <a:r>
              <a:rPr lang="en-US"/>
              <a:t>RİTA’da hazırlanmış olan plan doğrultusunda çalışmaların yapılmış olması</a:t>
            </a:r>
          </a:p>
          <a:p>
            <a:r>
              <a:rPr lang="en-US"/>
              <a:t>Yapılan çalışmalara karşın olumlu bir sonuç alınamaması ya da daha ciddi risklerin varlığından haberdar olmak koşullarında Ön Değerlendirme ekibine başvurulabilinir.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normAutofit fontScale="90000"/>
          </a:bodyPr>
          <a:lstStyle/>
          <a:p>
            <a:r>
              <a:rPr lang="en-US" b="1" smtClean="0"/>
              <a:t>Ön Değerlendirme Ekibine yönlendirme koşulları (Çoklu Risk)</a:t>
            </a:r>
          </a:p>
        </p:txBody>
      </p:sp>
      <p:sp>
        <p:nvSpPr>
          <p:cNvPr id="41987" name="Content Placeholder 2"/>
          <p:cNvSpPr>
            <a:spLocks noGrp="1"/>
          </p:cNvSpPr>
          <p:nvPr>
            <p:ph sz="quarter" idx="1"/>
          </p:nvPr>
        </p:nvSpPr>
        <p:spPr>
          <a:xfrm>
            <a:off x="612775" y="1600200"/>
            <a:ext cx="8153400" cy="4495800"/>
          </a:xfrm>
        </p:spPr>
        <p:txBody>
          <a:bodyPr>
            <a:normAutofit lnSpcReduction="10000"/>
          </a:bodyPr>
          <a:lstStyle/>
          <a:p>
            <a:r>
              <a:rPr lang="tr-TR" sz="2400" b="1" i="1" smtClean="0"/>
              <a:t>AİLE HİÇ BİR ŞEKİLDE İŞBİRLİĞİ YAPMIYOR İSE</a:t>
            </a:r>
          </a:p>
          <a:p>
            <a:r>
              <a:rPr lang="tr-TR" sz="2400" b="1" i="1" smtClean="0"/>
              <a:t>Aile yapısında ciddi sorunlar varsa</a:t>
            </a:r>
            <a:r>
              <a:rPr lang="tr-TR" sz="2400" smtClean="0"/>
              <a:t> (ebeveynlerden biri ölmüş, ebeveynlerden biri terk etmiş, boşanma/ayrılma yaşanmış ise, üveylik durumu var ise ya da aile içinde ciddi anlaşmazlıklar, şiddet var ise)</a:t>
            </a:r>
            <a:endParaRPr lang="en-US" sz="2400" smtClean="0"/>
          </a:p>
          <a:p>
            <a:r>
              <a:rPr lang="tr-TR" sz="2400" b="1" i="1" smtClean="0"/>
              <a:t>Ebeveynlerin birinde ya da birinden fazlasında ebeveynlik fonksiyonlarını yerine getirebilmeyi engelleyen durumlar var ise </a:t>
            </a:r>
            <a:r>
              <a:rPr lang="tr-TR" sz="2400" i="1" smtClean="0"/>
              <a:t>(ağır psikiyatrik tablo (depresyon, şizofreni gibi), madde kullanımı ya da riski, ebeveynlerden birinde ciddi zeka geriliği)</a:t>
            </a:r>
            <a:endParaRPr lang="en-US" sz="2400" smtClean="0"/>
          </a:p>
          <a:p>
            <a:r>
              <a:rPr lang="tr-TR" sz="2400" b="1" i="1" smtClean="0"/>
              <a:t>Maddi sorunlar var ise </a:t>
            </a:r>
            <a:r>
              <a:rPr lang="tr-TR" sz="2400" i="1" smtClean="0"/>
              <a:t>(ebeveynler işsiz, düzensiz çalışıyor ya da aileye gelen gelir en temel ihtiyaçları karşılamak için yeterli değil ise)</a:t>
            </a:r>
            <a:endParaRPr lang="en-US" sz="2400" smtClean="0"/>
          </a:p>
          <a:p>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endParaRPr lang="en-US"/>
          </a:p>
        </p:txBody>
      </p:sp>
      <p:sp>
        <p:nvSpPr>
          <p:cNvPr id="43011" name="Content Placeholder 2"/>
          <p:cNvSpPr>
            <a:spLocks noGrp="1"/>
          </p:cNvSpPr>
          <p:nvPr>
            <p:ph sz="quarter" idx="1"/>
          </p:nvPr>
        </p:nvSpPr>
        <p:spPr>
          <a:xfrm>
            <a:off x="612775" y="1600200"/>
            <a:ext cx="8153400" cy="4495800"/>
          </a:xfrm>
        </p:spPr>
        <p:txBody>
          <a:bodyPr/>
          <a:lstStyle/>
          <a:p>
            <a:r>
              <a:rPr lang="tr-TR" sz="2400" b="1" i="1" smtClean="0"/>
              <a:t>Ebeveyn çocuk yetiştirme konusunda bilgisiz ve zorlanıyor ise </a:t>
            </a:r>
            <a:r>
              <a:rPr lang="tr-TR" sz="2400" i="1" smtClean="0"/>
              <a:t>(örneğin, çocuğun özelliklerinin ebeveyn tarafından yeterli düzeyde anlaşılmadığı ve uygun şekilde davranılmadığı izlenimi var ise)</a:t>
            </a:r>
            <a:endParaRPr lang="en-US" sz="2400" smtClean="0"/>
          </a:p>
          <a:p>
            <a:r>
              <a:rPr lang="tr-TR" sz="2400" b="1" i="1" smtClean="0"/>
              <a:t>Ebeveynin çocuğu ile gerekli düzeyde ilgilenemediği ya da ihmal etme riski bulunduğu izlenimi oluşmuş ise </a:t>
            </a:r>
            <a:r>
              <a:rPr lang="tr-TR" sz="2400" i="1" smtClean="0"/>
              <a:t>(ebeveyn ile çocuk arasında olumlu bir ilişkinin olmadığı görülmüş ya da düşünülmekte ise, çocukların yeterince ebeveynleri tarafından gözetim almadıkları inancı oluşursa, çocuğun kronik bir rahatsızlığına yeterli düzeyde gerekli tıbbi bakım verilmiyor ya da hekim tarafından takip edilmesi sağlanmıyor ise)</a:t>
            </a:r>
            <a:endParaRPr lang="en-US" sz="2400" smtClean="0"/>
          </a:p>
          <a:p>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endParaRPr lang="en-US"/>
          </a:p>
        </p:txBody>
      </p:sp>
      <p:sp>
        <p:nvSpPr>
          <p:cNvPr id="44035" name="Content Placeholder 2"/>
          <p:cNvSpPr>
            <a:spLocks noGrp="1"/>
          </p:cNvSpPr>
          <p:nvPr>
            <p:ph sz="quarter" idx="1"/>
          </p:nvPr>
        </p:nvSpPr>
        <p:spPr>
          <a:xfrm>
            <a:off x="612775" y="1600200"/>
            <a:ext cx="8153400" cy="4495800"/>
          </a:xfrm>
        </p:spPr>
        <p:txBody>
          <a:bodyPr>
            <a:normAutofit lnSpcReduction="10000"/>
          </a:bodyPr>
          <a:lstStyle/>
          <a:p>
            <a:r>
              <a:rPr lang="tr-TR" b="1" i="1" smtClean="0"/>
              <a:t>Ebeveyn çocuğunun okula gitmesi konusunda destekleyici bir tavır içinde değil ise</a:t>
            </a:r>
            <a:r>
              <a:rPr lang="tr-TR" smtClean="0"/>
              <a:t> </a:t>
            </a:r>
            <a:r>
              <a:rPr lang="tr-TR" i="1" smtClean="0"/>
              <a:t>(çocuğun okula gitmesi için gerekli destek sunulmuyor ya da okuldan aile içinde başka çocuk ya da yetişkinlere bakım vermek için alınma riski var ise)</a:t>
            </a:r>
            <a:endParaRPr lang="en-US" smtClean="0"/>
          </a:p>
          <a:p>
            <a:r>
              <a:rPr lang="tr-TR" b="1" i="1" smtClean="0"/>
              <a:t>Aile içinde yakın dönemde ciddi kayıplar gerçekleşip aile bireyleri bu konuda yeterli başetme kapasitesi sergileyemiyorsa</a:t>
            </a:r>
            <a:endParaRPr lang="en-US" smtClean="0"/>
          </a:p>
          <a:p>
            <a:pPr>
              <a:buFont typeface="Wingdings" charset="2"/>
              <a:buNone/>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a:t>MEB Temel Eğitim Genel Müdürlüğü daha donanımlı olarak Erken Uyarı-ADEY çalışmalarını e-okul üzerinden çalıştıktan sonra sistemi açacak. Eğitimler yapılacak. </a:t>
            </a:r>
          </a:p>
          <a:p>
            <a:r>
              <a:rPr lang="en-US"/>
              <a:t>Bu yüzden bu dönem RİDEF formları matbu olarak öğrenci sayısı kadar basılarak okullara dağıtılacak.</a:t>
            </a:r>
          </a:p>
          <a:p>
            <a:r>
              <a:rPr lang="en-US"/>
              <a:t>Yıldırım Erken Uyarı Yürütme Kurulunun desteği ile de ilçedeki okullarda özellikle RİTA’ların işleyişine yönelik çalışma başlatılıyor.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050"/>
          </a:xfrm>
        </p:spPr>
        <p:txBody>
          <a:bodyPr>
            <a:normAutofit fontScale="92500" lnSpcReduction="10000"/>
          </a:bodyPr>
          <a:lstStyle/>
          <a:p>
            <a:r>
              <a:rPr lang="en-US" b="1"/>
              <a:t>1.-4. sınıf</a:t>
            </a:r>
            <a:r>
              <a:rPr lang="en-US"/>
              <a:t>: </a:t>
            </a:r>
            <a:r>
              <a:rPr lang="en-US" b="1"/>
              <a:t>TEK FORM </a:t>
            </a:r>
            <a:r>
              <a:rPr lang="en-US"/>
              <a:t>- Sınıf öğretmeni öğrenci hakkındaki gözlemleri ve bilgisine göre dolduracak.</a:t>
            </a:r>
          </a:p>
          <a:p>
            <a:r>
              <a:rPr lang="en-US" b="1"/>
              <a:t>4-12. sınıf: İKİ FORM </a:t>
            </a:r>
            <a:r>
              <a:rPr lang="en-US"/>
              <a:t>– Sınıf rehber öğretmeni formu ve Öğrenci formu</a:t>
            </a:r>
          </a:p>
          <a:p>
            <a:pPr lvl="1"/>
            <a:r>
              <a:rPr lang="en-US"/>
              <a:t>Sınıf rehber öğretmeni öğrenciye yönelik gözlem ve bilgisini kullanacak. Ayrıca Şube Öğretmenler Kurulu (ŞÖK)’de öğrenciler tek tek konuşularak formda cevaplanamamış sorular cevaplancak</a:t>
            </a:r>
          </a:p>
          <a:p>
            <a:pPr lvl="1"/>
            <a:r>
              <a:rPr lang="en-US"/>
              <a:t>Öğrenci kendi formunu dolduracak. Öğrencinin formu cevap anahtarına göre değerlendirilecek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5299</TotalTime>
  <Words>3959</Words>
  <Application>Microsoft Office PowerPoint</Application>
  <PresentationFormat>On-screen Show (4:3)</PresentationFormat>
  <Paragraphs>488</Paragraphs>
  <Slides>77</Slides>
  <Notes>0</Notes>
  <HiddenSlides>0</HiddenSlides>
  <MMClips>0</MMClips>
  <ScaleCrop>false</ScaleCrop>
  <HeadingPairs>
    <vt:vector size="6" baseType="variant">
      <vt:variant>
        <vt:lpstr>Theme</vt:lpstr>
      </vt:variant>
      <vt:variant>
        <vt:i4>1</vt:i4>
      </vt:variant>
      <vt:variant>
        <vt:lpstr>Links</vt:lpstr>
      </vt:variant>
      <vt:variant>
        <vt:i4>3</vt:i4>
      </vt:variant>
      <vt:variant>
        <vt:lpstr>Slide Titles</vt:lpstr>
      </vt:variant>
      <vt:variant>
        <vt:i4>77</vt:i4>
      </vt:variant>
    </vt:vector>
  </HeadingPairs>
  <TitlesOfParts>
    <vt:vector size="81" baseType="lpstr">
      <vt:lpstr>Office Theme</vt:lpstr>
      <vt:lpstr>???</vt:lpstr>
      <vt:lpstr>???</vt:lpstr>
      <vt:lpstr>???</vt:lpstr>
      <vt:lpstr>Erken Uyarı Modeli</vt:lpstr>
      <vt:lpstr>Genelge</vt:lpstr>
      <vt:lpstr>PowerPoint Presentation</vt:lpstr>
      <vt:lpstr>Neden Önleme?</vt:lpstr>
      <vt:lpstr>Modelin unsurları:</vt:lpstr>
      <vt:lpstr>Bakanlık bünyesinde çalışmalar: İki Genel Müdürlüğün ortaklaşa çalışması</vt:lpstr>
      <vt:lpstr>PowerPoint Presentation</vt:lpstr>
      <vt:lpstr>PowerPoint Presentation</vt:lpstr>
      <vt:lpstr>PowerPoint Presentation</vt:lpstr>
      <vt:lpstr>Risk Tarama Süreci</vt:lpstr>
      <vt:lpstr>Risk Takip Kurulu</vt:lpstr>
      <vt:lpstr>Ön Değerlendirme Ekibi</vt:lpstr>
      <vt:lpstr>RİDEF FORMLARI</vt:lpstr>
      <vt:lpstr>Gözlemler ve bilgi edinimi</vt:lpstr>
      <vt:lpstr>PowerPoint Presentation</vt:lpstr>
      <vt:lpstr>PowerPoint Presentation</vt:lpstr>
      <vt:lpstr>PowerPoint Presentation</vt:lpstr>
      <vt:lpstr>Akademik başarı soruları</vt:lpstr>
      <vt:lpstr>PowerPoint Presentation</vt:lpstr>
      <vt:lpstr>RİDEF DEĞERLENDİRME</vt:lpstr>
      <vt:lpstr>Ailenin Ekonomik Durumu</vt:lpstr>
      <vt:lpstr>PowerPoint Presentation</vt:lpstr>
      <vt:lpstr>PowerPoint Presentation</vt:lpstr>
      <vt:lpstr>RİDEF DEĞERLENDİRME</vt:lpstr>
      <vt:lpstr>Aile yapısı</vt:lpstr>
      <vt:lpstr>PowerPoint Presentation</vt:lpstr>
      <vt:lpstr>RİDEF DEĞERLENDİRME</vt:lpstr>
      <vt:lpstr>Ebeveynlik Kapasitesi</vt:lpstr>
      <vt:lpstr>PowerPoint Presentation</vt:lpstr>
      <vt:lpstr>PowerPoint Presentation</vt:lpstr>
      <vt:lpstr>PowerPoint Presentation</vt:lpstr>
      <vt:lpstr>RİDEF DEĞERLENDİRME</vt:lpstr>
      <vt:lpstr>Çocuğun gelişimsel sorunları</vt:lpstr>
      <vt:lpstr>PowerPoint Presentation</vt:lpstr>
      <vt:lpstr>PowerPoint Presentation</vt:lpstr>
      <vt:lpstr>PowerPoint Presentation</vt:lpstr>
      <vt:lpstr>PowerPoint Presentation</vt:lpstr>
      <vt:lpstr>PowerPoint Presentation</vt:lpstr>
      <vt:lpstr>RİDEF DEĞERLENDİRME</vt:lpstr>
      <vt:lpstr>RİDEF Formu</vt:lpstr>
      <vt:lpstr>RİDEF (5.-12. sınıf)</vt:lpstr>
      <vt:lpstr>Akademik başarı soruları</vt:lpstr>
      <vt:lpstr>PowerPoint Presentation</vt:lpstr>
      <vt:lpstr>RİDEF DEĞERLENDİRME</vt:lpstr>
      <vt:lpstr>Ailenin Ekonomik Durumu</vt:lpstr>
      <vt:lpstr>RİDEF DEĞERLENDİRME</vt:lpstr>
      <vt:lpstr>Aile Yapısına ilişkin Riskler</vt:lpstr>
      <vt:lpstr>RİDEF DEĞERLENDİRME</vt:lpstr>
      <vt:lpstr>Ebeveynlik Kapasitesi</vt:lpstr>
      <vt:lpstr>PowerPoint Presentation</vt:lpstr>
      <vt:lpstr>PowerPoint Presentation</vt:lpstr>
      <vt:lpstr>RİDEF DEĞERLENDİRME</vt:lpstr>
      <vt:lpstr>Öğrencinin Gelişimi Hakkında</vt:lpstr>
      <vt:lpstr>PowerPoint Presentation</vt:lpstr>
      <vt:lpstr>PowerPoint Presentation</vt:lpstr>
      <vt:lpstr>RİDEF DEĞERLENDİRME</vt:lpstr>
      <vt:lpstr>RİTA’ların İşleyişi</vt:lpstr>
      <vt:lpstr>RİTA’da kimler var?</vt:lpstr>
      <vt:lpstr>PowerPoint Presentation</vt:lpstr>
      <vt:lpstr>RİTA’nın amacı</vt:lpstr>
      <vt:lpstr>Yönlendirme </vt:lpstr>
      <vt:lpstr>Örnek vaka:</vt:lpstr>
      <vt:lpstr>Öğrenilmesi gerekenler</vt:lpstr>
      <vt:lpstr>PowerPoint Presentation</vt:lpstr>
      <vt:lpstr>PowerPoint Presentation</vt:lpstr>
      <vt:lpstr>Öğrenmek için yapılması gerekenler</vt:lpstr>
      <vt:lpstr>PowerPoint Presentation</vt:lpstr>
      <vt:lpstr>PowerPoint Presentation</vt:lpstr>
      <vt:lpstr>PowerPoint Presentation</vt:lpstr>
      <vt:lpstr>PowerPoint Presentation</vt:lpstr>
      <vt:lpstr>Yönlendirme kılavuzu</vt:lpstr>
      <vt:lpstr>Ön Değerlendirme Ekibine Yönlendirme</vt:lpstr>
      <vt:lpstr>PowerPoint Presentation</vt:lpstr>
      <vt:lpstr>Ön Değerlendirme Ekibini çağırmadan önce yapılması gerekenler:</vt:lpstr>
      <vt:lpstr>Ön Değerlendirme Ekibine yönlendirme koşulları (Çoklu Risk)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Serra Muderrisoglu</dc:creator>
  <cp:lastModifiedBy>Eylen Savur</cp:lastModifiedBy>
  <cp:revision>46</cp:revision>
  <dcterms:created xsi:type="dcterms:W3CDTF">2012-12-22T04:08:44Z</dcterms:created>
  <dcterms:modified xsi:type="dcterms:W3CDTF">2012-12-26T07:28:01Z</dcterms:modified>
</cp:coreProperties>
</file>