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20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Click to edit Master subtitle style</a:t>
            </a:r>
            <a:endParaRPr lang="en-US"/>
          </a:p>
        </p:txBody>
      </p:sp>
      <p:sp>
        <p:nvSpPr>
          <p:cNvPr id="4" name="Date Placeholder 3"/>
          <p:cNvSpPr>
            <a:spLocks noGrp="1"/>
          </p:cNvSpPr>
          <p:nvPr>
            <p:ph type="dt" sz="half" idx="10"/>
          </p:nvPr>
        </p:nvSpPr>
        <p:spPr/>
        <p:txBody>
          <a:bodyPr/>
          <a:lstStyle/>
          <a:p>
            <a:fld id="{62762E32-AAF1-0144-856E-2A7FC534E8D9}" type="datetimeFigureOut">
              <a:t>11/14/12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62762E32-AAF1-0144-856E-2A7FC534E8D9}" type="datetimeFigureOut">
              <a:t>11/14/12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62762E32-AAF1-0144-856E-2A7FC534E8D9}" type="datetimeFigureOut">
              <a:t>11/14/12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idx="1"/>
          </p:nvPr>
        </p:nvSpPr>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62762E32-AAF1-0144-856E-2A7FC534E8D9}" type="datetimeFigureOut">
              <a:t>11/14/12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Click to edit Master text styles</a:t>
            </a:r>
          </a:p>
        </p:txBody>
      </p:sp>
      <p:sp>
        <p:nvSpPr>
          <p:cNvPr id="4" name="Date Placeholder 3"/>
          <p:cNvSpPr>
            <a:spLocks noGrp="1"/>
          </p:cNvSpPr>
          <p:nvPr>
            <p:ph type="dt" sz="half" idx="10"/>
          </p:nvPr>
        </p:nvSpPr>
        <p:spPr/>
        <p:txBody>
          <a:bodyPr/>
          <a:lstStyle/>
          <a:p>
            <a:fld id="{62762E32-AAF1-0144-856E-2A7FC534E8D9}" type="datetimeFigureOut">
              <a:t>11/14/12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Date Placeholder 4"/>
          <p:cNvSpPr>
            <a:spLocks noGrp="1"/>
          </p:cNvSpPr>
          <p:nvPr>
            <p:ph type="dt" sz="half" idx="10"/>
          </p:nvPr>
        </p:nvSpPr>
        <p:spPr/>
        <p:txBody>
          <a:bodyPr/>
          <a:lstStyle/>
          <a:p>
            <a:fld id="{62762E32-AAF1-0144-856E-2A7FC534E8D9}" type="datetimeFigureOut">
              <a:t>11/14/12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Date Placeholder 6"/>
          <p:cNvSpPr>
            <a:spLocks noGrp="1"/>
          </p:cNvSpPr>
          <p:nvPr>
            <p:ph type="dt" sz="half" idx="10"/>
          </p:nvPr>
        </p:nvSpPr>
        <p:spPr/>
        <p:txBody>
          <a:bodyPr/>
          <a:lstStyle/>
          <a:p>
            <a:fld id="{62762E32-AAF1-0144-856E-2A7FC534E8D9}" type="datetimeFigureOut">
              <a:t>11/14/12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Date Placeholder 2"/>
          <p:cNvSpPr>
            <a:spLocks noGrp="1"/>
          </p:cNvSpPr>
          <p:nvPr>
            <p:ph type="dt" sz="half" idx="10"/>
          </p:nvPr>
        </p:nvSpPr>
        <p:spPr/>
        <p:txBody>
          <a:bodyPr/>
          <a:lstStyle/>
          <a:p>
            <a:fld id="{62762E32-AAF1-0144-856E-2A7FC534E8D9}" type="datetimeFigureOut">
              <a:t>11/14/12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62E32-AAF1-0144-856E-2A7FC534E8D9}" type="datetimeFigureOut">
              <a:t>11/14/12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62762E32-AAF1-0144-856E-2A7FC534E8D9}" type="datetimeFigureOut">
              <a:t>11/14/12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62762E32-AAF1-0144-856E-2A7FC534E8D9}" type="datetimeFigureOut">
              <a:t>11/14/12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8CDD1-6767-834F-9D2B-9BD965DFA123}" type="slidenum">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62E32-AAF1-0144-856E-2A7FC534E8D9}" type="datetimeFigureOut">
              <a:t>11/14/12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8CDD1-6767-834F-9D2B-9BD965DFA12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a:t>Ön Değerlendirme Ekibine Yönlendirme</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Okulda çocukların içinde bulundukları risklere ilişkin yapılacak birçok çalışma bulunmaktadır.</a:t>
            </a:r>
          </a:p>
          <a:p>
            <a:r>
              <a:rPr lang="en-US"/>
              <a:t>Çocuğun öğretmenleri, rehber öğretmen ve müdür yardımcıları/müdür tarafından önemsendiğini görmesi, ilgilenildiğini hissetmesi çoğu zaman çalışmalar için önemli bir altyapı sağlamış oluyor.</a:t>
            </a:r>
          </a:p>
          <a:p>
            <a:pPr>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Ön Değerlendirme Ekibini çağırmadan önce yapılması gerekenler:</a:t>
            </a:r>
          </a:p>
        </p:txBody>
      </p:sp>
      <p:sp>
        <p:nvSpPr>
          <p:cNvPr id="3" name="Content Placeholder 2"/>
          <p:cNvSpPr>
            <a:spLocks noGrp="1"/>
          </p:cNvSpPr>
          <p:nvPr>
            <p:ph idx="1"/>
          </p:nvPr>
        </p:nvSpPr>
        <p:spPr/>
        <p:txBody>
          <a:bodyPr/>
          <a:lstStyle/>
          <a:p>
            <a:r>
              <a:rPr lang="en-US"/>
              <a:t>RİTA’nın toplanmış olması</a:t>
            </a:r>
          </a:p>
          <a:p>
            <a:r>
              <a:rPr lang="en-US"/>
              <a:t>RİTA’da hazırlanmış olan plan doğrultusunda çalışmaların yapılmış olması</a:t>
            </a:r>
          </a:p>
          <a:p>
            <a:r>
              <a:rPr lang="en-US"/>
              <a:t>Yapılan çalışmalara karşın olumlu bir sonuç alınamaması ya da daha ciddi risklerin varlığından haberdar olmak koşullarında Ön Değerlendirme ekibine başvurulabilinir.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12775" y="228600"/>
            <a:ext cx="8153400" cy="990600"/>
          </a:xfrm>
        </p:spPr>
        <p:txBody>
          <a:bodyPr>
            <a:normAutofit fontScale="90000"/>
          </a:bodyPr>
          <a:lstStyle/>
          <a:p>
            <a:r>
              <a:rPr lang="en-US" b="1" smtClean="0"/>
              <a:t>Ön Değerlendirme Ekibine yönlendirme koşulları (Çoklu Risk)</a:t>
            </a:r>
          </a:p>
        </p:txBody>
      </p:sp>
      <p:sp>
        <p:nvSpPr>
          <p:cNvPr id="41987" name="Content Placeholder 2"/>
          <p:cNvSpPr>
            <a:spLocks noGrp="1"/>
          </p:cNvSpPr>
          <p:nvPr>
            <p:ph sz="quarter" idx="1"/>
          </p:nvPr>
        </p:nvSpPr>
        <p:spPr>
          <a:xfrm>
            <a:off x="612775" y="1600200"/>
            <a:ext cx="8153400" cy="4495800"/>
          </a:xfrm>
        </p:spPr>
        <p:txBody>
          <a:bodyPr>
            <a:normAutofit lnSpcReduction="10000"/>
          </a:bodyPr>
          <a:lstStyle/>
          <a:p>
            <a:r>
              <a:rPr lang="tr-TR" sz="2400" b="1" i="1" smtClean="0"/>
              <a:t>AİLE HİÇ BİR ŞEKİLDE İŞBİRLİĞİ YAPMIYOR İSE</a:t>
            </a:r>
          </a:p>
          <a:p>
            <a:r>
              <a:rPr lang="tr-TR" sz="2400" b="1" i="1" smtClean="0"/>
              <a:t>Aile yapısında ciddi sorunlar varsa</a:t>
            </a:r>
            <a:r>
              <a:rPr lang="tr-TR" sz="2400" smtClean="0"/>
              <a:t> (ebeveynlerden biri ölmüş, ebeveynlerden biri terk etmiş, boşanma/ayrılma yaşanmış ise, üveylik durumu var ise ya da aile içinde ciddi anlaşmazlıklar, şiddet var ise)</a:t>
            </a:r>
            <a:endParaRPr lang="en-US" sz="2400" smtClean="0"/>
          </a:p>
          <a:p>
            <a:r>
              <a:rPr lang="tr-TR" sz="2400" b="1" i="1" smtClean="0"/>
              <a:t>Ebeveynlerin birinde ya da birinden fazlasında ebeveynlik fonksiyonlarını yerine getirebilmeyi engelleyen durumlar var ise </a:t>
            </a:r>
            <a:r>
              <a:rPr lang="tr-TR" sz="2400" i="1" smtClean="0"/>
              <a:t>(ağır psikiyatrik tablo (depresyon, şizofreni gibi), madde kullanımı ya da riski, ebeveynlerden birinde ciddi zeka geriliği)</a:t>
            </a:r>
            <a:endParaRPr lang="en-US" sz="2400" smtClean="0"/>
          </a:p>
          <a:p>
            <a:r>
              <a:rPr lang="tr-TR" sz="2400" b="1" i="1" smtClean="0"/>
              <a:t>Maddi sorunlar var ise </a:t>
            </a:r>
            <a:r>
              <a:rPr lang="tr-TR" sz="2400" i="1" smtClean="0"/>
              <a:t>(ebeveynler işsiz, düzensiz çalışıyor ya da aileye gelen gelir en temel ihtiyaçları karşılamak için yeterli değil ise)</a:t>
            </a:r>
            <a:endParaRPr lang="en-US" sz="2400" smtClean="0"/>
          </a:p>
          <a:p>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12775" y="228600"/>
            <a:ext cx="8153400" cy="990600"/>
          </a:xfrm>
        </p:spPr>
        <p:txBody>
          <a:bodyPr/>
          <a:lstStyle/>
          <a:p>
            <a:endParaRPr lang="en-US"/>
          </a:p>
        </p:txBody>
      </p:sp>
      <p:sp>
        <p:nvSpPr>
          <p:cNvPr id="43011" name="Content Placeholder 2"/>
          <p:cNvSpPr>
            <a:spLocks noGrp="1"/>
          </p:cNvSpPr>
          <p:nvPr>
            <p:ph sz="quarter" idx="1"/>
          </p:nvPr>
        </p:nvSpPr>
        <p:spPr>
          <a:xfrm>
            <a:off x="612775" y="1600200"/>
            <a:ext cx="8153400" cy="4495800"/>
          </a:xfrm>
        </p:spPr>
        <p:txBody>
          <a:bodyPr/>
          <a:lstStyle/>
          <a:p>
            <a:r>
              <a:rPr lang="tr-TR" sz="2400" b="1" i="1" smtClean="0"/>
              <a:t>Ebeveyn çocuk yetiştirme konusunda bilgisiz ve zorlanıyor ise </a:t>
            </a:r>
            <a:r>
              <a:rPr lang="tr-TR" sz="2400" i="1" smtClean="0"/>
              <a:t>(örneğin, çocuğun özelliklerinin ebeveyn tarafından yeterli düzeyde anlaşılmadığı ve uygun şekilde davranılmadığı izlenimi var ise)</a:t>
            </a:r>
            <a:endParaRPr lang="en-US" sz="2400" smtClean="0"/>
          </a:p>
          <a:p>
            <a:r>
              <a:rPr lang="tr-TR" sz="2400" b="1" i="1" smtClean="0"/>
              <a:t>Ebeveynin çocuğu ile gerekli düzeyde ilgilenemediği ya da ihmal etme riski bulunduğu izlenimi oluşmuş ise </a:t>
            </a:r>
            <a:r>
              <a:rPr lang="tr-TR" sz="2400" i="1" smtClean="0"/>
              <a:t>(ebeveyn ile çocuk arasında olumlu bir ilişkinin olmadığı görülmüş ya da düşünülmekte ise, çocukların yeterince ebeveynleri tarafından gözetim almadıkları inancı oluşursa, çocuğun kronik bir rahatsızlığına yeterli düzeyde gerekli tıbbi bakım verilmiyor ya da hekim tarafından takip edilmesi sağlanmıyor ise)</a:t>
            </a:r>
            <a:endParaRPr lang="en-US" sz="2400" smtClean="0"/>
          </a:p>
          <a:p>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775" y="228600"/>
            <a:ext cx="8153400" cy="990600"/>
          </a:xfrm>
        </p:spPr>
        <p:txBody>
          <a:bodyPr/>
          <a:lstStyle/>
          <a:p>
            <a:endParaRPr lang="en-US"/>
          </a:p>
        </p:txBody>
      </p:sp>
      <p:sp>
        <p:nvSpPr>
          <p:cNvPr id="44035" name="Content Placeholder 2"/>
          <p:cNvSpPr>
            <a:spLocks noGrp="1"/>
          </p:cNvSpPr>
          <p:nvPr>
            <p:ph sz="quarter" idx="1"/>
          </p:nvPr>
        </p:nvSpPr>
        <p:spPr>
          <a:xfrm>
            <a:off x="612775" y="1600200"/>
            <a:ext cx="8153400" cy="4495800"/>
          </a:xfrm>
        </p:spPr>
        <p:txBody>
          <a:bodyPr>
            <a:normAutofit lnSpcReduction="10000"/>
          </a:bodyPr>
          <a:lstStyle/>
          <a:p>
            <a:r>
              <a:rPr lang="tr-TR" b="1" i="1" smtClean="0"/>
              <a:t>Ebeveyn çocuğunun okula gitmesi konusunda destekleyici bir tavır içinde değil ise</a:t>
            </a:r>
            <a:r>
              <a:rPr lang="tr-TR" smtClean="0"/>
              <a:t> </a:t>
            </a:r>
            <a:r>
              <a:rPr lang="tr-TR" i="1" smtClean="0"/>
              <a:t>(çocuğun okula gitmesi için gerekli destek sunulmuyor ya da okuldan aile içinde başka çocuk ya da yetişkinlere bakım vermek için alınma riski var ise)</a:t>
            </a:r>
            <a:endParaRPr lang="en-US" smtClean="0"/>
          </a:p>
          <a:p>
            <a:r>
              <a:rPr lang="tr-TR" b="1" i="1" smtClean="0"/>
              <a:t>Aile içinde yakın dönemde ciddi kayıplar gerçekleşip aile bireyleri bu konuda yeterli başetme kapasitesi sergileyemiyorsa</a:t>
            </a:r>
            <a:endParaRPr lang="en-US" smtClean="0"/>
          </a:p>
          <a:p>
            <a:pPr>
              <a:buFont typeface="Wingdings" charset="2"/>
              <a:buNone/>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325</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Ön Değerlendirme Ekibine Yönlendirme</vt:lpstr>
      <vt:lpstr>PowerPoint Presentation</vt:lpstr>
      <vt:lpstr>Ön Değerlendirme Ekibini çağırmadan önce yapılması gerekenler:</vt:lpstr>
      <vt:lpstr>Ön Değerlendirme Ekibine yönlendirme koşulları (Çoklu Risk)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Ön Değerlendirme Ekibine Yönlendirme</dc:title>
  <dc:creator>Serra Muderrisoglu</dc:creator>
  <cp:lastModifiedBy>Eylen Savur</cp:lastModifiedBy>
  <cp:revision>2</cp:revision>
  <dcterms:created xsi:type="dcterms:W3CDTF">2012-11-14T07:13:19Z</dcterms:created>
  <dcterms:modified xsi:type="dcterms:W3CDTF">2012-12-26T07:34:55Z</dcterms:modified>
</cp:coreProperties>
</file>