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76" r:id="rId5"/>
    <p:sldId id="286" r:id="rId6"/>
    <p:sldId id="260" r:id="rId7"/>
    <p:sldId id="261" r:id="rId8"/>
    <p:sldId id="262" r:id="rId9"/>
    <p:sldId id="263" r:id="rId10"/>
    <p:sldId id="266" r:id="rId11"/>
    <p:sldId id="265" r:id="rId12"/>
    <p:sldId id="267" r:id="rId13"/>
    <p:sldId id="268" r:id="rId14"/>
    <p:sldId id="271" r:id="rId15"/>
    <p:sldId id="278" r:id="rId16"/>
    <p:sldId id="284" r:id="rId17"/>
    <p:sldId id="285" r:id="rId18"/>
    <p:sldId id="282" r:id="rId19"/>
    <p:sldId id="283"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4737" autoAdjust="0"/>
  </p:normalViewPr>
  <p:slideViewPr>
    <p:cSldViewPr snapToGrid="0" snapToObjects="1">
      <p:cViewPr>
        <p:scale>
          <a:sx n="77" d="100"/>
          <a:sy n="77" d="100"/>
        </p:scale>
        <p:origin x="-1176" y="-186"/>
      </p:cViewPr>
      <p:guideLst>
        <p:guide orient="horz" pos="2160"/>
        <p:guide pos="2880"/>
      </p:guideLst>
    </p:cSldViewPr>
  </p:slideViewPr>
  <p:outlineViewPr>
    <p:cViewPr>
      <p:scale>
        <a:sx n="33" d="100"/>
        <a:sy n="33" d="100"/>
      </p:scale>
      <p:origin x="8" y="26328"/>
    </p:cViewPr>
  </p:outlineViewPr>
  <p:notesTextViewPr>
    <p:cViewPr>
      <p:scale>
        <a:sx n="100" d="100"/>
        <a:sy n="100" d="100"/>
      </p:scale>
      <p:origin x="0" y="0"/>
    </p:cViewPr>
  </p:notesTextViewPr>
  <p:sorterViewPr>
    <p:cViewPr>
      <p:scale>
        <a:sx n="100" d="100"/>
        <a:sy n="100" d="100"/>
      </p:scale>
      <p:origin x="0" y="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4" name="Date Placeholder 3"/>
          <p:cNvSpPr>
            <a:spLocks noGrp="1"/>
          </p:cNvSpPr>
          <p:nvPr>
            <p:ph type="dt" sz="half" idx="10"/>
          </p:nvPr>
        </p:nvSpPr>
        <p:spPr/>
        <p:txBody>
          <a:bodyPr/>
          <a:lstStyle/>
          <a:p>
            <a:fld id="{416D513E-A358-8C43-AAD8-63BE145762C2}" type="datetimeFigureOut">
              <a:rPr lang="en-US" smtClean="0"/>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416D513E-A358-8C43-AAD8-63BE145762C2}" type="datetimeFigureOut">
              <a:rPr lang="en-US" smtClean="0"/>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416D513E-A358-8C43-AAD8-63BE145762C2}" type="datetimeFigureOut">
              <a:rPr lang="en-US" smtClean="0"/>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10"/>
          </p:nvPr>
        </p:nvSpPr>
        <p:spPr/>
        <p:txBody>
          <a:bodyPr/>
          <a:lstStyle/>
          <a:p>
            <a:fld id="{416D513E-A358-8C43-AAD8-63BE145762C2}" type="datetimeFigureOut">
              <a:rPr lang="en-US" smtClean="0"/>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416D513E-A358-8C43-AAD8-63BE145762C2}" type="datetimeFigureOut">
              <a:rPr lang="en-US" smtClean="0"/>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Date Placeholder 4"/>
          <p:cNvSpPr>
            <a:spLocks noGrp="1"/>
          </p:cNvSpPr>
          <p:nvPr>
            <p:ph type="dt" sz="half" idx="10"/>
          </p:nvPr>
        </p:nvSpPr>
        <p:spPr/>
        <p:txBody>
          <a:bodyPr/>
          <a:lstStyle/>
          <a:p>
            <a:fld id="{416D513E-A358-8C43-AAD8-63BE145762C2}" type="datetimeFigureOut">
              <a:rPr lang="en-US" smtClean="0"/>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Date Placeholder 6"/>
          <p:cNvSpPr>
            <a:spLocks noGrp="1"/>
          </p:cNvSpPr>
          <p:nvPr>
            <p:ph type="dt" sz="half" idx="10"/>
          </p:nvPr>
        </p:nvSpPr>
        <p:spPr/>
        <p:txBody>
          <a:bodyPr/>
          <a:lstStyle/>
          <a:p>
            <a:fld id="{416D513E-A358-8C43-AAD8-63BE145762C2}" type="datetimeFigureOut">
              <a:rPr lang="en-US" smtClean="0"/>
              <a:pPr/>
              <a:t>26-Dec-12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Date Placeholder 2"/>
          <p:cNvSpPr>
            <a:spLocks noGrp="1"/>
          </p:cNvSpPr>
          <p:nvPr>
            <p:ph type="dt" sz="half" idx="10"/>
          </p:nvPr>
        </p:nvSpPr>
        <p:spPr/>
        <p:txBody>
          <a:bodyPr/>
          <a:lstStyle/>
          <a:p>
            <a:fld id="{416D513E-A358-8C43-AAD8-63BE145762C2}" type="datetimeFigureOut">
              <a:rPr lang="en-US" smtClean="0"/>
              <a:pPr/>
              <a:t>26-Dec-12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D513E-A358-8C43-AAD8-63BE145762C2}" type="datetimeFigureOut">
              <a:rPr lang="en-US" smtClean="0"/>
              <a:pPr/>
              <a:t>26-Dec-12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416D513E-A358-8C43-AAD8-63BE145762C2}" type="datetimeFigureOut">
              <a:rPr lang="en-US" smtClean="0"/>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416D513E-A358-8C43-AAD8-63BE145762C2}" type="datetimeFigureOut">
              <a:rPr lang="en-US" smtClean="0"/>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DDF2B-91FC-1E49-B128-3E8135700C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D513E-A358-8C43-AAD8-63BE145762C2}" type="datetimeFigureOut">
              <a:rPr lang="en-US" smtClean="0"/>
              <a:pPr/>
              <a:t>26-Dec-12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DDF2B-91FC-1E49-B128-3E8135700C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I. Neden</a:t>
            </a:r>
            <a:r>
              <a:rPr lang="en-US" b="1" dirty="0" smtClean="0"/>
              <a:t> </a:t>
            </a:r>
            <a:r>
              <a:rPr lang="en-US" b="1" dirty="0" err="1" smtClean="0"/>
              <a:t>Önleme</a:t>
            </a:r>
            <a:r>
              <a:rPr lang="en-US" b="1" dirty="0" smtClean="0"/>
              <a:t>?</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Koruyucu</a:t>
            </a:r>
            <a:r>
              <a:rPr lang="en-US" b="1" dirty="0" smtClean="0"/>
              <a:t> </a:t>
            </a:r>
            <a:r>
              <a:rPr lang="en-US" b="1" dirty="0" err="1" smtClean="0"/>
              <a:t>Faktörler</a:t>
            </a:r>
            <a:endParaRPr lang="en-US" b="1" dirty="0"/>
          </a:p>
        </p:txBody>
      </p:sp>
      <p:sp>
        <p:nvSpPr>
          <p:cNvPr id="18435" name="Content Placeholder 2"/>
          <p:cNvSpPr>
            <a:spLocks noGrp="1"/>
          </p:cNvSpPr>
          <p:nvPr>
            <p:ph idx="1"/>
          </p:nvPr>
        </p:nvSpPr>
        <p:spPr/>
        <p:txBody>
          <a:bodyPr>
            <a:normAutofit fontScale="85000" lnSpcReduction="20000"/>
          </a:bodyPr>
          <a:lstStyle/>
          <a:p>
            <a:r>
              <a:rPr lang="tr-TR" b="1" dirty="0" smtClean="0"/>
              <a:t>Aile koşulları</a:t>
            </a:r>
          </a:p>
          <a:p>
            <a:pPr lvl="1"/>
            <a:r>
              <a:rPr lang="tr-TR" dirty="0" smtClean="0"/>
              <a:t>Ebeveyn-çocuk arasında sıcak, olumlu ilişkilerin varlığı</a:t>
            </a:r>
          </a:p>
          <a:p>
            <a:pPr lvl="1"/>
            <a:r>
              <a:rPr lang="tr-TR" dirty="0" smtClean="0"/>
              <a:t>Ebeveynlerle istikrarlı ilişkilerin varlığı</a:t>
            </a:r>
          </a:p>
          <a:p>
            <a:pPr lvl="1"/>
            <a:r>
              <a:rPr lang="tr-TR" dirty="0" smtClean="0"/>
              <a:t>Destekleyici aile ortamı</a:t>
            </a:r>
          </a:p>
          <a:p>
            <a:pPr lvl="1"/>
            <a:r>
              <a:rPr lang="tr-TR" dirty="0" smtClean="0"/>
              <a:t>Ev ortamının yapısının istikrarlı ve düzenli olması</a:t>
            </a:r>
          </a:p>
          <a:p>
            <a:pPr lvl="1"/>
            <a:r>
              <a:rPr lang="tr-TR" dirty="0" smtClean="0"/>
              <a:t>Ailenin çocuğa yeterli gözetim vermesi</a:t>
            </a:r>
          </a:p>
          <a:p>
            <a:pPr lvl="1"/>
            <a:r>
              <a:rPr lang="tr-TR" dirty="0" smtClean="0"/>
              <a:t>Geniş ailenin destek sunması ve yardım etmesi</a:t>
            </a:r>
          </a:p>
          <a:p>
            <a:pPr lvl="1"/>
            <a:r>
              <a:rPr lang="tr-TR" dirty="0" smtClean="0"/>
              <a:t>Ebeveynlerin çocuklarına olumlu başetme becerileri ve yetkinlik modeli sunmaları</a:t>
            </a:r>
          </a:p>
          <a:p>
            <a:pPr lvl="1"/>
            <a:r>
              <a:rPr lang="tr-TR" dirty="0" smtClean="0"/>
              <a:t>Ebeveynlerin çocukları için olumlu beklentilere sahip olmaları </a:t>
            </a:r>
          </a:p>
          <a:p>
            <a:pPr lvl="1"/>
            <a:r>
              <a:rPr lang="tr-TR" dirty="0" smtClean="0"/>
              <a:t>Ebeveynlerin eğitimli olması</a:t>
            </a:r>
          </a:p>
          <a:p>
            <a:endParaRPr lang="tr-T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Koruyucu Faktörler</a:t>
            </a:r>
            <a:endParaRPr lang="tr-TR" b="1" dirty="0"/>
          </a:p>
        </p:txBody>
      </p:sp>
      <p:sp>
        <p:nvSpPr>
          <p:cNvPr id="17411" name="Content Placeholder 2"/>
          <p:cNvSpPr>
            <a:spLocks noGrp="1"/>
          </p:cNvSpPr>
          <p:nvPr>
            <p:ph idx="1"/>
          </p:nvPr>
        </p:nvSpPr>
        <p:spPr/>
        <p:txBody>
          <a:bodyPr>
            <a:normAutofit fontScale="85000" lnSpcReduction="10000"/>
          </a:bodyPr>
          <a:lstStyle/>
          <a:p>
            <a:r>
              <a:rPr lang="tr-TR" b="1" dirty="0" smtClean="0"/>
              <a:t>Çocuk özellikleri</a:t>
            </a:r>
          </a:p>
          <a:p>
            <a:pPr lvl="1"/>
            <a:r>
              <a:rPr lang="tr-TR" dirty="0" smtClean="0"/>
              <a:t>Akranlarıyla olumlu ilişkiler içinde olması</a:t>
            </a:r>
          </a:p>
          <a:p>
            <a:pPr lvl="1"/>
            <a:r>
              <a:rPr lang="tr-TR" dirty="0" smtClean="0"/>
              <a:t>Olumlu ilgi alanlarının olması</a:t>
            </a:r>
          </a:p>
          <a:p>
            <a:pPr lvl="1"/>
            <a:r>
              <a:rPr lang="tr-TR" dirty="0" smtClean="0"/>
              <a:t>Zeka düzeyinin ortalama üstü olması</a:t>
            </a:r>
          </a:p>
          <a:p>
            <a:pPr lvl="1"/>
            <a:r>
              <a:rPr lang="tr-TR" dirty="0" smtClean="0"/>
              <a:t>Sağlıklı olması ve gelişiminin olumlu ilerlemiş olması</a:t>
            </a:r>
          </a:p>
          <a:p>
            <a:pPr lvl="1"/>
            <a:r>
              <a:rPr lang="tr-TR" dirty="0" smtClean="0"/>
              <a:t>Kolay bir mizaca sahip olması</a:t>
            </a:r>
          </a:p>
          <a:p>
            <a:pPr lvl="1"/>
            <a:r>
              <a:rPr lang="tr-TR" dirty="0" smtClean="0"/>
              <a:t>Olumlu bir bakışa sahip olması</a:t>
            </a:r>
          </a:p>
          <a:p>
            <a:pPr lvl="1"/>
            <a:r>
              <a:rPr lang="tr-TR" dirty="0" smtClean="0"/>
              <a:t>Aktif bir başetme stiline sahip olması</a:t>
            </a:r>
          </a:p>
          <a:p>
            <a:pPr lvl="1"/>
            <a:r>
              <a:rPr lang="tr-TR" dirty="0" smtClean="0"/>
              <a:t>Özgüveninin yüksek olması</a:t>
            </a:r>
          </a:p>
          <a:p>
            <a:pPr lvl="1"/>
            <a:r>
              <a:rPr lang="tr-TR" dirty="0" smtClean="0"/>
              <a:t>İçsel kontrol odağına sahip olması</a:t>
            </a:r>
          </a:p>
          <a:p>
            <a:pPr lvl="1"/>
            <a:r>
              <a:rPr lang="tr-TR" dirty="0" smtClean="0"/>
              <a:t>Özerklikle yardım isteme arasındaki dengeyi bulmuş olması</a:t>
            </a:r>
          </a:p>
          <a:p>
            <a:endParaRPr lang="tr-TR"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Koruyucu</a:t>
            </a:r>
            <a:r>
              <a:rPr lang="en-US" b="1" dirty="0" smtClean="0"/>
              <a:t> </a:t>
            </a:r>
            <a:r>
              <a:rPr lang="en-US" b="1" dirty="0" err="1" smtClean="0"/>
              <a:t>Faktörler</a:t>
            </a:r>
            <a:endParaRPr lang="en-US" b="1" dirty="0"/>
          </a:p>
        </p:txBody>
      </p:sp>
      <p:sp>
        <p:nvSpPr>
          <p:cNvPr id="19459" name="Content Placeholder 2"/>
          <p:cNvSpPr>
            <a:spLocks noGrp="1"/>
          </p:cNvSpPr>
          <p:nvPr>
            <p:ph idx="1"/>
          </p:nvPr>
        </p:nvSpPr>
        <p:spPr/>
        <p:txBody>
          <a:bodyPr/>
          <a:lstStyle/>
          <a:p>
            <a:r>
              <a:rPr lang="tr-TR" b="1" dirty="0" smtClean="0"/>
              <a:t>Sosyal/Çevresel koşullar</a:t>
            </a:r>
          </a:p>
          <a:p>
            <a:pPr lvl="1"/>
            <a:r>
              <a:rPr lang="tr-TR" dirty="0" smtClean="0"/>
              <a:t>Ekonomik koşulların yeterliliği</a:t>
            </a:r>
          </a:p>
          <a:p>
            <a:pPr lvl="1"/>
            <a:r>
              <a:rPr lang="tr-TR" dirty="0" smtClean="0"/>
              <a:t>Sağlık ve sosyal hizmetlere rahat ulaşım</a:t>
            </a:r>
          </a:p>
          <a:p>
            <a:pPr lvl="1"/>
            <a:r>
              <a:rPr lang="tr-TR" dirty="0" smtClean="0"/>
              <a:t>Ebeveyinin iş güvencesi</a:t>
            </a:r>
          </a:p>
          <a:p>
            <a:pPr lvl="1"/>
            <a:r>
              <a:rPr lang="tr-TR" dirty="0" smtClean="0"/>
              <a:t>Barınma koşullarında yeterlilik</a:t>
            </a:r>
          </a:p>
          <a:p>
            <a:pPr lvl="1"/>
            <a:r>
              <a:rPr lang="tr-TR" dirty="0" smtClean="0"/>
              <a:t>Kaliteli okullara gitmek</a:t>
            </a:r>
          </a:p>
          <a:p>
            <a:pPr lvl="1"/>
            <a:r>
              <a:rPr lang="tr-TR" dirty="0" smtClean="0"/>
              <a:t>Aile dışı çocuğa rol modeli olan destekleyici yetişkinlerin varlığı</a:t>
            </a:r>
            <a:endParaRPr lang="tr-T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Önleme</a:t>
            </a:r>
            <a:r>
              <a:rPr lang="en-US" b="1" dirty="0" smtClean="0"/>
              <a:t> </a:t>
            </a:r>
            <a:r>
              <a:rPr lang="en-US" b="1" dirty="0" err="1" smtClean="0"/>
              <a:t>Çalışmaları</a:t>
            </a:r>
            <a:endParaRPr lang="en-US" b="1" dirty="0"/>
          </a:p>
        </p:txBody>
      </p:sp>
      <p:sp>
        <p:nvSpPr>
          <p:cNvPr id="3" name="Content Placeholder 2"/>
          <p:cNvSpPr>
            <a:spLocks noGrp="1"/>
          </p:cNvSpPr>
          <p:nvPr>
            <p:ph idx="1"/>
          </p:nvPr>
        </p:nvSpPr>
        <p:spPr/>
        <p:txBody>
          <a:bodyPr>
            <a:normAutofit fontScale="92500" lnSpcReduction="20000"/>
          </a:bodyPr>
          <a:lstStyle/>
          <a:p>
            <a:r>
              <a:rPr lang="tr-TR" dirty="0" smtClean="0"/>
              <a:t>Tüm önleme çalışmaları riskleri azaltmaya ve koruyucu faktörleri artırmaya yöneliktir. </a:t>
            </a:r>
          </a:p>
          <a:p>
            <a:endParaRPr lang="tr-TR" dirty="0" smtClean="0"/>
          </a:p>
          <a:p>
            <a:r>
              <a:rPr lang="tr-TR" dirty="0" smtClean="0"/>
              <a:t>Önleme çalışmaları bir bakanlığın ya da kurumun tek başına yapabileceği bir planlama, uygulama ve değerlendirme alanı değildir!</a:t>
            </a:r>
          </a:p>
          <a:p>
            <a:pPr>
              <a:buNone/>
            </a:pPr>
            <a:endParaRPr lang="tr-TR" dirty="0" smtClean="0"/>
          </a:p>
          <a:p>
            <a:r>
              <a:rPr lang="tr-TR" b="1" dirty="0" smtClean="0"/>
              <a:t>Erken uyarı mekanizmasına</a:t>
            </a:r>
            <a:r>
              <a:rPr lang="tr-TR" dirty="0" smtClean="0"/>
              <a:t> ve bu mekanizma ile tespit edilen risk altındaki çocuk ve ailelere yönelik çalışmaların yürütülmesine ihtiyaç vardır.</a:t>
            </a:r>
            <a:endParaRPr lang="tr-T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Önleme</a:t>
            </a:r>
            <a:r>
              <a:rPr lang="en-US" b="1" dirty="0" smtClean="0"/>
              <a:t> </a:t>
            </a:r>
            <a:r>
              <a:rPr lang="en-US" b="1" dirty="0" err="1" smtClean="0"/>
              <a:t>Çalışmaları</a:t>
            </a:r>
            <a:endParaRPr lang="en-US" b="1" dirty="0"/>
          </a:p>
        </p:txBody>
      </p:sp>
      <p:sp>
        <p:nvSpPr>
          <p:cNvPr id="23555" name="Content Placeholder 2"/>
          <p:cNvSpPr>
            <a:spLocks noGrp="1"/>
          </p:cNvSpPr>
          <p:nvPr>
            <p:ph idx="1"/>
          </p:nvPr>
        </p:nvSpPr>
        <p:spPr>
          <a:xfrm>
            <a:off x="457200" y="1600200"/>
            <a:ext cx="8229600" cy="5257800"/>
          </a:xfrm>
        </p:spPr>
        <p:txBody>
          <a:bodyPr>
            <a:normAutofit fontScale="70000" lnSpcReduction="20000"/>
          </a:bodyPr>
          <a:lstStyle/>
          <a:p>
            <a:r>
              <a:rPr lang="tr-TR" b="1" dirty="0" smtClean="0"/>
              <a:t>Etkin taramalar ve gerekli hizmetlere yönlendirme kurumlar arası işbirliği ile sağlanabilir. Önleme çalışmalarında ulaşılabilir danışmanlık ve sosyal hizmetler ile sosyal yardımların yeri de büyüktür.</a:t>
            </a:r>
          </a:p>
          <a:p>
            <a:pPr>
              <a:buNone/>
            </a:pPr>
            <a:endParaRPr lang="tr-TR" b="1" dirty="0" smtClean="0"/>
          </a:p>
          <a:p>
            <a:r>
              <a:rPr lang="tr-TR" b="1" dirty="0" smtClean="0"/>
              <a:t>Ebeveynlere yönelik önleme programları</a:t>
            </a:r>
          </a:p>
          <a:p>
            <a:pPr lvl="1"/>
            <a:r>
              <a:rPr lang="tr-TR" dirty="0" smtClean="0"/>
              <a:t>Ebeveyn eğitimleri</a:t>
            </a:r>
          </a:p>
          <a:p>
            <a:pPr lvl="1"/>
            <a:r>
              <a:rPr lang="tr-TR" dirty="0" smtClean="0"/>
              <a:t>Aile müdahale programları</a:t>
            </a:r>
          </a:p>
          <a:p>
            <a:pPr lvl="1">
              <a:buNone/>
            </a:pPr>
            <a:endParaRPr lang="tr-TR" dirty="0" smtClean="0"/>
          </a:p>
          <a:p>
            <a:r>
              <a:rPr lang="tr-TR" b="1" dirty="0" smtClean="0"/>
              <a:t>Çocuklara yönelik önleme programları</a:t>
            </a:r>
          </a:p>
          <a:p>
            <a:pPr lvl="1"/>
            <a:r>
              <a:rPr lang="tr-TR" dirty="0" smtClean="0"/>
              <a:t>Yaşam Becerileri Eğitimi</a:t>
            </a:r>
          </a:p>
          <a:p>
            <a:pPr lvl="1"/>
            <a:r>
              <a:rPr lang="tr-TR" dirty="0" smtClean="0"/>
              <a:t>Sosyal Beceri eğitimi</a:t>
            </a:r>
          </a:p>
          <a:p>
            <a:pPr lvl="1"/>
            <a:r>
              <a:rPr lang="tr-TR" dirty="0" smtClean="0"/>
              <a:t>Problem-çözme ve başetme becerileri eğitimi</a:t>
            </a:r>
          </a:p>
          <a:p>
            <a:pPr lvl="1"/>
            <a:r>
              <a:rPr lang="tr-TR" dirty="0" smtClean="0"/>
              <a:t>Kendini koruma eğitimi</a:t>
            </a:r>
          </a:p>
          <a:p>
            <a:pPr lvl="1"/>
            <a:r>
              <a:rPr lang="tr-TR" dirty="0" smtClean="0"/>
              <a:t>Ebeveynliğe hazırlık eğitimi</a:t>
            </a:r>
          </a:p>
          <a:p>
            <a:pPr lvl="1"/>
            <a:r>
              <a:rPr lang="tr-TR" dirty="0" smtClean="0"/>
              <a:t>Olumlu gelişimi destekleyen merkezlerin varlığı (ör. </a:t>
            </a:r>
            <a:r>
              <a:rPr lang="tr-TR" dirty="0"/>
              <a:t>G</a:t>
            </a:r>
            <a:r>
              <a:rPr lang="tr-TR" dirty="0" smtClean="0"/>
              <a:t>ençlik Merkezleri)</a:t>
            </a:r>
          </a:p>
          <a:p>
            <a:pPr lvl="1"/>
            <a:endParaRPr lang="tr-T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b="1" dirty="0" err="1" smtClean="0"/>
              <a:t>Örnek</a:t>
            </a:r>
            <a:r>
              <a:rPr lang="en-US" b="1" dirty="0" smtClean="0"/>
              <a:t> </a:t>
            </a:r>
            <a:r>
              <a:rPr lang="en-US" b="1" dirty="0" err="1" smtClean="0"/>
              <a:t>vakalar</a:t>
            </a:r>
            <a:r>
              <a:rPr lang="en-US" dirty="0" smtClean="0"/>
              <a:t>: </a:t>
            </a:r>
            <a:br>
              <a:rPr lang="en-US" dirty="0" smtClean="0"/>
            </a:br>
            <a:r>
              <a:rPr lang="en-US" dirty="0" err="1" smtClean="0"/>
              <a:t>Nasıl</a:t>
            </a:r>
            <a:r>
              <a:rPr lang="en-US" dirty="0" smtClean="0"/>
              <a:t> </a:t>
            </a:r>
            <a:r>
              <a:rPr lang="en-US" dirty="0" err="1" smtClean="0"/>
              <a:t>ve</a:t>
            </a:r>
            <a:r>
              <a:rPr lang="en-US" dirty="0" smtClean="0"/>
              <a:t> </a:t>
            </a:r>
            <a:r>
              <a:rPr lang="en-US" dirty="0" err="1" smtClean="0"/>
              <a:t>kimler</a:t>
            </a:r>
            <a:r>
              <a:rPr lang="en-US" dirty="0" smtClean="0"/>
              <a:t> </a:t>
            </a:r>
            <a:r>
              <a:rPr lang="en-US" dirty="0" err="1" smtClean="0"/>
              <a:t>tarafından</a:t>
            </a:r>
            <a:r>
              <a:rPr lang="en-US" dirty="0" smtClean="0"/>
              <a:t> </a:t>
            </a:r>
            <a:r>
              <a:rPr lang="en-US" dirty="0" err="1" smtClean="0"/>
              <a:t>fark</a:t>
            </a:r>
            <a:r>
              <a:rPr lang="en-US" dirty="0" smtClean="0"/>
              <a:t> </a:t>
            </a:r>
            <a:r>
              <a:rPr lang="en-US" dirty="0" err="1" smtClean="0"/>
              <a:t>edilseydi</a:t>
            </a:r>
            <a:r>
              <a:rPr lang="en-US" dirty="0" smtClean="0"/>
              <a:t> </a:t>
            </a:r>
            <a:r>
              <a:rPr lang="en-US" dirty="0" err="1" smtClean="0"/>
              <a:t>önlenebilirdi</a:t>
            </a:r>
            <a:r>
              <a:rPr lang="en-US" dirty="0"/>
              <a:t>?</a:t>
            </a:r>
          </a:p>
        </p:txBody>
      </p:sp>
      <p:sp>
        <p:nvSpPr>
          <p:cNvPr id="7" name="Subtitle 6"/>
          <p:cNvSpPr>
            <a:spLocks noGrp="1"/>
          </p:cNvSpPr>
          <p:nvPr>
            <p:ph type="subTitle"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53329"/>
          </a:xfrm>
        </p:spPr>
        <p:txBody>
          <a:bodyPr>
            <a:normAutofit fontScale="90000"/>
          </a:bodyPr>
          <a:lstStyle/>
          <a:p>
            <a:r>
              <a:rPr lang="en-US" b="1" dirty="0" smtClean="0"/>
              <a:t>VAKA 1:</a:t>
            </a:r>
            <a:r>
              <a:rPr lang="en-US" dirty="0" smtClean="0"/>
              <a:t> </a:t>
            </a:r>
            <a:r>
              <a:rPr lang="en-US" dirty="0" err="1" smtClean="0"/>
              <a:t>Radikal</a:t>
            </a:r>
            <a:r>
              <a:rPr lang="en-US" dirty="0" smtClean="0"/>
              <a:t>, 05.05.2008</a:t>
            </a:r>
            <a:endParaRPr lang="en-US" dirty="0"/>
          </a:p>
        </p:txBody>
      </p:sp>
      <p:sp>
        <p:nvSpPr>
          <p:cNvPr id="6" name="Content Placeholder 5"/>
          <p:cNvSpPr>
            <a:spLocks noGrp="1"/>
          </p:cNvSpPr>
          <p:nvPr>
            <p:ph idx="1"/>
          </p:nvPr>
        </p:nvSpPr>
        <p:spPr>
          <a:xfrm>
            <a:off x="195376" y="1172170"/>
            <a:ext cx="8743072" cy="5372438"/>
          </a:xfrm>
        </p:spPr>
        <p:txBody>
          <a:bodyPr>
            <a:normAutofit fontScale="70000" lnSpcReduction="20000"/>
          </a:bodyPr>
          <a:lstStyle/>
          <a:p>
            <a:pPr>
              <a:buNone/>
            </a:pPr>
            <a:r>
              <a:rPr lang="en-US" sz="3429" dirty="0" smtClean="0"/>
              <a:t>     </a:t>
            </a:r>
            <a:r>
              <a:rPr lang="en-US" sz="3429" dirty="0" err="1" smtClean="0"/>
              <a:t>Türkiye'nin</a:t>
            </a:r>
            <a:r>
              <a:rPr lang="en-US" sz="3429" dirty="0" smtClean="0"/>
              <a:t> son 10 </a:t>
            </a:r>
            <a:r>
              <a:rPr lang="en-US" sz="3429" dirty="0" err="1" smtClean="0"/>
              <a:t>gün</a:t>
            </a:r>
            <a:r>
              <a:rPr lang="en-US" sz="3429" dirty="0" smtClean="0"/>
              <a:t> </a:t>
            </a:r>
            <a:r>
              <a:rPr lang="en-US" sz="3429" dirty="0" err="1" smtClean="0"/>
              <a:t>içinde</a:t>
            </a:r>
            <a:r>
              <a:rPr lang="en-US" sz="3429" dirty="0" smtClean="0"/>
              <a:t> </a:t>
            </a:r>
            <a:r>
              <a:rPr lang="en-US" sz="3429" dirty="0" err="1" smtClean="0"/>
              <a:t>yaşadığı</a:t>
            </a:r>
            <a:r>
              <a:rPr lang="en-US" sz="3429" dirty="0" smtClean="0"/>
              <a:t> </a:t>
            </a:r>
            <a:r>
              <a:rPr lang="en-US" sz="3429" dirty="0" err="1" smtClean="0"/>
              <a:t>ikinci</a:t>
            </a:r>
            <a:r>
              <a:rPr lang="en-US" sz="3429" dirty="0" smtClean="0"/>
              <a:t> '</a:t>
            </a:r>
            <a:r>
              <a:rPr lang="en-US" sz="3429" b="1" dirty="0" err="1" smtClean="0"/>
              <a:t>çocuğa</a:t>
            </a:r>
            <a:r>
              <a:rPr lang="en-US" sz="3429" b="1" dirty="0" smtClean="0"/>
              <a:t> </a:t>
            </a:r>
            <a:r>
              <a:rPr lang="en-US" sz="3429" b="1" dirty="0" err="1" smtClean="0"/>
              <a:t>tecavüz</a:t>
            </a:r>
            <a:r>
              <a:rPr lang="en-US" sz="3429" dirty="0" smtClean="0"/>
              <a:t>' </a:t>
            </a:r>
            <a:r>
              <a:rPr lang="en-US" sz="3429" dirty="0" err="1" smtClean="0"/>
              <a:t>olayında</a:t>
            </a:r>
            <a:r>
              <a:rPr lang="en-US" sz="3429" dirty="0" smtClean="0"/>
              <a:t>, </a:t>
            </a:r>
            <a:r>
              <a:rPr lang="en-US" sz="3429" b="1" dirty="0" smtClean="0"/>
              <a:t>8 </a:t>
            </a:r>
            <a:r>
              <a:rPr lang="en-US" sz="3429" b="1" dirty="0" err="1" smtClean="0"/>
              <a:t>yaşındaki</a:t>
            </a:r>
            <a:r>
              <a:rPr lang="en-US" sz="3429" b="1" dirty="0" smtClean="0"/>
              <a:t> </a:t>
            </a:r>
            <a:r>
              <a:rPr lang="en-US" sz="3429" b="1" dirty="0" err="1" smtClean="0"/>
              <a:t>erkek</a:t>
            </a:r>
            <a:r>
              <a:rPr lang="en-US" sz="3429" b="1" dirty="0" smtClean="0"/>
              <a:t> </a:t>
            </a:r>
            <a:r>
              <a:rPr lang="en-US" sz="3429" b="1" dirty="0" err="1" smtClean="0"/>
              <a:t>çocuğun</a:t>
            </a:r>
            <a:r>
              <a:rPr lang="en-US" sz="3429" b="1" dirty="0" smtClean="0"/>
              <a:t> </a:t>
            </a:r>
            <a:r>
              <a:rPr lang="en-US" sz="3429" dirty="0" err="1" smtClean="0"/>
              <a:t>babası</a:t>
            </a:r>
            <a:r>
              <a:rPr lang="en-US" sz="3429" dirty="0" smtClean="0"/>
              <a:t> </a:t>
            </a:r>
            <a:r>
              <a:rPr lang="en-US" sz="3429" dirty="0" err="1" smtClean="0"/>
              <a:t>tutuklandı</a:t>
            </a:r>
            <a:r>
              <a:rPr lang="en-US" sz="3429" dirty="0" smtClean="0"/>
              <a:t>. </a:t>
            </a:r>
            <a:r>
              <a:rPr lang="en-US" sz="3429" dirty="0" err="1" smtClean="0"/>
              <a:t>Evde</a:t>
            </a:r>
            <a:r>
              <a:rPr lang="en-US" sz="3429" dirty="0" smtClean="0"/>
              <a:t> </a:t>
            </a:r>
            <a:r>
              <a:rPr lang="en-US" sz="3429" dirty="0" err="1" smtClean="0"/>
              <a:t>yapılan</a:t>
            </a:r>
            <a:r>
              <a:rPr lang="en-US" sz="3429" dirty="0" smtClean="0"/>
              <a:t> </a:t>
            </a:r>
            <a:r>
              <a:rPr lang="en-US" sz="3429" dirty="0" err="1" smtClean="0"/>
              <a:t>incelemede</a:t>
            </a:r>
            <a:r>
              <a:rPr lang="en-US" sz="3429" dirty="0" smtClean="0"/>
              <a:t> </a:t>
            </a:r>
            <a:r>
              <a:rPr lang="en-US" sz="3429" b="1" dirty="0" err="1" smtClean="0"/>
              <a:t>koltuklarda</a:t>
            </a:r>
            <a:r>
              <a:rPr lang="en-US" sz="3429" b="1" dirty="0" smtClean="0"/>
              <a:t> </a:t>
            </a:r>
            <a:r>
              <a:rPr lang="en-US" sz="3429" b="1" dirty="0" err="1" smtClean="0"/>
              <a:t>kan</a:t>
            </a:r>
            <a:r>
              <a:rPr lang="en-US" sz="3429" b="1" dirty="0" smtClean="0"/>
              <a:t> </a:t>
            </a:r>
            <a:r>
              <a:rPr lang="en-US" sz="3429" b="1" dirty="0" err="1" smtClean="0"/>
              <a:t>izlerine</a:t>
            </a:r>
            <a:r>
              <a:rPr lang="en-US" sz="3429" b="1" dirty="0" smtClean="0"/>
              <a:t> </a:t>
            </a:r>
            <a:r>
              <a:rPr lang="en-US" sz="3429" dirty="0" err="1" smtClean="0"/>
              <a:t>rastlanırken</a:t>
            </a:r>
            <a:r>
              <a:rPr lang="en-US" sz="3429" dirty="0" smtClean="0"/>
              <a:t>, </a:t>
            </a:r>
            <a:r>
              <a:rPr lang="en-US" sz="3429" dirty="0" err="1" smtClean="0"/>
              <a:t>ailenin</a:t>
            </a:r>
            <a:r>
              <a:rPr lang="en-US" sz="3429" dirty="0" smtClean="0"/>
              <a:t> </a:t>
            </a:r>
            <a:r>
              <a:rPr lang="en-US" sz="3429" dirty="0" err="1" smtClean="0"/>
              <a:t>diğer</a:t>
            </a:r>
            <a:r>
              <a:rPr lang="en-US" sz="3429" dirty="0" smtClean="0"/>
              <a:t> </a:t>
            </a:r>
            <a:r>
              <a:rPr lang="en-US" sz="3429" dirty="0" err="1" smtClean="0"/>
              <a:t>iki</a:t>
            </a:r>
            <a:r>
              <a:rPr lang="en-US" sz="3429" dirty="0"/>
              <a:t> </a:t>
            </a:r>
            <a:r>
              <a:rPr lang="en-US" sz="3429" dirty="0" err="1" smtClean="0"/>
              <a:t>çocuğu</a:t>
            </a:r>
            <a:r>
              <a:rPr lang="en-US" sz="3429" dirty="0" smtClean="0"/>
              <a:t> </a:t>
            </a:r>
            <a:r>
              <a:rPr lang="en-US" sz="3429" dirty="0" err="1" smtClean="0"/>
              <a:t>da</a:t>
            </a:r>
            <a:r>
              <a:rPr lang="en-US" sz="3429" dirty="0" smtClean="0"/>
              <a:t> </a:t>
            </a:r>
            <a:r>
              <a:rPr lang="en-US" sz="3429" dirty="0" err="1" smtClean="0"/>
              <a:t>geçici</a:t>
            </a:r>
            <a:r>
              <a:rPr lang="en-US" sz="3429" dirty="0" smtClean="0"/>
              <a:t> </a:t>
            </a:r>
            <a:r>
              <a:rPr lang="en-US" sz="3429" dirty="0" err="1" smtClean="0"/>
              <a:t>olarak</a:t>
            </a:r>
            <a:r>
              <a:rPr lang="en-US" sz="3429" dirty="0" smtClean="0"/>
              <a:t> </a:t>
            </a:r>
            <a:r>
              <a:rPr lang="en-US" sz="3429" dirty="0" err="1" smtClean="0"/>
              <a:t>korumaya</a:t>
            </a:r>
            <a:r>
              <a:rPr lang="en-US" sz="3429" dirty="0" smtClean="0"/>
              <a:t> </a:t>
            </a:r>
            <a:r>
              <a:rPr lang="en-US" sz="3429" dirty="0" err="1" smtClean="0"/>
              <a:t>alındı</a:t>
            </a:r>
            <a:r>
              <a:rPr lang="en-US" sz="3429" dirty="0" smtClean="0"/>
              <a:t>. </a:t>
            </a:r>
            <a:r>
              <a:rPr lang="en-US" sz="3429" dirty="0" err="1" smtClean="0"/>
              <a:t>Muğla'nın</a:t>
            </a:r>
            <a:r>
              <a:rPr lang="en-US" sz="3429" dirty="0" smtClean="0"/>
              <a:t> </a:t>
            </a:r>
            <a:r>
              <a:rPr lang="en-US" sz="3429" dirty="0" err="1" smtClean="0"/>
              <a:t>Milas</a:t>
            </a:r>
            <a:r>
              <a:rPr lang="en-US" sz="3429" dirty="0" smtClean="0"/>
              <a:t> </a:t>
            </a:r>
            <a:r>
              <a:rPr lang="en-US" sz="3429" dirty="0" err="1" smtClean="0"/>
              <a:t>ilçesinde</a:t>
            </a:r>
            <a:r>
              <a:rPr lang="en-US" sz="3429" dirty="0" smtClean="0"/>
              <a:t>, </a:t>
            </a:r>
            <a:r>
              <a:rPr lang="en-US" sz="3429" dirty="0" err="1" smtClean="0"/>
              <a:t>sekiz</a:t>
            </a:r>
            <a:r>
              <a:rPr lang="en-US" sz="3429" dirty="0" smtClean="0"/>
              <a:t> </a:t>
            </a:r>
            <a:r>
              <a:rPr lang="en-US" sz="3429" dirty="0" err="1" smtClean="0"/>
              <a:t>yaşındaki</a:t>
            </a:r>
            <a:r>
              <a:rPr lang="en-US" sz="3429" dirty="0" smtClean="0"/>
              <a:t> </a:t>
            </a:r>
            <a:r>
              <a:rPr lang="en-US" sz="3429" dirty="0" err="1" smtClean="0"/>
              <a:t>A.A.’in</a:t>
            </a:r>
            <a:r>
              <a:rPr lang="en-US" sz="3429" dirty="0" smtClean="0"/>
              <a:t> </a:t>
            </a:r>
            <a:r>
              <a:rPr lang="en-US" sz="3429" dirty="0" err="1" smtClean="0"/>
              <a:t>tecavüz</a:t>
            </a:r>
            <a:r>
              <a:rPr lang="en-US" sz="3429" dirty="0" smtClean="0"/>
              <a:t> </a:t>
            </a:r>
            <a:r>
              <a:rPr lang="en-US" sz="3429" dirty="0" err="1" smtClean="0"/>
              <a:t>ve</a:t>
            </a:r>
            <a:r>
              <a:rPr lang="en-US" sz="3429" dirty="0" smtClean="0"/>
              <a:t> </a:t>
            </a:r>
            <a:r>
              <a:rPr lang="en-US" sz="3429" dirty="0" err="1" smtClean="0"/>
              <a:t>şiddete</a:t>
            </a:r>
            <a:r>
              <a:rPr lang="en-US" sz="3429" dirty="0" smtClean="0"/>
              <a:t> </a:t>
            </a:r>
            <a:r>
              <a:rPr lang="en-US" sz="3429" dirty="0" err="1" smtClean="0"/>
              <a:t>maruz</a:t>
            </a:r>
            <a:r>
              <a:rPr lang="en-US" sz="3429" dirty="0" smtClean="0"/>
              <a:t> </a:t>
            </a:r>
            <a:r>
              <a:rPr lang="en-US" sz="3429" dirty="0" err="1" smtClean="0"/>
              <a:t>kaldığı</a:t>
            </a:r>
            <a:r>
              <a:rPr lang="en-US" sz="3429" dirty="0" smtClean="0"/>
              <a:t> </a:t>
            </a:r>
            <a:r>
              <a:rPr lang="en-US" sz="3429" dirty="0" err="1" smtClean="0"/>
              <a:t>iddiasıyla</a:t>
            </a:r>
            <a:r>
              <a:rPr lang="en-US" sz="3429" dirty="0" smtClean="0"/>
              <a:t> </a:t>
            </a:r>
            <a:r>
              <a:rPr lang="en-US" sz="3429" dirty="0" err="1" smtClean="0"/>
              <a:t>ilgili</a:t>
            </a:r>
            <a:r>
              <a:rPr lang="en-US" sz="3429" dirty="0" smtClean="0"/>
              <a:t> </a:t>
            </a:r>
            <a:r>
              <a:rPr lang="en-US" sz="3429" dirty="0" err="1" smtClean="0"/>
              <a:t>olarak</a:t>
            </a:r>
            <a:r>
              <a:rPr lang="en-US" sz="3429" dirty="0" smtClean="0"/>
              <a:t> </a:t>
            </a:r>
            <a:r>
              <a:rPr lang="en-US" sz="3429" dirty="0" err="1" smtClean="0"/>
              <a:t>gözaltına</a:t>
            </a:r>
            <a:r>
              <a:rPr lang="en-US" sz="3429" dirty="0" smtClean="0"/>
              <a:t> </a:t>
            </a:r>
            <a:r>
              <a:rPr lang="en-US" sz="3429" dirty="0" err="1" smtClean="0"/>
              <a:t>alınan</a:t>
            </a:r>
            <a:r>
              <a:rPr lang="en-US" sz="3429" dirty="0" smtClean="0"/>
              <a:t> </a:t>
            </a:r>
            <a:r>
              <a:rPr lang="en-US" sz="3429" dirty="0" err="1" smtClean="0"/>
              <a:t>ve</a:t>
            </a:r>
            <a:r>
              <a:rPr lang="en-US" sz="3429" dirty="0" smtClean="0"/>
              <a:t> </a:t>
            </a:r>
            <a:r>
              <a:rPr lang="en-US" sz="3429" dirty="0" err="1" smtClean="0"/>
              <a:t>önceki</a:t>
            </a:r>
            <a:r>
              <a:rPr lang="en-US" sz="3429" dirty="0" smtClean="0"/>
              <a:t> </a:t>
            </a:r>
            <a:r>
              <a:rPr lang="en-US" sz="3429" dirty="0" err="1" smtClean="0"/>
              <a:t>gece</a:t>
            </a:r>
            <a:r>
              <a:rPr lang="en-US" sz="3429" dirty="0" smtClean="0"/>
              <a:t> </a:t>
            </a:r>
            <a:r>
              <a:rPr lang="en-US" sz="3429" dirty="0" err="1" smtClean="0"/>
              <a:t>çıkarıldığı</a:t>
            </a:r>
            <a:r>
              <a:rPr lang="en-US" sz="3429" dirty="0" smtClean="0"/>
              <a:t> </a:t>
            </a:r>
            <a:r>
              <a:rPr lang="en-US" sz="3429" dirty="0" err="1" smtClean="0"/>
              <a:t>mahkemece</a:t>
            </a:r>
            <a:r>
              <a:rPr lang="en-US" sz="3429" dirty="0" smtClean="0"/>
              <a:t> </a:t>
            </a:r>
            <a:r>
              <a:rPr lang="en-US" sz="3429" dirty="0" err="1" smtClean="0"/>
              <a:t>serbest</a:t>
            </a:r>
            <a:r>
              <a:rPr lang="en-US" sz="3429" dirty="0" smtClean="0"/>
              <a:t> </a:t>
            </a:r>
            <a:r>
              <a:rPr lang="en-US" sz="3429" dirty="0" err="1" smtClean="0"/>
              <a:t>bırakılan</a:t>
            </a:r>
            <a:r>
              <a:rPr lang="en-US" sz="3429" dirty="0" smtClean="0"/>
              <a:t> 32 </a:t>
            </a:r>
            <a:r>
              <a:rPr lang="en-US" sz="3429" dirty="0" err="1" smtClean="0"/>
              <a:t>yaşındaki</a:t>
            </a:r>
            <a:r>
              <a:rPr lang="en-US" sz="3429" dirty="0" smtClean="0"/>
              <a:t> </a:t>
            </a:r>
            <a:r>
              <a:rPr lang="en-US" sz="3429" dirty="0" err="1" smtClean="0"/>
              <a:t>baba</a:t>
            </a:r>
            <a:r>
              <a:rPr lang="en-US" sz="3429" dirty="0" smtClean="0"/>
              <a:t> B.A. </a:t>
            </a:r>
            <a:r>
              <a:rPr lang="en-US" sz="3429" dirty="0" err="1" smtClean="0"/>
              <a:t>Milas</a:t>
            </a:r>
            <a:r>
              <a:rPr lang="en-US" sz="3429" dirty="0" smtClean="0"/>
              <a:t> </a:t>
            </a:r>
            <a:r>
              <a:rPr lang="en-US" sz="3429" dirty="0" err="1" smtClean="0"/>
              <a:t>savcısının</a:t>
            </a:r>
            <a:r>
              <a:rPr lang="en-US" sz="3429" dirty="0" smtClean="0"/>
              <a:t> </a:t>
            </a:r>
            <a:r>
              <a:rPr lang="en-US" sz="3429" dirty="0" err="1" smtClean="0"/>
              <a:t>karara</a:t>
            </a:r>
            <a:r>
              <a:rPr lang="en-US" sz="3429" dirty="0" smtClean="0"/>
              <a:t> </a:t>
            </a:r>
            <a:r>
              <a:rPr lang="en-US" sz="3429" dirty="0" err="1" smtClean="0"/>
              <a:t>itirazı</a:t>
            </a:r>
            <a:r>
              <a:rPr lang="en-US" sz="3429" dirty="0" smtClean="0"/>
              <a:t> </a:t>
            </a:r>
            <a:r>
              <a:rPr lang="en-US" sz="3429" dirty="0" err="1" smtClean="0"/>
              <a:t>üzerine</a:t>
            </a:r>
            <a:r>
              <a:rPr lang="en-US" sz="3429" dirty="0" smtClean="0"/>
              <a:t> </a:t>
            </a:r>
            <a:r>
              <a:rPr lang="en-US" sz="3429" dirty="0" err="1" smtClean="0"/>
              <a:t>dün</a:t>
            </a:r>
            <a:r>
              <a:rPr lang="en-US" sz="3429" dirty="0" smtClean="0"/>
              <a:t> </a:t>
            </a:r>
            <a:r>
              <a:rPr lang="en-US" sz="3429" dirty="0" err="1" smtClean="0"/>
              <a:t>sabah</a:t>
            </a:r>
            <a:r>
              <a:rPr lang="en-US" sz="3429" dirty="0" smtClean="0"/>
              <a:t> -- </a:t>
            </a:r>
            <a:r>
              <a:rPr lang="en-US" sz="3429" dirty="0" err="1" smtClean="0"/>
              <a:t>Köyün'deki</a:t>
            </a:r>
            <a:r>
              <a:rPr lang="en-US" sz="3429" dirty="0" smtClean="0"/>
              <a:t> </a:t>
            </a:r>
            <a:r>
              <a:rPr lang="en-US" sz="3429" dirty="0" err="1" smtClean="0"/>
              <a:t>evinde</a:t>
            </a:r>
            <a:r>
              <a:rPr lang="en-US" sz="3429" dirty="0" smtClean="0"/>
              <a:t> </a:t>
            </a:r>
            <a:r>
              <a:rPr lang="en-US" sz="3429" dirty="0" err="1" smtClean="0"/>
              <a:t>tekrar</a:t>
            </a:r>
            <a:r>
              <a:rPr lang="en-US" sz="3429" dirty="0" smtClean="0"/>
              <a:t> </a:t>
            </a:r>
            <a:r>
              <a:rPr lang="en-US" sz="3429" dirty="0" err="1" smtClean="0"/>
              <a:t>gözaltına</a:t>
            </a:r>
            <a:r>
              <a:rPr lang="en-US" sz="3429" dirty="0" smtClean="0"/>
              <a:t> </a:t>
            </a:r>
            <a:r>
              <a:rPr lang="en-US" sz="3429" dirty="0" err="1" smtClean="0"/>
              <a:t>alınarak</a:t>
            </a:r>
            <a:r>
              <a:rPr lang="en-US" sz="3429" dirty="0" smtClean="0"/>
              <a:t> </a:t>
            </a:r>
            <a:r>
              <a:rPr lang="en-US" sz="3429" dirty="0" err="1" smtClean="0"/>
              <a:t>Milas</a:t>
            </a:r>
            <a:r>
              <a:rPr lang="en-US" sz="3429" dirty="0" smtClean="0"/>
              <a:t> </a:t>
            </a:r>
            <a:r>
              <a:rPr lang="en-US" sz="3429" dirty="0" err="1" smtClean="0"/>
              <a:t>Jandarma</a:t>
            </a:r>
            <a:r>
              <a:rPr lang="en-US" sz="3429" dirty="0" smtClean="0"/>
              <a:t> </a:t>
            </a:r>
            <a:r>
              <a:rPr lang="en-US" sz="3429" dirty="0" err="1" smtClean="0"/>
              <a:t>Karakolu'na</a:t>
            </a:r>
            <a:r>
              <a:rPr lang="en-US" sz="3429" dirty="0" smtClean="0"/>
              <a:t> </a:t>
            </a:r>
            <a:r>
              <a:rPr lang="en-US" sz="3429" dirty="0" err="1" smtClean="0"/>
              <a:t>götürüldü</a:t>
            </a:r>
            <a:r>
              <a:rPr lang="en-US" sz="3429" dirty="0" smtClean="0"/>
              <a:t>. </a:t>
            </a:r>
            <a:r>
              <a:rPr lang="en-US" sz="3429" dirty="0" err="1" smtClean="0"/>
              <a:t>Önceki</a:t>
            </a:r>
            <a:r>
              <a:rPr lang="en-US" sz="3429" dirty="0" smtClean="0"/>
              <a:t> </a:t>
            </a:r>
            <a:r>
              <a:rPr lang="en-US" sz="3429" dirty="0" err="1" smtClean="0"/>
              <a:t>akşam</a:t>
            </a:r>
            <a:r>
              <a:rPr lang="en-US" sz="3429" dirty="0" smtClean="0"/>
              <a:t> </a:t>
            </a:r>
            <a:r>
              <a:rPr lang="en-US" sz="3429" dirty="0" err="1" smtClean="0"/>
              <a:t>serbest</a:t>
            </a:r>
            <a:r>
              <a:rPr lang="en-US" sz="3429" dirty="0" smtClean="0"/>
              <a:t> </a:t>
            </a:r>
            <a:r>
              <a:rPr lang="en-US" sz="3429" dirty="0" err="1" smtClean="0"/>
              <a:t>bırakıldıktan</a:t>
            </a:r>
            <a:r>
              <a:rPr lang="en-US" sz="3429" dirty="0" smtClean="0"/>
              <a:t> </a:t>
            </a:r>
            <a:r>
              <a:rPr lang="en-US" sz="3429" dirty="0" err="1" smtClean="0"/>
              <a:t>sonra</a:t>
            </a:r>
            <a:r>
              <a:rPr lang="en-US" sz="3429" dirty="0" smtClean="0"/>
              <a:t> </a:t>
            </a:r>
            <a:r>
              <a:rPr lang="en-US" sz="3429" dirty="0" err="1" smtClean="0"/>
              <a:t>geceyi</a:t>
            </a:r>
            <a:r>
              <a:rPr lang="en-US" sz="3429" dirty="0" smtClean="0"/>
              <a:t> </a:t>
            </a:r>
            <a:r>
              <a:rPr lang="en-US" sz="3429" dirty="0" err="1" smtClean="0"/>
              <a:t>sevgilisiyle</a:t>
            </a:r>
            <a:r>
              <a:rPr lang="en-US" sz="3429" dirty="0" smtClean="0"/>
              <a:t> </a:t>
            </a:r>
            <a:r>
              <a:rPr lang="en-US" sz="3429" dirty="0" err="1" smtClean="0"/>
              <a:t>birlikte</a:t>
            </a:r>
            <a:r>
              <a:rPr lang="en-US" sz="3429" dirty="0" smtClean="0"/>
              <a:t> </a:t>
            </a:r>
            <a:r>
              <a:rPr lang="en-US" sz="3429" dirty="0" err="1" smtClean="0"/>
              <a:t>evinde</a:t>
            </a:r>
            <a:r>
              <a:rPr lang="en-US" sz="3429" dirty="0" smtClean="0"/>
              <a:t> </a:t>
            </a:r>
            <a:r>
              <a:rPr lang="en-US" sz="3429" dirty="0" err="1" smtClean="0"/>
              <a:t>geçiren</a:t>
            </a:r>
            <a:r>
              <a:rPr lang="en-US" sz="3429" dirty="0" smtClean="0"/>
              <a:t> </a:t>
            </a:r>
            <a:r>
              <a:rPr lang="en-US" sz="3429" dirty="0" err="1" smtClean="0"/>
              <a:t>baba</a:t>
            </a:r>
            <a:r>
              <a:rPr lang="en-US" sz="3429" dirty="0" smtClean="0"/>
              <a:t>, "</a:t>
            </a:r>
            <a:r>
              <a:rPr lang="en-US" sz="3429" dirty="0" err="1" smtClean="0"/>
              <a:t>Üç</a:t>
            </a:r>
            <a:r>
              <a:rPr lang="en-US" sz="3429" dirty="0" smtClean="0"/>
              <a:t> </a:t>
            </a:r>
            <a:r>
              <a:rPr lang="en-US" sz="3429" dirty="0" err="1" smtClean="0"/>
              <a:t>aylık</a:t>
            </a:r>
            <a:r>
              <a:rPr lang="en-US" sz="3429" dirty="0" smtClean="0"/>
              <a:t> </a:t>
            </a:r>
            <a:r>
              <a:rPr lang="en-US" sz="3429" dirty="0" err="1" smtClean="0"/>
              <a:t>bebeğim</a:t>
            </a:r>
            <a:r>
              <a:rPr lang="en-US" sz="3429" dirty="0" smtClean="0"/>
              <a:t> var. </a:t>
            </a:r>
            <a:r>
              <a:rPr lang="en-US" sz="3429" dirty="0" err="1" smtClean="0"/>
              <a:t>Çocuğuma</a:t>
            </a:r>
            <a:r>
              <a:rPr lang="en-US" sz="3429" dirty="0" smtClean="0"/>
              <a:t> </a:t>
            </a:r>
            <a:r>
              <a:rPr lang="en-US" sz="3429" dirty="0" err="1" smtClean="0"/>
              <a:t>işkence</a:t>
            </a:r>
            <a:r>
              <a:rPr lang="en-US" sz="3429" dirty="0" smtClean="0"/>
              <a:t> </a:t>
            </a:r>
            <a:r>
              <a:rPr lang="en-US" sz="3429" dirty="0" err="1" smtClean="0"/>
              <a:t>yapacak</a:t>
            </a:r>
            <a:r>
              <a:rPr lang="en-US" sz="3429" dirty="0" smtClean="0"/>
              <a:t> </a:t>
            </a:r>
            <a:r>
              <a:rPr lang="en-US" sz="3429" dirty="0" err="1" smtClean="0"/>
              <a:t>veya</a:t>
            </a:r>
            <a:r>
              <a:rPr lang="en-US" sz="3429" dirty="0" smtClean="0"/>
              <a:t> </a:t>
            </a:r>
            <a:r>
              <a:rPr lang="en-US" sz="3429" dirty="0" err="1" smtClean="0"/>
              <a:t>tecavüz</a:t>
            </a:r>
            <a:r>
              <a:rPr lang="en-US" sz="3429" dirty="0" smtClean="0"/>
              <a:t> </a:t>
            </a:r>
            <a:r>
              <a:rPr lang="en-US" sz="3429" dirty="0" err="1" smtClean="0"/>
              <a:t>edecek</a:t>
            </a:r>
            <a:r>
              <a:rPr lang="en-US" sz="3429" dirty="0" smtClean="0"/>
              <a:t> </a:t>
            </a:r>
            <a:r>
              <a:rPr lang="en-US" sz="3429" dirty="0" err="1" smtClean="0"/>
              <a:t>kadar</a:t>
            </a:r>
            <a:r>
              <a:rPr lang="en-US" sz="3429" dirty="0" smtClean="0"/>
              <a:t> </a:t>
            </a:r>
            <a:r>
              <a:rPr lang="en-US" sz="3429" dirty="0" err="1" smtClean="0"/>
              <a:t>sapık</a:t>
            </a:r>
            <a:r>
              <a:rPr lang="en-US" sz="3429" dirty="0" smtClean="0"/>
              <a:t> </a:t>
            </a:r>
            <a:r>
              <a:rPr lang="en-US" sz="3429" dirty="0" err="1" smtClean="0"/>
              <a:t>değilim</a:t>
            </a:r>
            <a:r>
              <a:rPr lang="en-US" sz="3429" dirty="0" smtClean="0"/>
              <a:t>. </a:t>
            </a:r>
            <a:r>
              <a:rPr lang="en-US" sz="3429" dirty="0" err="1" smtClean="0"/>
              <a:t>Oğlumu</a:t>
            </a:r>
            <a:r>
              <a:rPr lang="en-US" sz="3429" dirty="0" smtClean="0"/>
              <a:t> </a:t>
            </a:r>
            <a:r>
              <a:rPr lang="en-US" sz="3429" dirty="0" err="1" smtClean="0"/>
              <a:t>maddi</a:t>
            </a:r>
            <a:r>
              <a:rPr lang="en-US" sz="3429" dirty="0" smtClean="0"/>
              <a:t> </a:t>
            </a:r>
            <a:r>
              <a:rPr lang="en-US" sz="3429" dirty="0" err="1" smtClean="0"/>
              <a:t>imkânsızlık</a:t>
            </a:r>
            <a:r>
              <a:rPr lang="en-US" sz="3429" dirty="0" smtClean="0"/>
              <a:t> </a:t>
            </a:r>
            <a:r>
              <a:rPr lang="en-US" sz="3429" dirty="0" err="1" smtClean="0"/>
              <a:t>nedeniyle</a:t>
            </a:r>
            <a:r>
              <a:rPr lang="en-US" sz="3429" dirty="0" smtClean="0"/>
              <a:t> </a:t>
            </a:r>
            <a:r>
              <a:rPr lang="en-US" sz="3429" dirty="0" err="1" smtClean="0"/>
              <a:t>okula</a:t>
            </a:r>
            <a:r>
              <a:rPr lang="en-US" sz="3429" dirty="0" smtClean="0"/>
              <a:t> </a:t>
            </a:r>
            <a:r>
              <a:rPr lang="en-US" sz="3429" dirty="0" err="1" smtClean="0"/>
              <a:t>gönderemiyordum</a:t>
            </a:r>
            <a:r>
              <a:rPr lang="en-US" sz="3429" dirty="0" smtClean="0"/>
              <a:t>" </a:t>
            </a:r>
            <a:r>
              <a:rPr lang="en-US" sz="3429" dirty="0" err="1" smtClean="0"/>
              <a:t>demişti</a:t>
            </a:r>
            <a:r>
              <a:rPr lang="en-US" sz="3429" dirty="0" smtClean="0"/>
              <a:t>. </a:t>
            </a:r>
            <a:r>
              <a:rPr lang="en-US" sz="3429" dirty="0" err="1" smtClean="0"/>
              <a:t>Jandarma</a:t>
            </a:r>
            <a:r>
              <a:rPr lang="en-US" sz="3429" dirty="0" smtClean="0"/>
              <a:t>, </a:t>
            </a:r>
            <a:r>
              <a:rPr lang="en-US" sz="3429" dirty="0" err="1" smtClean="0"/>
              <a:t>bir</a:t>
            </a:r>
            <a:r>
              <a:rPr lang="en-US" sz="3429" dirty="0" smtClean="0"/>
              <a:t> </a:t>
            </a:r>
            <a:r>
              <a:rPr lang="en-US" sz="3429" dirty="0" err="1" smtClean="0"/>
              <a:t>birahanede</a:t>
            </a:r>
            <a:r>
              <a:rPr lang="en-US" sz="3429" dirty="0" smtClean="0"/>
              <a:t> </a:t>
            </a:r>
            <a:r>
              <a:rPr lang="en-US" sz="3429" dirty="0" err="1" smtClean="0"/>
              <a:t>garsonluk</a:t>
            </a:r>
            <a:r>
              <a:rPr lang="en-US" sz="3429" dirty="0" smtClean="0"/>
              <a:t> </a:t>
            </a:r>
            <a:r>
              <a:rPr lang="en-US" sz="3429" dirty="0" err="1" smtClean="0"/>
              <a:t>yapan</a:t>
            </a:r>
            <a:r>
              <a:rPr lang="en-US" sz="3429" dirty="0" smtClean="0"/>
              <a:t> </a:t>
            </a:r>
            <a:r>
              <a:rPr lang="en-US" sz="3429" dirty="0" err="1" smtClean="0"/>
              <a:t>babanın</a:t>
            </a:r>
            <a:r>
              <a:rPr lang="en-US" sz="3429" dirty="0" smtClean="0"/>
              <a:t> </a:t>
            </a:r>
            <a:r>
              <a:rPr lang="en-US" sz="3429" dirty="0" err="1" smtClean="0"/>
              <a:t>oturduğu</a:t>
            </a:r>
            <a:r>
              <a:rPr lang="en-US" sz="3429" dirty="0" smtClean="0"/>
              <a:t> </a:t>
            </a:r>
            <a:r>
              <a:rPr lang="en-US" sz="3429" dirty="0" err="1" smtClean="0"/>
              <a:t>evin</a:t>
            </a:r>
            <a:r>
              <a:rPr lang="en-US" sz="3429" dirty="0" smtClean="0"/>
              <a:t> </a:t>
            </a:r>
            <a:r>
              <a:rPr lang="en-US" sz="3429" dirty="0" err="1" smtClean="0"/>
              <a:t>sahibi</a:t>
            </a:r>
            <a:r>
              <a:rPr lang="en-US" sz="3429" dirty="0" smtClean="0"/>
              <a:t> </a:t>
            </a:r>
            <a:r>
              <a:rPr lang="en-US" sz="3429" dirty="0" err="1" smtClean="0"/>
              <a:t>ve</a:t>
            </a:r>
            <a:r>
              <a:rPr lang="en-US" sz="3429" dirty="0" smtClean="0"/>
              <a:t> </a:t>
            </a:r>
            <a:r>
              <a:rPr lang="en-US" sz="3429" dirty="0" err="1" smtClean="0"/>
              <a:t>oğluyla</a:t>
            </a:r>
            <a:r>
              <a:rPr lang="en-US" sz="3429" dirty="0" smtClean="0"/>
              <a:t> </a:t>
            </a:r>
            <a:r>
              <a:rPr lang="en-US" sz="3429" dirty="0" err="1" smtClean="0"/>
              <a:t>birlikte</a:t>
            </a:r>
            <a:r>
              <a:rPr lang="en-US" sz="3429" dirty="0" smtClean="0"/>
              <a:t> 12 </a:t>
            </a:r>
            <a:r>
              <a:rPr lang="en-US" sz="3429" dirty="0" err="1" smtClean="0"/>
              <a:t>köylünün</a:t>
            </a:r>
            <a:r>
              <a:rPr lang="en-US" sz="3429" dirty="0" smtClean="0"/>
              <a:t> </a:t>
            </a:r>
            <a:r>
              <a:rPr lang="en-US" sz="3429" dirty="0" err="1" smtClean="0"/>
              <a:t>ifadesine</a:t>
            </a:r>
            <a:r>
              <a:rPr lang="en-US" sz="3429" dirty="0" smtClean="0"/>
              <a:t> </a:t>
            </a:r>
            <a:r>
              <a:rPr lang="en-US" sz="3429" dirty="0" err="1" smtClean="0"/>
              <a:t>başvurdu.B.A.’nın</a:t>
            </a:r>
            <a:r>
              <a:rPr lang="en-US" sz="3429" dirty="0" smtClean="0"/>
              <a:t> </a:t>
            </a:r>
            <a:r>
              <a:rPr lang="en-US" sz="3429" dirty="0" err="1" smtClean="0"/>
              <a:t>evinin</a:t>
            </a:r>
            <a:r>
              <a:rPr lang="en-US" sz="3429" dirty="0" smtClean="0"/>
              <a:t> </a:t>
            </a:r>
            <a:r>
              <a:rPr lang="en-US" sz="3429" dirty="0" err="1" smtClean="0"/>
              <a:t>salonundaki</a:t>
            </a:r>
            <a:r>
              <a:rPr lang="en-US" sz="3429" dirty="0" smtClean="0"/>
              <a:t> </a:t>
            </a:r>
            <a:r>
              <a:rPr lang="en-US" sz="3429" dirty="0" err="1" smtClean="0"/>
              <a:t>koltuklarda</a:t>
            </a:r>
            <a:r>
              <a:rPr lang="en-US" sz="3429" dirty="0" smtClean="0"/>
              <a:t> </a:t>
            </a:r>
            <a:r>
              <a:rPr lang="en-US" sz="3429" dirty="0" err="1" smtClean="0"/>
              <a:t>kan</a:t>
            </a:r>
            <a:r>
              <a:rPr lang="en-US" sz="3429" dirty="0" smtClean="0"/>
              <a:t> </a:t>
            </a:r>
            <a:r>
              <a:rPr lang="en-US" sz="3429" dirty="0" err="1" smtClean="0"/>
              <a:t>izleri</a:t>
            </a:r>
            <a:r>
              <a:rPr lang="en-US" sz="3429" dirty="0" smtClean="0"/>
              <a:t> </a:t>
            </a:r>
            <a:r>
              <a:rPr lang="en-US" sz="3429" dirty="0" err="1" smtClean="0"/>
              <a:t>bulunurken</a:t>
            </a:r>
            <a:r>
              <a:rPr lang="en-US" sz="3429" dirty="0" smtClean="0"/>
              <a:t>, </a:t>
            </a:r>
            <a:r>
              <a:rPr lang="en-US" sz="3429" dirty="0" err="1" smtClean="0"/>
              <a:t>iki</a:t>
            </a:r>
            <a:r>
              <a:rPr lang="en-US" sz="3429" dirty="0" smtClean="0"/>
              <a:t> de </a:t>
            </a:r>
            <a:r>
              <a:rPr lang="en-US" sz="3429" dirty="0" err="1" smtClean="0"/>
              <a:t>av</a:t>
            </a:r>
            <a:r>
              <a:rPr lang="en-US" sz="3429" dirty="0" smtClean="0"/>
              <a:t> </a:t>
            </a:r>
            <a:r>
              <a:rPr lang="en-US" sz="3429" dirty="0" err="1" smtClean="0"/>
              <a:t>tüfeği</a:t>
            </a:r>
            <a:r>
              <a:rPr lang="en-US" sz="3429" dirty="0" smtClean="0"/>
              <a:t> </a:t>
            </a:r>
            <a:r>
              <a:rPr lang="en-US" sz="3429" dirty="0" err="1" smtClean="0"/>
              <a:t>ele</a:t>
            </a:r>
            <a:r>
              <a:rPr lang="en-US" sz="3429" dirty="0" smtClean="0"/>
              <a:t> </a:t>
            </a:r>
            <a:r>
              <a:rPr lang="en-US" sz="3429" dirty="0" err="1" smtClean="0"/>
              <a:t>geçirildi</a:t>
            </a:r>
            <a:r>
              <a:rPr lang="en-US" sz="3429" dirty="0" smtClean="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656" y="0"/>
            <a:ext cx="8710511" cy="6863417"/>
          </a:xfrm>
          <a:prstGeom prst="rect">
            <a:avLst/>
          </a:prstGeom>
        </p:spPr>
        <p:txBody>
          <a:bodyPr wrap="square">
            <a:spAutoFit/>
          </a:bodyPr>
          <a:lstStyle/>
          <a:p>
            <a:r>
              <a:rPr lang="en-US" dirty="0" smtClean="0"/>
              <a:t>'</a:t>
            </a:r>
            <a:r>
              <a:rPr lang="en-US" sz="2000" dirty="0" err="1" smtClean="0"/>
              <a:t>Çocuğa</a:t>
            </a:r>
            <a:r>
              <a:rPr lang="en-US" sz="2000" dirty="0" smtClean="0"/>
              <a:t> </a:t>
            </a:r>
            <a:r>
              <a:rPr lang="en-US" sz="2000" dirty="0" err="1" smtClean="0"/>
              <a:t>eziyet</a:t>
            </a:r>
            <a:r>
              <a:rPr lang="en-US" sz="2000" dirty="0" smtClean="0"/>
              <a:t> </a:t>
            </a:r>
            <a:r>
              <a:rPr lang="en-US" sz="2000" dirty="0" err="1" smtClean="0"/>
              <a:t>etmek'ten</a:t>
            </a:r>
            <a:endParaRPr lang="en-US" sz="2000" dirty="0" smtClean="0"/>
          </a:p>
          <a:p>
            <a:r>
              <a:rPr lang="en-US" sz="2000" dirty="0" smtClean="0"/>
              <a:t>Baba </a:t>
            </a:r>
            <a:r>
              <a:rPr lang="en-US" sz="2000" dirty="0" err="1" smtClean="0"/>
              <a:t>ve</a:t>
            </a:r>
            <a:r>
              <a:rPr lang="en-US" sz="2000" dirty="0" smtClean="0"/>
              <a:t> </a:t>
            </a:r>
            <a:r>
              <a:rPr lang="en-US" sz="2000" dirty="0" err="1" smtClean="0"/>
              <a:t>kendisiyle</a:t>
            </a:r>
            <a:r>
              <a:rPr lang="en-US" sz="2000" dirty="0" smtClean="0"/>
              <a:t> </a:t>
            </a:r>
            <a:r>
              <a:rPr lang="en-US" sz="2000" dirty="0" err="1" smtClean="0"/>
              <a:t>birlikte</a:t>
            </a:r>
            <a:r>
              <a:rPr lang="en-US" sz="2000" dirty="0" smtClean="0"/>
              <a:t> </a:t>
            </a:r>
            <a:r>
              <a:rPr lang="en-US" sz="2000" dirty="0" err="1" smtClean="0"/>
              <a:t>yeniden</a:t>
            </a:r>
            <a:r>
              <a:rPr lang="en-US" sz="2000" dirty="0" smtClean="0"/>
              <a:t> </a:t>
            </a:r>
            <a:r>
              <a:rPr lang="en-US" sz="2000" dirty="0" err="1" smtClean="0"/>
              <a:t>gözaltına</a:t>
            </a:r>
            <a:r>
              <a:rPr lang="en-US" sz="2000" dirty="0" smtClean="0"/>
              <a:t> </a:t>
            </a:r>
            <a:r>
              <a:rPr lang="en-US" sz="2000" dirty="0" err="1" smtClean="0"/>
              <a:t>alınan</a:t>
            </a:r>
            <a:r>
              <a:rPr lang="en-US" sz="2000" dirty="0" smtClean="0"/>
              <a:t>, </a:t>
            </a:r>
            <a:r>
              <a:rPr lang="en-US" sz="2000" dirty="0" err="1" smtClean="0"/>
              <a:t>birlikte</a:t>
            </a:r>
            <a:r>
              <a:rPr lang="en-US" sz="2000" dirty="0" smtClean="0"/>
              <a:t> </a:t>
            </a:r>
            <a:r>
              <a:rPr lang="en-US" sz="2000" dirty="0" err="1" smtClean="0"/>
              <a:t>yaşadığı</a:t>
            </a:r>
            <a:r>
              <a:rPr lang="en-US" sz="2000" dirty="0" smtClean="0"/>
              <a:t> Ç.K., </a:t>
            </a:r>
            <a:r>
              <a:rPr lang="en-US" sz="2000" dirty="0" err="1" smtClean="0"/>
              <a:t>dün</a:t>
            </a:r>
            <a:r>
              <a:rPr lang="en-US" sz="2000" dirty="0" smtClean="0"/>
              <a:t> </a:t>
            </a:r>
            <a:r>
              <a:rPr lang="en-US" sz="2000" dirty="0" err="1" smtClean="0"/>
              <a:t>çıkarıldıkları</a:t>
            </a:r>
            <a:r>
              <a:rPr lang="en-US" sz="2000" dirty="0" smtClean="0"/>
              <a:t> </a:t>
            </a:r>
            <a:r>
              <a:rPr lang="en-US" sz="2000" dirty="0" err="1" smtClean="0"/>
              <a:t>mahkemede</a:t>
            </a:r>
            <a:r>
              <a:rPr lang="en-US" sz="2000" dirty="0" smtClean="0"/>
              <a:t> '</a:t>
            </a:r>
            <a:r>
              <a:rPr lang="en-US" sz="2000" dirty="0" err="1" smtClean="0"/>
              <a:t>çocuğa</a:t>
            </a:r>
            <a:r>
              <a:rPr lang="en-US" sz="2000" dirty="0" smtClean="0"/>
              <a:t> </a:t>
            </a:r>
            <a:r>
              <a:rPr lang="en-US" sz="2000" dirty="0" err="1" smtClean="0"/>
              <a:t>eziyet</a:t>
            </a:r>
            <a:r>
              <a:rPr lang="en-US" sz="2000" dirty="0" smtClean="0"/>
              <a:t> </a:t>
            </a:r>
            <a:r>
              <a:rPr lang="en-US" sz="2000" dirty="0" err="1" smtClean="0"/>
              <a:t>etmek</a:t>
            </a:r>
            <a:r>
              <a:rPr lang="en-US" sz="2000" dirty="0" smtClean="0"/>
              <a:t> </a:t>
            </a:r>
            <a:r>
              <a:rPr lang="en-US" sz="2000" dirty="0" err="1" smtClean="0"/>
              <a:t>ve</a:t>
            </a:r>
            <a:r>
              <a:rPr lang="en-US" sz="2000" dirty="0" smtClean="0"/>
              <a:t> </a:t>
            </a:r>
            <a:r>
              <a:rPr lang="en-US" sz="2000" dirty="0" err="1" smtClean="0"/>
              <a:t>eziyete</a:t>
            </a:r>
            <a:r>
              <a:rPr lang="en-US" sz="2000" dirty="0" smtClean="0"/>
              <a:t> </a:t>
            </a:r>
            <a:r>
              <a:rPr lang="en-US" sz="2000" dirty="0" err="1" smtClean="0"/>
              <a:t>iştirak</a:t>
            </a:r>
            <a:r>
              <a:rPr lang="en-US" sz="2000" dirty="0" smtClean="0"/>
              <a:t>' </a:t>
            </a:r>
            <a:r>
              <a:rPr lang="en-US" sz="2000" dirty="0" err="1" smtClean="0"/>
              <a:t>suçundan</a:t>
            </a:r>
            <a:r>
              <a:rPr lang="en-US" sz="2000" dirty="0" smtClean="0"/>
              <a:t> </a:t>
            </a:r>
            <a:r>
              <a:rPr lang="en-US" sz="2000" dirty="0" err="1" smtClean="0"/>
              <a:t>tutuklandı</a:t>
            </a:r>
            <a:r>
              <a:rPr lang="en-US" sz="2000" dirty="0" smtClean="0"/>
              <a:t>. </a:t>
            </a:r>
            <a:r>
              <a:rPr lang="en-US" sz="2000" dirty="0" err="1" smtClean="0"/>
              <a:t>İki</a:t>
            </a:r>
            <a:r>
              <a:rPr lang="en-US" sz="2000" dirty="0" smtClean="0"/>
              <a:t> </a:t>
            </a:r>
            <a:r>
              <a:rPr lang="en-US" sz="2000" dirty="0" err="1" smtClean="0"/>
              <a:t>sanık</a:t>
            </a:r>
            <a:r>
              <a:rPr lang="en-US" sz="2000" dirty="0" smtClean="0"/>
              <a:t>, </a:t>
            </a:r>
            <a:r>
              <a:rPr lang="en-US" sz="2000" dirty="0" err="1" smtClean="0"/>
              <a:t>Muğla</a:t>
            </a:r>
            <a:r>
              <a:rPr lang="en-US" sz="2000" dirty="0" smtClean="0"/>
              <a:t> </a:t>
            </a:r>
            <a:r>
              <a:rPr lang="en-US" sz="2000" dirty="0" err="1" smtClean="0"/>
              <a:t>Cezaevi'ne</a:t>
            </a:r>
            <a:r>
              <a:rPr lang="en-US" sz="2000" dirty="0" smtClean="0"/>
              <a:t> </a:t>
            </a:r>
            <a:r>
              <a:rPr lang="en-US" sz="2000" dirty="0" err="1" smtClean="0"/>
              <a:t>gönderildi</a:t>
            </a:r>
            <a:r>
              <a:rPr lang="en-US" sz="2000" dirty="0" smtClean="0"/>
              <a:t>. </a:t>
            </a:r>
            <a:r>
              <a:rPr lang="en-US" sz="2000" dirty="0" err="1" smtClean="0"/>
              <a:t>B.A.’nin</a:t>
            </a:r>
            <a:r>
              <a:rPr lang="en-US" sz="2000" dirty="0" smtClean="0"/>
              <a:t> </a:t>
            </a:r>
            <a:r>
              <a:rPr lang="en-US" sz="2000" dirty="0" err="1" smtClean="0"/>
              <a:t>Ç.K.'dan</a:t>
            </a:r>
            <a:r>
              <a:rPr lang="en-US" sz="2000" dirty="0" smtClean="0"/>
              <a:t> </a:t>
            </a:r>
            <a:r>
              <a:rPr lang="en-US" sz="2000" dirty="0" err="1" smtClean="0"/>
              <a:t>olan</a:t>
            </a:r>
            <a:r>
              <a:rPr lang="en-US" sz="2000" dirty="0" smtClean="0"/>
              <a:t> </a:t>
            </a:r>
            <a:r>
              <a:rPr lang="en-US" sz="2000" dirty="0" err="1" smtClean="0"/>
              <a:t>oğlu</a:t>
            </a:r>
            <a:r>
              <a:rPr lang="en-US" sz="2000" dirty="0" smtClean="0"/>
              <a:t> </a:t>
            </a:r>
            <a:r>
              <a:rPr lang="en-US" sz="2000" dirty="0" err="1" smtClean="0"/>
              <a:t>A.A.’nın</a:t>
            </a:r>
            <a:r>
              <a:rPr lang="en-US" sz="2000" dirty="0" smtClean="0"/>
              <a:t> </a:t>
            </a:r>
            <a:r>
              <a:rPr lang="en-US" sz="2000" dirty="0" err="1" smtClean="0"/>
              <a:t>amcasına</a:t>
            </a:r>
            <a:r>
              <a:rPr lang="en-US" sz="2000" dirty="0" smtClean="0"/>
              <a:t> </a:t>
            </a:r>
            <a:r>
              <a:rPr lang="en-US" sz="2000" dirty="0" err="1" smtClean="0"/>
              <a:t>teslim</a:t>
            </a:r>
            <a:r>
              <a:rPr lang="en-US" sz="2000" dirty="0" smtClean="0"/>
              <a:t> </a:t>
            </a:r>
            <a:r>
              <a:rPr lang="en-US" sz="2000" dirty="0" err="1" smtClean="0"/>
              <a:t>edildi</a:t>
            </a:r>
            <a:r>
              <a:rPr lang="en-US" sz="2000" dirty="0" smtClean="0"/>
              <a:t>. </a:t>
            </a:r>
            <a:r>
              <a:rPr lang="en-US" sz="2000" dirty="0" err="1" smtClean="0"/>
              <a:t>Ç.K'nın</a:t>
            </a:r>
            <a:r>
              <a:rPr lang="en-US" sz="2000" dirty="0" smtClean="0"/>
              <a:t> ilk </a:t>
            </a:r>
            <a:r>
              <a:rPr lang="en-US" sz="2000" dirty="0" err="1" smtClean="0"/>
              <a:t>eşinden</a:t>
            </a:r>
            <a:r>
              <a:rPr lang="en-US" sz="2000" dirty="0" smtClean="0"/>
              <a:t> </a:t>
            </a:r>
            <a:r>
              <a:rPr lang="en-US" sz="2000" dirty="0" err="1" smtClean="0"/>
              <a:t>olan</a:t>
            </a:r>
            <a:r>
              <a:rPr lang="en-US" sz="2000" dirty="0" smtClean="0"/>
              <a:t> </a:t>
            </a:r>
            <a:r>
              <a:rPr lang="en-US" sz="2000" dirty="0" err="1" smtClean="0"/>
              <a:t>kızı</a:t>
            </a:r>
            <a:r>
              <a:rPr lang="en-US" sz="2000" dirty="0" smtClean="0"/>
              <a:t> A.E. </a:t>
            </a:r>
            <a:r>
              <a:rPr lang="en-US" sz="2000" dirty="0" err="1" smtClean="0"/>
              <a:t>da</a:t>
            </a:r>
            <a:r>
              <a:rPr lang="en-US" sz="2000" dirty="0" smtClean="0"/>
              <a:t> </a:t>
            </a:r>
            <a:r>
              <a:rPr lang="en-US" sz="2000" dirty="0" err="1" smtClean="0"/>
              <a:t>Sosyal</a:t>
            </a:r>
            <a:r>
              <a:rPr lang="en-US" sz="2000" dirty="0" smtClean="0"/>
              <a:t> </a:t>
            </a:r>
            <a:r>
              <a:rPr lang="en-US" sz="2000" dirty="0" err="1" smtClean="0"/>
              <a:t>Hizmet</a:t>
            </a:r>
            <a:r>
              <a:rPr lang="en-US" sz="2000" dirty="0" smtClean="0"/>
              <a:t> </a:t>
            </a:r>
            <a:r>
              <a:rPr lang="en-US" sz="2000" dirty="0" err="1" smtClean="0"/>
              <a:t>ve</a:t>
            </a:r>
            <a:r>
              <a:rPr lang="en-US" sz="2000" dirty="0" smtClean="0"/>
              <a:t> </a:t>
            </a:r>
            <a:r>
              <a:rPr lang="en-US" sz="2000" dirty="0" err="1" smtClean="0"/>
              <a:t>Çocuk</a:t>
            </a:r>
            <a:r>
              <a:rPr lang="en-US" sz="2000" dirty="0" smtClean="0"/>
              <a:t> </a:t>
            </a:r>
            <a:r>
              <a:rPr lang="en-US" sz="2000" dirty="0" err="1" smtClean="0"/>
              <a:t>Esirgeme</a:t>
            </a:r>
            <a:r>
              <a:rPr lang="en-US" sz="2000" dirty="0" smtClean="0"/>
              <a:t> </a:t>
            </a:r>
            <a:r>
              <a:rPr lang="en-US" sz="2000" dirty="0" err="1" smtClean="0"/>
              <a:t>Kurumu</a:t>
            </a:r>
            <a:r>
              <a:rPr lang="en-US" sz="2000" dirty="0" smtClean="0"/>
              <a:t> </a:t>
            </a:r>
            <a:r>
              <a:rPr lang="en-US" sz="2000" dirty="0" err="1" smtClean="0"/>
              <a:t>Muğla</a:t>
            </a:r>
            <a:r>
              <a:rPr lang="en-US" sz="2000" dirty="0" smtClean="0"/>
              <a:t> </a:t>
            </a:r>
            <a:r>
              <a:rPr lang="en-US" sz="2000" dirty="0" err="1" smtClean="0"/>
              <a:t>Çocuk</a:t>
            </a:r>
            <a:r>
              <a:rPr lang="en-US" sz="2000" dirty="0" smtClean="0"/>
              <a:t> </a:t>
            </a:r>
            <a:r>
              <a:rPr lang="en-US" sz="2000" dirty="0" err="1" smtClean="0"/>
              <a:t>Yuvası'na</a:t>
            </a:r>
            <a:r>
              <a:rPr lang="en-US" sz="2000" dirty="0" smtClean="0"/>
              <a:t> </a:t>
            </a:r>
            <a:r>
              <a:rPr lang="en-US" sz="2000" dirty="0" err="1" smtClean="0"/>
              <a:t>gönderildi</a:t>
            </a:r>
            <a:r>
              <a:rPr lang="en-US" sz="2000" dirty="0" smtClean="0"/>
              <a:t>. </a:t>
            </a:r>
            <a:r>
              <a:rPr lang="en-US" sz="2000" dirty="0" err="1" smtClean="0"/>
              <a:t>Tedavisi</a:t>
            </a:r>
            <a:r>
              <a:rPr lang="en-US" sz="2000" dirty="0" smtClean="0"/>
              <a:t> </a:t>
            </a:r>
            <a:r>
              <a:rPr lang="en-US" sz="2000" dirty="0" err="1" smtClean="0"/>
              <a:t>süren</a:t>
            </a:r>
            <a:r>
              <a:rPr lang="en-US" sz="2000" dirty="0" smtClean="0"/>
              <a:t> </a:t>
            </a:r>
            <a:r>
              <a:rPr lang="en-US" sz="2000" dirty="0" err="1" smtClean="0"/>
              <a:t>A.A.’nın</a:t>
            </a:r>
            <a:r>
              <a:rPr lang="en-US" sz="2000" dirty="0" smtClean="0"/>
              <a:t> </a:t>
            </a:r>
            <a:r>
              <a:rPr lang="en-US" sz="2000" dirty="0" err="1" smtClean="0"/>
              <a:t>da</a:t>
            </a:r>
            <a:r>
              <a:rPr lang="en-US" sz="2000" dirty="0" smtClean="0"/>
              <a:t> </a:t>
            </a:r>
            <a:r>
              <a:rPr lang="en-US" sz="2000" dirty="0" err="1" smtClean="0"/>
              <a:t>iyileştikten</a:t>
            </a:r>
            <a:r>
              <a:rPr lang="en-US" sz="2000" dirty="0" smtClean="0"/>
              <a:t> </a:t>
            </a:r>
            <a:r>
              <a:rPr lang="en-US" sz="2000" dirty="0" err="1" smtClean="0"/>
              <a:t>sonra</a:t>
            </a:r>
            <a:r>
              <a:rPr lang="en-US" sz="2000" dirty="0" smtClean="0"/>
              <a:t> </a:t>
            </a:r>
            <a:r>
              <a:rPr lang="en-US" sz="2000" dirty="0" err="1" smtClean="0"/>
              <a:t>devlet</a:t>
            </a:r>
            <a:r>
              <a:rPr lang="en-US" sz="2000" dirty="0" smtClean="0"/>
              <a:t> </a:t>
            </a:r>
            <a:r>
              <a:rPr lang="en-US" sz="2000" dirty="0" err="1" smtClean="0"/>
              <a:t>korumasına</a:t>
            </a:r>
            <a:r>
              <a:rPr lang="en-US" sz="2000" dirty="0" smtClean="0"/>
              <a:t> </a:t>
            </a:r>
            <a:r>
              <a:rPr lang="en-US" sz="2000" dirty="0" err="1" smtClean="0"/>
              <a:t>alınacağı</a:t>
            </a:r>
            <a:r>
              <a:rPr lang="en-US" sz="2000" dirty="0" smtClean="0"/>
              <a:t> </a:t>
            </a:r>
            <a:r>
              <a:rPr lang="en-US" sz="2000" dirty="0" err="1" smtClean="0"/>
              <a:t>belirtildi</a:t>
            </a:r>
            <a:r>
              <a:rPr lang="en-US" sz="2000" dirty="0" smtClean="0"/>
              <a:t>.</a:t>
            </a:r>
          </a:p>
          <a:p>
            <a:r>
              <a:rPr lang="en-US" sz="2000" dirty="0" smtClean="0"/>
              <a:t>Baba, </a:t>
            </a:r>
            <a:r>
              <a:rPr lang="en-US" sz="2000" dirty="0" err="1" smtClean="0"/>
              <a:t>iki</a:t>
            </a:r>
            <a:r>
              <a:rPr lang="en-US" sz="2000" dirty="0" smtClean="0"/>
              <a:t> </a:t>
            </a:r>
            <a:r>
              <a:rPr lang="en-US" sz="2000" dirty="0" err="1" smtClean="0"/>
              <a:t>gece</a:t>
            </a:r>
            <a:r>
              <a:rPr lang="en-US" sz="2000" dirty="0" smtClean="0"/>
              <a:t> </a:t>
            </a:r>
            <a:r>
              <a:rPr lang="en-US" sz="2000" dirty="0" err="1" smtClean="0"/>
              <a:t>önce</a:t>
            </a:r>
            <a:r>
              <a:rPr lang="en-US" sz="2000" dirty="0" smtClean="0"/>
              <a:t> </a:t>
            </a:r>
            <a:r>
              <a:rPr lang="en-US" sz="2000" dirty="0" err="1" smtClean="0"/>
              <a:t>sekiz</a:t>
            </a:r>
            <a:r>
              <a:rPr lang="en-US" sz="2000" dirty="0" smtClean="0"/>
              <a:t> </a:t>
            </a:r>
            <a:r>
              <a:rPr lang="en-US" sz="2000" dirty="0" err="1" smtClean="0"/>
              <a:t>yaşındaki</a:t>
            </a:r>
            <a:r>
              <a:rPr lang="en-US" sz="2000" dirty="0" smtClean="0"/>
              <a:t> </a:t>
            </a:r>
            <a:r>
              <a:rPr lang="en-US" sz="2000" dirty="0" err="1" smtClean="0"/>
              <a:t>oğlunun</a:t>
            </a:r>
            <a:r>
              <a:rPr lang="en-US" sz="2000" dirty="0" smtClean="0"/>
              <a:t> </a:t>
            </a:r>
            <a:r>
              <a:rPr lang="en-US" sz="2000" dirty="0" err="1" smtClean="0"/>
              <a:t>hasta</a:t>
            </a:r>
            <a:r>
              <a:rPr lang="en-US" sz="2000" dirty="0" smtClean="0"/>
              <a:t> </a:t>
            </a:r>
            <a:r>
              <a:rPr lang="en-US" sz="2000" dirty="0" err="1" smtClean="0"/>
              <a:t>olduğunu</a:t>
            </a:r>
            <a:r>
              <a:rPr lang="en-US" sz="2000" dirty="0" smtClean="0"/>
              <a:t> </a:t>
            </a:r>
            <a:r>
              <a:rPr lang="en-US" sz="2000" dirty="0" err="1" smtClean="0"/>
              <a:t>belirterek</a:t>
            </a:r>
            <a:r>
              <a:rPr lang="en-US" sz="2000" dirty="0" smtClean="0"/>
              <a:t> 75. </a:t>
            </a:r>
            <a:r>
              <a:rPr lang="en-US" sz="2000" dirty="0" err="1" smtClean="0"/>
              <a:t>Yıl</a:t>
            </a:r>
            <a:r>
              <a:rPr lang="en-US" sz="2000" dirty="0" smtClean="0"/>
              <a:t> </a:t>
            </a:r>
            <a:r>
              <a:rPr lang="en-US" sz="2000" dirty="0" err="1" smtClean="0"/>
              <a:t>Milas</a:t>
            </a:r>
            <a:r>
              <a:rPr lang="en-US" sz="2000" dirty="0" smtClean="0"/>
              <a:t> </a:t>
            </a:r>
            <a:r>
              <a:rPr lang="en-US" sz="2000" dirty="0" err="1" smtClean="0"/>
              <a:t>Devlet</a:t>
            </a:r>
            <a:r>
              <a:rPr lang="en-US" sz="2000" dirty="0" smtClean="0"/>
              <a:t> </a:t>
            </a:r>
            <a:r>
              <a:rPr lang="en-US" sz="2000" dirty="0" err="1" smtClean="0"/>
              <a:t>Hastanesi'ne</a:t>
            </a:r>
            <a:r>
              <a:rPr lang="en-US" sz="2000" dirty="0" smtClean="0"/>
              <a:t> </a:t>
            </a:r>
            <a:r>
              <a:rPr lang="en-US" sz="2000" dirty="0" err="1" smtClean="0"/>
              <a:t>başvurmuş</a:t>
            </a:r>
            <a:r>
              <a:rPr lang="en-US" sz="2000" dirty="0" smtClean="0"/>
              <a:t>, </a:t>
            </a:r>
            <a:r>
              <a:rPr lang="en-US" sz="2000" dirty="0" err="1" smtClean="0"/>
              <a:t>vücudunda</a:t>
            </a:r>
            <a:r>
              <a:rPr lang="en-US" sz="2000" dirty="0" smtClean="0"/>
              <a:t> </a:t>
            </a:r>
            <a:r>
              <a:rPr lang="en-US" sz="2000" dirty="0" err="1" smtClean="0"/>
              <a:t>morluklar</a:t>
            </a:r>
            <a:r>
              <a:rPr lang="en-US" sz="2000" dirty="0" smtClean="0"/>
              <a:t> </a:t>
            </a:r>
            <a:r>
              <a:rPr lang="en-US" sz="2000" dirty="0" err="1" smtClean="0"/>
              <a:t>ve</a:t>
            </a:r>
            <a:r>
              <a:rPr lang="en-US" sz="2000" dirty="0" smtClean="0"/>
              <a:t> </a:t>
            </a:r>
            <a:r>
              <a:rPr lang="en-US" sz="2000" dirty="0" err="1" smtClean="0"/>
              <a:t>kalçasında</a:t>
            </a:r>
            <a:r>
              <a:rPr lang="en-US" sz="2000" dirty="0" smtClean="0"/>
              <a:t> </a:t>
            </a:r>
            <a:r>
              <a:rPr lang="en-US" sz="2000" dirty="0" err="1" smtClean="0"/>
              <a:t>yanık</a:t>
            </a:r>
            <a:r>
              <a:rPr lang="en-US" sz="2000" dirty="0" smtClean="0"/>
              <a:t> </a:t>
            </a:r>
            <a:r>
              <a:rPr lang="en-US" sz="2000" dirty="0" err="1" smtClean="0"/>
              <a:t>izleri</a:t>
            </a:r>
            <a:r>
              <a:rPr lang="en-US" sz="2000" dirty="0" smtClean="0"/>
              <a:t> </a:t>
            </a:r>
            <a:r>
              <a:rPr lang="en-US" sz="2000" dirty="0" err="1" smtClean="0"/>
              <a:t>tespit</a:t>
            </a:r>
            <a:r>
              <a:rPr lang="en-US" sz="2000" dirty="0" smtClean="0"/>
              <a:t> </a:t>
            </a:r>
            <a:r>
              <a:rPr lang="en-US" sz="2000" dirty="0" err="1" smtClean="0"/>
              <a:t>edilen</a:t>
            </a:r>
            <a:r>
              <a:rPr lang="en-US" sz="2000" dirty="0" smtClean="0"/>
              <a:t> </a:t>
            </a:r>
            <a:r>
              <a:rPr lang="en-US" sz="2000" dirty="0" err="1" smtClean="0"/>
              <a:t>çocuğun</a:t>
            </a:r>
            <a:r>
              <a:rPr lang="en-US" sz="2000" dirty="0" smtClean="0"/>
              <a:t> </a:t>
            </a:r>
            <a:r>
              <a:rPr lang="en-US" sz="2000" dirty="0" err="1" smtClean="0"/>
              <a:t>işkence</a:t>
            </a:r>
            <a:r>
              <a:rPr lang="en-US" sz="2000" dirty="0" smtClean="0"/>
              <a:t> </a:t>
            </a:r>
            <a:r>
              <a:rPr lang="en-US" sz="2000" dirty="0" err="1" smtClean="0"/>
              <a:t>gördüğü</a:t>
            </a:r>
            <a:r>
              <a:rPr lang="en-US" sz="2000" dirty="0" smtClean="0"/>
              <a:t> </a:t>
            </a:r>
            <a:r>
              <a:rPr lang="en-US" sz="2000" dirty="0" err="1" smtClean="0"/>
              <a:t>ve</a:t>
            </a:r>
            <a:r>
              <a:rPr lang="en-US" sz="2000" dirty="0" smtClean="0"/>
              <a:t> </a:t>
            </a:r>
            <a:r>
              <a:rPr lang="en-US" sz="2000" dirty="0" err="1" smtClean="0"/>
              <a:t>bir</a:t>
            </a:r>
            <a:r>
              <a:rPr lang="en-US" sz="2000" dirty="0" smtClean="0"/>
              <a:t> </a:t>
            </a:r>
            <a:r>
              <a:rPr lang="en-US" sz="2000" dirty="0" err="1" smtClean="0"/>
              <a:t>kereden</a:t>
            </a:r>
            <a:r>
              <a:rPr lang="en-US" sz="2000" dirty="0" smtClean="0"/>
              <a:t> </a:t>
            </a:r>
            <a:r>
              <a:rPr lang="en-US" sz="2000" dirty="0" err="1" smtClean="0"/>
              <a:t>fazla</a:t>
            </a:r>
            <a:r>
              <a:rPr lang="en-US" sz="2000" dirty="0" smtClean="0"/>
              <a:t> </a:t>
            </a:r>
            <a:r>
              <a:rPr lang="en-US" sz="2000" dirty="0" err="1" smtClean="0"/>
              <a:t>tecavüze</a:t>
            </a:r>
            <a:r>
              <a:rPr lang="en-US" sz="2000" dirty="0" smtClean="0"/>
              <a:t> </a:t>
            </a:r>
            <a:r>
              <a:rPr lang="en-US" sz="2000" dirty="0" err="1" smtClean="0"/>
              <a:t>uğradığı</a:t>
            </a:r>
            <a:r>
              <a:rPr lang="en-US" sz="2000" dirty="0" smtClean="0"/>
              <a:t> </a:t>
            </a:r>
            <a:r>
              <a:rPr lang="en-US" sz="2000" dirty="0" err="1" smtClean="0"/>
              <a:t>belirlenmişti</a:t>
            </a:r>
            <a:r>
              <a:rPr lang="en-US" sz="2000" dirty="0" smtClean="0"/>
              <a:t>. </a:t>
            </a:r>
            <a:r>
              <a:rPr lang="en-US" sz="2000" dirty="0" err="1" smtClean="0"/>
              <a:t>Akciğerindeki</a:t>
            </a:r>
            <a:r>
              <a:rPr lang="en-US" sz="2000" dirty="0" smtClean="0"/>
              <a:t> </a:t>
            </a:r>
            <a:r>
              <a:rPr lang="en-US" sz="2000" dirty="0" err="1" smtClean="0"/>
              <a:t>ödemden</a:t>
            </a:r>
            <a:r>
              <a:rPr lang="en-US" sz="2000" dirty="0" smtClean="0"/>
              <a:t> </a:t>
            </a:r>
            <a:r>
              <a:rPr lang="en-US" sz="2000" dirty="0" err="1" smtClean="0"/>
              <a:t>dolayı</a:t>
            </a:r>
            <a:r>
              <a:rPr lang="en-US" sz="2000" dirty="0" smtClean="0"/>
              <a:t> </a:t>
            </a:r>
            <a:r>
              <a:rPr lang="en-US" sz="2000" dirty="0" err="1" smtClean="0"/>
              <a:t>solunumu</a:t>
            </a:r>
            <a:r>
              <a:rPr lang="en-US" sz="2000" dirty="0" smtClean="0"/>
              <a:t> </a:t>
            </a:r>
            <a:r>
              <a:rPr lang="en-US" sz="2000" dirty="0" err="1" smtClean="0"/>
              <a:t>zayıflayan</a:t>
            </a:r>
            <a:r>
              <a:rPr lang="en-US" sz="2000" dirty="0" smtClean="0"/>
              <a:t> A.A., </a:t>
            </a:r>
            <a:r>
              <a:rPr lang="en-US" sz="2000" dirty="0" err="1" smtClean="0"/>
              <a:t>yoğun</a:t>
            </a:r>
            <a:r>
              <a:rPr lang="en-US" sz="2000" dirty="0" smtClean="0"/>
              <a:t> </a:t>
            </a:r>
            <a:r>
              <a:rPr lang="en-US" sz="2000" dirty="0" err="1" smtClean="0"/>
              <a:t>bakıma</a:t>
            </a:r>
            <a:r>
              <a:rPr lang="en-US" sz="2000" dirty="0" smtClean="0"/>
              <a:t> </a:t>
            </a:r>
            <a:r>
              <a:rPr lang="en-US" sz="2000" dirty="0" err="1" smtClean="0"/>
              <a:t>alınarak</a:t>
            </a:r>
            <a:r>
              <a:rPr lang="en-US" sz="2000" dirty="0" smtClean="0"/>
              <a:t> </a:t>
            </a:r>
            <a:r>
              <a:rPr lang="en-US" sz="2000" dirty="0" err="1" smtClean="0"/>
              <a:t>solunum</a:t>
            </a:r>
            <a:r>
              <a:rPr lang="en-US" sz="2000" dirty="0" smtClean="0"/>
              <a:t> </a:t>
            </a:r>
            <a:r>
              <a:rPr lang="en-US" sz="2000" dirty="0" err="1" smtClean="0"/>
              <a:t>cihazına</a:t>
            </a:r>
            <a:r>
              <a:rPr lang="en-US" sz="2000" dirty="0" smtClean="0"/>
              <a:t> </a:t>
            </a:r>
            <a:r>
              <a:rPr lang="en-US" sz="2000" dirty="0" err="1" smtClean="0"/>
              <a:t>bağlanmıştı</a:t>
            </a:r>
            <a:r>
              <a:rPr lang="en-US" sz="2000" dirty="0" smtClean="0"/>
              <a:t>.</a:t>
            </a:r>
          </a:p>
          <a:p>
            <a:r>
              <a:rPr lang="en-US" sz="2000" dirty="0" err="1" smtClean="0"/>
              <a:t>Hastane</a:t>
            </a:r>
            <a:r>
              <a:rPr lang="en-US" sz="2000" dirty="0" smtClean="0"/>
              <a:t> </a:t>
            </a:r>
            <a:r>
              <a:rPr lang="en-US" sz="2000" dirty="0" err="1" smtClean="0"/>
              <a:t>yetkililerinin</a:t>
            </a:r>
            <a:r>
              <a:rPr lang="en-US" sz="2000" dirty="0" smtClean="0"/>
              <a:t> </a:t>
            </a:r>
            <a:r>
              <a:rPr lang="en-US" sz="2000" dirty="0" err="1" smtClean="0"/>
              <a:t>bildirmesi</a:t>
            </a:r>
            <a:r>
              <a:rPr lang="en-US" sz="2000" dirty="0" smtClean="0"/>
              <a:t> </a:t>
            </a:r>
            <a:r>
              <a:rPr lang="en-US" sz="2000" dirty="0" err="1" smtClean="0"/>
              <a:t>üzerine</a:t>
            </a:r>
            <a:r>
              <a:rPr lang="en-US" sz="2000" dirty="0" smtClean="0"/>
              <a:t> 75. </a:t>
            </a:r>
            <a:r>
              <a:rPr lang="en-US" sz="2000" dirty="0" err="1" smtClean="0"/>
              <a:t>Yıl</a:t>
            </a:r>
            <a:r>
              <a:rPr lang="en-US" sz="2000" dirty="0" smtClean="0"/>
              <a:t> </a:t>
            </a:r>
            <a:r>
              <a:rPr lang="en-US" sz="2000" dirty="0" err="1" smtClean="0"/>
              <a:t>Milas</a:t>
            </a:r>
            <a:r>
              <a:rPr lang="en-US" sz="2000" dirty="0" smtClean="0"/>
              <a:t> </a:t>
            </a:r>
            <a:r>
              <a:rPr lang="en-US" sz="2000" dirty="0" err="1" smtClean="0"/>
              <a:t>Devlet</a:t>
            </a:r>
            <a:r>
              <a:rPr lang="en-US" sz="2000" dirty="0" smtClean="0"/>
              <a:t> </a:t>
            </a:r>
            <a:r>
              <a:rPr lang="en-US" sz="2000" dirty="0" err="1" smtClean="0"/>
              <a:t>Hastanesi'ne</a:t>
            </a:r>
            <a:r>
              <a:rPr lang="en-US" sz="2000" dirty="0" smtClean="0"/>
              <a:t> </a:t>
            </a:r>
            <a:r>
              <a:rPr lang="en-US" sz="2000" dirty="0" err="1" smtClean="0"/>
              <a:t>gelerek</a:t>
            </a:r>
            <a:r>
              <a:rPr lang="en-US" sz="2000" dirty="0" smtClean="0"/>
              <a:t> </a:t>
            </a:r>
            <a:r>
              <a:rPr lang="en-US" sz="2000" dirty="0" err="1" smtClean="0"/>
              <a:t>baba</a:t>
            </a:r>
            <a:r>
              <a:rPr lang="en-US" sz="2000" dirty="0" smtClean="0"/>
              <a:t> </a:t>
            </a:r>
            <a:r>
              <a:rPr lang="en-US" sz="2000" dirty="0" err="1" smtClean="0"/>
              <a:t>B.A.’yı</a:t>
            </a:r>
            <a:r>
              <a:rPr lang="en-US" sz="2000" dirty="0" smtClean="0"/>
              <a:t> </a:t>
            </a:r>
            <a:r>
              <a:rPr lang="en-US" sz="2000" dirty="0" err="1" smtClean="0"/>
              <a:t>gözaltına</a:t>
            </a:r>
            <a:r>
              <a:rPr lang="en-US" sz="2000" dirty="0" smtClean="0"/>
              <a:t> </a:t>
            </a:r>
            <a:r>
              <a:rPr lang="en-US" sz="2000" dirty="0" err="1" smtClean="0"/>
              <a:t>alan</a:t>
            </a:r>
            <a:r>
              <a:rPr lang="en-US" sz="2000" dirty="0" smtClean="0"/>
              <a:t> </a:t>
            </a:r>
            <a:r>
              <a:rPr lang="en-US" sz="2000" dirty="0" err="1" smtClean="0"/>
              <a:t>İlçe</a:t>
            </a:r>
            <a:r>
              <a:rPr lang="en-US" sz="2000" dirty="0" smtClean="0"/>
              <a:t> </a:t>
            </a:r>
            <a:r>
              <a:rPr lang="en-US" sz="2000" dirty="0" err="1" smtClean="0"/>
              <a:t>Jandarma</a:t>
            </a:r>
            <a:r>
              <a:rPr lang="en-US" sz="2000" dirty="0" smtClean="0"/>
              <a:t> </a:t>
            </a:r>
            <a:r>
              <a:rPr lang="en-US" sz="2000" dirty="0" err="1" smtClean="0"/>
              <a:t>Komutanlığı</a:t>
            </a:r>
            <a:r>
              <a:rPr lang="en-US" sz="2000" dirty="0" smtClean="0"/>
              <a:t> </a:t>
            </a:r>
            <a:r>
              <a:rPr lang="en-US" sz="2000" dirty="0" err="1" smtClean="0"/>
              <a:t>ekipleri</a:t>
            </a:r>
            <a:r>
              <a:rPr lang="en-US" sz="2000" dirty="0" smtClean="0"/>
              <a:t>, </a:t>
            </a:r>
            <a:r>
              <a:rPr lang="en-US" sz="2000" dirty="0" err="1" smtClean="0"/>
              <a:t>bu</a:t>
            </a:r>
            <a:r>
              <a:rPr lang="en-US" sz="2000" dirty="0" smtClean="0"/>
              <a:t> </a:t>
            </a:r>
            <a:r>
              <a:rPr lang="en-US" sz="2000" dirty="0" err="1" smtClean="0"/>
              <a:t>kişinin</a:t>
            </a:r>
            <a:r>
              <a:rPr lang="en-US" sz="2000" dirty="0" smtClean="0"/>
              <a:t> </a:t>
            </a:r>
            <a:r>
              <a:rPr lang="en-US" sz="2000" dirty="0" err="1" smtClean="0"/>
              <a:t>ifadesi</a:t>
            </a:r>
            <a:r>
              <a:rPr lang="en-US" sz="2000" dirty="0" smtClean="0"/>
              <a:t> </a:t>
            </a:r>
            <a:r>
              <a:rPr lang="en-US" sz="2000" dirty="0" err="1" smtClean="0"/>
              <a:t>üzerine</a:t>
            </a:r>
            <a:r>
              <a:rPr lang="en-US" sz="2000" dirty="0" smtClean="0"/>
              <a:t>, </a:t>
            </a:r>
            <a:r>
              <a:rPr lang="en-US" sz="2000" dirty="0" err="1" smtClean="0"/>
              <a:t>birlikte</a:t>
            </a:r>
            <a:r>
              <a:rPr lang="en-US" sz="2000" dirty="0" smtClean="0"/>
              <a:t> </a:t>
            </a:r>
            <a:r>
              <a:rPr lang="en-US" sz="2000" dirty="0" err="1" smtClean="0"/>
              <a:t>yaşadığı</a:t>
            </a:r>
            <a:r>
              <a:rPr lang="en-US" sz="2000" dirty="0" smtClean="0"/>
              <a:t> </a:t>
            </a:r>
            <a:r>
              <a:rPr lang="en-US" sz="2000" dirty="0" err="1" smtClean="0"/>
              <a:t>Ç.K'yi</a:t>
            </a:r>
            <a:r>
              <a:rPr lang="en-US" sz="2000" dirty="0" smtClean="0"/>
              <a:t> de </a:t>
            </a:r>
            <a:r>
              <a:rPr lang="en-US" sz="2000" dirty="0" err="1" smtClean="0"/>
              <a:t>gözaltına</a:t>
            </a:r>
            <a:r>
              <a:rPr lang="en-US" sz="2000" dirty="0" smtClean="0"/>
              <a:t> </a:t>
            </a:r>
            <a:r>
              <a:rPr lang="en-US" sz="2000" dirty="0" err="1" smtClean="0"/>
              <a:t>almıştı</a:t>
            </a:r>
            <a:r>
              <a:rPr lang="en-US" sz="2000" dirty="0" smtClean="0"/>
              <a:t>. </a:t>
            </a:r>
            <a:r>
              <a:rPr lang="en-US" sz="2000" dirty="0" err="1" smtClean="0"/>
              <a:t>Zanlılar</a:t>
            </a:r>
            <a:r>
              <a:rPr lang="en-US" sz="2000" dirty="0" smtClean="0"/>
              <a:t>, </a:t>
            </a:r>
            <a:r>
              <a:rPr lang="en-US" sz="2000" dirty="0" err="1" smtClean="0"/>
              <a:t>çıkarıldıkları</a:t>
            </a:r>
            <a:r>
              <a:rPr lang="en-US" sz="2000" dirty="0" smtClean="0"/>
              <a:t> </a:t>
            </a:r>
            <a:r>
              <a:rPr lang="en-US" sz="2000" dirty="0" err="1" smtClean="0"/>
              <a:t>mahkemece</a:t>
            </a:r>
            <a:r>
              <a:rPr lang="en-US" sz="2000" dirty="0" smtClean="0"/>
              <a:t> </a:t>
            </a:r>
            <a:r>
              <a:rPr lang="en-US" sz="2000" dirty="0" err="1" smtClean="0"/>
              <a:t>tutuksuz</a:t>
            </a:r>
            <a:r>
              <a:rPr lang="en-US" sz="2000" dirty="0" smtClean="0"/>
              <a:t> </a:t>
            </a:r>
            <a:r>
              <a:rPr lang="en-US" sz="2000" dirty="0" err="1" smtClean="0"/>
              <a:t>yargılanmak</a:t>
            </a:r>
            <a:r>
              <a:rPr lang="en-US" sz="2000" dirty="0" smtClean="0"/>
              <a:t> </a:t>
            </a:r>
            <a:r>
              <a:rPr lang="en-US" sz="2000" dirty="0" err="1" smtClean="0"/>
              <a:t>üzere</a:t>
            </a:r>
            <a:r>
              <a:rPr lang="en-US" sz="2000" dirty="0" smtClean="0"/>
              <a:t> </a:t>
            </a:r>
            <a:r>
              <a:rPr lang="en-US" sz="2000" dirty="0" err="1" smtClean="0"/>
              <a:t>serbest</a:t>
            </a:r>
            <a:r>
              <a:rPr lang="en-US" sz="2000" dirty="0" smtClean="0"/>
              <a:t> </a:t>
            </a:r>
            <a:r>
              <a:rPr lang="en-US" sz="2000" dirty="0" err="1" smtClean="0"/>
              <a:t>bırakılmıştı</a:t>
            </a:r>
            <a:r>
              <a:rPr lang="en-US" sz="2000" dirty="0" smtClean="0"/>
              <a:t>.</a:t>
            </a:r>
          </a:p>
          <a:p>
            <a:endParaRPr lang="en-US" sz="2000" dirty="0" smtClean="0"/>
          </a:p>
          <a:p>
            <a:r>
              <a:rPr lang="en-US" sz="2000" dirty="0" smtClean="0"/>
              <a:t>'</a:t>
            </a:r>
            <a:r>
              <a:rPr lang="en-US" sz="2000" b="1" dirty="0" err="1" smtClean="0"/>
              <a:t>Ağlıyordu</a:t>
            </a:r>
            <a:r>
              <a:rPr lang="en-US" sz="2000" b="1" dirty="0" smtClean="0"/>
              <a:t>'</a:t>
            </a:r>
          </a:p>
          <a:p>
            <a:r>
              <a:rPr lang="en-US" sz="2000" b="1" dirty="0" err="1" smtClean="0"/>
              <a:t>Mahalle</a:t>
            </a:r>
            <a:r>
              <a:rPr lang="en-US" sz="2000" b="1" dirty="0" smtClean="0"/>
              <a:t> </a:t>
            </a:r>
            <a:r>
              <a:rPr lang="en-US" sz="2000" b="1" dirty="0" err="1" smtClean="0"/>
              <a:t>arkadaşları</a:t>
            </a:r>
            <a:r>
              <a:rPr lang="en-US" sz="2000" b="1" dirty="0" smtClean="0"/>
              <a:t>, </a:t>
            </a:r>
            <a:r>
              <a:rPr lang="en-US" sz="2000" b="1" dirty="0" err="1" smtClean="0"/>
              <a:t>küçük</a:t>
            </a:r>
            <a:r>
              <a:rPr lang="en-US" sz="2000" b="1" dirty="0" smtClean="0"/>
              <a:t> </a:t>
            </a:r>
            <a:r>
              <a:rPr lang="en-US" sz="2000" b="1" dirty="0" err="1" smtClean="0"/>
              <a:t>çocuğun</a:t>
            </a:r>
            <a:r>
              <a:rPr lang="en-US" sz="2000" b="1" dirty="0" smtClean="0"/>
              <a:t> </a:t>
            </a:r>
            <a:r>
              <a:rPr lang="en-US" sz="2000" b="1" dirty="0" err="1" smtClean="0"/>
              <a:t>zaman</a:t>
            </a:r>
            <a:r>
              <a:rPr lang="en-US" sz="2000" b="1" dirty="0" smtClean="0"/>
              <a:t> </a:t>
            </a:r>
            <a:r>
              <a:rPr lang="en-US" sz="2000" b="1" dirty="0" err="1" smtClean="0"/>
              <a:t>zaman</a:t>
            </a:r>
            <a:r>
              <a:rPr lang="en-US" sz="2000" b="1" dirty="0" smtClean="0"/>
              <a:t> </a:t>
            </a:r>
            <a:r>
              <a:rPr lang="en-US" sz="2000" b="1" dirty="0" err="1" smtClean="0"/>
              <a:t>yürümekte</a:t>
            </a:r>
            <a:r>
              <a:rPr lang="en-US" sz="2000" b="1" dirty="0" smtClean="0"/>
              <a:t> </a:t>
            </a:r>
            <a:r>
              <a:rPr lang="en-US" sz="2000" b="1" dirty="0" err="1" smtClean="0"/>
              <a:t>ve</a:t>
            </a:r>
            <a:r>
              <a:rPr lang="en-US" sz="2000" b="1" dirty="0" smtClean="0"/>
              <a:t> </a:t>
            </a:r>
            <a:r>
              <a:rPr lang="en-US" sz="2000" b="1" dirty="0" err="1" smtClean="0"/>
              <a:t>koşmakta</a:t>
            </a:r>
            <a:r>
              <a:rPr lang="en-US" sz="2000" b="1" dirty="0" smtClean="0"/>
              <a:t> </a:t>
            </a:r>
            <a:r>
              <a:rPr lang="en-US" sz="2000" b="1" dirty="0" err="1" smtClean="0"/>
              <a:t>güçlük</a:t>
            </a:r>
            <a:r>
              <a:rPr lang="en-US" sz="2000" b="1" dirty="0" smtClean="0"/>
              <a:t> </a:t>
            </a:r>
            <a:r>
              <a:rPr lang="en-US" sz="2000" b="1" dirty="0" err="1" smtClean="0"/>
              <a:t>çektiğini</a:t>
            </a:r>
            <a:r>
              <a:rPr lang="en-US" sz="2000" b="1" dirty="0" smtClean="0"/>
              <a:t>, </a:t>
            </a:r>
            <a:r>
              <a:rPr lang="en-US" sz="2000" b="1" dirty="0" err="1" smtClean="0"/>
              <a:t>gözünün</a:t>
            </a:r>
            <a:r>
              <a:rPr lang="en-US" sz="2000" b="1" dirty="0" smtClean="0"/>
              <a:t> </a:t>
            </a:r>
            <a:r>
              <a:rPr lang="en-US" sz="2000" b="1" dirty="0" err="1" smtClean="0"/>
              <a:t>çevresinde</a:t>
            </a:r>
            <a:r>
              <a:rPr lang="en-US" sz="2000" b="1" dirty="0" smtClean="0"/>
              <a:t> </a:t>
            </a:r>
            <a:r>
              <a:rPr lang="en-US" sz="2000" b="1" dirty="0" err="1" smtClean="0"/>
              <a:t>morluklar</a:t>
            </a:r>
            <a:r>
              <a:rPr lang="en-US" sz="2000" b="1" dirty="0" smtClean="0"/>
              <a:t> </a:t>
            </a:r>
            <a:r>
              <a:rPr lang="en-US" sz="2000" b="1" dirty="0" err="1" smtClean="0"/>
              <a:t>olduğunu</a:t>
            </a:r>
            <a:r>
              <a:rPr lang="en-US" sz="2000" b="1" dirty="0" smtClean="0"/>
              <a:t> </a:t>
            </a:r>
            <a:r>
              <a:rPr lang="en-US" sz="2000" dirty="0" err="1" smtClean="0"/>
              <a:t>söyledi</a:t>
            </a:r>
            <a:r>
              <a:rPr lang="en-US" sz="2000" dirty="0" smtClean="0"/>
              <a:t>. </a:t>
            </a:r>
            <a:r>
              <a:rPr lang="en-US" sz="2000" dirty="0" err="1" smtClean="0"/>
              <a:t>Arkadaşları</a:t>
            </a:r>
            <a:r>
              <a:rPr lang="en-US" sz="2000" dirty="0" smtClean="0"/>
              <a:t>, </a:t>
            </a:r>
            <a:r>
              <a:rPr lang="en-US" sz="2000" dirty="0" err="1" smtClean="0"/>
              <a:t>A.A.’nın</a:t>
            </a:r>
            <a:r>
              <a:rPr lang="en-US" sz="2000" dirty="0" smtClean="0"/>
              <a:t> </a:t>
            </a:r>
            <a:r>
              <a:rPr lang="en-US" sz="2000" dirty="0" err="1" smtClean="0"/>
              <a:t>az</a:t>
            </a:r>
            <a:r>
              <a:rPr lang="en-US" sz="2000" dirty="0" smtClean="0"/>
              <a:t> </a:t>
            </a:r>
            <a:r>
              <a:rPr lang="en-US" sz="2000" dirty="0" err="1" smtClean="0"/>
              <a:t>konuştuğunu</a:t>
            </a:r>
            <a:r>
              <a:rPr lang="en-US" sz="2000" dirty="0" smtClean="0"/>
              <a:t>, </a:t>
            </a:r>
            <a:r>
              <a:rPr lang="en-US" sz="2000" dirty="0" err="1" smtClean="0"/>
              <a:t>zaman</a:t>
            </a:r>
            <a:r>
              <a:rPr lang="en-US" sz="2000" dirty="0" smtClean="0"/>
              <a:t> </a:t>
            </a:r>
            <a:r>
              <a:rPr lang="en-US" sz="2000" dirty="0" err="1" smtClean="0"/>
              <a:t>zaman</a:t>
            </a:r>
            <a:r>
              <a:rPr lang="en-US" sz="2000" dirty="0" smtClean="0"/>
              <a:t> </a:t>
            </a:r>
            <a:r>
              <a:rPr lang="en-US" sz="2000" dirty="0" err="1" smtClean="0"/>
              <a:t>ağladığını</a:t>
            </a:r>
            <a:r>
              <a:rPr lang="en-US" sz="2000" dirty="0" smtClean="0"/>
              <a:t> </a:t>
            </a:r>
            <a:r>
              <a:rPr lang="en-US" sz="2000" dirty="0" err="1" smtClean="0"/>
              <a:t>ve</a:t>
            </a:r>
            <a:r>
              <a:rPr lang="en-US" sz="2000" dirty="0" smtClean="0"/>
              <a:t> </a:t>
            </a:r>
            <a:r>
              <a:rPr lang="en-US" sz="2000" dirty="0" err="1" smtClean="0"/>
              <a:t>oyunlarına</a:t>
            </a:r>
            <a:r>
              <a:rPr lang="en-US" sz="2000" dirty="0" smtClean="0"/>
              <a:t> </a:t>
            </a:r>
            <a:r>
              <a:rPr lang="en-US" sz="2000" dirty="0" err="1" smtClean="0"/>
              <a:t>katılmayıp</a:t>
            </a:r>
            <a:r>
              <a:rPr lang="en-US" sz="2000" dirty="0" smtClean="0"/>
              <a:t> </a:t>
            </a:r>
            <a:r>
              <a:rPr lang="en-US" sz="2000" dirty="0" err="1" smtClean="0"/>
              <a:t>bir</a:t>
            </a:r>
            <a:r>
              <a:rPr lang="en-US" sz="2000" dirty="0" smtClean="0"/>
              <a:t> </a:t>
            </a:r>
            <a:r>
              <a:rPr lang="en-US" sz="2000" dirty="0" err="1" smtClean="0"/>
              <a:t>kenarda</a:t>
            </a:r>
            <a:r>
              <a:rPr lang="en-US" sz="2000" dirty="0" smtClean="0"/>
              <a:t> </a:t>
            </a:r>
            <a:r>
              <a:rPr lang="en-US" sz="2000" dirty="0" err="1" smtClean="0"/>
              <a:t>kendilerini</a:t>
            </a:r>
            <a:r>
              <a:rPr lang="en-US" sz="2000" dirty="0" smtClean="0"/>
              <a:t> </a:t>
            </a:r>
            <a:r>
              <a:rPr lang="en-US" sz="2000" dirty="0" err="1" smtClean="0"/>
              <a:t>izlemeyi</a:t>
            </a:r>
            <a:r>
              <a:rPr lang="en-US" sz="2000" dirty="0" smtClean="0"/>
              <a:t> </a:t>
            </a:r>
            <a:r>
              <a:rPr lang="en-US" sz="2000" dirty="0" err="1" smtClean="0"/>
              <a:t>tercih</a:t>
            </a:r>
            <a:r>
              <a:rPr lang="en-US" sz="2000" dirty="0" smtClean="0"/>
              <a:t> </a:t>
            </a:r>
            <a:r>
              <a:rPr lang="en-US" sz="2000" dirty="0" err="1" smtClean="0"/>
              <a:t>ettiğini</a:t>
            </a:r>
            <a:r>
              <a:rPr lang="en-US" sz="2000" dirty="0" smtClean="0"/>
              <a:t> </a:t>
            </a:r>
            <a:r>
              <a:rPr lang="en-US" sz="2000" dirty="0" err="1" smtClean="0"/>
              <a:t>anlattı</a:t>
            </a:r>
            <a:r>
              <a:rPr lang="en-US" sz="2000" dirty="0" smtClean="0"/>
              <a:t>.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88450"/>
            <a:ext cx="8229600" cy="5669550"/>
          </a:xfrm>
        </p:spPr>
        <p:txBody>
          <a:bodyPr>
            <a:noAutofit/>
          </a:bodyPr>
          <a:lstStyle/>
          <a:p>
            <a:pPr>
              <a:buNone/>
            </a:pPr>
            <a:r>
              <a:rPr lang="tr-TR" sz="2400" b="1" dirty="0" smtClean="0"/>
              <a:t>Eğer;</a:t>
            </a:r>
            <a:endParaRPr lang="tr-TR" sz="2400" dirty="0" smtClean="0"/>
          </a:p>
          <a:p>
            <a:pPr lvl="0"/>
            <a:r>
              <a:rPr lang="tr-TR" sz="2400" dirty="0" smtClean="0"/>
              <a:t>Boşanma aşamasında anne – babanın sosyo – ekonomik şartları ve ruh sağlıkları ile çocuğun anne babanın yanında kalmasının yararına uygun olup olmadığı ve bir başka seçeneğin gerekip gerekmediği araştırılarak karar verilseydi,</a:t>
            </a:r>
          </a:p>
          <a:p>
            <a:pPr lvl="0"/>
            <a:r>
              <a:rPr lang="tr-TR" sz="2400" dirty="0" smtClean="0"/>
              <a:t>Zorunlu eğitim çağında olan çocuğun okula devamsızlığı takip edilerek, nedenleri araştırılsa idi,</a:t>
            </a:r>
          </a:p>
          <a:p>
            <a:pPr lvl="0"/>
            <a:r>
              <a:rPr lang="tr-TR" sz="2400" dirty="0" smtClean="0"/>
              <a:t>Okula gitmeyen çocuğun ailesine de ulaşılamadığı durumda araştırmanın genişletilmesi için durum sosyal hizmetler ve çocuk esirgeme kurumu ve çocuk polisine bildirilseydi</a:t>
            </a:r>
          </a:p>
          <a:p>
            <a:pPr lvl="0"/>
            <a:r>
              <a:rPr lang="tr-TR" sz="2400" dirty="0" smtClean="0"/>
              <a:t>Bu kurumlar tarafından çocuğun bulunduğu yer tespit edilseydi</a:t>
            </a:r>
          </a:p>
          <a:p>
            <a:pPr lvl="0"/>
            <a:r>
              <a:rPr lang="tr-TR" sz="2400" dirty="0" smtClean="0"/>
              <a:t>Yeni doğan bebeğin sağlık kontrolleri ve aile ziyaretleri yapılsaydı</a:t>
            </a:r>
          </a:p>
          <a:p>
            <a:pPr>
              <a:buNone/>
            </a:pPr>
            <a:endParaRPr lang="tr-TR" sz="2400" b="1" dirty="0" smtClean="0"/>
          </a:p>
          <a:p>
            <a:pPr>
              <a:buNone/>
            </a:pPr>
            <a:endParaRPr lang="en-US"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63007"/>
          </a:xfrm>
        </p:spPr>
        <p:txBody>
          <a:bodyPr>
            <a:normAutofit fontScale="85000" lnSpcReduction="20000"/>
          </a:bodyPr>
          <a:lstStyle/>
          <a:p>
            <a:pPr>
              <a:buNone/>
            </a:pPr>
            <a:r>
              <a:rPr lang="tr-TR" b="1" dirty="0" smtClean="0"/>
              <a:t>Eğer;</a:t>
            </a:r>
          </a:p>
          <a:p>
            <a:pPr lvl="0"/>
            <a:r>
              <a:rPr lang="tr-TR" dirty="0" smtClean="0"/>
              <a:t>Anne, çocuğunun üvey anne tarafından dövüldüğünü öğrendiğinde ve çocuğu ile teması koparıldığında durumu polise ve adli makamlara bildirse idi,</a:t>
            </a:r>
          </a:p>
          <a:p>
            <a:pPr lvl="0"/>
            <a:r>
              <a:rPr lang="tr-TR" dirty="0" smtClean="0"/>
              <a:t>Çocuğun geldiği köyde muhtar çocuğun okula gönderilmesini takip etseydi</a:t>
            </a:r>
          </a:p>
          <a:p>
            <a:pPr lvl="0"/>
            <a:r>
              <a:rPr lang="tr-TR" dirty="0" smtClean="0"/>
              <a:t>Köy ahalisi ve akrabaları tarafından, çocuğun zor yürüdüğü, yüzünde morluklar olduğu, konuşmadığı ve ağladığı görüldüğünde polise veya köy muhtarı ya da Sosyal Hizmetler ve Çocuk Esirgeme Kurumuna bildirilseydi</a:t>
            </a:r>
          </a:p>
          <a:p>
            <a:pPr lvl="0">
              <a:buNone/>
            </a:pPr>
            <a:endParaRPr lang="tr-TR" dirty="0" smtClean="0"/>
          </a:p>
          <a:p>
            <a:pPr algn="ctr">
              <a:buNone/>
            </a:pPr>
            <a:r>
              <a:rPr lang="tr-TR" b="1" i="1" dirty="0" smtClean="0"/>
              <a:t>Bu aşamaya gelmeden önlenebilirdi. </a:t>
            </a:r>
          </a:p>
          <a:p>
            <a:endParaRPr lang="tr-TR"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612775" y="228600"/>
            <a:ext cx="8153400" cy="990600"/>
          </a:xfrm>
        </p:spPr>
        <p:txBody>
          <a:bodyPr/>
          <a:lstStyle/>
          <a:p>
            <a:pPr eaLnBrk="1" hangingPunct="1"/>
            <a:r>
              <a:rPr lang="tr-TR" b="1" dirty="0"/>
              <a:t>Neden Önleme?</a:t>
            </a:r>
          </a:p>
        </p:txBody>
      </p:sp>
      <p:sp>
        <p:nvSpPr>
          <p:cNvPr id="28675" name="Content Placeholder 3"/>
          <p:cNvSpPr>
            <a:spLocks noGrp="1"/>
          </p:cNvSpPr>
          <p:nvPr>
            <p:ph sz="quarter" idx="1"/>
          </p:nvPr>
        </p:nvSpPr>
        <p:spPr>
          <a:xfrm>
            <a:off x="612775" y="1600200"/>
            <a:ext cx="8153400" cy="4756150"/>
          </a:xfrm>
        </p:spPr>
        <p:txBody>
          <a:bodyPr>
            <a:normAutofit/>
          </a:bodyPr>
          <a:lstStyle/>
          <a:p>
            <a:pPr eaLnBrk="1" hangingPunct="1">
              <a:buNone/>
            </a:pPr>
            <a:r>
              <a:rPr lang="tr-TR" sz="3097" dirty="0" smtClean="0"/>
              <a:t>    Çocukluk </a:t>
            </a:r>
            <a:r>
              <a:rPr lang="tr-TR" sz="3097" dirty="0"/>
              <a:t>döneminde risklere maruz kalarak </a:t>
            </a:r>
            <a:r>
              <a:rPr lang="tr-TR" sz="3097" b="1" i="1" dirty="0"/>
              <a:t>kaçırılan olumlu gelişim </a:t>
            </a:r>
            <a:r>
              <a:rPr lang="tr-TR" sz="3097" b="1" i="1" dirty="0" smtClean="0"/>
              <a:t>fırsatları </a:t>
            </a:r>
            <a:r>
              <a:rPr lang="tr-TR" sz="3097" b="1" i="1" dirty="0"/>
              <a:t>bir daha </a:t>
            </a:r>
            <a:r>
              <a:rPr lang="tr-TR" sz="3097" b="1" i="1" dirty="0" smtClean="0"/>
              <a:t>yakalanamaz (ör. eğitimden kopmak). </a:t>
            </a:r>
            <a:r>
              <a:rPr lang="tr-TR" sz="3097" dirty="0" smtClean="0"/>
              <a:t>Bu yüzden, çocukların gelişimini olumsuz yönde etkileyecek risk faktörlerini zamanında ve erken dönemde tanılamak ve gerekli hizmetlere yönlendirmek önlemenin ilk adımıdır.</a:t>
            </a:r>
          </a:p>
        </p:txBody>
      </p:sp>
      <p:sp>
        <p:nvSpPr>
          <p:cNvPr id="28676" name="Footer Placeholder 1"/>
          <p:cNvSpPr>
            <a:spLocks noGrp="1"/>
          </p:cNvSpPr>
          <p:nvPr>
            <p:ph type="ftr" sz="quarter" idx="11"/>
          </p:nvPr>
        </p:nvSpPr>
        <p:spPr bwMode="auto">
          <a:noFill/>
          <a:ln>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VAKA 2:</a:t>
            </a:r>
            <a:endParaRPr lang="en-US" b="1" dirty="0"/>
          </a:p>
        </p:txBody>
      </p:sp>
      <p:sp>
        <p:nvSpPr>
          <p:cNvPr id="3" name="Content Placeholder 2"/>
          <p:cNvSpPr>
            <a:spLocks noGrp="1"/>
          </p:cNvSpPr>
          <p:nvPr>
            <p:ph idx="1"/>
          </p:nvPr>
        </p:nvSpPr>
        <p:spPr/>
        <p:txBody>
          <a:bodyPr/>
          <a:lstStyle/>
          <a:p>
            <a:r>
              <a:rPr lang="en-US" dirty="0"/>
              <a:t>9 </a:t>
            </a:r>
            <a:r>
              <a:rPr lang="en-US" dirty="0" err="1"/>
              <a:t>yaşında</a:t>
            </a:r>
            <a:r>
              <a:rPr lang="en-US" dirty="0"/>
              <a:t> </a:t>
            </a:r>
            <a:r>
              <a:rPr lang="en-US" dirty="0" err="1"/>
              <a:t>bir</a:t>
            </a:r>
            <a:r>
              <a:rPr lang="en-US" dirty="0"/>
              <a:t> </a:t>
            </a:r>
            <a:r>
              <a:rPr lang="en-US" dirty="0" err="1"/>
              <a:t>çocuk</a:t>
            </a:r>
            <a:r>
              <a:rPr lang="en-US" dirty="0"/>
              <a:t>, </a:t>
            </a:r>
            <a:r>
              <a:rPr lang="en-US" dirty="0" err="1"/>
              <a:t>üvey</a:t>
            </a:r>
            <a:r>
              <a:rPr lang="en-US" dirty="0"/>
              <a:t> </a:t>
            </a:r>
            <a:r>
              <a:rPr lang="en-US" dirty="0" err="1"/>
              <a:t>annesi</a:t>
            </a:r>
            <a:r>
              <a:rPr lang="en-US" dirty="0"/>
              <a:t> </a:t>
            </a:r>
            <a:r>
              <a:rPr lang="en-US" dirty="0" err="1"/>
              <a:t>ve</a:t>
            </a:r>
            <a:r>
              <a:rPr lang="en-US" dirty="0"/>
              <a:t> </a:t>
            </a:r>
            <a:r>
              <a:rPr lang="en-US" dirty="0" err="1"/>
              <a:t>anneannesi</a:t>
            </a:r>
            <a:r>
              <a:rPr lang="en-US" dirty="0"/>
              <a:t> </a:t>
            </a:r>
            <a:r>
              <a:rPr lang="en-US" dirty="0" err="1"/>
              <a:t>tarafından</a:t>
            </a:r>
            <a:r>
              <a:rPr lang="en-US" dirty="0"/>
              <a:t> </a:t>
            </a:r>
            <a:r>
              <a:rPr lang="en-US" dirty="0" err="1"/>
              <a:t>öldürülmüş</a:t>
            </a:r>
            <a:r>
              <a:rPr lang="en-US" dirty="0"/>
              <a:t> </a:t>
            </a:r>
            <a:r>
              <a:rPr lang="en-US" dirty="0" err="1"/>
              <a:t>ve</a:t>
            </a:r>
            <a:r>
              <a:rPr lang="en-US" dirty="0"/>
              <a:t> </a:t>
            </a:r>
            <a:r>
              <a:rPr lang="en-US" dirty="0" err="1"/>
              <a:t>parçalara</a:t>
            </a:r>
            <a:r>
              <a:rPr lang="en-US" dirty="0"/>
              <a:t> </a:t>
            </a:r>
            <a:r>
              <a:rPr lang="en-US" dirty="0" err="1"/>
              <a:t>ayrılarak</a:t>
            </a:r>
            <a:r>
              <a:rPr lang="en-US" dirty="0" smtClean="0"/>
              <a:t> </a:t>
            </a:r>
            <a:r>
              <a:rPr lang="en-US" dirty="0" err="1" smtClean="0"/>
              <a:t>çöpe</a:t>
            </a:r>
            <a:r>
              <a:rPr lang="en-US" dirty="0" smtClean="0"/>
              <a:t> </a:t>
            </a:r>
            <a:r>
              <a:rPr lang="en-US" dirty="0" err="1"/>
              <a:t>atılırken</a:t>
            </a:r>
            <a:r>
              <a:rPr lang="en-US" dirty="0"/>
              <a:t> </a:t>
            </a:r>
            <a:r>
              <a:rPr lang="en-US" dirty="0" err="1"/>
              <a:t>fark</a:t>
            </a:r>
            <a:r>
              <a:rPr lang="en-US" dirty="0"/>
              <a:t> </a:t>
            </a:r>
            <a:r>
              <a:rPr lang="en-US" dirty="0" err="1"/>
              <a:t>edilmiş</a:t>
            </a:r>
            <a:r>
              <a:rPr lang="en-US" dirty="0"/>
              <a:t>, </a:t>
            </a:r>
            <a:r>
              <a:rPr lang="en-US" dirty="0" err="1"/>
              <a:t>üvey</a:t>
            </a:r>
            <a:r>
              <a:rPr lang="en-US" dirty="0"/>
              <a:t> </a:t>
            </a:r>
            <a:r>
              <a:rPr lang="en-US" dirty="0" err="1"/>
              <a:t>anne</a:t>
            </a:r>
            <a:r>
              <a:rPr lang="en-US" dirty="0"/>
              <a:t> </a:t>
            </a:r>
            <a:r>
              <a:rPr lang="en-US" dirty="0" err="1"/>
              <a:t>ve</a:t>
            </a:r>
            <a:r>
              <a:rPr lang="en-US" dirty="0"/>
              <a:t> </a:t>
            </a:r>
            <a:r>
              <a:rPr lang="en-US" dirty="0" err="1"/>
              <a:t>anneanne</a:t>
            </a:r>
            <a:r>
              <a:rPr lang="en-US" dirty="0"/>
              <a:t> </a:t>
            </a:r>
            <a:r>
              <a:rPr lang="en-US" dirty="0" err="1"/>
              <a:t>yakalanmış</a:t>
            </a:r>
            <a:r>
              <a:rPr lang="en-US" dirty="0" smtClean="0"/>
              <a:t>. </a:t>
            </a:r>
            <a:r>
              <a:rPr lang="en-US" dirty="0" err="1" smtClean="0"/>
              <a:t>Çocuk</a:t>
            </a:r>
            <a:r>
              <a:rPr lang="en-US" dirty="0" smtClean="0"/>
              <a:t> </a:t>
            </a:r>
            <a:r>
              <a:rPr lang="en-US" dirty="0" err="1" smtClean="0"/>
              <a:t>okula</a:t>
            </a:r>
            <a:r>
              <a:rPr lang="en-US" dirty="0" smtClean="0"/>
              <a:t> </a:t>
            </a:r>
            <a:r>
              <a:rPr lang="en-US" dirty="0" err="1" smtClean="0"/>
              <a:t>gitmemekteymiş</a:t>
            </a:r>
            <a:r>
              <a:rPr lang="en-US" dirty="0" smtClean="0"/>
              <a:t> </a:t>
            </a:r>
            <a:r>
              <a:rPr lang="en-US" dirty="0" err="1" smtClean="0"/>
              <a:t>ve</a:t>
            </a:r>
            <a:r>
              <a:rPr lang="en-US" dirty="0" smtClean="0"/>
              <a:t> her </a:t>
            </a:r>
            <a:r>
              <a:rPr lang="en-US" dirty="0" err="1" smtClean="0"/>
              <a:t>gün</a:t>
            </a:r>
            <a:r>
              <a:rPr lang="en-US" dirty="0" smtClean="0"/>
              <a:t> </a:t>
            </a:r>
            <a:r>
              <a:rPr lang="en-US" dirty="0" err="1" smtClean="0"/>
              <a:t>evde</a:t>
            </a:r>
            <a:r>
              <a:rPr lang="en-US" dirty="0" smtClean="0"/>
              <a:t> </a:t>
            </a:r>
            <a:r>
              <a:rPr lang="en-US" dirty="0" err="1" smtClean="0"/>
              <a:t>dayak</a:t>
            </a:r>
            <a:r>
              <a:rPr lang="en-US" dirty="0" smtClean="0"/>
              <a:t> </a:t>
            </a:r>
            <a:r>
              <a:rPr lang="en-US" dirty="0" err="1" smtClean="0"/>
              <a:t>yerken</a:t>
            </a:r>
            <a:r>
              <a:rPr lang="en-US" dirty="0" smtClean="0"/>
              <a:t> </a:t>
            </a:r>
            <a:r>
              <a:rPr lang="en-US" dirty="0" err="1" smtClean="0"/>
              <a:t>ağlaması</a:t>
            </a:r>
            <a:r>
              <a:rPr lang="en-US" dirty="0" smtClean="0"/>
              <a:t> </a:t>
            </a:r>
            <a:r>
              <a:rPr lang="en-US" dirty="0" err="1" smtClean="0"/>
              <a:t>duyuluyormuş</a:t>
            </a:r>
            <a:r>
              <a:rPr lang="en-US" dirty="0" smtClean="0"/>
              <a: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b="1" dirty="0" err="1" smtClean="0"/>
              <a:t>Eğer</a:t>
            </a:r>
            <a:r>
              <a:rPr lang="en-US" dirty="0" smtClean="0"/>
              <a:t>:</a:t>
            </a:r>
          </a:p>
          <a:p>
            <a:r>
              <a:rPr lang="en-US" dirty="0" err="1" smtClean="0"/>
              <a:t>Dayak</a:t>
            </a:r>
            <a:r>
              <a:rPr lang="en-US" dirty="0" smtClean="0"/>
              <a:t> </a:t>
            </a:r>
            <a:r>
              <a:rPr lang="en-US" dirty="0" err="1" smtClean="0"/>
              <a:t>yediğini</a:t>
            </a:r>
            <a:r>
              <a:rPr lang="en-US" dirty="0" smtClean="0"/>
              <a:t> </a:t>
            </a:r>
            <a:r>
              <a:rPr lang="en-US" dirty="0" err="1" smtClean="0"/>
              <a:t>duyan</a:t>
            </a:r>
            <a:r>
              <a:rPr lang="en-US" dirty="0" smtClean="0"/>
              <a:t> </a:t>
            </a:r>
            <a:r>
              <a:rPr lang="en-US" dirty="0" err="1" smtClean="0"/>
              <a:t>komşular</a:t>
            </a:r>
            <a:r>
              <a:rPr lang="en-US" dirty="0" smtClean="0"/>
              <a:t> </a:t>
            </a:r>
            <a:r>
              <a:rPr lang="en-US" dirty="0" err="1" smtClean="0"/>
              <a:t>kolluk</a:t>
            </a:r>
            <a:r>
              <a:rPr lang="en-US" dirty="0" smtClean="0"/>
              <a:t> </a:t>
            </a:r>
            <a:r>
              <a:rPr lang="en-US" dirty="0" err="1" smtClean="0"/>
              <a:t>birimine</a:t>
            </a:r>
            <a:r>
              <a:rPr lang="en-US" dirty="0" smtClean="0"/>
              <a:t>, </a:t>
            </a:r>
            <a:r>
              <a:rPr lang="en-US" dirty="0" err="1" smtClean="0"/>
              <a:t>SHÇEK’e</a:t>
            </a:r>
            <a:r>
              <a:rPr lang="en-US" dirty="0" smtClean="0"/>
              <a:t> </a:t>
            </a:r>
            <a:r>
              <a:rPr lang="en-US" dirty="0" err="1" smtClean="0"/>
              <a:t>haber</a:t>
            </a:r>
            <a:r>
              <a:rPr lang="en-US" dirty="0" smtClean="0"/>
              <a:t> </a:t>
            </a:r>
            <a:r>
              <a:rPr lang="en-US" dirty="0" err="1" smtClean="0"/>
              <a:t>verselerdi</a:t>
            </a:r>
            <a:endParaRPr lang="en-US" dirty="0" smtClean="0"/>
          </a:p>
          <a:p>
            <a:r>
              <a:rPr lang="en-US" dirty="0" err="1" smtClean="0"/>
              <a:t>Okula</a:t>
            </a:r>
            <a:r>
              <a:rPr lang="en-US" dirty="0" smtClean="0"/>
              <a:t> </a:t>
            </a:r>
            <a:r>
              <a:rPr lang="en-US" dirty="0" err="1" smtClean="0"/>
              <a:t>gitmediği</a:t>
            </a:r>
            <a:r>
              <a:rPr lang="en-US" dirty="0" smtClean="0"/>
              <a:t> </a:t>
            </a:r>
            <a:r>
              <a:rPr lang="en-US" dirty="0" err="1" smtClean="0"/>
              <a:t>farkedilip</a:t>
            </a:r>
            <a:r>
              <a:rPr lang="en-US" dirty="0" smtClean="0"/>
              <a:t>, </a:t>
            </a:r>
            <a:r>
              <a:rPr lang="en-US" dirty="0" err="1" smtClean="0"/>
              <a:t>nedenlerini</a:t>
            </a:r>
            <a:r>
              <a:rPr lang="en-US" dirty="0" smtClean="0"/>
              <a:t> </a:t>
            </a:r>
            <a:r>
              <a:rPr lang="en-US" dirty="0" err="1" smtClean="0"/>
              <a:t>araştırmak</a:t>
            </a:r>
            <a:r>
              <a:rPr lang="en-US" dirty="0" smtClean="0"/>
              <a:t> </a:t>
            </a:r>
            <a:r>
              <a:rPr lang="en-US" dirty="0" err="1" smtClean="0"/>
              <a:t>için</a:t>
            </a:r>
            <a:r>
              <a:rPr lang="en-US" dirty="0" smtClean="0"/>
              <a:t> eve </a:t>
            </a:r>
            <a:r>
              <a:rPr lang="en-US" dirty="0" err="1" smtClean="0"/>
              <a:t>gidilseydi</a:t>
            </a:r>
            <a:endParaRPr lang="en-US" dirty="0" smtClean="0"/>
          </a:p>
          <a:p>
            <a:r>
              <a:rPr lang="en-US" dirty="0" err="1" smtClean="0"/>
              <a:t>Boşanma</a:t>
            </a:r>
            <a:r>
              <a:rPr lang="en-US" dirty="0" smtClean="0"/>
              <a:t> </a:t>
            </a:r>
            <a:r>
              <a:rPr lang="en-US" dirty="0" err="1" smtClean="0"/>
              <a:t>sırasında</a:t>
            </a:r>
            <a:r>
              <a:rPr lang="en-US" dirty="0" smtClean="0"/>
              <a:t> hakim </a:t>
            </a:r>
            <a:r>
              <a:rPr lang="en-US" dirty="0" err="1" smtClean="0"/>
              <a:t>çocuğun</a:t>
            </a:r>
            <a:r>
              <a:rPr lang="en-US" dirty="0" smtClean="0"/>
              <a:t> </a:t>
            </a:r>
            <a:r>
              <a:rPr lang="en-US" dirty="0" err="1" smtClean="0"/>
              <a:t>kalacağı</a:t>
            </a:r>
            <a:r>
              <a:rPr lang="en-US" dirty="0" smtClean="0"/>
              <a:t> </a:t>
            </a:r>
            <a:r>
              <a:rPr lang="en-US" dirty="0" err="1" smtClean="0"/>
              <a:t>ortamı</a:t>
            </a:r>
            <a:r>
              <a:rPr lang="en-US" dirty="0" smtClean="0"/>
              <a:t> </a:t>
            </a:r>
            <a:r>
              <a:rPr lang="en-US" dirty="0" err="1" smtClean="0"/>
              <a:t>onun</a:t>
            </a:r>
            <a:r>
              <a:rPr lang="en-US" dirty="0" smtClean="0"/>
              <a:t> </a:t>
            </a:r>
            <a:r>
              <a:rPr lang="en-US" dirty="0" err="1" smtClean="0"/>
              <a:t>gelişimi</a:t>
            </a:r>
            <a:r>
              <a:rPr lang="en-US" dirty="0" smtClean="0"/>
              <a:t> </a:t>
            </a:r>
            <a:r>
              <a:rPr lang="en-US" dirty="0" err="1" smtClean="0"/>
              <a:t>açısından</a:t>
            </a:r>
            <a:r>
              <a:rPr lang="en-US" dirty="0" smtClean="0"/>
              <a:t> </a:t>
            </a:r>
            <a:r>
              <a:rPr lang="en-US" dirty="0" err="1" smtClean="0"/>
              <a:t>da</a:t>
            </a:r>
            <a:r>
              <a:rPr lang="en-US" dirty="0" smtClean="0"/>
              <a:t> </a:t>
            </a:r>
            <a:r>
              <a:rPr lang="en-US" dirty="0" err="1" smtClean="0"/>
              <a:t>değerlendirmiş</a:t>
            </a:r>
            <a:r>
              <a:rPr lang="en-US" dirty="0" smtClean="0"/>
              <a:t> </a:t>
            </a:r>
            <a:r>
              <a:rPr lang="en-US" dirty="0" err="1" smtClean="0"/>
              <a:t>olsa</a:t>
            </a:r>
            <a:r>
              <a:rPr lang="en-US" dirty="0" smtClean="0"/>
              <a:t> </a:t>
            </a:r>
            <a:r>
              <a:rPr lang="en-US" dirty="0" err="1" smtClean="0"/>
              <a:t>idi</a:t>
            </a:r>
            <a:r>
              <a:rPr lang="en-US" dirty="0" smtClean="0"/>
              <a:t> </a:t>
            </a:r>
          </a:p>
          <a:p>
            <a:pPr algn="ctr">
              <a:buNone/>
            </a:pPr>
            <a:r>
              <a:rPr lang="en-US" b="1" dirty="0" err="1" smtClean="0"/>
              <a:t>Çocuğun</a:t>
            </a:r>
            <a:r>
              <a:rPr lang="en-US" b="1" dirty="0" smtClean="0"/>
              <a:t> </a:t>
            </a:r>
            <a:r>
              <a:rPr lang="en-US" b="1" dirty="0" err="1" smtClean="0"/>
              <a:t>öldürülmesi</a:t>
            </a:r>
            <a:r>
              <a:rPr lang="en-US" b="1" dirty="0" smtClean="0"/>
              <a:t> </a:t>
            </a:r>
            <a:r>
              <a:rPr lang="en-US" b="1" dirty="0" err="1" smtClean="0"/>
              <a:t>önlenebilirdi</a:t>
            </a:r>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Neden Önleme?</a:t>
            </a:r>
            <a:endParaRPr lang="en-US" dirty="0"/>
          </a:p>
        </p:txBody>
      </p:sp>
      <p:sp>
        <p:nvSpPr>
          <p:cNvPr id="3" name="Content Placeholder 2"/>
          <p:cNvSpPr>
            <a:spLocks noGrp="1"/>
          </p:cNvSpPr>
          <p:nvPr>
            <p:ph idx="1"/>
          </p:nvPr>
        </p:nvSpPr>
        <p:spPr/>
        <p:txBody>
          <a:bodyPr/>
          <a:lstStyle/>
          <a:p>
            <a:pPr>
              <a:buNone/>
            </a:pPr>
            <a:r>
              <a:rPr lang="tr-TR" dirty="0" smtClean="0"/>
              <a:t>    Ancak çocukların belirli risklerden korunmaları onların mutlaka olumlu bir gelişim içinde olacaklarını garantilemez. Çocukların olumlu gelişimini desteklemek için onların gelişimsel ihtiyaçlarını, ailesinin çocuğunun gelişimini destekleme kapasiteleri ve yaşadığı çevredeki koşulları değerlendirerek gerekli hizmetlere yönlendirme önleme açısından çok önemlidir.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Neden Önleme?</a:t>
            </a:r>
            <a:endParaRPr lang="en-US" dirty="0"/>
          </a:p>
        </p:txBody>
      </p:sp>
      <p:sp>
        <p:nvSpPr>
          <p:cNvPr id="3" name="Content Placeholder 2"/>
          <p:cNvSpPr>
            <a:spLocks noGrp="1"/>
          </p:cNvSpPr>
          <p:nvPr>
            <p:ph idx="1"/>
          </p:nvPr>
        </p:nvSpPr>
        <p:spPr/>
        <p:txBody>
          <a:bodyPr>
            <a:normAutofit fontScale="92500" lnSpcReduction="10000"/>
          </a:bodyPr>
          <a:lstStyle/>
          <a:p>
            <a:r>
              <a:rPr lang="tr-TR" dirty="0" smtClean="0"/>
              <a:t>Böylece, riskleri azaltarak, koruyucu faktörleri artırarak tüm çocukların sağlıklı gelişmelerine katkıda bulunmak onların bugününe ve geleceğine dair çok önemli bir yatırımdır. </a:t>
            </a:r>
          </a:p>
          <a:p>
            <a:r>
              <a:rPr lang="tr-TR" dirty="0" smtClean="0"/>
              <a:t>Ayrıca, erken dönemde yakalanmayan riskli koşullar çocukların kötü muameleye uğramalarına ya da kendileri açısından tehlikeli seçimler yapmalarına neden olabilir. Gerçekleşen taciz ya da riskli seçim/davranışlar sonrasında iyileştirme ve geri dönüş şansı çok daha düşüktür.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pPr eaLnBrk="1" hangingPunct="1"/>
            <a:r>
              <a:rPr lang="tr-TR" b="1"/>
              <a:t>Önlemenin Ayakları:</a:t>
            </a:r>
          </a:p>
        </p:txBody>
      </p:sp>
      <p:sp>
        <p:nvSpPr>
          <p:cNvPr id="19459" name="Content Placeholder 2"/>
          <p:cNvSpPr txBox="1">
            <a:spLocks/>
          </p:cNvSpPr>
          <p:nvPr/>
        </p:nvSpPr>
        <p:spPr bwMode="auto">
          <a:xfrm>
            <a:off x="500063" y="1571625"/>
            <a:ext cx="8183562" cy="4187825"/>
          </a:xfrm>
          <a:prstGeom prst="rect">
            <a:avLst/>
          </a:prstGeom>
          <a:noFill/>
          <a:ln w="9525">
            <a:noFill/>
            <a:miter lim="800000"/>
            <a:headEnd/>
            <a:tailEnd/>
          </a:ln>
        </p:spPr>
        <p:txBody>
          <a:bodyPr>
            <a:prstTxWarp prst="textNoShape">
              <a:avLst/>
            </a:prstTxWarp>
          </a:bodyPr>
          <a:lstStyle/>
          <a:p>
            <a:pPr marL="319088" indent="-319088">
              <a:spcBef>
                <a:spcPts val="700"/>
              </a:spcBef>
              <a:buClr>
                <a:schemeClr val="accent2"/>
              </a:buClr>
              <a:buSzPct val="60000"/>
              <a:buFont typeface="Wingdings" charset="2"/>
              <a:buChar char=""/>
            </a:pPr>
            <a:r>
              <a:rPr lang="tr-TR" sz="2900">
                <a:latin typeface="Calibri" charset="0"/>
              </a:rPr>
              <a:t>Erken Uyarı mekanizması</a:t>
            </a:r>
          </a:p>
          <a:p>
            <a:pPr marL="319088" indent="-319088">
              <a:spcBef>
                <a:spcPts val="700"/>
              </a:spcBef>
              <a:buClr>
                <a:schemeClr val="accent2"/>
              </a:buClr>
              <a:buSzPct val="60000"/>
              <a:buFont typeface="Wingdings" charset="2"/>
              <a:buChar char=""/>
            </a:pPr>
            <a:r>
              <a:rPr lang="tr-TR" sz="2900">
                <a:latin typeface="Calibri" charset="0"/>
              </a:rPr>
              <a:t>Etkin, ulaşılır sosyal hizmetler, danışmanlık hizmetleri ve sosyal yardımlar</a:t>
            </a:r>
          </a:p>
          <a:p>
            <a:pPr marL="319088" indent="-319088">
              <a:spcBef>
                <a:spcPts val="700"/>
              </a:spcBef>
              <a:buClr>
                <a:schemeClr val="accent2"/>
              </a:buClr>
              <a:buSzPct val="60000"/>
              <a:buFont typeface="Wingdings" charset="2"/>
              <a:buChar char=""/>
            </a:pPr>
            <a:r>
              <a:rPr lang="tr-TR" sz="2900">
                <a:latin typeface="Calibri" charset="0"/>
              </a:rPr>
              <a:t>Ebeveynlere yönelik programlar</a:t>
            </a:r>
          </a:p>
          <a:p>
            <a:pPr marL="1096963" lvl="2" indent="-273050">
              <a:spcBef>
                <a:spcPts val="550"/>
              </a:spcBef>
              <a:buClr>
                <a:schemeClr val="accent1"/>
              </a:buClr>
              <a:buSzPct val="70000"/>
              <a:buFont typeface="Wingdings 2" charset="2"/>
              <a:buChar char=""/>
            </a:pPr>
            <a:r>
              <a:rPr lang="tr-TR" sz="2000">
                <a:latin typeface="Calibri" charset="0"/>
              </a:rPr>
              <a:t>Ebeveyn eğitimleri</a:t>
            </a:r>
          </a:p>
          <a:p>
            <a:pPr marL="1096963" lvl="2" indent="-273050">
              <a:spcBef>
                <a:spcPts val="550"/>
              </a:spcBef>
              <a:buClr>
                <a:schemeClr val="accent1"/>
              </a:buClr>
              <a:buSzPct val="70000"/>
              <a:buFont typeface="Wingdings 2" charset="2"/>
              <a:buChar char=""/>
            </a:pPr>
            <a:r>
              <a:rPr lang="tr-TR" sz="2000">
                <a:latin typeface="Calibri" charset="0"/>
              </a:rPr>
              <a:t>Aile müdahale programları</a:t>
            </a:r>
          </a:p>
          <a:p>
            <a:pPr marL="319088" indent="-319088">
              <a:spcBef>
                <a:spcPts val="700"/>
              </a:spcBef>
              <a:buClr>
                <a:schemeClr val="accent2"/>
              </a:buClr>
              <a:buSzPct val="60000"/>
              <a:buFont typeface="Wingdings" charset="2"/>
              <a:buChar char=""/>
            </a:pPr>
            <a:r>
              <a:rPr lang="tr-TR" sz="2900">
                <a:latin typeface="Calibri" charset="0"/>
              </a:rPr>
              <a:t>Çocuklara yönelik programlar</a:t>
            </a:r>
          </a:p>
          <a:p>
            <a:pPr marL="1096963" lvl="2" indent="-273050">
              <a:spcBef>
                <a:spcPts val="550"/>
              </a:spcBef>
              <a:buClr>
                <a:schemeClr val="accent1"/>
              </a:buClr>
              <a:buSzPct val="70000"/>
              <a:buFont typeface="Wingdings 2" charset="2"/>
              <a:buChar char=""/>
            </a:pPr>
            <a:r>
              <a:rPr lang="tr-TR" sz="2000">
                <a:latin typeface="Calibri" charset="0"/>
              </a:rPr>
              <a:t>Yaşam Becerileri Eğitimi</a:t>
            </a:r>
          </a:p>
          <a:p>
            <a:pPr marL="1096963" lvl="2" indent="-273050">
              <a:spcBef>
                <a:spcPts val="550"/>
              </a:spcBef>
              <a:buClr>
                <a:schemeClr val="accent1"/>
              </a:buClr>
              <a:buSzPct val="70000"/>
              <a:buFont typeface="Wingdings 2" charset="2"/>
              <a:buChar char=""/>
            </a:pPr>
            <a:r>
              <a:rPr lang="tr-TR" sz="2000">
                <a:latin typeface="Calibri" charset="0"/>
              </a:rPr>
              <a:t>Sosyal Beceri eğitimi</a:t>
            </a:r>
          </a:p>
          <a:p>
            <a:pPr marL="1096963" lvl="2" indent="-273050">
              <a:spcBef>
                <a:spcPts val="550"/>
              </a:spcBef>
              <a:buClr>
                <a:schemeClr val="accent1"/>
              </a:buClr>
              <a:buSzPct val="70000"/>
              <a:buFont typeface="Wingdings 2" charset="2"/>
              <a:buChar char=""/>
            </a:pPr>
            <a:r>
              <a:rPr lang="tr-TR" sz="2000">
                <a:latin typeface="Calibri" charset="0"/>
              </a:rPr>
              <a:t>Problem-çözme ve başetme becerileri eğitimi</a:t>
            </a:r>
          </a:p>
          <a:p>
            <a:pPr marL="1096963" lvl="2" indent="-273050">
              <a:spcBef>
                <a:spcPts val="550"/>
              </a:spcBef>
              <a:buClr>
                <a:schemeClr val="accent1"/>
              </a:buClr>
              <a:buSzPct val="70000"/>
              <a:buFont typeface="Wingdings 2" charset="2"/>
              <a:buChar char=""/>
            </a:pPr>
            <a:r>
              <a:rPr lang="tr-TR" sz="2000">
                <a:latin typeface="Calibri" charset="0"/>
              </a:rPr>
              <a:t>Kendini koruma eğitimi</a:t>
            </a:r>
          </a:p>
          <a:p>
            <a:pPr marL="1096963" lvl="2" indent="-273050">
              <a:spcBef>
                <a:spcPts val="550"/>
              </a:spcBef>
              <a:buClr>
                <a:schemeClr val="accent1"/>
              </a:buClr>
              <a:buSzPct val="70000"/>
              <a:buFont typeface="Wingdings 2" charset="2"/>
              <a:buChar char=""/>
            </a:pPr>
            <a:r>
              <a:rPr lang="tr-TR" sz="2000">
                <a:latin typeface="Calibri" charset="0"/>
              </a:rPr>
              <a:t>Ebeveynliğe hazırlık eğitimi</a:t>
            </a:r>
          </a:p>
          <a:p>
            <a:pPr marL="639763" lvl="1" indent="-273050">
              <a:spcBef>
                <a:spcPts val="550"/>
              </a:spcBef>
              <a:buClr>
                <a:schemeClr val="accent1"/>
              </a:buClr>
              <a:buSzPct val="70000"/>
              <a:buFont typeface="Wingdings 2" charset="2"/>
              <a:buChar char=""/>
            </a:pPr>
            <a:endParaRPr lang="tr-TR" sz="2600">
              <a:latin typeface="Calibri"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Risk ve Koruyucu Faktörler</a:t>
            </a:r>
            <a:endParaRPr lang="tr-TR" b="1" dirty="0"/>
          </a:p>
        </p:txBody>
      </p:sp>
      <p:sp>
        <p:nvSpPr>
          <p:cNvPr id="3" name="Content Placeholder 2"/>
          <p:cNvSpPr>
            <a:spLocks noGrp="1"/>
          </p:cNvSpPr>
          <p:nvPr>
            <p:ph idx="1"/>
          </p:nvPr>
        </p:nvSpPr>
        <p:spPr/>
        <p:txBody>
          <a:bodyPr>
            <a:normAutofit fontScale="85000" lnSpcReduction="10000"/>
          </a:bodyPr>
          <a:lstStyle/>
          <a:p>
            <a:r>
              <a:rPr lang="tr-TR" b="1" dirty="0" smtClean="0"/>
              <a:t>Riskler</a:t>
            </a:r>
            <a:r>
              <a:rPr lang="tr-TR" dirty="0" smtClean="0"/>
              <a:t>, varlıklarıyla olumlu gelişim sürecini etkileyen ya da bozan unsurlardır</a:t>
            </a:r>
          </a:p>
          <a:p>
            <a:endParaRPr lang="tr-TR" dirty="0" smtClean="0"/>
          </a:p>
          <a:p>
            <a:r>
              <a:rPr lang="tr-TR" b="1" dirty="0" smtClean="0"/>
              <a:t>Koruyucu faktörler </a:t>
            </a:r>
            <a:r>
              <a:rPr lang="tr-TR" dirty="0" smtClean="0"/>
              <a:t>ise, gelişimi olumsuz etkileyecek koşullar var iken, varlıklarıyla çocukların olumlu gelişim göstermelerine yardımcı olan ya da risklerin getirdiği olumsuz etkiyi azaltan faktörlerdir.</a:t>
            </a:r>
          </a:p>
          <a:p>
            <a:endParaRPr lang="tr-TR" dirty="0" smtClean="0"/>
          </a:p>
          <a:p>
            <a:r>
              <a:rPr lang="tr-TR" dirty="0" smtClean="0"/>
              <a:t>Riskler genelde tekil olarak bulunmazlar. Çoklu risklerin mevcudiyeti ise çocuğun ve ailenin taşıdığı olumsuz yükü tanımlar.</a:t>
            </a:r>
            <a:endParaRPr lang="tr-T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Riskler</a:t>
            </a:r>
            <a:endParaRPr lang="tr-TR" b="1" dirty="0"/>
          </a:p>
        </p:txBody>
      </p:sp>
      <p:sp>
        <p:nvSpPr>
          <p:cNvPr id="3" name="Content Placeholder 2"/>
          <p:cNvSpPr>
            <a:spLocks noGrp="1"/>
          </p:cNvSpPr>
          <p:nvPr>
            <p:ph idx="1"/>
          </p:nvPr>
        </p:nvSpPr>
        <p:spPr/>
        <p:txBody>
          <a:bodyPr>
            <a:normAutofit fontScale="92500" lnSpcReduction="10000"/>
          </a:bodyPr>
          <a:lstStyle/>
          <a:p>
            <a:r>
              <a:rPr lang="tr-TR" b="1" dirty="0" smtClean="0"/>
              <a:t>Birinci Düzey</a:t>
            </a:r>
            <a:r>
              <a:rPr lang="tr-TR" dirty="0" smtClean="0"/>
              <a:t>: </a:t>
            </a:r>
            <a:r>
              <a:rPr lang="tr-TR" b="1" i="1" dirty="0" smtClean="0"/>
              <a:t>Gerçekleşmiş Riskler </a:t>
            </a:r>
            <a:r>
              <a:rPr lang="tr-TR" dirty="0" smtClean="0"/>
              <a:t>- çocukta olumsuz sonuçlara yol açacak riskler şunlardır:</a:t>
            </a:r>
          </a:p>
          <a:p>
            <a:pPr lvl="1"/>
            <a:r>
              <a:rPr lang="tr-TR" dirty="0" smtClean="0"/>
              <a:t>İhmal</a:t>
            </a:r>
          </a:p>
          <a:p>
            <a:pPr lvl="1"/>
            <a:r>
              <a:rPr lang="tr-TR" dirty="0" smtClean="0"/>
              <a:t>İstismar</a:t>
            </a:r>
          </a:p>
          <a:p>
            <a:pPr lvl="1"/>
            <a:r>
              <a:rPr lang="tr-TR" dirty="0" smtClean="0"/>
              <a:t>Okulda başarısızlık</a:t>
            </a:r>
          </a:p>
          <a:p>
            <a:pPr lvl="1"/>
            <a:r>
              <a:rPr lang="tr-TR" dirty="0" smtClean="0"/>
              <a:t>Okul terki</a:t>
            </a:r>
          </a:p>
          <a:p>
            <a:pPr lvl="1"/>
            <a:r>
              <a:rPr lang="tr-TR" dirty="0" smtClean="0"/>
              <a:t>Erken çalışma</a:t>
            </a:r>
          </a:p>
          <a:p>
            <a:pPr lvl="1"/>
            <a:r>
              <a:rPr lang="tr-TR" dirty="0" smtClean="0"/>
              <a:t>Madde kullanımı/bağımlılığı</a:t>
            </a:r>
          </a:p>
          <a:p>
            <a:pPr lvl="1"/>
            <a:r>
              <a:rPr lang="tr-TR" dirty="0" smtClean="0"/>
              <a:t>Suçla ilişkilenme</a:t>
            </a:r>
          </a:p>
          <a:p>
            <a:pPr lvl="1"/>
            <a:r>
              <a:rPr lang="tr-TR" dirty="0" smtClean="0"/>
              <a:t>Erken evlendirilme/ergen annelik</a:t>
            </a:r>
          </a:p>
          <a:p>
            <a:endParaRPr lang="tr-TR"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Riskler</a:t>
            </a:r>
            <a:endParaRPr lang="en-US" b="1" dirty="0"/>
          </a:p>
        </p:txBody>
      </p:sp>
      <p:sp>
        <p:nvSpPr>
          <p:cNvPr id="3" name="Content Placeholder 2"/>
          <p:cNvSpPr>
            <a:spLocks noGrp="1"/>
          </p:cNvSpPr>
          <p:nvPr>
            <p:ph idx="1"/>
          </p:nvPr>
        </p:nvSpPr>
        <p:spPr>
          <a:xfrm>
            <a:off x="457200" y="1600200"/>
            <a:ext cx="8229600" cy="4857567"/>
          </a:xfrm>
        </p:spPr>
        <p:txBody>
          <a:bodyPr>
            <a:normAutofit fontScale="70000" lnSpcReduction="20000"/>
          </a:bodyPr>
          <a:lstStyle/>
          <a:p>
            <a:r>
              <a:rPr lang="tr-TR" b="1" dirty="0" smtClean="0"/>
              <a:t>İkinci Düzey</a:t>
            </a:r>
            <a:r>
              <a:rPr lang="tr-TR" dirty="0" smtClean="0"/>
              <a:t>: Bu tür riskler birinci düzey risklere yolaçabileceği için tanılanmalı ve gerekli yönlendirmelerle etkilerinin azaltılmasına geçilmelidir.</a:t>
            </a:r>
          </a:p>
          <a:p>
            <a:pPr>
              <a:buNone/>
            </a:pPr>
            <a:endParaRPr lang="tr-TR" dirty="0" smtClean="0"/>
          </a:p>
          <a:p>
            <a:pPr lvl="1">
              <a:buNone/>
            </a:pPr>
            <a:r>
              <a:rPr lang="tr-TR" b="1" dirty="0" smtClean="0"/>
              <a:t>Aile ile ilgili risk koşulları</a:t>
            </a:r>
          </a:p>
          <a:p>
            <a:pPr lvl="1"/>
            <a:r>
              <a:rPr lang="tr-TR" dirty="0" smtClean="0"/>
              <a:t>Ailevi sorunlar (parçalanmış aileler, sorunlu aileler/ebeveyn kaybı)</a:t>
            </a:r>
          </a:p>
          <a:p>
            <a:pPr lvl="1"/>
            <a:r>
              <a:rPr lang="tr-TR" dirty="0" smtClean="0"/>
              <a:t>Sosyo-ekonomik sorunlar/yoksulluk/işsizlik</a:t>
            </a:r>
          </a:p>
          <a:p>
            <a:pPr lvl="1"/>
            <a:r>
              <a:rPr lang="tr-TR" dirty="0" smtClean="0"/>
              <a:t>Sağlık sistemine düzenli erişememe</a:t>
            </a:r>
          </a:p>
          <a:p>
            <a:pPr lvl="1"/>
            <a:r>
              <a:rPr lang="tr-TR" dirty="0" smtClean="0"/>
              <a:t>Sağlıksız barınma/beslenme koşulları</a:t>
            </a:r>
          </a:p>
          <a:p>
            <a:pPr lvl="1"/>
            <a:r>
              <a:rPr lang="tr-TR" dirty="0" smtClean="0"/>
              <a:t>Olumsuz ebeveyn tutumları</a:t>
            </a:r>
          </a:p>
          <a:p>
            <a:pPr lvl="1"/>
            <a:r>
              <a:rPr lang="tr-TR" dirty="0" smtClean="0"/>
              <a:t>Çocuklarına gerekli denetimini verememesi</a:t>
            </a:r>
          </a:p>
          <a:p>
            <a:pPr lvl="1"/>
            <a:r>
              <a:rPr lang="tr-TR" dirty="0" smtClean="0"/>
              <a:t>Ebeveynlerin eğitim sürecini desteklememesi </a:t>
            </a:r>
          </a:p>
          <a:p>
            <a:pPr lvl="1"/>
            <a:r>
              <a:rPr lang="tr-TR" dirty="0" smtClean="0"/>
              <a:t>Ailede başka çocukların ihmal/istismara uğraması</a:t>
            </a:r>
          </a:p>
          <a:p>
            <a:pPr lvl="1"/>
            <a:r>
              <a:rPr lang="tr-TR" dirty="0" smtClean="0"/>
              <a:t>Ebeveynlerde psikiyatrik sorun/madde kullanımı</a:t>
            </a:r>
          </a:p>
          <a:p>
            <a:pPr lvl="1"/>
            <a:r>
              <a:rPr lang="tr-TR" dirty="0" smtClean="0"/>
              <a:t>İstenmeyen/erken gebelik/çok gebelik</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Riskler</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tr-TR" b="1" dirty="0" smtClean="0"/>
              <a:t>Çocuğa özel risk koşulları</a:t>
            </a:r>
          </a:p>
          <a:p>
            <a:r>
              <a:rPr lang="tr-TR" dirty="0" smtClean="0"/>
              <a:t>Engellilik durumu/sağlık sorunları</a:t>
            </a:r>
          </a:p>
          <a:p>
            <a:r>
              <a:rPr lang="tr-TR" dirty="0" smtClean="0"/>
              <a:t>Travmatik olaylara maruz kalmak</a:t>
            </a:r>
          </a:p>
          <a:p>
            <a:r>
              <a:rPr lang="tr-TR" dirty="0" smtClean="0"/>
              <a:t>Özel eğitime gereksinim duyma</a:t>
            </a:r>
          </a:p>
          <a:p>
            <a:r>
              <a:rPr lang="tr-TR" dirty="0" smtClean="0"/>
              <a:t>Okul devamsızlığı</a:t>
            </a:r>
          </a:p>
          <a:p>
            <a:r>
              <a:rPr lang="tr-TR" dirty="0" smtClean="0"/>
              <a:t>Gelişimin sorunlu ilerlemesi / çocuğun sorunlarının erken algılamaması / uyum sorunu yaşamak</a:t>
            </a:r>
          </a:p>
          <a:p>
            <a:endParaRPr lang="tr-TR" dirty="0" smtClean="0"/>
          </a:p>
          <a:p>
            <a:pPr>
              <a:buNone/>
            </a:pPr>
            <a:r>
              <a:rPr lang="tr-TR" b="1" dirty="0" smtClean="0"/>
              <a:t>Çevresel risk koşulları</a:t>
            </a:r>
          </a:p>
          <a:p>
            <a:r>
              <a:rPr lang="tr-TR" dirty="0" smtClean="0"/>
              <a:t>Çevrenin olumsuz davranışlar sergilemesi (madde kullanan, suçla ilişkilenmiş akran çevresi)</a:t>
            </a:r>
          </a:p>
          <a:p>
            <a:r>
              <a:rPr lang="tr-TR" dirty="0" smtClean="0"/>
              <a:t>Yetersiz eğitim koşulları</a:t>
            </a:r>
          </a:p>
          <a:p>
            <a:r>
              <a:rPr lang="tr-TR" dirty="0" smtClean="0"/>
              <a:t>Olumlu örneklerin eksikliği</a:t>
            </a:r>
            <a:endParaRPr lang="tr-TR"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1266</TotalTime>
  <Words>1295</Words>
  <Application>Microsoft Office PowerPoint</Application>
  <PresentationFormat>On-screen Show (4:3)</PresentationFormat>
  <Paragraphs>142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 Neden Önleme?</vt:lpstr>
      <vt:lpstr>Neden Önleme?</vt:lpstr>
      <vt:lpstr>Neden Önleme?</vt:lpstr>
      <vt:lpstr>Neden Önleme?</vt:lpstr>
      <vt:lpstr>Önlemenin Ayakları:</vt:lpstr>
      <vt:lpstr>Risk ve Koruyucu Faktörler</vt:lpstr>
      <vt:lpstr>Riskler</vt:lpstr>
      <vt:lpstr>Riskler</vt:lpstr>
      <vt:lpstr>Riskler</vt:lpstr>
      <vt:lpstr>Koruyucu Faktörler</vt:lpstr>
      <vt:lpstr>Koruyucu Faktörler</vt:lpstr>
      <vt:lpstr>Koruyucu Faktörler</vt:lpstr>
      <vt:lpstr>Önleme Çalışmaları</vt:lpstr>
      <vt:lpstr>Önleme Çalışmaları</vt:lpstr>
      <vt:lpstr>Örnek vakalar:  Nasıl ve kimler tarafından fark edilseydi önlenebilirdi?</vt:lpstr>
      <vt:lpstr>VAKA 1: Radikal, 05.05.2008</vt:lpstr>
      <vt:lpstr>PowerPoint Presentation</vt:lpstr>
      <vt:lpstr>PowerPoint Presentation</vt:lpstr>
      <vt:lpstr>PowerPoint Presentation</vt:lpstr>
      <vt:lpstr>VAKA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Neden Önleme?</dc:title>
  <dc:creator>Serra Muderrisoglu</dc:creator>
  <cp:lastModifiedBy>Eylen Savur</cp:lastModifiedBy>
  <cp:revision>34</cp:revision>
  <dcterms:created xsi:type="dcterms:W3CDTF">2012-11-13T04:59:38Z</dcterms:created>
  <dcterms:modified xsi:type="dcterms:W3CDTF">2012-12-26T07:29:04Z</dcterms:modified>
</cp:coreProperties>
</file>