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68" r:id="rId4"/>
    <p:sldId id="267" r:id="rId5"/>
    <p:sldId id="269" r:id="rId6"/>
    <p:sldId id="270"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A3FC4E67-B410-5F43-86CF-3843C892B83D}"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A3FC4E67-B410-5F43-86CF-3843C892B83D}"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A3FC4E67-B410-5F43-86CF-3843C892B83D}"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A3FC4E67-B410-5F43-86CF-3843C892B83D}"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A3FC4E67-B410-5F43-86CF-3843C892B83D}"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A3FC4E67-B410-5F43-86CF-3843C892B83D}" type="datetimeFigureOut">
              <a:rPr lang="en-US"/>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A3FC4E67-B410-5F43-86CF-3843C892B83D}" type="datetimeFigureOut">
              <a:rPr lang="en-US"/>
              <a:pPr/>
              <a:t>26-Dec-12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A3FC4E67-B410-5F43-86CF-3843C892B83D}" type="datetimeFigureOut">
              <a:rPr lang="en-US"/>
              <a:pPr/>
              <a:t>26-Dec-12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C4E67-B410-5F43-86CF-3843C892B83D}" type="datetimeFigureOut">
              <a:rPr lang="en-US"/>
              <a:pPr/>
              <a:t>26-Dec-12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A3FC4E67-B410-5F43-86CF-3843C892B83D}" type="datetimeFigureOut">
              <a:rPr lang="en-US"/>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A3FC4E67-B410-5F43-86CF-3843C892B83D}" type="datetimeFigureOut">
              <a:rPr lang="en-US"/>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C4E67-B410-5F43-86CF-3843C892B83D}" type="datetimeFigureOut">
              <a:rPr lang="en-US"/>
              <a:pPr/>
              <a:t>26-Dec-12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D7A28-0730-D843-8E56-DE8544ABA063}"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Macintosh%20HD:Users:serra:Desktop:UNICEF%20erken%20uyar%C4%B1%20PDR%20eg%CC%86itici%20eg%CC%86itimi:MU%CC%88DU%CC%88RR%20el%20kitab%C4%B1.docx!OLE_LINK1"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oleObject" Target="Macintosh%20HD:Users:serra:Desktop:UNICEF%20erken%20uyar%C4%B1%20PDR%20eg%CC%86itici%20eg%CC%86itimi:MU%CC%88DU%CC%88RR%20el%20kitab%C4%B1.docx!OLE_LINK2"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oleObject" Target="Macintosh%20HD:Users:serra:Desktop:UNICEF%20erken%20uyar%C4%B1%20PDR%20eg%CC%86itici%20eg%CC%86itimi:MU%CC%88DU%CC%88RR%20el%20kitab%C4%B1.docx!OLE_LINK3"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IV. RİTA’ların İşleyişi</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endParaRPr lang="en-US"/>
          </a:p>
        </p:txBody>
      </p:sp>
      <p:sp>
        <p:nvSpPr>
          <p:cNvPr id="33795" name="Content Placeholder 2"/>
          <p:cNvSpPr>
            <a:spLocks noGrp="1"/>
          </p:cNvSpPr>
          <p:nvPr>
            <p:ph sz="quarter" idx="1"/>
          </p:nvPr>
        </p:nvSpPr>
        <p:spPr>
          <a:xfrm>
            <a:off x="612775" y="1600200"/>
            <a:ext cx="8153400" cy="4495800"/>
          </a:xfrm>
        </p:spPr>
        <p:txBody>
          <a:bodyPr/>
          <a:lstStyle/>
          <a:p>
            <a:r>
              <a:rPr lang="tr-TR" sz="3200" smtClean="0"/>
              <a:t>Ayşe’nin arkadaş çevresinde kimler var, genel olarak arkadaşlarıyla ilişkileri nasıl? Olumlu ilişkileri var mı?</a:t>
            </a:r>
            <a:endParaRPr lang="en-US" sz="3200" smtClean="0"/>
          </a:p>
          <a:p>
            <a:r>
              <a:rPr lang="tr-TR" sz="3200" smtClean="0"/>
              <a:t>Ayşe’nin genel psikolojik, davranışsal durumu nedir? Bugün ve gelecek le ilgili kaygıları neler?</a:t>
            </a:r>
            <a:endParaRPr lang="en-US" sz="3200" smtClean="0"/>
          </a:p>
          <a:p>
            <a:r>
              <a:rPr lang="tr-TR" sz="3200" smtClean="0"/>
              <a:t>Ayşe’nin kendi gözüyle neleri sorun olarak görüyor ve ne tür bir yardım istiyor?</a:t>
            </a:r>
            <a:endParaRPr lang="en-US" sz="3200" smtClean="0"/>
          </a:p>
          <a:p>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sz="4000" b="1" smtClean="0"/>
              <a:t>Öğrenmek için yapılması gerekenler</a:t>
            </a:r>
          </a:p>
        </p:txBody>
      </p:sp>
      <p:sp>
        <p:nvSpPr>
          <p:cNvPr id="34819" name="Content Placeholder 2"/>
          <p:cNvSpPr>
            <a:spLocks noGrp="1"/>
          </p:cNvSpPr>
          <p:nvPr>
            <p:ph sz="quarter" idx="1"/>
          </p:nvPr>
        </p:nvSpPr>
        <p:spPr>
          <a:xfrm>
            <a:off x="612775" y="1600200"/>
            <a:ext cx="8153400" cy="4495800"/>
          </a:xfrm>
        </p:spPr>
        <p:txBody>
          <a:bodyPr>
            <a:normAutofit lnSpcReduction="10000"/>
          </a:bodyPr>
          <a:lstStyle/>
          <a:p>
            <a:r>
              <a:rPr lang="tr-TR" sz="2300" smtClean="0"/>
              <a:t>Sınıf rehber öğretmeni öncelikle Ayşe ile koşullarını ve öğrencinin düşüncelerini öğrenmek için </a:t>
            </a:r>
            <a:r>
              <a:rPr lang="tr-TR" sz="2300" b="1" smtClean="0"/>
              <a:t>bireysel olarak konuşur</a:t>
            </a:r>
            <a:r>
              <a:rPr lang="tr-TR" sz="2300" smtClean="0"/>
              <a:t>.</a:t>
            </a:r>
            <a:endParaRPr lang="en-US" sz="2300" smtClean="0"/>
          </a:p>
          <a:p>
            <a:r>
              <a:rPr lang="tr-TR" sz="2300" smtClean="0"/>
              <a:t>Sınıf rehber öğretmeni Ayşe’nin </a:t>
            </a:r>
            <a:r>
              <a:rPr lang="tr-TR" sz="2300" b="1" smtClean="0"/>
              <a:t>babasını okula görüşmeye davet ede</a:t>
            </a:r>
            <a:r>
              <a:rPr lang="tr-TR" sz="2300" smtClean="0"/>
              <a:t>r ve babanın gözünden durumu daha iyi anlamak için görüşür.</a:t>
            </a:r>
            <a:endParaRPr lang="en-US" sz="2300" smtClean="0"/>
          </a:p>
          <a:p>
            <a:r>
              <a:rPr lang="tr-TR" sz="2300" smtClean="0"/>
              <a:t>Gerekli görülürse </a:t>
            </a:r>
            <a:r>
              <a:rPr lang="tr-TR" sz="2300" b="1" smtClean="0"/>
              <a:t>rehber öğretmen Ayşe’yi bireysel görüşmeye alarak </a:t>
            </a:r>
            <a:r>
              <a:rPr lang="tr-TR" sz="2300" smtClean="0"/>
              <a:t>psikolojik süreçlerine dair bilgi edinir.</a:t>
            </a:r>
          </a:p>
          <a:p>
            <a:r>
              <a:rPr lang="tr-TR" sz="2300" smtClean="0"/>
              <a:t>Sınıf rehber öğretmeni okuldaki rehber öğretmene Ayşe ile ilgili bilgi verir ve </a:t>
            </a:r>
            <a:r>
              <a:rPr lang="tr-TR" sz="2300" b="1" smtClean="0"/>
              <a:t>beraber ev ziyaretini </a:t>
            </a:r>
            <a:r>
              <a:rPr lang="tr-TR" sz="2300" smtClean="0"/>
              <a:t>planlarlar.</a:t>
            </a:r>
            <a:endParaRPr lang="en-US" sz="2300" smtClean="0"/>
          </a:p>
          <a:p>
            <a:r>
              <a:rPr lang="tr-TR" sz="2300" smtClean="0"/>
              <a:t>Sınıf rehber öğretmeni  ve rehber öğretmen ev ziyareti yaparak hem Ayşe’nin </a:t>
            </a:r>
            <a:r>
              <a:rPr lang="tr-TR" sz="2300" b="1" smtClean="0"/>
              <a:t>ev ortamını gözlemlerler </a:t>
            </a:r>
            <a:r>
              <a:rPr lang="tr-TR" sz="2300" smtClean="0"/>
              <a:t>hem de babaanne  ve dedenin fiziksel ve ruhsal durumunu gözlemlemiş olurlar.</a:t>
            </a:r>
            <a:endParaRPr lang="en-US" sz="23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endParaRPr lang="en-US"/>
          </a:p>
        </p:txBody>
      </p:sp>
      <p:sp>
        <p:nvSpPr>
          <p:cNvPr id="35843" name="Content Placeholder 2"/>
          <p:cNvSpPr>
            <a:spLocks noGrp="1"/>
          </p:cNvSpPr>
          <p:nvPr>
            <p:ph sz="quarter" idx="1"/>
          </p:nvPr>
        </p:nvSpPr>
        <p:spPr>
          <a:xfrm>
            <a:off x="612775" y="1600200"/>
            <a:ext cx="8153400" cy="4495800"/>
          </a:xfrm>
        </p:spPr>
        <p:txBody>
          <a:bodyPr>
            <a:normAutofit lnSpcReduction="10000"/>
          </a:bodyPr>
          <a:lstStyle/>
          <a:p>
            <a:r>
              <a:rPr lang="tr-TR" sz="2400" smtClean="0"/>
              <a:t>Ayşe ve babası ile bireysel görüşmeler ile ev ziyaretinde edinilen bilgiler ve izlenimler sonrasında </a:t>
            </a:r>
            <a:r>
              <a:rPr lang="tr-TR" sz="2400" b="1" smtClean="0"/>
              <a:t>Ayşe’nin risk koşulları ve sorun odakları tanımlanır</a:t>
            </a:r>
            <a:r>
              <a:rPr lang="tr-TR" sz="2400" smtClean="0"/>
              <a:t>.</a:t>
            </a:r>
            <a:endParaRPr lang="en-US" sz="2400" smtClean="0"/>
          </a:p>
          <a:p>
            <a:r>
              <a:rPr lang="tr-TR" sz="2400" smtClean="0"/>
              <a:t>Sınıf rehber öğretmeni, rehber öğretmeni ve ilgili müdür yardımcısını </a:t>
            </a:r>
            <a:r>
              <a:rPr lang="en-US" sz="2400" smtClean="0"/>
              <a:t>RİTA</a:t>
            </a:r>
            <a:r>
              <a:rPr lang="tr-TR" sz="2400" smtClean="0"/>
              <a:t> toplantısınıa davet eder.</a:t>
            </a:r>
            <a:endParaRPr lang="en-US" sz="2400" smtClean="0"/>
          </a:p>
          <a:p>
            <a:r>
              <a:rPr lang="en-US" sz="2400" smtClean="0"/>
              <a:t>RİTA</a:t>
            </a:r>
            <a:r>
              <a:rPr lang="tr-TR" sz="2400" smtClean="0"/>
              <a:t>’da Ayşe’nin </a:t>
            </a:r>
            <a:r>
              <a:rPr lang="tr-TR" sz="2400" b="1" smtClean="0"/>
              <a:t>sorun odaklarına ilişkin atılması gereken somut adımlar plana yazılır</a:t>
            </a:r>
            <a:r>
              <a:rPr lang="tr-TR" sz="2400" smtClean="0"/>
              <a:t>. Her adımın kimin tarafından yapılacağı belirtilir. Ayrıca planlanan adımlar ve sonuçlarının takibi için ne kadar süreye ihtiyaç olduğu planlanıp, bir sonraki takip/değerlendirme toplantısı planlanır. </a:t>
            </a:r>
            <a:endParaRPr lang="en-US" sz="2400" smtClean="0"/>
          </a:p>
          <a:p>
            <a:r>
              <a:rPr lang="en-US" sz="2400" smtClean="0"/>
              <a:t>RİTA</a:t>
            </a:r>
            <a:r>
              <a:rPr lang="tr-TR" sz="2400" smtClean="0"/>
              <a:t>’daki plan ve adımları sınıf rehber öğretmeni tarafından Ayşe’ye ve babasına bildirilir.</a:t>
            </a: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304800" y="470855"/>
          <a:ext cx="8534400" cy="6096000"/>
        </p:xfrm>
        <a:graphic>
          <a:graphicData uri="http://schemas.openxmlformats.org/presentationml/2006/ole">
            <mc:AlternateContent xmlns:mc="http://schemas.openxmlformats.org/markup-compatibility/2006">
              <mc:Choice xmlns:v="urn:schemas-microsoft-com:vml" Requires="v">
                <p:oleObj spid="_x0000_s16387" name="Document" r:id="rId3" imgW="5486400" imgH="4114800" progId="Word.Document.12">
                  <p:link updateAutomatic="1"/>
                </p:oleObj>
              </mc:Choice>
              <mc:Fallback>
                <p:oleObj name="Document" r:id="rId3" imgW="5486400" imgH="41148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0855"/>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685800" y="609600"/>
          <a:ext cx="7924800" cy="5715000"/>
        </p:xfrm>
        <a:graphic>
          <a:graphicData uri="http://schemas.openxmlformats.org/presentationml/2006/ole">
            <mc:AlternateContent xmlns:mc="http://schemas.openxmlformats.org/markup-compatibility/2006">
              <mc:Choice xmlns:v="urn:schemas-microsoft-com:vml" Requires="v">
                <p:oleObj spid="_x0000_s17411" name="Document" r:id="rId3" imgW="5486400" imgH="3632200" progId="Word.Document.12">
                  <p:link updateAutomatic="1"/>
                </p:oleObj>
              </mc:Choice>
              <mc:Fallback>
                <p:oleObj name="Document" r:id="rId3" imgW="5486400" imgH="36322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7924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533400" y="838200"/>
          <a:ext cx="8153400" cy="5334000"/>
        </p:xfrm>
        <a:graphic>
          <a:graphicData uri="http://schemas.openxmlformats.org/presentationml/2006/ole">
            <mc:AlternateContent xmlns:mc="http://schemas.openxmlformats.org/markup-compatibility/2006">
              <mc:Choice xmlns:v="urn:schemas-microsoft-com:vml" Requires="v">
                <p:oleObj spid="_x0000_s18435" name="Document" r:id="rId3" imgW="5486400" imgH="3187700" progId="Word.Document.12">
                  <p:link updateAutomatic="1"/>
                </p:oleObj>
              </mc:Choice>
              <mc:Fallback>
                <p:oleObj name="Document" r:id="rId3" imgW="5486400" imgH="31877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r>
              <a:rPr lang="en-US" b="1" smtClean="0"/>
              <a:t>Yönlendirme kılavuzu</a:t>
            </a:r>
          </a:p>
        </p:txBody>
      </p:sp>
      <p:sp>
        <p:nvSpPr>
          <p:cNvPr id="39939" name="Content Placeholder 2"/>
          <p:cNvSpPr>
            <a:spLocks noGrp="1"/>
          </p:cNvSpPr>
          <p:nvPr>
            <p:ph sz="quarter" idx="1"/>
          </p:nvPr>
        </p:nvSpPr>
        <p:spPr>
          <a:xfrm>
            <a:off x="612775" y="1600200"/>
            <a:ext cx="8153400" cy="4495800"/>
          </a:xfrm>
        </p:spPr>
        <p:txBody>
          <a:bodyPr/>
          <a:lstStyle/>
          <a:p>
            <a:r>
              <a:rPr lang="en-US" smtClean="0"/>
              <a:t>El kitaplarında bulunan YILDIRIM ilçesi ve BURSA ili için ulaşılabilecek hizmetler listesi hazırlanmıştır.  </a:t>
            </a:r>
          </a:p>
          <a:p>
            <a:r>
              <a:rPr lang="en-US" smtClean="0"/>
              <a:t>Bu kılavuz sayesinde RİTA’da hazırlanacak plan için gerekli yönlendirme bilgileri kolaylıkla ulaşılabilecektir.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a:t>Ön Değerlendirmeye Yönlendirme</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RİTA’da kimler var?</a:t>
            </a:r>
          </a:p>
        </p:txBody>
      </p:sp>
      <p:sp>
        <p:nvSpPr>
          <p:cNvPr id="3" name="Content Placeholder 2"/>
          <p:cNvSpPr>
            <a:spLocks noGrp="1"/>
          </p:cNvSpPr>
          <p:nvPr>
            <p:ph idx="1"/>
          </p:nvPr>
        </p:nvSpPr>
        <p:spPr/>
        <p:txBody>
          <a:bodyPr/>
          <a:lstStyle/>
          <a:p>
            <a:r>
              <a:rPr lang="en-US" b="1"/>
              <a:t>Her şubenin doğal bir RİTA’sı var:</a:t>
            </a:r>
          </a:p>
          <a:p>
            <a:pPr lvl="1"/>
            <a:r>
              <a:rPr lang="en-US"/>
              <a:t>Sınıf (rehber) öğretmeni</a:t>
            </a:r>
          </a:p>
          <a:p>
            <a:pPr lvl="1"/>
            <a:r>
              <a:rPr lang="en-US"/>
              <a:t>Rehber öğretmen</a:t>
            </a:r>
          </a:p>
          <a:p>
            <a:pPr lvl="1"/>
            <a:r>
              <a:rPr lang="en-US"/>
              <a:t>İlgili müdür yardımcısı</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sp>
        <p:nvSpPr>
          <p:cNvPr id="3" name="Content Placeholder 2"/>
          <p:cNvSpPr>
            <a:spLocks noGrp="1"/>
          </p:cNvSpPr>
          <p:nvPr>
            <p:ph idx="1"/>
          </p:nvPr>
        </p:nvSpPr>
        <p:spPr/>
        <p:txBody>
          <a:bodyPr/>
          <a:lstStyle/>
          <a:p>
            <a:r>
              <a:rPr lang="en-US" b="1"/>
              <a:t>RİTA ne zaman toplanır?</a:t>
            </a:r>
          </a:p>
          <a:p>
            <a:pPr lvl="1"/>
            <a:r>
              <a:rPr lang="en-US"/>
              <a:t>Sınıf öğretmeni ya da sınıf rehber öğretmeni RİDEF taramalarını tamamladıktan sonra riskli koşulların varlığı görülen öğrenciler için toplanır.</a:t>
            </a:r>
          </a:p>
          <a:p>
            <a:pPr lvl="1"/>
            <a:r>
              <a:rPr lang="en-US"/>
              <a:t>Taramalar dışında bilgi sahibi olunan riskli bir koşul doğduğu anlaşıldığı zaman bir an önce yönlendirme yapmak için toplanır. </a:t>
            </a:r>
          </a:p>
          <a:p>
            <a:pPr lvl="1"/>
            <a:r>
              <a:rPr lang="en-US"/>
              <a:t>RİTA toplandığında teker teker konuşulması gereken öğrencileri bir bir ele alır.</a:t>
            </a:r>
          </a:p>
          <a:p>
            <a:pPr lvl="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RİTA’nın amacı</a:t>
            </a:r>
            <a:endParaRPr lang="en-US"/>
          </a:p>
        </p:txBody>
      </p:sp>
      <p:sp>
        <p:nvSpPr>
          <p:cNvPr id="3" name="Content Placeholder 2"/>
          <p:cNvSpPr>
            <a:spLocks noGrp="1"/>
          </p:cNvSpPr>
          <p:nvPr>
            <p:ph idx="1"/>
          </p:nvPr>
        </p:nvSpPr>
        <p:spPr/>
        <p:txBody>
          <a:bodyPr/>
          <a:lstStyle/>
          <a:p>
            <a:r>
              <a:rPr lang="en-US"/>
              <a:t>Risklere olabildiğince önceden müdahale edebilmek için erken dönemde tespit sonrası </a:t>
            </a:r>
            <a:r>
              <a:rPr lang="en-US" b="1"/>
              <a:t>gerekli yönlendirmeleri yapmak </a:t>
            </a:r>
            <a:r>
              <a:rPr lang="en-US"/>
              <a:t>için toplanır.</a:t>
            </a:r>
          </a:p>
          <a:p>
            <a:r>
              <a:rPr lang="en-US"/>
              <a:t>Bu toplantıda öğrenci ile ilgili koşullara ilişkin </a:t>
            </a:r>
            <a:r>
              <a:rPr lang="en-US" b="1"/>
              <a:t>kim, hangi eylemi gerçekleştireceği açık bir şekilde belirtilerek bir plan </a:t>
            </a:r>
            <a:r>
              <a:rPr lang="en-US"/>
              <a:t>yapılır.</a:t>
            </a:r>
          </a:p>
          <a:p>
            <a:r>
              <a:rPr lang="en-US"/>
              <a:t>Planın takibine yönelik bir takip toplantısı zamanı planlanır.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Yönlendirme </a:t>
            </a:r>
          </a:p>
        </p:txBody>
      </p:sp>
      <p:sp>
        <p:nvSpPr>
          <p:cNvPr id="3" name="Content Placeholder 2"/>
          <p:cNvSpPr>
            <a:spLocks noGrp="1"/>
          </p:cNvSpPr>
          <p:nvPr>
            <p:ph idx="1"/>
          </p:nvPr>
        </p:nvSpPr>
        <p:spPr/>
        <p:txBody>
          <a:bodyPr>
            <a:normAutofit fontScale="92500" lnSpcReduction="10000"/>
          </a:bodyPr>
          <a:lstStyle/>
          <a:p>
            <a:r>
              <a:rPr lang="en-US" b="1"/>
              <a:t>Okul içi kaynaklara örnekler:</a:t>
            </a:r>
          </a:p>
          <a:p>
            <a:pPr lvl="1"/>
            <a:r>
              <a:rPr lang="en-US"/>
              <a:t>Psikolojik danışma için PDR/rehber öğretmen</a:t>
            </a:r>
          </a:p>
          <a:p>
            <a:pPr lvl="1"/>
            <a:r>
              <a:rPr lang="en-US"/>
              <a:t>Okuldaki sosyal etkinlikler</a:t>
            </a:r>
          </a:p>
          <a:p>
            <a:pPr lvl="1"/>
            <a:r>
              <a:rPr lang="en-US"/>
              <a:t>Eğitim desteği</a:t>
            </a:r>
          </a:p>
          <a:p>
            <a:pPr lvl="1"/>
            <a:r>
              <a:rPr lang="en-US"/>
              <a:t>Aile/Öğrenci ile daha yakından görüşme</a:t>
            </a:r>
          </a:p>
          <a:p>
            <a:pPr lvl="1"/>
            <a:r>
              <a:rPr lang="en-US"/>
              <a:t>7-19 Anne eğitimleri</a:t>
            </a:r>
          </a:p>
          <a:p>
            <a:r>
              <a:rPr lang="en-US" b="1"/>
              <a:t>Okul dışı kaynaklara örnekler:</a:t>
            </a:r>
          </a:p>
          <a:p>
            <a:pPr lvl="1"/>
            <a:r>
              <a:rPr lang="en-US"/>
              <a:t>Maddi koşullar için SYDV, belediye gibi</a:t>
            </a:r>
          </a:p>
          <a:p>
            <a:pPr lvl="1"/>
            <a:r>
              <a:rPr lang="en-US"/>
              <a:t>Gençlik merkezi</a:t>
            </a:r>
          </a:p>
          <a:p>
            <a:pPr lvl="1"/>
            <a:r>
              <a:rPr lang="en-US"/>
              <a:t>Ergen danışma merkezi</a:t>
            </a:r>
          </a:p>
          <a:p>
            <a:pPr lvl="1"/>
            <a:endParaRPr lang="en-US"/>
          </a:p>
          <a:p>
            <a:pPr lvl="1"/>
            <a:endParaRPr lang="en-US"/>
          </a:p>
          <a:p>
            <a:pPr lvl="1"/>
            <a:endParaRPr lang="en-US"/>
          </a:p>
          <a:p>
            <a:pPr lvl="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lstStyle/>
          <a:p>
            <a:r>
              <a:rPr lang="en-US" b="1" smtClean="0"/>
              <a:t>Örnek vaka:</a:t>
            </a:r>
          </a:p>
        </p:txBody>
      </p:sp>
      <p:sp>
        <p:nvSpPr>
          <p:cNvPr id="30723" name="Content Placeholder 2"/>
          <p:cNvSpPr>
            <a:spLocks noGrp="1"/>
          </p:cNvSpPr>
          <p:nvPr>
            <p:ph sz="quarter" idx="1"/>
          </p:nvPr>
        </p:nvSpPr>
        <p:spPr>
          <a:xfrm>
            <a:off x="612775" y="1600200"/>
            <a:ext cx="8153400" cy="4495800"/>
          </a:xfrm>
        </p:spPr>
        <p:txBody>
          <a:bodyPr/>
          <a:lstStyle/>
          <a:p>
            <a:pPr>
              <a:buFont typeface="Wingdings" charset="2"/>
              <a:buNone/>
            </a:pPr>
            <a:r>
              <a:rPr lang="tr-TR" sz="3200" i="1" smtClean="0"/>
              <a:t>   6. sınıf öğrencisi olan Ayşe’nin annesi geçen sene ölmüş. Babası, yaşlı babaanne ve dedesi ile birlikte oturuyor. Maddi durum çok parlak değil. Baba ile öğretmen çok kolay görüşme ayarlayamıyor. Ayşe’nin başarısında düşüş var, akranlarla anlaşamıyor, içe kapanık/endişeli, öğretmen endişeli, okulla bağları zayıflıyor gibi görünüyor.</a:t>
            </a:r>
            <a:endParaRPr lang="en-US" sz="3200" smtClean="0"/>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r>
              <a:rPr lang="en-US" b="1" smtClean="0"/>
              <a:t>Öğrenilmesi gerekenler</a:t>
            </a:r>
          </a:p>
        </p:txBody>
      </p:sp>
      <p:sp>
        <p:nvSpPr>
          <p:cNvPr id="31747" name="Content Placeholder 2"/>
          <p:cNvSpPr>
            <a:spLocks noGrp="1"/>
          </p:cNvSpPr>
          <p:nvPr>
            <p:ph sz="quarter" idx="1"/>
          </p:nvPr>
        </p:nvSpPr>
        <p:spPr>
          <a:xfrm>
            <a:off x="612775" y="1600200"/>
            <a:ext cx="8153400" cy="4495800"/>
          </a:xfrm>
        </p:spPr>
        <p:txBody>
          <a:bodyPr/>
          <a:lstStyle/>
          <a:p>
            <a:r>
              <a:rPr lang="tr-TR" sz="3200" smtClean="0"/>
              <a:t>Ayşe’nin annesinin ölüm süreci ve yas sürecine ilişkin koşullar, Ayşe’nin ve ailedeki diğer fertlerin yas sürecinde nerede olduğu, annenin ölümü sonrasında oluşan koşullar ve değişimler nelerdir?</a:t>
            </a:r>
            <a:endParaRPr lang="en-US" sz="3200" smtClean="0"/>
          </a:p>
          <a:p>
            <a:r>
              <a:rPr lang="tr-TR" sz="3200" smtClean="0"/>
              <a:t>Ailenin maddi koşulları, babanın iş koşulları nelerdir? Yaşadıkları evin/ortamın genel koşulları neler?</a:t>
            </a:r>
            <a:endParaRPr lang="en-US" sz="3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endParaRPr lang="en-US"/>
          </a:p>
        </p:txBody>
      </p:sp>
      <p:sp>
        <p:nvSpPr>
          <p:cNvPr id="32771" name="Content Placeholder 2"/>
          <p:cNvSpPr>
            <a:spLocks noGrp="1"/>
          </p:cNvSpPr>
          <p:nvPr>
            <p:ph sz="quarter" idx="1"/>
          </p:nvPr>
        </p:nvSpPr>
        <p:spPr>
          <a:xfrm>
            <a:off x="612775" y="1600200"/>
            <a:ext cx="8153400" cy="4495800"/>
          </a:xfrm>
        </p:spPr>
        <p:txBody>
          <a:bodyPr>
            <a:normAutofit fontScale="92500"/>
          </a:bodyPr>
          <a:lstStyle/>
          <a:p>
            <a:r>
              <a:rPr lang="tr-TR" sz="3200" smtClean="0"/>
              <a:t>Evde Ayşe’ye ebeveynlik rolleri kimler tarafından ne kadar yeterli olarak verilebiliyor? Zorlayıcı koşullar neler? Babanın, babaanne ve dedenin fiziksel ve psikolojik durumu nedir?</a:t>
            </a:r>
            <a:endParaRPr lang="en-US" sz="3200" smtClean="0"/>
          </a:p>
          <a:p>
            <a:r>
              <a:rPr lang="tr-TR" sz="3200" smtClean="0"/>
              <a:t>Ayşe’nin son dönemlerdeki okul ile ilişkisi, kendini okulda nasıl hissettiği, kendini akademik olarak nasıl gördüğü, okulda zorlandığı şeyler ve yardım istediği şeyler neler?</a:t>
            </a:r>
            <a:endParaRPr lang="en-US" sz="3200" smtClean="0"/>
          </a:p>
          <a:p>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TotalTime>
  <Words>593</Words>
  <Application>Microsoft Office PowerPoint</Application>
  <PresentationFormat>On-screen Show (4:3)</PresentationFormat>
  <Paragraphs>51</Paragraphs>
  <Slides>16</Slides>
  <Notes>0</Notes>
  <HiddenSlides>0</HiddenSlides>
  <MMClips>0</MMClips>
  <ScaleCrop>false</ScaleCrop>
  <HeadingPairs>
    <vt:vector size="6" baseType="variant">
      <vt:variant>
        <vt:lpstr>Theme</vt:lpstr>
      </vt:variant>
      <vt:variant>
        <vt:i4>1</vt:i4>
      </vt:variant>
      <vt:variant>
        <vt:lpstr>Links</vt:lpstr>
      </vt:variant>
      <vt:variant>
        <vt:i4>3</vt:i4>
      </vt:variant>
      <vt:variant>
        <vt:lpstr>Slide Titles</vt:lpstr>
      </vt:variant>
      <vt:variant>
        <vt:i4>16</vt:i4>
      </vt:variant>
    </vt:vector>
  </HeadingPairs>
  <TitlesOfParts>
    <vt:vector size="20" baseType="lpstr">
      <vt:lpstr>Office Theme</vt:lpstr>
      <vt:lpstr>Macintosh HD:Users:serra:Desktop:UNICEF erken uyar%C4%B1 PDR eg%CC%86itici eg%CC%86itimi:MU%CC%88DU%CC%88RR el kitab%C4%B1.docx!OLE_LINK1</vt:lpstr>
      <vt:lpstr>Macintosh HD:Users:serra:Desktop:UNICEF erken uyar%C4%B1 PDR eg%CC%86itici eg%CC%86itimi:MU%CC%88DU%CC%88RR el kitab%C4%B1.docx!OLE_LINK2</vt:lpstr>
      <vt:lpstr>Macintosh HD:Users:serra:Desktop:UNICEF erken uyar%C4%B1 PDR eg%CC%86itici eg%CC%86itimi:MU%CC%88DU%CC%88RR el kitab%C4%B1.docx!OLE_LINK3</vt:lpstr>
      <vt:lpstr>IV. RİTA’ların İşleyişi</vt:lpstr>
      <vt:lpstr>Ön Değerlendirmeye Yönlendirme</vt:lpstr>
      <vt:lpstr>RİTA’da kimler var?</vt:lpstr>
      <vt:lpstr>PowerPoint Presentation</vt:lpstr>
      <vt:lpstr>RİTA’nın amacı</vt:lpstr>
      <vt:lpstr>Yönlendirme </vt:lpstr>
      <vt:lpstr>Örnek vaka:</vt:lpstr>
      <vt:lpstr>Öğrenilmesi gerekenler</vt:lpstr>
      <vt:lpstr>PowerPoint Presentation</vt:lpstr>
      <vt:lpstr>PowerPoint Presentation</vt:lpstr>
      <vt:lpstr>Öğrenmek için yapılması gerekenler</vt:lpstr>
      <vt:lpstr>PowerPoint Presentation</vt:lpstr>
      <vt:lpstr>PowerPoint Presentation</vt:lpstr>
      <vt:lpstr>PowerPoint Presentation</vt:lpstr>
      <vt:lpstr>PowerPoint Presentation</vt:lpstr>
      <vt:lpstr>Yönlendirme kılavuzu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RİTA’ların İşleyişi</dc:title>
  <dc:creator>Serra Muderrisoglu</dc:creator>
  <cp:lastModifiedBy>Eylen Savur</cp:lastModifiedBy>
  <cp:revision>15</cp:revision>
  <dcterms:created xsi:type="dcterms:W3CDTF">2012-11-14T07:12:38Z</dcterms:created>
  <dcterms:modified xsi:type="dcterms:W3CDTF">2012-12-26T07:33:32Z</dcterms:modified>
</cp:coreProperties>
</file>