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9" r:id="rId4"/>
    <p:sldId id="261" r:id="rId5"/>
    <p:sldId id="262" r:id="rId6"/>
    <p:sldId id="258" r:id="rId7"/>
    <p:sldId id="263" r:id="rId8"/>
    <p:sldId id="257"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206"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Click to edit Master subtitle style</a:t>
            </a:r>
            <a:endParaRPr lang="en-US"/>
          </a:p>
        </p:txBody>
      </p:sp>
      <p:sp>
        <p:nvSpPr>
          <p:cNvPr id="4" name="Date Placeholder 3"/>
          <p:cNvSpPr>
            <a:spLocks noGrp="1"/>
          </p:cNvSpPr>
          <p:nvPr>
            <p:ph type="dt" sz="half" idx="10"/>
          </p:nvPr>
        </p:nvSpPr>
        <p:spPr/>
        <p:txBody>
          <a:bodyPr/>
          <a:lstStyle/>
          <a:p>
            <a:fld id="{D50361AF-0FC4-9842-9B1E-CA5F9C71C32A}" type="datetimeFigureOut">
              <a:rPr/>
              <a:pPr/>
              <a:t>11/14/12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41B4F-1E2E-B545-BC5E-93F516FE7057}"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D50361AF-0FC4-9842-9B1E-CA5F9C71C32A}" type="datetimeFigureOut">
              <a:rPr/>
              <a:pPr/>
              <a:t>11/14/12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41B4F-1E2E-B545-BC5E-93F516FE7057}"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D50361AF-0FC4-9842-9B1E-CA5F9C71C32A}" type="datetimeFigureOut">
              <a:rPr/>
              <a:pPr/>
              <a:t>11/14/12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41B4F-1E2E-B545-BC5E-93F516FE7057}" type="slidenum">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idx="1"/>
          </p:nvPr>
        </p:nvSpPr>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D50361AF-0FC4-9842-9B1E-CA5F9C71C32A}" type="datetimeFigureOut">
              <a:rPr/>
              <a:pPr/>
              <a:t>11/14/12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41B4F-1E2E-B545-BC5E-93F516FE7057}"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Click to edit Master text styles</a:t>
            </a:r>
          </a:p>
        </p:txBody>
      </p:sp>
      <p:sp>
        <p:nvSpPr>
          <p:cNvPr id="4" name="Date Placeholder 3"/>
          <p:cNvSpPr>
            <a:spLocks noGrp="1"/>
          </p:cNvSpPr>
          <p:nvPr>
            <p:ph type="dt" sz="half" idx="10"/>
          </p:nvPr>
        </p:nvSpPr>
        <p:spPr/>
        <p:txBody>
          <a:bodyPr/>
          <a:lstStyle/>
          <a:p>
            <a:fld id="{D50361AF-0FC4-9842-9B1E-CA5F9C71C32A}" type="datetimeFigureOut">
              <a:rPr/>
              <a:pPr/>
              <a:t>11/14/12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41B4F-1E2E-B545-BC5E-93F516FE7057}"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Date Placeholder 4"/>
          <p:cNvSpPr>
            <a:spLocks noGrp="1"/>
          </p:cNvSpPr>
          <p:nvPr>
            <p:ph type="dt" sz="half" idx="10"/>
          </p:nvPr>
        </p:nvSpPr>
        <p:spPr/>
        <p:txBody>
          <a:bodyPr/>
          <a:lstStyle/>
          <a:p>
            <a:fld id="{D50361AF-0FC4-9842-9B1E-CA5F9C71C32A}" type="datetimeFigureOut">
              <a:rPr/>
              <a:pPr/>
              <a:t>11/14/12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41B4F-1E2E-B545-BC5E-93F516FE7057}"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Date Placeholder 6"/>
          <p:cNvSpPr>
            <a:spLocks noGrp="1"/>
          </p:cNvSpPr>
          <p:nvPr>
            <p:ph type="dt" sz="half" idx="10"/>
          </p:nvPr>
        </p:nvSpPr>
        <p:spPr/>
        <p:txBody>
          <a:bodyPr/>
          <a:lstStyle/>
          <a:p>
            <a:fld id="{D50361AF-0FC4-9842-9B1E-CA5F9C71C32A}" type="datetimeFigureOut">
              <a:rPr/>
              <a:pPr/>
              <a:t>11/14/12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141B4F-1E2E-B545-BC5E-93F516FE7057}"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Date Placeholder 2"/>
          <p:cNvSpPr>
            <a:spLocks noGrp="1"/>
          </p:cNvSpPr>
          <p:nvPr>
            <p:ph type="dt" sz="half" idx="10"/>
          </p:nvPr>
        </p:nvSpPr>
        <p:spPr/>
        <p:txBody>
          <a:bodyPr/>
          <a:lstStyle/>
          <a:p>
            <a:fld id="{D50361AF-0FC4-9842-9B1E-CA5F9C71C32A}" type="datetimeFigureOut">
              <a:rPr/>
              <a:pPr/>
              <a:t>11/14/12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141B4F-1E2E-B545-BC5E-93F516FE7057}"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361AF-0FC4-9842-9B1E-CA5F9C71C32A}" type="datetimeFigureOut">
              <a:rPr/>
              <a:pPr/>
              <a:t>11/14/12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141B4F-1E2E-B545-BC5E-93F516FE7057}"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Date Placeholder 4"/>
          <p:cNvSpPr>
            <a:spLocks noGrp="1"/>
          </p:cNvSpPr>
          <p:nvPr>
            <p:ph type="dt" sz="half" idx="10"/>
          </p:nvPr>
        </p:nvSpPr>
        <p:spPr/>
        <p:txBody>
          <a:bodyPr/>
          <a:lstStyle/>
          <a:p>
            <a:fld id="{D50361AF-0FC4-9842-9B1E-CA5F9C71C32A}" type="datetimeFigureOut">
              <a:rPr/>
              <a:pPr/>
              <a:t>11/14/12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41B4F-1E2E-B545-BC5E-93F516FE7057}"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Date Placeholder 4"/>
          <p:cNvSpPr>
            <a:spLocks noGrp="1"/>
          </p:cNvSpPr>
          <p:nvPr>
            <p:ph type="dt" sz="half" idx="10"/>
          </p:nvPr>
        </p:nvSpPr>
        <p:spPr/>
        <p:txBody>
          <a:bodyPr/>
          <a:lstStyle/>
          <a:p>
            <a:fld id="{D50361AF-0FC4-9842-9B1E-CA5F9C71C32A}" type="datetimeFigureOut">
              <a:rPr/>
              <a:pPr/>
              <a:t>11/14/12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41B4F-1E2E-B545-BC5E-93F516FE7057}"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361AF-0FC4-9842-9B1E-CA5F9C71C32A}" type="datetimeFigureOut">
              <a:rPr/>
              <a:pPr/>
              <a:t>11/14/12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41B4F-1E2E-B545-BC5E-93F516FE7057}"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Vaka çalışmaları</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Kaynak</a:t>
            </a:r>
          </a:p>
        </p:txBody>
      </p:sp>
      <p:sp>
        <p:nvSpPr>
          <p:cNvPr id="3" name="Content Placeholder 2"/>
          <p:cNvSpPr>
            <a:spLocks noGrp="1"/>
          </p:cNvSpPr>
          <p:nvPr>
            <p:ph idx="1"/>
          </p:nvPr>
        </p:nvSpPr>
        <p:spPr/>
        <p:txBody>
          <a:bodyPr>
            <a:normAutofit fontScale="85000" lnSpcReduction="20000"/>
          </a:bodyPr>
          <a:lstStyle/>
          <a:p>
            <a:r>
              <a:rPr lang="en-US"/>
              <a:t>ADEY bilgi notları:</a:t>
            </a:r>
          </a:p>
          <a:p>
            <a:pPr lvl="1"/>
            <a:r>
              <a:rPr lang="en-US"/>
              <a:t>1. Çocuklar okula düzenli gitmelidir</a:t>
            </a:r>
          </a:p>
          <a:p>
            <a:pPr lvl="1"/>
            <a:r>
              <a:rPr lang="en-US"/>
              <a:t>2. Çocuğunuzun eğitim başarısını artırmak için neler yapabilirsiniz</a:t>
            </a:r>
          </a:p>
          <a:p>
            <a:pPr lvl="1"/>
            <a:r>
              <a:rPr lang="en-US"/>
              <a:t>3. Çocuklar ile olumlu iletişim kurma yöntemleri</a:t>
            </a:r>
          </a:p>
          <a:p>
            <a:pPr lvl="1"/>
            <a:r>
              <a:rPr lang="en-US"/>
              <a:t>4. Çocuklarda karşılaşılan sorunlar ve başa çıkma yolları</a:t>
            </a:r>
          </a:p>
          <a:p>
            <a:pPr lvl="1"/>
            <a:r>
              <a:rPr lang="en-US"/>
              <a:t>5. Arkadaş ilişkileri</a:t>
            </a:r>
          </a:p>
          <a:p>
            <a:pPr lvl="1"/>
            <a:r>
              <a:rPr lang="en-US"/>
              <a:t>6. Madde bağımlılığı ile baş etme</a:t>
            </a:r>
          </a:p>
          <a:p>
            <a:pPr lvl="1"/>
            <a:r>
              <a:rPr lang="en-US"/>
              <a:t>7. Bilgisayar (internet) ve televizyon bağımlılığı ile baş etme</a:t>
            </a:r>
          </a:p>
          <a:p>
            <a:pPr lvl="1"/>
            <a:r>
              <a:rPr lang="en-US"/>
              <a:t>8. Dikkatini toplamakta güçlük yaşayan ve aşırı hareketli olan çocuklar</a:t>
            </a:r>
          </a:p>
          <a:p>
            <a:pPr lvl="1"/>
            <a:r>
              <a:rPr lang="en-US"/>
              <a:t>9. Akran zorbalığı</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RİTA’da düşünecekleriniz</a:t>
            </a:r>
          </a:p>
        </p:txBody>
      </p:sp>
      <p:sp>
        <p:nvSpPr>
          <p:cNvPr id="3" name="Content Placeholder 2"/>
          <p:cNvSpPr>
            <a:spLocks noGrp="1"/>
          </p:cNvSpPr>
          <p:nvPr>
            <p:ph idx="1"/>
          </p:nvPr>
        </p:nvSpPr>
        <p:spPr/>
        <p:txBody>
          <a:bodyPr/>
          <a:lstStyle/>
          <a:p>
            <a:r>
              <a:rPr lang="en-US"/>
              <a:t>Bu durumu daha iyi anlamam için ne tür bilgi gerekli?</a:t>
            </a:r>
          </a:p>
          <a:p>
            <a:r>
              <a:rPr lang="en-US"/>
              <a:t>Sorun tam olarak neler?</a:t>
            </a:r>
          </a:p>
          <a:p>
            <a:r>
              <a:rPr lang="en-US"/>
              <a:t>Kim ne yapacak somut olarak?</a:t>
            </a:r>
          </a:p>
          <a:p>
            <a:r>
              <a:rPr lang="en-US"/>
              <a:t>Nasıl bir düzelme beklenebilir? Ne tür bir düzelme işlerin daha iyiye gittiğini gösterecek (kullanılacak göstergeler)?</a:t>
            </a:r>
          </a:p>
          <a:p>
            <a:r>
              <a:rPr lang="en-US"/>
              <a:t>Ne olursa durum okulu aşar?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Vaka 1</a:t>
            </a:r>
          </a:p>
        </p:txBody>
      </p:sp>
      <p:sp>
        <p:nvSpPr>
          <p:cNvPr id="3" name="Content Placeholder 2"/>
          <p:cNvSpPr>
            <a:spLocks noGrp="1"/>
          </p:cNvSpPr>
          <p:nvPr>
            <p:ph idx="1"/>
          </p:nvPr>
        </p:nvSpPr>
        <p:spPr/>
        <p:txBody>
          <a:bodyPr>
            <a:normAutofit fontScale="77500" lnSpcReduction="20000"/>
          </a:bodyPr>
          <a:lstStyle/>
          <a:p>
            <a:r>
              <a:rPr lang="tr-TR"/>
              <a:t>Aylin 3. Sınıf öğrencisidir. 2. Sınıfta okula uyumsuzluk yaşamış ve sınıf rehber öğretmeni aileyi hastanelerin Çocuk Ruh Sağlığı bölümüne yönlendirmiştir. Yapılan incelemeler sonucu Aylin Dikkat Eksikliği ve Hiperaktivite Bozukluğu tanısı almıştır. Aylin’in anne ve babası yakın zamanda boşanmıştır. Ancak ekonomik sıkıntılardan dolayı Aylin ve annesi dedesinin evinde kalmaktadır. Aynı ev içinde anneanne, dayı ve teyzeyle birlikte yaşamaktadır. Babası başka bir şehirde iş bulmuş, hayatını orada devam ettirmektedir. Aylin daha önce de okula uyum problemi yaşamasına rağmen, devamsızlık yapmamıştır. Ancak anne ve babası ayrıldıktan sonra okula gelmek istememekte, devamsızlık yapmaktadır. Okula geldiği zamanlarda ise annesinden ayrılmak istememektedir.</a:t>
            </a:r>
            <a:endParaRPr lang="en-US"/>
          </a:p>
          <a:p>
            <a:pPr>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VAKA 1</a:t>
            </a:r>
          </a:p>
        </p:txBody>
      </p:sp>
      <p:sp>
        <p:nvSpPr>
          <p:cNvPr id="3" name="Content Placeholder 2"/>
          <p:cNvSpPr>
            <a:spLocks noGrp="1"/>
          </p:cNvSpPr>
          <p:nvPr>
            <p:ph idx="1"/>
          </p:nvPr>
        </p:nvSpPr>
        <p:spPr/>
        <p:txBody>
          <a:bodyPr/>
          <a:lstStyle/>
          <a:p>
            <a:r>
              <a:rPr lang="en-US"/>
              <a:t>Aile yakın zamanda boşanmış – ne tür stresler var, babası başka şehirde, görmüyor?</a:t>
            </a:r>
          </a:p>
          <a:p>
            <a:r>
              <a:rPr lang="en-US"/>
              <a:t>Dikkat eksikliği – aile durumlarının da olumsuz etkisi var mı? Yoksa sadece nörolojik bir durum mu?</a:t>
            </a:r>
          </a:p>
          <a:p>
            <a:r>
              <a:rPr lang="en-US"/>
              <a:t>Maddi durum kötü</a:t>
            </a:r>
          </a:p>
          <a:p>
            <a:r>
              <a:rPr lang="en-US"/>
              <a:t>Okula kaygılı geliyor, anneden ayrılmak istemiyor, devamsızlığı bu yüzden mi?</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Düşünülmesi gerekenler</a:t>
            </a:r>
          </a:p>
        </p:txBody>
      </p:sp>
      <p:sp>
        <p:nvSpPr>
          <p:cNvPr id="3" name="Content Placeholder 2"/>
          <p:cNvSpPr>
            <a:spLocks noGrp="1"/>
          </p:cNvSpPr>
          <p:nvPr>
            <p:ph idx="1"/>
          </p:nvPr>
        </p:nvSpPr>
        <p:spPr/>
        <p:txBody>
          <a:bodyPr>
            <a:normAutofit fontScale="77500" lnSpcReduction="20000"/>
          </a:bodyPr>
          <a:lstStyle/>
          <a:p>
            <a:r>
              <a:rPr lang="en-US"/>
              <a:t>Anne ile rehber öğretmenin görüşmesi – anne durumu nasıl görüyor, kızına nasıl davranıyor, kızının kaygılarını yatıştırma yollarını biliyor mu? Anne kızın evdeki davranışlarında olumluya odaklanmayı ve pekiştirmeyi biliyor mu?</a:t>
            </a:r>
          </a:p>
          <a:p>
            <a:r>
              <a:rPr lang="en-US"/>
              <a:t>Aylin’in rehber öğretmen tarafından düzenli görüşmelere alınması</a:t>
            </a:r>
          </a:p>
          <a:p>
            <a:r>
              <a:rPr lang="en-US"/>
              <a:t>Sınıf öğretmeninin Aylin’i gözlemlemesi, desteklemesi ve olumlu bildirim verecek noktalar bulması – sınıf ortamında davranışları yapılandırabilmek için olumlu pekiştirme tarifesi kullanmak</a:t>
            </a:r>
          </a:p>
          <a:p>
            <a:r>
              <a:rPr lang="en-US"/>
              <a:t>Okulda annenin de desteğiyle katılabileceği etkinlikleri bulmak ve Aylin’in katılımını sağlamak</a:t>
            </a:r>
          </a:p>
          <a:p>
            <a:r>
              <a:rPr lang="en-US"/>
              <a:t>Maddi desteklere yönlendirme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Vaka 2</a:t>
            </a:r>
          </a:p>
        </p:txBody>
      </p:sp>
      <p:sp>
        <p:nvSpPr>
          <p:cNvPr id="3" name="Content Placeholder 2"/>
          <p:cNvSpPr>
            <a:spLocks noGrp="1"/>
          </p:cNvSpPr>
          <p:nvPr>
            <p:ph idx="1"/>
          </p:nvPr>
        </p:nvSpPr>
        <p:spPr/>
        <p:txBody>
          <a:bodyPr>
            <a:normAutofit fontScale="92500" lnSpcReduction="20000"/>
          </a:bodyPr>
          <a:lstStyle/>
          <a:p>
            <a:r>
              <a:rPr lang="tr-TR"/>
              <a:t>A.B. 13 yaşında 7. sınıf öğrencisidir. Çok başarılı olmamakla birlikte okul ve sınıf kurallarına uyumludur. Ancak son iki ayda derslerde dikkatini toplamakta zorluk çekmekte, sık sık öfke nöbetleriyle birlikte saldırgan davranışlar sergilemektedir. Özellikle sınıf arkadaşlarıyla cinsel içerikli konuşmalar yapmaya başlamıştır. Arkadaşları şube rehber öğretmenlerine A.B nin “açık saçık ve ayıp kelimeler” kullandığını, bağırıp çağırdığını söylemişlerdir. Bu davranışlarından aşırı derecede rahatsız olduklarını ifade etmişlerdir.</a:t>
            </a:r>
            <a:endParaRPr lang="en-US"/>
          </a:p>
          <a:p>
            <a:pPr>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Düşünülmesi gerekenler</a:t>
            </a:r>
          </a:p>
        </p:txBody>
      </p:sp>
      <p:sp>
        <p:nvSpPr>
          <p:cNvPr id="3" name="Content Placeholder 2"/>
          <p:cNvSpPr>
            <a:spLocks noGrp="1"/>
          </p:cNvSpPr>
          <p:nvPr>
            <p:ph idx="1"/>
          </p:nvPr>
        </p:nvSpPr>
        <p:spPr/>
        <p:txBody>
          <a:bodyPr>
            <a:normAutofit fontScale="92500" lnSpcReduction="20000"/>
          </a:bodyPr>
          <a:lstStyle/>
          <a:p>
            <a:r>
              <a:rPr lang="en-US"/>
              <a:t>Yakın zamanda birşey olmuş gibi.. Cinsel taciz olabilir.. </a:t>
            </a:r>
          </a:p>
          <a:p>
            <a:r>
              <a:rPr lang="en-US"/>
              <a:t>Hassas bir konu, rehber öğretmenin ele alması daha doğru. Rehber öğretmen güven ilişkisi kurarak süreç içinde ne olduğunu anlamaya çalışması..</a:t>
            </a:r>
          </a:p>
          <a:p>
            <a:r>
              <a:rPr lang="en-US"/>
              <a:t>Danışmanlık için Ergen Danışma Merkezine yönlendirme</a:t>
            </a:r>
          </a:p>
          <a:p>
            <a:r>
              <a:rPr lang="en-US"/>
              <a:t>Taciz ile ilişkili bir durum ortaya çıkmış ise A.B ile bu konuda onu korumak için atılması gereken adımları konuşmak..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Vaka 3</a:t>
            </a:r>
          </a:p>
        </p:txBody>
      </p:sp>
      <p:sp>
        <p:nvSpPr>
          <p:cNvPr id="3" name="Content Placeholder 2"/>
          <p:cNvSpPr>
            <a:spLocks noGrp="1"/>
          </p:cNvSpPr>
          <p:nvPr>
            <p:ph idx="1"/>
          </p:nvPr>
        </p:nvSpPr>
        <p:spPr/>
        <p:txBody>
          <a:bodyPr>
            <a:normAutofit fontScale="85000" lnSpcReduction="10000"/>
          </a:bodyPr>
          <a:lstStyle/>
          <a:p>
            <a:r>
              <a:rPr lang="tr-TR"/>
              <a:t>Hişar 8. Sınıf öğrencisidir. Altı kardeşten en büyüğüdür. Babası inşaat işçiliği yaparken geçirdiği kaza sonucu felç olmuştur. Yatağa bağımlı kalmıştır. Hişar okul saatleri dışında ve gece geç saatlere kadar çay ocağında çalışmaktadır. Okula sık sık devamsızlık yapmaktadır (Toplamda 10gün). Özellikle sabahları ilk 2 saatteki derse geç kalmaktadır. Hişar, şiveli konuşmakta, bu durum arkadaşları arasında alay konusu olmaktadır. Uyum problemi yaşayan Hişar okulu sevmemektedir. Annesi ise Türkçe konuşamadığı için çocuğu hakkında okuldan bilgi edinememektedir.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Düşünülmesi gerekenler</a:t>
            </a:r>
          </a:p>
        </p:txBody>
      </p:sp>
      <p:sp>
        <p:nvSpPr>
          <p:cNvPr id="3" name="Content Placeholder 2"/>
          <p:cNvSpPr>
            <a:spLocks noGrp="1"/>
          </p:cNvSpPr>
          <p:nvPr>
            <p:ph idx="1"/>
          </p:nvPr>
        </p:nvSpPr>
        <p:spPr/>
        <p:txBody>
          <a:bodyPr/>
          <a:lstStyle/>
          <a:p>
            <a:r>
              <a:rPr lang="en-US" b="1"/>
              <a:t>Ekonomik destek şart – çalışmaması için gerekli koşulları oluşturmak</a:t>
            </a:r>
          </a:p>
          <a:p>
            <a:r>
              <a:rPr lang="en-US"/>
              <a:t>Okulda ayrımcılığı ortadan kaldırmak için duyarlılık çalışmaları yapmak </a:t>
            </a:r>
          </a:p>
          <a:p>
            <a:r>
              <a:rPr lang="en-US"/>
              <a:t>Çevirmen eşliğinde anne ile konuşmak</a:t>
            </a:r>
          </a:p>
          <a:p>
            <a:r>
              <a:rPr lang="en-US"/>
              <a:t>Okuldaki sevdiği aktivitelere katılımını sağlamak</a:t>
            </a:r>
          </a:p>
          <a:p>
            <a:r>
              <a:rPr lang="en-US"/>
              <a:t>Gençlik merkezine gitmesini sağlamak</a:t>
            </a: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TotalTime>
  <Words>629</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Vaka çalışmaları</vt:lpstr>
      <vt:lpstr>RİTA’da düşünecekleriniz</vt:lpstr>
      <vt:lpstr>Vaka 1</vt:lpstr>
      <vt:lpstr>VAKA 1</vt:lpstr>
      <vt:lpstr>Düşünülmesi gerekenler</vt:lpstr>
      <vt:lpstr>Vaka 2</vt:lpstr>
      <vt:lpstr>Düşünülmesi gerekenler</vt:lpstr>
      <vt:lpstr>Vaka 3</vt:lpstr>
      <vt:lpstr>Düşünülmesi gerekenler</vt:lpstr>
      <vt:lpstr>Kaynak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Vaka çalışmaları</dc:title>
  <dc:creator>Serra Muderrisoglu</dc:creator>
  <cp:lastModifiedBy>Eylen Savur</cp:lastModifiedBy>
  <cp:revision>14</cp:revision>
  <dcterms:created xsi:type="dcterms:W3CDTF">2012-11-14T07:07:21Z</dcterms:created>
  <dcterms:modified xsi:type="dcterms:W3CDTF">2012-12-26T07:34:16Z</dcterms:modified>
</cp:coreProperties>
</file>