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12" r:id="rId3"/>
    <p:sldId id="258" r:id="rId4"/>
    <p:sldId id="310" r:id="rId5"/>
    <p:sldId id="259" r:id="rId6"/>
    <p:sldId id="260" r:id="rId7"/>
    <p:sldId id="261" r:id="rId8"/>
    <p:sldId id="268" r:id="rId9"/>
    <p:sldId id="297" r:id="rId10"/>
    <p:sldId id="269" r:id="rId11"/>
    <p:sldId id="299" r:id="rId12"/>
    <p:sldId id="300" r:id="rId13"/>
    <p:sldId id="302" r:id="rId14"/>
    <p:sldId id="298" r:id="rId15"/>
    <p:sldId id="265" r:id="rId16"/>
    <p:sldId id="266" r:id="rId17"/>
    <p:sldId id="267" r:id="rId18"/>
    <p:sldId id="270" r:id="rId19"/>
    <p:sldId id="271" r:id="rId20"/>
    <p:sldId id="272" r:id="rId21"/>
    <p:sldId id="273" r:id="rId22"/>
    <p:sldId id="262" r:id="rId23"/>
    <p:sldId id="311" r:id="rId24"/>
    <p:sldId id="289" r:id="rId25"/>
    <p:sldId id="290" r:id="rId26"/>
    <p:sldId id="309" r:id="rId27"/>
    <p:sldId id="283" r:id="rId28"/>
    <p:sldId id="284" r:id="rId29"/>
    <p:sldId id="296" r:id="rId30"/>
    <p:sldId id="295" r:id="rId31"/>
    <p:sldId id="294" r:id="rId32"/>
    <p:sldId id="303" r:id="rId33"/>
    <p:sldId id="288" r:id="rId34"/>
    <p:sldId id="291" r:id="rId35"/>
    <p:sldId id="306" r:id="rId36"/>
    <p:sldId id="307" r:id="rId37"/>
    <p:sldId id="308" r:id="rId38"/>
    <p:sldId id="28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F0B5D5-CCD7-4395-A4B4-DBBB59E75D08}" type="datetimeFigureOut">
              <a:rPr lang="en-CA" smtClean="0"/>
              <a:t>2017-07-18</a:t>
            </a:fld>
            <a:endParaRPr lang="en-CA"/>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CA"/>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6D3D6-A563-481C-B854-B4B9B22FD31D}" type="slidenum">
              <a:rPr lang="en-CA" smtClean="0"/>
              <a:t>‹#›</a:t>
            </a:fld>
            <a:endParaRPr lang="en-CA"/>
          </a:p>
        </p:txBody>
      </p:sp>
    </p:spTree>
    <p:extLst>
      <p:ext uri="{BB962C8B-B14F-4D97-AF65-F5344CB8AC3E}">
        <p14:creationId xmlns:p14="http://schemas.microsoft.com/office/powerpoint/2010/main" val="80414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CA" dirty="0"/>
          </a:p>
        </p:txBody>
      </p:sp>
      <p:sp>
        <p:nvSpPr>
          <p:cNvPr id="4" name="Slayt Numarası Yer Tutucusu 3"/>
          <p:cNvSpPr>
            <a:spLocks noGrp="1"/>
          </p:cNvSpPr>
          <p:nvPr>
            <p:ph type="sldNum" sz="quarter" idx="10"/>
          </p:nvPr>
        </p:nvSpPr>
        <p:spPr/>
        <p:txBody>
          <a:bodyPr/>
          <a:lstStyle/>
          <a:p>
            <a:fld id="{B186D3D6-A563-481C-B854-B4B9B22FD31D}" type="slidenum">
              <a:rPr lang="en-CA" smtClean="0"/>
              <a:t>9</a:t>
            </a:fld>
            <a:endParaRPr lang="en-CA"/>
          </a:p>
        </p:txBody>
      </p:sp>
    </p:spTree>
    <p:extLst>
      <p:ext uri="{BB962C8B-B14F-4D97-AF65-F5344CB8AC3E}">
        <p14:creationId xmlns:p14="http://schemas.microsoft.com/office/powerpoint/2010/main" val="2535271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CA" dirty="0"/>
          </a:p>
        </p:txBody>
      </p:sp>
      <p:sp>
        <p:nvSpPr>
          <p:cNvPr id="4" name="Slayt Numarası Yer Tutucusu 3"/>
          <p:cNvSpPr>
            <a:spLocks noGrp="1"/>
          </p:cNvSpPr>
          <p:nvPr>
            <p:ph type="sldNum" sz="quarter" idx="10"/>
          </p:nvPr>
        </p:nvSpPr>
        <p:spPr/>
        <p:txBody>
          <a:bodyPr/>
          <a:lstStyle/>
          <a:p>
            <a:fld id="{B186D3D6-A563-481C-B854-B4B9B22FD31D}" type="slidenum">
              <a:rPr lang="en-CA" smtClean="0"/>
              <a:t>21</a:t>
            </a:fld>
            <a:endParaRPr lang="en-CA"/>
          </a:p>
        </p:txBody>
      </p:sp>
    </p:spTree>
    <p:extLst>
      <p:ext uri="{BB962C8B-B14F-4D97-AF65-F5344CB8AC3E}">
        <p14:creationId xmlns:p14="http://schemas.microsoft.com/office/powerpoint/2010/main" val="825163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ayt Görüntüsü Yer Tutucusu 1"/>
          <p:cNvSpPr>
            <a:spLocks noGrp="1" noRot="1" noChangeAspect="1" noTextEdit="1"/>
          </p:cNvSpPr>
          <p:nvPr>
            <p:ph type="sldImg"/>
          </p:nvPr>
        </p:nvSpPr>
        <p:spPr>
          <a:xfrm>
            <a:off x="393700" y="692150"/>
            <a:ext cx="6070600" cy="3416300"/>
          </a:xfrm>
          <a:ln/>
        </p:spPr>
      </p:sp>
      <p:sp>
        <p:nvSpPr>
          <p:cNvPr id="32771" name="Not Yer Tutucusu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tr-TR" altLang="tr-TR" smtClean="0">
              <a:latin typeface="Times New Roman" panose="02020603050405020304" pitchFamily="18" charset="0"/>
            </a:endParaRPr>
          </a:p>
        </p:txBody>
      </p:sp>
    </p:spTree>
    <p:extLst>
      <p:ext uri="{BB962C8B-B14F-4D97-AF65-F5344CB8AC3E}">
        <p14:creationId xmlns:p14="http://schemas.microsoft.com/office/powerpoint/2010/main" val="1516010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CA" dirty="0"/>
          </a:p>
        </p:txBody>
      </p:sp>
      <p:sp>
        <p:nvSpPr>
          <p:cNvPr id="4" name="Slayt Numarası Yer Tutucusu 3"/>
          <p:cNvSpPr>
            <a:spLocks noGrp="1"/>
          </p:cNvSpPr>
          <p:nvPr>
            <p:ph type="sldNum" sz="quarter" idx="10"/>
          </p:nvPr>
        </p:nvSpPr>
        <p:spPr/>
        <p:txBody>
          <a:bodyPr/>
          <a:lstStyle/>
          <a:p>
            <a:fld id="{B186D3D6-A563-481C-B854-B4B9B22FD31D}" type="slidenum">
              <a:rPr lang="en-CA" smtClean="0"/>
              <a:t>32</a:t>
            </a:fld>
            <a:endParaRPr lang="en-CA"/>
          </a:p>
        </p:txBody>
      </p:sp>
    </p:spTree>
    <p:extLst>
      <p:ext uri="{BB962C8B-B14F-4D97-AF65-F5344CB8AC3E}">
        <p14:creationId xmlns:p14="http://schemas.microsoft.com/office/powerpoint/2010/main" val="2763237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en-CA"/>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CA"/>
          </a:p>
        </p:txBody>
      </p:sp>
      <p:sp>
        <p:nvSpPr>
          <p:cNvPr id="4" name="Veri Yer Tutucusu 3"/>
          <p:cNvSpPr>
            <a:spLocks noGrp="1"/>
          </p:cNvSpPr>
          <p:nvPr>
            <p:ph type="dt" sz="half" idx="10"/>
          </p:nvPr>
        </p:nvSpPr>
        <p:spPr/>
        <p:txBody>
          <a:bodyPr/>
          <a:lstStyle/>
          <a:p>
            <a:fld id="{71DBED8A-DC59-4A8E-AE74-C7474E47F420}" type="datetimeFigureOut">
              <a:rPr lang="en-CA" smtClean="0"/>
              <a:t>2017-07-18</a:t>
            </a:fld>
            <a:endParaRPr lang="en-CA"/>
          </a:p>
        </p:txBody>
      </p:sp>
      <p:sp>
        <p:nvSpPr>
          <p:cNvPr id="5" name="Altbilgi Yer Tutucusu 4"/>
          <p:cNvSpPr>
            <a:spLocks noGrp="1"/>
          </p:cNvSpPr>
          <p:nvPr>
            <p:ph type="ftr" sz="quarter" idx="11"/>
          </p:nvPr>
        </p:nvSpPr>
        <p:spPr/>
        <p:txBody>
          <a:bodyPr/>
          <a:lstStyle/>
          <a:p>
            <a:endParaRPr lang="en-CA"/>
          </a:p>
        </p:txBody>
      </p:sp>
      <p:sp>
        <p:nvSpPr>
          <p:cNvPr id="6" name="Slayt Numarası Yer Tutucusu 5"/>
          <p:cNvSpPr>
            <a:spLocks noGrp="1"/>
          </p:cNvSpPr>
          <p:nvPr>
            <p:ph type="sldNum" sz="quarter" idx="12"/>
          </p:nvPr>
        </p:nvSpPr>
        <p:spPr/>
        <p:txBody>
          <a:bodyPr/>
          <a:lstStyle/>
          <a:p>
            <a:fld id="{E63C651B-019F-405E-90A8-2BB903DEFFEB}" type="slidenum">
              <a:rPr lang="en-CA" smtClean="0"/>
              <a:t>‹#›</a:t>
            </a:fld>
            <a:endParaRPr lang="en-CA"/>
          </a:p>
        </p:txBody>
      </p:sp>
    </p:spTree>
    <p:extLst>
      <p:ext uri="{BB962C8B-B14F-4D97-AF65-F5344CB8AC3E}">
        <p14:creationId xmlns:p14="http://schemas.microsoft.com/office/powerpoint/2010/main" val="87593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CA"/>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CA"/>
          </a:p>
        </p:txBody>
      </p:sp>
      <p:sp>
        <p:nvSpPr>
          <p:cNvPr id="4" name="Veri Yer Tutucusu 3"/>
          <p:cNvSpPr>
            <a:spLocks noGrp="1"/>
          </p:cNvSpPr>
          <p:nvPr>
            <p:ph type="dt" sz="half" idx="10"/>
          </p:nvPr>
        </p:nvSpPr>
        <p:spPr/>
        <p:txBody>
          <a:bodyPr/>
          <a:lstStyle/>
          <a:p>
            <a:fld id="{71DBED8A-DC59-4A8E-AE74-C7474E47F420}" type="datetimeFigureOut">
              <a:rPr lang="en-CA" smtClean="0"/>
              <a:t>2017-07-18</a:t>
            </a:fld>
            <a:endParaRPr lang="en-CA"/>
          </a:p>
        </p:txBody>
      </p:sp>
      <p:sp>
        <p:nvSpPr>
          <p:cNvPr id="5" name="Altbilgi Yer Tutucusu 4"/>
          <p:cNvSpPr>
            <a:spLocks noGrp="1"/>
          </p:cNvSpPr>
          <p:nvPr>
            <p:ph type="ftr" sz="quarter" idx="11"/>
          </p:nvPr>
        </p:nvSpPr>
        <p:spPr/>
        <p:txBody>
          <a:bodyPr/>
          <a:lstStyle/>
          <a:p>
            <a:endParaRPr lang="en-CA"/>
          </a:p>
        </p:txBody>
      </p:sp>
      <p:sp>
        <p:nvSpPr>
          <p:cNvPr id="6" name="Slayt Numarası Yer Tutucusu 5"/>
          <p:cNvSpPr>
            <a:spLocks noGrp="1"/>
          </p:cNvSpPr>
          <p:nvPr>
            <p:ph type="sldNum" sz="quarter" idx="12"/>
          </p:nvPr>
        </p:nvSpPr>
        <p:spPr/>
        <p:txBody>
          <a:bodyPr/>
          <a:lstStyle/>
          <a:p>
            <a:fld id="{E63C651B-019F-405E-90A8-2BB903DEFFEB}" type="slidenum">
              <a:rPr lang="en-CA" smtClean="0"/>
              <a:t>‹#›</a:t>
            </a:fld>
            <a:endParaRPr lang="en-CA"/>
          </a:p>
        </p:txBody>
      </p:sp>
    </p:spTree>
    <p:extLst>
      <p:ext uri="{BB962C8B-B14F-4D97-AF65-F5344CB8AC3E}">
        <p14:creationId xmlns:p14="http://schemas.microsoft.com/office/powerpoint/2010/main" val="349252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en-CA"/>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CA"/>
          </a:p>
        </p:txBody>
      </p:sp>
      <p:sp>
        <p:nvSpPr>
          <p:cNvPr id="4" name="Veri Yer Tutucusu 3"/>
          <p:cNvSpPr>
            <a:spLocks noGrp="1"/>
          </p:cNvSpPr>
          <p:nvPr>
            <p:ph type="dt" sz="half" idx="10"/>
          </p:nvPr>
        </p:nvSpPr>
        <p:spPr/>
        <p:txBody>
          <a:bodyPr/>
          <a:lstStyle/>
          <a:p>
            <a:fld id="{71DBED8A-DC59-4A8E-AE74-C7474E47F420}" type="datetimeFigureOut">
              <a:rPr lang="en-CA" smtClean="0"/>
              <a:t>2017-07-18</a:t>
            </a:fld>
            <a:endParaRPr lang="en-CA"/>
          </a:p>
        </p:txBody>
      </p:sp>
      <p:sp>
        <p:nvSpPr>
          <p:cNvPr id="5" name="Altbilgi Yer Tutucusu 4"/>
          <p:cNvSpPr>
            <a:spLocks noGrp="1"/>
          </p:cNvSpPr>
          <p:nvPr>
            <p:ph type="ftr" sz="quarter" idx="11"/>
          </p:nvPr>
        </p:nvSpPr>
        <p:spPr/>
        <p:txBody>
          <a:bodyPr/>
          <a:lstStyle/>
          <a:p>
            <a:endParaRPr lang="en-CA"/>
          </a:p>
        </p:txBody>
      </p:sp>
      <p:sp>
        <p:nvSpPr>
          <p:cNvPr id="6" name="Slayt Numarası Yer Tutucusu 5"/>
          <p:cNvSpPr>
            <a:spLocks noGrp="1"/>
          </p:cNvSpPr>
          <p:nvPr>
            <p:ph type="sldNum" sz="quarter" idx="12"/>
          </p:nvPr>
        </p:nvSpPr>
        <p:spPr/>
        <p:txBody>
          <a:bodyPr/>
          <a:lstStyle/>
          <a:p>
            <a:fld id="{E63C651B-019F-405E-90A8-2BB903DEFFEB}" type="slidenum">
              <a:rPr lang="en-CA" smtClean="0"/>
              <a:t>‹#›</a:t>
            </a:fld>
            <a:endParaRPr lang="en-CA"/>
          </a:p>
        </p:txBody>
      </p:sp>
    </p:spTree>
    <p:extLst>
      <p:ext uri="{BB962C8B-B14F-4D97-AF65-F5344CB8AC3E}">
        <p14:creationId xmlns:p14="http://schemas.microsoft.com/office/powerpoint/2010/main" val="335090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CA"/>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CA"/>
          </a:p>
        </p:txBody>
      </p:sp>
      <p:sp>
        <p:nvSpPr>
          <p:cNvPr id="4" name="Veri Yer Tutucusu 3"/>
          <p:cNvSpPr>
            <a:spLocks noGrp="1"/>
          </p:cNvSpPr>
          <p:nvPr>
            <p:ph type="dt" sz="half" idx="10"/>
          </p:nvPr>
        </p:nvSpPr>
        <p:spPr/>
        <p:txBody>
          <a:bodyPr/>
          <a:lstStyle/>
          <a:p>
            <a:fld id="{71DBED8A-DC59-4A8E-AE74-C7474E47F420}" type="datetimeFigureOut">
              <a:rPr lang="en-CA" smtClean="0"/>
              <a:t>2017-07-18</a:t>
            </a:fld>
            <a:endParaRPr lang="en-CA"/>
          </a:p>
        </p:txBody>
      </p:sp>
      <p:sp>
        <p:nvSpPr>
          <p:cNvPr id="5" name="Altbilgi Yer Tutucusu 4"/>
          <p:cNvSpPr>
            <a:spLocks noGrp="1"/>
          </p:cNvSpPr>
          <p:nvPr>
            <p:ph type="ftr" sz="quarter" idx="11"/>
          </p:nvPr>
        </p:nvSpPr>
        <p:spPr/>
        <p:txBody>
          <a:bodyPr/>
          <a:lstStyle/>
          <a:p>
            <a:endParaRPr lang="en-CA"/>
          </a:p>
        </p:txBody>
      </p:sp>
      <p:sp>
        <p:nvSpPr>
          <p:cNvPr id="6" name="Slayt Numarası Yer Tutucusu 5"/>
          <p:cNvSpPr>
            <a:spLocks noGrp="1"/>
          </p:cNvSpPr>
          <p:nvPr>
            <p:ph type="sldNum" sz="quarter" idx="12"/>
          </p:nvPr>
        </p:nvSpPr>
        <p:spPr/>
        <p:txBody>
          <a:bodyPr/>
          <a:lstStyle/>
          <a:p>
            <a:fld id="{E63C651B-019F-405E-90A8-2BB903DEFFEB}" type="slidenum">
              <a:rPr lang="en-CA" smtClean="0"/>
              <a:t>‹#›</a:t>
            </a:fld>
            <a:endParaRPr lang="en-CA"/>
          </a:p>
        </p:txBody>
      </p:sp>
    </p:spTree>
    <p:extLst>
      <p:ext uri="{BB962C8B-B14F-4D97-AF65-F5344CB8AC3E}">
        <p14:creationId xmlns:p14="http://schemas.microsoft.com/office/powerpoint/2010/main" val="44007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en-CA"/>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71DBED8A-DC59-4A8E-AE74-C7474E47F420}" type="datetimeFigureOut">
              <a:rPr lang="en-CA" smtClean="0"/>
              <a:t>2017-07-18</a:t>
            </a:fld>
            <a:endParaRPr lang="en-CA"/>
          </a:p>
        </p:txBody>
      </p:sp>
      <p:sp>
        <p:nvSpPr>
          <p:cNvPr id="5" name="Altbilgi Yer Tutucusu 4"/>
          <p:cNvSpPr>
            <a:spLocks noGrp="1"/>
          </p:cNvSpPr>
          <p:nvPr>
            <p:ph type="ftr" sz="quarter" idx="11"/>
          </p:nvPr>
        </p:nvSpPr>
        <p:spPr/>
        <p:txBody>
          <a:bodyPr/>
          <a:lstStyle/>
          <a:p>
            <a:endParaRPr lang="en-CA"/>
          </a:p>
        </p:txBody>
      </p:sp>
      <p:sp>
        <p:nvSpPr>
          <p:cNvPr id="6" name="Slayt Numarası Yer Tutucusu 5"/>
          <p:cNvSpPr>
            <a:spLocks noGrp="1"/>
          </p:cNvSpPr>
          <p:nvPr>
            <p:ph type="sldNum" sz="quarter" idx="12"/>
          </p:nvPr>
        </p:nvSpPr>
        <p:spPr/>
        <p:txBody>
          <a:bodyPr/>
          <a:lstStyle/>
          <a:p>
            <a:fld id="{E63C651B-019F-405E-90A8-2BB903DEFFEB}" type="slidenum">
              <a:rPr lang="en-CA" smtClean="0"/>
              <a:t>‹#›</a:t>
            </a:fld>
            <a:endParaRPr lang="en-CA"/>
          </a:p>
        </p:txBody>
      </p:sp>
    </p:spTree>
    <p:extLst>
      <p:ext uri="{BB962C8B-B14F-4D97-AF65-F5344CB8AC3E}">
        <p14:creationId xmlns:p14="http://schemas.microsoft.com/office/powerpoint/2010/main" val="364679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CA"/>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CA"/>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CA"/>
          </a:p>
        </p:txBody>
      </p:sp>
      <p:sp>
        <p:nvSpPr>
          <p:cNvPr id="5" name="Veri Yer Tutucusu 4"/>
          <p:cNvSpPr>
            <a:spLocks noGrp="1"/>
          </p:cNvSpPr>
          <p:nvPr>
            <p:ph type="dt" sz="half" idx="10"/>
          </p:nvPr>
        </p:nvSpPr>
        <p:spPr/>
        <p:txBody>
          <a:bodyPr/>
          <a:lstStyle/>
          <a:p>
            <a:fld id="{71DBED8A-DC59-4A8E-AE74-C7474E47F420}" type="datetimeFigureOut">
              <a:rPr lang="en-CA" smtClean="0"/>
              <a:t>2017-07-18</a:t>
            </a:fld>
            <a:endParaRPr lang="en-CA"/>
          </a:p>
        </p:txBody>
      </p:sp>
      <p:sp>
        <p:nvSpPr>
          <p:cNvPr id="6" name="Altbilgi Yer Tutucusu 5"/>
          <p:cNvSpPr>
            <a:spLocks noGrp="1"/>
          </p:cNvSpPr>
          <p:nvPr>
            <p:ph type="ftr" sz="quarter" idx="11"/>
          </p:nvPr>
        </p:nvSpPr>
        <p:spPr/>
        <p:txBody>
          <a:bodyPr/>
          <a:lstStyle/>
          <a:p>
            <a:endParaRPr lang="en-CA"/>
          </a:p>
        </p:txBody>
      </p:sp>
      <p:sp>
        <p:nvSpPr>
          <p:cNvPr id="7" name="Slayt Numarası Yer Tutucusu 6"/>
          <p:cNvSpPr>
            <a:spLocks noGrp="1"/>
          </p:cNvSpPr>
          <p:nvPr>
            <p:ph type="sldNum" sz="quarter" idx="12"/>
          </p:nvPr>
        </p:nvSpPr>
        <p:spPr/>
        <p:txBody>
          <a:bodyPr/>
          <a:lstStyle/>
          <a:p>
            <a:fld id="{E63C651B-019F-405E-90A8-2BB903DEFFEB}" type="slidenum">
              <a:rPr lang="en-CA" smtClean="0"/>
              <a:t>‹#›</a:t>
            </a:fld>
            <a:endParaRPr lang="en-CA"/>
          </a:p>
        </p:txBody>
      </p:sp>
    </p:spTree>
    <p:extLst>
      <p:ext uri="{BB962C8B-B14F-4D97-AF65-F5344CB8AC3E}">
        <p14:creationId xmlns:p14="http://schemas.microsoft.com/office/powerpoint/2010/main" val="96011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en-CA"/>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CA"/>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CA"/>
          </a:p>
        </p:txBody>
      </p:sp>
      <p:sp>
        <p:nvSpPr>
          <p:cNvPr id="7" name="Veri Yer Tutucusu 6"/>
          <p:cNvSpPr>
            <a:spLocks noGrp="1"/>
          </p:cNvSpPr>
          <p:nvPr>
            <p:ph type="dt" sz="half" idx="10"/>
          </p:nvPr>
        </p:nvSpPr>
        <p:spPr/>
        <p:txBody>
          <a:bodyPr/>
          <a:lstStyle/>
          <a:p>
            <a:fld id="{71DBED8A-DC59-4A8E-AE74-C7474E47F420}" type="datetimeFigureOut">
              <a:rPr lang="en-CA" smtClean="0"/>
              <a:t>2017-07-18</a:t>
            </a:fld>
            <a:endParaRPr lang="en-CA"/>
          </a:p>
        </p:txBody>
      </p:sp>
      <p:sp>
        <p:nvSpPr>
          <p:cNvPr id="8" name="Altbilgi Yer Tutucusu 7"/>
          <p:cNvSpPr>
            <a:spLocks noGrp="1"/>
          </p:cNvSpPr>
          <p:nvPr>
            <p:ph type="ftr" sz="quarter" idx="11"/>
          </p:nvPr>
        </p:nvSpPr>
        <p:spPr/>
        <p:txBody>
          <a:bodyPr/>
          <a:lstStyle/>
          <a:p>
            <a:endParaRPr lang="en-CA"/>
          </a:p>
        </p:txBody>
      </p:sp>
      <p:sp>
        <p:nvSpPr>
          <p:cNvPr id="9" name="Slayt Numarası Yer Tutucusu 8"/>
          <p:cNvSpPr>
            <a:spLocks noGrp="1"/>
          </p:cNvSpPr>
          <p:nvPr>
            <p:ph type="sldNum" sz="quarter" idx="12"/>
          </p:nvPr>
        </p:nvSpPr>
        <p:spPr/>
        <p:txBody>
          <a:bodyPr/>
          <a:lstStyle/>
          <a:p>
            <a:fld id="{E63C651B-019F-405E-90A8-2BB903DEFFEB}" type="slidenum">
              <a:rPr lang="en-CA" smtClean="0"/>
              <a:t>‹#›</a:t>
            </a:fld>
            <a:endParaRPr lang="en-CA"/>
          </a:p>
        </p:txBody>
      </p:sp>
    </p:spTree>
    <p:extLst>
      <p:ext uri="{BB962C8B-B14F-4D97-AF65-F5344CB8AC3E}">
        <p14:creationId xmlns:p14="http://schemas.microsoft.com/office/powerpoint/2010/main" val="339680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CA"/>
          </a:p>
        </p:txBody>
      </p:sp>
      <p:sp>
        <p:nvSpPr>
          <p:cNvPr id="3" name="Veri Yer Tutucusu 2"/>
          <p:cNvSpPr>
            <a:spLocks noGrp="1"/>
          </p:cNvSpPr>
          <p:nvPr>
            <p:ph type="dt" sz="half" idx="10"/>
          </p:nvPr>
        </p:nvSpPr>
        <p:spPr/>
        <p:txBody>
          <a:bodyPr/>
          <a:lstStyle/>
          <a:p>
            <a:fld id="{71DBED8A-DC59-4A8E-AE74-C7474E47F420}" type="datetimeFigureOut">
              <a:rPr lang="en-CA" smtClean="0"/>
              <a:t>2017-07-18</a:t>
            </a:fld>
            <a:endParaRPr lang="en-CA"/>
          </a:p>
        </p:txBody>
      </p:sp>
      <p:sp>
        <p:nvSpPr>
          <p:cNvPr id="4" name="Altbilgi Yer Tutucusu 3"/>
          <p:cNvSpPr>
            <a:spLocks noGrp="1"/>
          </p:cNvSpPr>
          <p:nvPr>
            <p:ph type="ftr" sz="quarter" idx="11"/>
          </p:nvPr>
        </p:nvSpPr>
        <p:spPr/>
        <p:txBody>
          <a:bodyPr/>
          <a:lstStyle/>
          <a:p>
            <a:endParaRPr lang="en-CA"/>
          </a:p>
        </p:txBody>
      </p:sp>
      <p:sp>
        <p:nvSpPr>
          <p:cNvPr id="5" name="Slayt Numarası Yer Tutucusu 4"/>
          <p:cNvSpPr>
            <a:spLocks noGrp="1"/>
          </p:cNvSpPr>
          <p:nvPr>
            <p:ph type="sldNum" sz="quarter" idx="12"/>
          </p:nvPr>
        </p:nvSpPr>
        <p:spPr/>
        <p:txBody>
          <a:bodyPr/>
          <a:lstStyle/>
          <a:p>
            <a:fld id="{E63C651B-019F-405E-90A8-2BB903DEFFEB}" type="slidenum">
              <a:rPr lang="en-CA" smtClean="0"/>
              <a:t>‹#›</a:t>
            </a:fld>
            <a:endParaRPr lang="en-CA"/>
          </a:p>
        </p:txBody>
      </p:sp>
    </p:spTree>
    <p:extLst>
      <p:ext uri="{BB962C8B-B14F-4D97-AF65-F5344CB8AC3E}">
        <p14:creationId xmlns:p14="http://schemas.microsoft.com/office/powerpoint/2010/main" val="143983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1DBED8A-DC59-4A8E-AE74-C7474E47F420}" type="datetimeFigureOut">
              <a:rPr lang="en-CA" smtClean="0"/>
              <a:t>2017-07-18</a:t>
            </a:fld>
            <a:endParaRPr lang="en-CA"/>
          </a:p>
        </p:txBody>
      </p:sp>
      <p:sp>
        <p:nvSpPr>
          <p:cNvPr id="3" name="Altbilgi Yer Tutucusu 2"/>
          <p:cNvSpPr>
            <a:spLocks noGrp="1"/>
          </p:cNvSpPr>
          <p:nvPr>
            <p:ph type="ftr" sz="quarter" idx="11"/>
          </p:nvPr>
        </p:nvSpPr>
        <p:spPr/>
        <p:txBody>
          <a:bodyPr/>
          <a:lstStyle/>
          <a:p>
            <a:endParaRPr lang="en-CA"/>
          </a:p>
        </p:txBody>
      </p:sp>
      <p:sp>
        <p:nvSpPr>
          <p:cNvPr id="4" name="Slayt Numarası Yer Tutucusu 3"/>
          <p:cNvSpPr>
            <a:spLocks noGrp="1"/>
          </p:cNvSpPr>
          <p:nvPr>
            <p:ph type="sldNum" sz="quarter" idx="12"/>
          </p:nvPr>
        </p:nvSpPr>
        <p:spPr/>
        <p:txBody>
          <a:bodyPr/>
          <a:lstStyle/>
          <a:p>
            <a:fld id="{E63C651B-019F-405E-90A8-2BB903DEFFEB}" type="slidenum">
              <a:rPr lang="en-CA" smtClean="0"/>
              <a:t>‹#›</a:t>
            </a:fld>
            <a:endParaRPr lang="en-CA"/>
          </a:p>
        </p:txBody>
      </p:sp>
    </p:spTree>
    <p:extLst>
      <p:ext uri="{BB962C8B-B14F-4D97-AF65-F5344CB8AC3E}">
        <p14:creationId xmlns:p14="http://schemas.microsoft.com/office/powerpoint/2010/main" val="200585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CA"/>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CA"/>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71DBED8A-DC59-4A8E-AE74-C7474E47F420}" type="datetimeFigureOut">
              <a:rPr lang="en-CA" smtClean="0"/>
              <a:t>2017-07-18</a:t>
            </a:fld>
            <a:endParaRPr lang="en-CA"/>
          </a:p>
        </p:txBody>
      </p:sp>
      <p:sp>
        <p:nvSpPr>
          <p:cNvPr id="6" name="Altbilgi Yer Tutucusu 5"/>
          <p:cNvSpPr>
            <a:spLocks noGrp="1"/>
          </p:cNvSpPr>
          <p:nvPr>
            <p:ph type="ftr" sz="quarter" idx="11"/>
          </p:nvPr>
        </p:nvSpPr>
        <p:spPr/>
        <p:txBody>
          <a:bodyPr/>
          <a:lstStyle/>
          <a:p>
            <a:endParaRPr lang="en-CA"/>
          </a:p>
        </p:txBody>
      </p:sp>
      <p:sp>
        <p:nvSpPr>
          <p:cNvPr id="7" name="Slayt Numarası Yer Tutucusu 6"/>
          <p:cNvSpPr>
            <a:spLocks noGrp="1"/>
          </p:cNvSpPr>
          <p:nvPr>
            <p:ph type="sldNum" sz="quarter" idx="12"/>
          </p:nvPr>
        </p:nvSpPr>
        <p:spPr/>
        <p:txBody>
          <a:bodyPr/>
          <a:lstStyle/>
          <a:p>
            <a:fld id="{E63C651B-019F-405E-90A8-2BB903DEFFEB}" type="slidenum">
              <a:rPr lang="en-CA" smtClean="0"/>
              <a:t>‹#›</a:t>
            </a:fld>
            <a:endParaRPr lang="en-CA"/>
          </a:p>
        </p:txBody>
      </p:sp>
    </p:spTree>
    <p:extLst>
      <p:ext uri="{BB962C8B-B14F-4D97-AF65-F5344CB8AC3E}">
        <p14:creationId xmlns:p14="http://schemas.microsoft.com/office/powerpoint/2010/main" val="60448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CA"/>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71DBED8A-DC59-4A8E-AE74-C7474E47F420}" type="datetimeFigureOut">
              <a:rPr lang="en-CA" smtClean="0"/>
              <a:t>2017-07-18</a:t>
            </a:fld>
            <a:endParaRPr lang="en-CA"/>
          </a:p>
        </p:txBody>
      </p:sp>
      <p:sp>
        <p:nvSpPr>
          <p:cNvPr id="6" name="Altbilgi Yer Tutucusu 5"/>
          <p:cNvSpPr>
            <a:spLocks noGrp="1"/>
          </p:cNvSpPr>
          <p:nvPr>
            <p:ph type="ftr" sz="quarter" idx="11"/>
          </p:nvPr>
        </p:nvSpPr>
        <p:spPr/>
        <p:txBody>
          <a:bodyPr/>
          <a:lstStyle/>
          <a:p>
            <a:endParaRPr lang="en-CA"/>
          </a:p>
        </p:txBody>
      </p:sp>
      <p:sp>
        <p:nvSpPr>
          <p:cNvPr id="7" name="Slayt Numarası Yer Tutucusu 6"/>
          <p:cNvSpPr>
            <a:spLocks noGrp="1"/>
          </p:cNvSpPr>
          <p:nvPr>
            <p:ph type="sldNum" sz="quarter" idx="12"/>
          </p:nvPr>
        </p:nvSpPr>
        <p:spPr/>
        <p:txBody>
          <a:bodyPr/>
          <a:lstStyle/>
          <a:p>
            <a:fld id="{E63C651B-019F-405E-90A8-2BB903DEFFEB}" type="slidenum">
              <a:rPr lang="en-CA" smtClean="0"/>
              <a:t>‹#›</a:t>
            </a:fld>
            <a:endParaRPr lang="en-CA"/>
          </a:p>
        </p:txBody>
      </p:sp>
    </p:spTree>
    <p:extLst>
      <p:ext uri="{BB962C8B-B14F-4D97-AF65-F5344CB8AC3E}">
        <p14:creationId xmlns:p14="http://schemas.microsoft.com/office/powerpoint/2010/main" val="2365761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CA"/>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CA"/>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BED8A-DC59-4A8E-AE74-C7474E47F420}" type="datetimeFigureOut">
              <a:rPr lang="en-CA" smtClean="0"/>
              <a:t>2017-07-18</a:t>
            </a:fld>
            <a:endParaRPr lang="en-CA"/>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C651B-019F-405E-90A8-2BB903DEFFEB}" type="slidenum">
              <a:rPr lang="en-CA" smtClean="0"/>
              <a:t>‹#›</a:t>
            </a:fld>
            <a:endParaRPr lang="en-CA"/>
          </a:p>
        </p:txBody>
      </p:sp>
    </p:spTree>
    <p:extLst>
      <p:ext uri="{BB962C8B-B14F-4D97-AF65-F5344CB8AC3E}">
        <p14:creationId xmlns:p14="http://schemas.microsoft.com/office/powerpoint/2010/main" val="3178571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hyperlink" Target="http://www.clipart.com/en/close-up?o=1273806&amp;memlevel=C&amp;a=c&amp;q=smoking&amp;s=391&amp;e=420&amp;show=&amp;c=&amp;cid=&amp;findincat=&amp;g=&amp;cc=&amp;page=14" TargetMode="External"/><Relationship Id="rId1" Type="http://schemas.openxmlformats.org/officeDocument/2006/relationships/slideLayout" Target="../slideLayouts/slideLayout4.xml"/><Relationship Id="rId6" Type="http://schemas.openxmlformats.org/officeDocument/2006/relationships/hyperlink" Target="http://www.clipart.com/en/close-up?o=3015314&amp;memlevel=C&amp;a=c&amp;q=pregnancy&amp;s=1&amp;e=30&amp;show=&amp;c=&amp;cid=&amp;findincat=&amp;g=&amp;cc=&amp;page=" TargetMode="External"/><Relationship Id="rId5" Type="http://schemas.openxmlformats.org/officeDocument/2006/relationships/image" Target="../media/image14.png"/><Relationship Id="rId4" Type="http://schemas.openxmlformats.org/officeDocument/2006/relationships/hyperlink" Target="http://www.clipart.com/en/close-up?o=258620&amp;memlevel=C&amp;a=c&amp;q=violence&amp;s=121&amp;e=150&amp;show=&amp;c=&amp;cid=&amp;findincat=&amp;g=&amp;cc=&amp;page=5"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955963" y="1122363"/>
            <a:ext cx="10099963" cy="2387600"/>
          </a:xfrm>
        </p:spPr>
        <p:txBody>
          <a:bodyPr>
            <a:normAutofit fontScale="90000"/>
          </a:bodyPr>
          <a:lstStyle/>
          <a:p>
            <a:r>
              <a:rPr lang="tr-TR" dirty="0" smtClean="0"/>
              <a:t>CHILD MARRIAGE / ADOLESCENT PREGNANCIES</a:t>
            </a:r>
            <a:r>
              <a:rPr lang="en-CA" dirty="0" smtClean="0"/>
              <a:t> </a:t>
            </a:r>
            <a:r>
              <a:rPr lang="tr-TR" dirty="0" smtClean="0"/>
              <a:t>MATERNA</a:t>
            </a:r>
            <a:r>
              <a:rPr lang="en-CA" dirty="0" smtClean="0"/>
              <a:t>L/NEONATAL OUTCOMES</a:t>
            </a:r>
            <a:endParaRPr lang="en-CA" dirty="0"/>
          </a:p>
        </p:txBody>
      </p:sp>
      <p:sp>
        <p:nvSpPr>
          <p:cNvPr id="3" name="Alt Başlık 2"/>
          <p:cNvSpPr>
            <a:spLocks noGrp="1"/>
          </p:cNvSpPr>
          <p:nvPr>
            <p:ph type="subTitle" idx="1"/>
          </p:nvPr>
        </p:nvSpPr>
        <p:spPr/>
        <p:txBody>
          <a:bodyPr/>
          <a:lstStyle/>
          <a:p>
            <a:r>
              <a:rPr lang="en-CA" dirty="0" smtClean="0"/>
              <a:t>Prof. Dr. </a:t>
            </a:r>
            <a:r>
              <a:rPr lang="en-CA" dirty="0" err="1" smtClean="0"/>
              <a:t>faik</a:t>
            </a:r>
            <a:r>
              <a:rPr lang="en-CA" dirty="0" smtClean="0"/>
              <a:t> </a:t>
            </a:r>
            <a:r>
              <a:rPr lang="en-CA" dirty="0" err="1" smtClean="0"/>
              <a:t>Mumtaz</a:t>
            </a:r>
            <a:r>
              <a:rPr lang="en-CA" dirty="0" smtClean="0"/>
              <a:t> Koyuncu</a:t>
            </a:r>
          </a:p>
          <a:p>
            <a:r>
              <a:rPr lang="en-CA" dirty="0" smtClean="0"/>
              <a:t>University of </a:t>
            </a:r>
            <a:r>
              <a:rPr lang="en-CA" dirty="0" err="1" smtClean="0"/>
              <a:t>Celal</a:t>
            </a:r>
            <a:r>
              <a:rPr lang="en-CA" dirty="0" smtClean="0"/>
              <a:t> Bayar</a:t>
            </a:r>
          </a:p>
          <a:p>
            <a:r>
              <a:rPr lang="en-CA" dirty="0" err="1" smtClean="0"/>
              <a:t>Manisa</a:t>
            </a:r>
            <a:r>
              <a:rPr lang="en-CA" dirty="0" smtClean="0"/>
              <a:t> </a:t>
            </a:r>
            <a:endParaRPr lang="en-CA" dirty="0"/>
          </a:p>
        </p:txBody>
      </p:sp>
    </p:spTree>
    <p:extLst>
      <p:ext uri="{BB962C8B-B14F-4D97-AF65-F5344CB8AC3E}">
        <p14:creationId xmlns:p14="http://schemas.microsoft.com/office/powerpoint/2010/main" val="1318628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CA" dirty="0" smtClean="0"/>
              <a:t>Really important</a:t>
            </a:r>
            <a:endParaRPr lang="en-CA" dirty="0"/>
          </a:p>
        </p:txBody>
      </p:sp>
      <p:pic>
        <p:nvPicPr>
          <p:cNvPr id="4" name="Picture 4" descr="TeenPreg"/>
          <p:cNvPicPr>
            <a:picLocks noChangeAspect="1" noChangeArrowheads="1"/>
          </p:cNvPicPr>
          <p:nvPr/>
        </p:nvPicPr>
        <p:blipFill>
          <a:blip r:embed="rId2">
            <a:extLst>
              <a:ext uri="{28A0092B-C50C-407E-A947-70E740481C1C}">
                <a14:useLocalDpi xmlns:a14="http://schemas.microsoft.com/office/drawing/2010/main" val="0"/>
              </a:ext>
            </a:extLst>
          </a:blip>
          <a:srcRect l="36000" r="16000"/>
          <a:stretch>
            <a:fillRect/>
          </a:stretch>
        </p:blipFill>
        <p:spPr bwMode="auto">
          <a:xfrm>
            <a:off x="983672" y="1741487"/>
            <a:ext cx="3466523" cy="4736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İçerik Yer Tutucusu 5"/>
          <p:cNvSpPr>
            <a:spLocks noGrp="1"/>
          </p:cNvSpPr>
          <p:nvPr>
            <p:ph idx="1"/>
          </p:nvPr>
        </p:nvSpPr>
        <p:spPr>
          <a:xfrm>
            <a:off x="5417126" y="1741487"/>
            <a:ext cx="5936673" cy="4631604"/>
          </a:xfrm>
        </p:spPr>
        <p:txBody>
          <a:bodyPr/>
          <a:lstStyle/>
          <a:p>
            <a:pPr marL="0" indent="0" algn="just">
              <a:buNone/>
              <a:defRPr/>
            </a:pPr>
            <a:endParaRPr lang="en-CA" dirty="0" smtClean="0">
              <a:cs typeface="Times New Roman" panose="02020603050405020304" pitchFamily="18" charset="0"/>
            </a:endParaRPr>
          </a:p>
          <a:p>
            <a:pPr marL="0" indent="0" algn="just">
              <a:buNone/>
              <a:defRPr/>
            </a:pPr>
            <a:r>
              <a:rPr lang="tr-TR" dirty="0" smtClean="0">
                <a:cs typeface="Times New Roman" panose="02020603050405020304" pitchFamily="18" charset="0"/>
              </a:rPr>
              <a:t>T</a:t>
            </a:r>
            <a:r>
              <a:rPr lang="en-US" dirty="0">
                <a:cs typeface="Times New Roman" panose="02020603050405020304" pitchFamily="18" charset="0"/>
              </a:rPr>
              <a:t>he most common cause of death for adolescent girls is pregnancy</a:t>
            </a:r>
            <a:r>
              <a:rPr lang="en-US" dirty="0"/>
              <a:t>.</a:t>
            </a:r>
            <a:endParaRPr lang="tr-TR" dirty="0"/>
          </a:p>
          <a:p>
            <a:pPr marL="0" indent="0" algn="just">
              <a:buNone/>
              <a:defRPr/>
            </a:pPr>
            <a:endParaRPr lang="tr-TR" dirty="0"/>
          </a:p>
          <a:p>
            <a:pPr marL="0" indent="0">
              <a:buNone/>
              <a:defRPr/>
            </a:pPr>
            <a:r>
              <a:rPr lang="tr-TR" dirty="0"/>
              <a:t>An </a:t>
            </a:r>
            <a:r>
              <a:rPr lang="tr-TR" dirty="0" err="1"/>
              <a:t>emerging</a:t>
            </a:r>
            <a:r>
              <a:rPr lang="tr-TR" dirty="0"/>
              <a:t> </a:t>
            </a:r>
            <a:r>
              <a:rPr lang="tr-TR" dirty="0" err="1"/>
              <a:t>and</a:t>
            </a:r>
            <a:r>
              <a:rPr lang="tr-TR" dirty="0"/>
              <a:t> global </a:t>
            </a:r>
            <a:r>
              <a:rPr lang="tr-TR" dirty="0" err="1"/>
              <a:t>health</a:t>
            </a:r>
            <a:r>
              <a:rPr lang="tr-TR" dirty="0"/>
              <a:t> problem of </a:t>
            </a:r>
            <a:r>
              <a:rPr lang="tr-TR" dirty="0" err="1"/>
              <a:t>the</a:t>
            </a:r>
            <a:r>
              <a:rPr lang="tr-TR" dirty="0"/>
              <a:t> World. </a:t>
            </a:r>
            <a:r>
              <a:rPr lang="en-CA" sz="2400" b="1" dirty="0" smtClean="0">
                <a:solidFill>
                  <a:schemeClr val="tx2"/>
                </a:solidFill>
              </a:rPr>
              <a:t> </a:t>
            </a:r>
            <a:endParaRPr lang="tr-TR" sz="2400" b="1" dirty="0">
              <a:solidFill>
                <a:schemeClr val="tx2"/>
              </a:solidFill>
            </a:endParaRPr>
          </a:p>
        </p:txBody>
      </p:sp>
      <p:sp>
        <p:nvSpPr>
          <p:cNvPr id="7" name="Metin kutusu 6"/>
          <p:cNvSpPr txBox="1"/>
          <p:nvPr/>
        </p:nvSpPr>
        <p:spPr>
          <a:xfrm>
            <a:off x="4849091" y="5881254"/>
            <a:ext cx="6643254" cy="369332"/>
          </a:xfrm>
          <a:prstGeom prst="rect">
            <a:avLst/>
          </a:prstGeom>
          <a:noFill/>
        </p:spPr>
        <p:txBody>
          <a:bodyPr wrap="square" rtlCol="0">
            <a:spAutoFit/>
          </a:bodyPr>
          <a:lstStyle/>
          <a:p>
            <a:pPr>
              <a:defRPr/>
            </a:pPr>
            <a:r>
              <a:rPr lang="en-CA" dirty="0" smtClean="0">
                <a:solidFill>
                  <a:srgbClr val="FF0000"/>
                </a:solidFill>
              </a:rPr>
              <a:t>WHO 2015</a:t>
            </a:r>
            <a:endParaRPr lang="en-US" dirty="0">
              <a:solidFill>
                <a:srgbClr val="FF0000"/>
              </a:solidFill>
            </a:endParaRPr>
          </a:p>
        </p:txBody>
      </p:sp>
    </p:spTree>
    <p:extLst>
      <p:ext uri="{BB962C8B-B14F-4D97-AF65-F5344CB8AC3E}">
        <p14:creationId xmlns:p14="http://schemas.microsoft.com/office/powerpoint/2010/main" val="3059852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3241964" y="88541"/>
            <a:ext cx="5922818" cy="6687806"/>
          </a:xfrm>
          <a:prstGeom prst="rect">
            <a:avLst/>
          </a:prstGeom>
        </p:spPr>
      </p:pic>
    </p:spTree>
    <p:extLst>
      <p:ext uri="{BB962C8B-B14F-4D97-AF65-F5344CB8AC3E}">
        <p14:creationId xmlns:p14="http://schemas.microsoft.com/office/powerpoint/2010/main" val="1792388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653057" y="232804"/>
            <a:ext cx="10866998" cy="6403523"/>
          </a:xfrm>
          <a:prstGeom prst="rect">
            <a:avLst/>
          </a:prstGeom>
        </p:spPr>
      </p:pic>
    </p:spTree>
    <p:extLst>
      <p:ext uri="{BB962C8B-B14F-4D97-AF65-F5344CB8AC3E}">
        <p14:creationId xmlns:p14="http://schemas.microsoft.com/office/powerpoint/2010/main" val="551958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3359728" y="206868"/>
            <a:ext cx="5424054" cy="6502395"/>
          </a:xfrm>
          <a:prstGeom prst="rect">
            <a:avLst/>
          </a:prstGeom>
        </p:spPr>
      </p:pic>
    </p:spTree>
    <p:extLst>
      <p:ext uri="{BB962C8B-B14F-4D97-AF65-F5344CB8AC3E}">
        <p14:creationId xmlns:p14="http://schemas.microsoft.com/office/powerpoint/2010/main" val="531751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482435" y="151733"/>
            <a:ext cx="9331037" cy="6482348"/>
          </a:xfrm>
          <a:prstGeom prst="rect">
            <a:avLst/>
          </a:prstGeom>
        </p:spPr>
      </p:pic>
    </p:spTree>
    <p:extLst>
      <p:ext uri="{BB962C8B-B14F-4D97-AF65-F5344CB8AC3E}">
        <p14:creationId xmlns:p14="http://schemas.microsoft.com/office/powerpoint/2010/main" val="3915360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304800"/>
            <a:ext cx="9678988" cy="1195388"/>
          </a:xfrm>
          <a:solidFill>
            <a:schemeClr val="bg1"/>
          </a:solidFill>
        </p:spPr>
        <p:txBody>
          <a:bodyPr>
            <a:normAutofit/>
          </a:bodyPr>
          <a:lstStyle/>
          <a:p>
            <a:pPr eaLnBrk="1" hangingPunct="1">
              <a:defRPr/>
            </a:pPr>
            <a:r>
              <a:rPr lang="en-US" sz="4000" dirty="0" err="1">
                <a:effectLst>
                  <a:outerShdw blurRad="38100" dist="38100" dir="2700000" algn="tl">
                    <a:srgbClr val="808080"/>
                  </a:outerShdw>
                </a:effectLst>
              </a:rPr>
              <a:t>Adoles</a:t>
            </a:r>
            <a:r>
              <a:rPr lang="tr-TR" sz="4000" dirty="0" err="1">
                <a:effectLst>
                  <a:outerShdw blurRad="38100" dist="38100" dir="2700000" algn="tl">
                    <a:srgbClr val="808080"/>
                  </a:outerShdw>
                </a:effectLst>
              </a:rPr>
              <a:t>cents</a:t>
            </a:r>
            <a:r>
              <a:rPr lang="en-US" sz="4000" dirty="0">
                <a:effectLst>
                  <a:outerShdw blurRad="38100" dist="38100" dir="2700000" algn="tl">
                    <a:srgbClr val="808080"/>
                  </a:outerShdw>
                </a:effectLst>
              </a:rPr>
              <a:t>/Teenager/Risks</a:t>
            </a:r>
            <a:r>
              <a:rPr lang="tr-TR" sz="4000" dirty="0">
                <a:effectLst>
                  <a:outerShdw blurRad="38100" dist="38100" dir="2700000" algn="tl">
                    <a:srgbClr val="808080"/>
                  </a:outerShdw>
                </a:effectLst>
              </a:rPr>
              <a:t>,</a:t>
            </a:r>
            <a:br>
              <a:rPr lang="tr-TR" sz="4000" dirty="0">
                <a:effectLst>
                  <a:outerShdw blurRad="38100" dist="38100" dir="2700000" algn="tl">
                    <a:srgbClr val="808080"/>
                  </a:outerShdw>
                </a:effectLst>
              </a:rPr>
            </a:br>
            <a:r>
              <a:rPr lang="en-US" sz="4000" dirty="0">
                <a:effectLst>
                  <a:outerShdw blurRad="38100" dist="38100" dir="2700000" algn="tl">
                    <a:srgbClr val="808080"/>
                  </a:outerShdw>
                </a:effectLst>
              </a:rPr>
              <a:t> </a:t>
            </a:r>
            <a:r>
              <a:rPr lang="tr-TR" sz="4000" dirty="0">
                <a:effectLst>
                  <a:outerShdw blurRad="38100" dist="38100" dir="2700000" algn="tl">
                    <a:srgbClr val="808080"/>
                  </a:outerShdw>
                </a:effectLst>
              </a:rPr>
              <a:t>S</a:t>
            </a:r>
            <a:r>
              <a:rPr lang="en-US" sz="4000" dirty="0" err="1">
                <a:effectLst>
                  <a:outerShdw blurRad="38100" dist="38100" dir="2700000" algn="tl">
                    <a:srgbClr val="808080"/>
                  </a:outerShdw>
                </a:effectLst>
              </a:rPr>
              <a:t>exual</a:t>
            </a:r>
            <a:r>
              <a:rPr lang="en-US" sz="4000" dirty="0">
                <a:effectLst>
                  <a:outerShdw blurRad="38100" dist="38100" dir="2700000" algn="tl">
                    <a:srgbClr val="808080"/>
                  </a:outerShdw>
                </a:effectLst>
              </a:rPr>
              <a:t> and Reproductive Health Concerns</a:t>
            </a:r>
            <a:endParaRPr lang="tr-TR" sz="4000" dirty="0">
              <a:effectLst>
                <a:outerShdw blurRad="38100" dist="38100" dir="2700000" algn="tl">
                  <a:srgbClr val="808080"/>
                </a:outerShdw>
              </a:effectLst>
            </a:endParaRPr>
          </a:p>
        </p:txBody>
      </p:sp>
      <p:sp>
        <p:nvSpPr>
          <p:cNvPr id="13318" name="Rectangle 6"/>
          <p:cNvSpPr>
            <a:spLocks noChangeArrowheads="1"/>
          </p:cNvSpPr>
          <p:nvPr/>
        </p:nvSpPr>
        <p:spPr bwMode="auto">
          <a:xfrm>
            <a:off x="1828799" y="1714501"/>
            <a:ext cx="8176793" cy="867930"/>
          </a:xfrm>
          <a:prstGeom prst="rect">
            <a:avLst/>
          </a:prstGeom>
          <a:solidFill>
            <a:schemeClr val="bg1"/>
          </a:solidFill>
          <a:ln w="9525">
            <a:noFill/>
            <a:miter lim="800000"/>
            <a:headEnd/>
            <a:tailEnd/>
          </a:ln>
          <a:effectLst/>
        </p:spPr>
        <p:txBody>
          <a:bodyPr wrap="square">
            <a:spAutoFit/>
          </a:bodyPr>
          <a:lstStyle/>
          <a:p>
            <a:pPr eaLnBrk="1" hangingPunct="1">
              <a:lnSpc>
                <a:spcPct val="90000"/>
              </a:lnSpc>
              <a:spcBef>
                <a:spcPct val="20000"/>
              </a:spcBef>
              <a:buFont typeface="Wingdings" pitchFamily="2" charset="2"/>
              <a:buChar char="Ø"/>
              <a:defRPr/>
            </a:pPr>
            <a:r>
              <a:rPr lang="tr-TR" b="1" dirty="0">
                <a:cs typeface="Times New Roman" panose="02020603050405020304" pitchFamily="18" charset="0"/>
                <a:sym typeface="Symbol" pitchFamily="18" charset="2"/>
              </a:rPr>
              <a:t> </a:t>
            </a:r>
            <a:r>
              <a:rPr lang="en-US" sz="2800" dirty="0">
                <a:ea typeface="Verdana" panose="020B0604030504040204" pitchFamily="34" charset="0"/>
                <a:cs typeface="Times New Roman" panose="02020603050405020304" pitchFamily="18" charset="0"/>
                <a:sym typeface="Symbol" pitchFamily="18" charset="2"/>
              </a:rPr>
              <a:t>The mother of the child born in the world in a year </a:t>
            </a:r>
            <a:r>
              <a:rPr lang="tr-TR" sz="2800" dirty="0">
                <a:ea typeface="Verdana" panose="020B0604030504040204" pitchFamily="34" charset="0"/>
                <a:cs typeface="Times New Roman" panose="02020603050405020304" pitchFamily="18" charset="0"/>
                <a:sym typeface="Symbol" pitchFamily="18" charset="2"/>
              </a:rPr>
              <a:t> is </a:t>
            </a:r>
            <a:r>
              <a:rPr lang="en-US" sz="2800" dirty="0">
                <a:ea typeface="Verdana" panose="020B0604030504040204" pitchFamily="34" charset="0"/>
                <a:cs typeface="Times New Roman" panose="02020603050405020304" pitchFamily="18" charset="0"/>
                <a:sym typeface="Symbol" pitchFamily="18" charset="2"/>
              </a:rPr>
              <a:t>about 14 million </a:t>
            </a:r>
            <a:r>
              <a:rPr lang="tr-TR" sz="2800" dirty="0">
                <a:ea typeface="Verdana" panose="020B0604030504040204" pitchFamily="34" charset="0"/>
                <a:cs typeface="Times New Roman" panose="02020603050405020304" pitchFamily="18" charset="0"/>
                <a:sym typeface="Symbol" pitchFamily="18" charset="2"/>
              </a:rPr>
              <a:t>of </a:t>
            </a:r>
            <a:r>
              <a:rPr lang="en-US" sz="2800" dirty="0">
                <a:ea typeface="Verdana" panose="020B0604030504040204" pitchFamily="34" charset="0"/>
                <a:cs typeface="Times New Roman" panose="02020603050405020304" pitchFamily="18" charset="0"/>
                <a:sym typeface="Symbol" pitchFamily="18" charset="2"/>
              </a:rPr>
              <a:t>adolescent age.</a:t>
            </a:r>
            <a:endParaRPr lang="tr-TR" sz="2800" dirty="0">
              <a:ea typeface="Verdana" panose="020B0604030504040204" pitchFamily="34" charset="0"/>
              <a:cs typeface="Times New Roman" panose="02020603050405020304" pitchFamily="18" charset="0"/>
              <a:sym typeface="Symbol" pitchFamily="18" charset="2"/>
            </a:endParaRPr>
          </a:p>
        </p:txBody>
      </p:sp>
      <p:sp>
        <p:nvSpPr>
          <p:cNvPr id="13319" name="Text Box 7"/>
          <p:cNvSpPr txBox="1">
            <a:spLocks noChangeArrowheads="1"/>
          </p:cNvSpPr>
          <p:nvPr/>
        </p:nvSpPr>
        <p:spPr bwMode="auto">
          <a:xfrm>
            <a:off x="1828799" y="2889251"/>
            <a:ext cx="8176793" cy="867930"/>
          </a:xfrm>
          <a:prstGeom prst="rect">
            <a:avLst/>
          </a:prstGeom>
          <a:solidFill>
            <a:schemeClr val="bg1"/>
          </a:solidFill>
          <a:ln w="9525">
            <a:noFill/>
            <a:miter lim="800000"/>
            <a:headEnd/>
            <a:tailEnd/>
          </a:ln>
          <a:effectLst/>
        </p:spPr>
        <p:txBody>
          <a:bodyPr wrap="square">
            <a:spAutoFit/>
          </a:bodyPr>
          <a:lstStyle/>
          <a:p>
            <a:pPr eaLnBrk="1" hangingPunct="1">
              <a:lnSpc>
                <a:spcPct val="90000"/>
              </a:lnSpc>
              <a:spcBef>
                <a:spcPct val="20000"/>
              </a:spcBef>
              <a:buFont typeface="Wingdings" pitchFamily="2" charset="2"/>
              <a:buChar char="Ø"/>
              <a:defRPr/>
            </a:pPr>
            <a:r>
              <a:rPr lang="tr-TR" sz="2800" b="1" dirty="0">
                <a:effectLst>
                  <a:outerShdw blurRad="38100" dist="38100" dir="2700000" algn="tl">
                    <a:srgbClr val="FFFFFF"/>
                  </a:outerShdw>
                </a:effectLst>
                <a:ea typeface="Verdana" panose="020B0604030504040204" pitchFamily="34" charset="0"/>
                <a:cs typeface="Times New Roman" panose="02020603050405020304" pitchFamily="18" charset="0"/>
                <a:sym typeface="Symbol" pitchFamily="18" charset="2"/>
              </a:rPr>
              <a:t> </a:t>
            </a:r>
            <a:r>
              <a:rPr lang="en-US" sz="2800" dirty="0">
                <a:ea typeface="Verdana" panose="020B0604030504040204" pitchFamily="34" charset="0"/>
                <a:cs typeface="Times New Roman" panose="02020603050405020304" pitchFamily="18" charset="0"/>
                <a:sym typeface="Symbol" pitchFamily="18" charset="2"/>
              </a:rPr>
              <a:t>4 million of un</a:t>
            </a:r>
            <a:r>
              <a:rPr lang="tr-TR" sz="2800" dirty="0" err="1">
                <a:ea typeface="Verdana" panose="020B0604030504040204" pitchFamily="34" charset="0"/>
                <a:cs typeface="Times New Roman" panose="02020603050405020304" pitchFamily="18" charset="0"/>
                <a:sym typeface="Symbol" pitchFamily="18" charset="2"/>
              </a:rPr>
              <a:t>safe</a:t>
            </a:r>
            <a:r>
              <a:rPr lang="en-US" sz="2800" dirty="0">
                <a:ea typeface="Verdana" panose="020B0604030504040204" pitchFamily="34" charset="0"/>
                <a:cs typeface="Times New Roman" panose="02020603050405020304" pitchFamily="18" charset="0"/>
                <a:sym typeface="Symbol" pitchFamily="18" charset="2"/>
              </a:rPr>
              <a:t> </a:t>
            </a:r>
            <a:r>
              <a:rPr lang="tr-TR" sz="2800" dirty="0" err="1">
                <a:ea typeface="Verdana" panose="020B0604030504040204" pitchFamily="34" charset="0"/>
                <a:cs typeface="Times New Roman" panose="02020603050405020304" pitchFamily="18" charset="0"/>
                <a:sym typeface="Symbol" pitchFamily="18" charset="2"/>
              </a:rPr>
              <a:t>abortion</a:t>
            </a:r>
            <a:r>
              <a:rPr lang="en-US" sz="2800" dirty="0">
                <a:ea typeface="Verdana" panose="020B0604030504040204" pitchFamily="34" charset="0"/>
                <a:cs typeface="Times New Roman" panose="02020603050405020304" pitchFamily="18" charset="0"/>
                <a:sym typeface="Symbol" pitchFamily="18" charset="2"/>
              </a:rPr>
              <a:t> </a:t>
            </a:r>
            <a:r>
              <a:rPr lang="tr-TR" sz="2800" dirty="0">
                <a:ea typeface="Verdana" panose="020B0604030504040204" pitchFamily="34" charset="0"/>
                <a:cs typeface="Times New Roman" panose="02020603050405020304" pitchFamily="18" charset="0"/>
                <a:sym typeface="Symbol" pitchFamily="18" charset="2"/>
              </a:rPr>
              <a:t>o</a:t>
            </a:r>
            <a:r>
              <a:rPr lang="en-US" sz="2800" dirty="0" err="1">
                <a:ea typeface="Verdana" panose="020B0604030504040204" pitchFamily="34" charset="0"/>
                <a:cs typeface="Times New Roman" panose="02020603050405020304" pitchFamily="18" charset="0"/>
                <a:sym typeface="Symbol" pitchFamily="18" charset="2"/>
              </a:rPr>
              <a:t>ccurring</a:t>
            </a:r>
            <a:r>
              <a:rPr lang="en-US" sz="2800" dirty="0">
                <a:ea typeface="Verdana" panose="020B0604030504040204" pitchFamily="34" charset="0"/>
                <a:cs typeface="Times New Roman" panose="02020603050405020304" pitchFamily="18" charset="0"/>
                <a:sym typeface="Symbol" pitchFamily="18" charset="2"/>
              </a:rPr>
              <a:t> </a:t>
            </a:r>
            <a:r>
              <a:rPr lang="tr-TR" sz="2800" dirty="0">
                <a:ea typeface="Verdana" panose="020B0604030504040204" pitchFamily="34" charset="0"/>
                <a:cs typeface="Times New Roman" panose="02020603050405020304" pitchFamily="18" charset="0"/>
                <a:sym typeface="Symbol" pitchFamily="18" charset="2"/>
              </a:rPr>
              <a:t>in </a:t>
            </a:r>
            <a:r>
              <a:rPr lang="en-US" sz="2800" dirty="0">
                <a:ea typeface="Verdana" panose="020B0604030504040204" pitchFamily="34" charset="0"/>
                <a:cs typeface="Times New Roman" panose="02020603050405020304" pitchFamily="18" charset="0"/>
                <a:sym typeface="Symbol" pitchFamily="18" charset="2"/>
              </a:rPr>
              <a:t>every yea</a:t>
            </a:r>
            <a:r>
              <a:rPr lang="tr-TR" sz="2800" dirty="0">
                <a:ea typeface="Verdana" panose="020B0604030504040204" pitchFamily="34" charset="0"/>
                <a:cs typeface="Times New Roman" panose="02020603050405020304" pitchFamily="18" charset="0"/>
                <a:sym typeface="Symbol" pitchFamily="18" charset="2"/>
              </a:rPr>
              <a:t>r</a:t>
            </a:r>
            <a:r>
              <a:rPr lang="en-US" sz="2800" dirty="0">
                <a:ea typeface="Verdana" panose="020B0604030504040204" pitchFamily="34" charset="0"/>
                <a:cs typeface="Times New Roman" panose="02020603050405020304" pitchFamily="18" charset="0"/>
                <a:sym typeface="Symbol" pitchFamily="18" charset="2"/>
              </a:rPr>
              <a:t> belong to the adolescent age group (25%)</a:t>
            </a:r>
            <a:r>
              <a:rPr lang="tr-TR" sz="2800" dirty="0">
                <a:ea typeface="Verdana" panose="020B0604030504040204" pitchFamily="34" charset="0"/>
                <a:cs typeface="Times New Roman" panose="02020603050405020304" pitchFamily="18" charset="0"/>
                <a:sym typeface="Symbol" pitchFamily="18" charset="2"/>
              </a:rPr>
              <a:t>.</a:t>
            </a:r>
            <a:r>
              <a:rPr lang="en-US" sz="2800" dirty="0">
                <a:ea typeface="Verdana" panose="020B0604030504040204" pitchFamily="34" charset="0"/>
                <a:cs typeface="Times New Roman" panose="02020603050405020304" pitchFamily="18" charset="0"/>
                <a:sym typeface="Symbol" pitchFamily="18" charset="2"/>
              </a:rPr>
              <a:t>  </a:t>
            </a:r>
            <a:endParaRPr lang="en-US" sz="2800" dirty="0">
              <a:ea typeface="Verdana" panose="020B0604030504040204" pitchFamily="34" charset="0"/>
              <a:cs typeface="Times New Roman" panose="02020603050405020304" pitchFamily="18" charset="0"/>
            </a:endParaRPr>
          </a:p>
        </p:txBody>
      </p:sp>
      <p:sp>
        <p:nvSpPr>
          <p:cNvPr id="13320" name="Text Box 8"/>
          <p:cNvSpPr txBox="1">
            <a:spLocks noChangeArrowheads="1"/>
          </p:cNvSpPr>
          <p:nvPr/>
        </p:nvSpPr>
        <p:spPr bwMode="auto">
          <a:xfrm>
            <a:off x="1828799" y="3971925"/>
            <a:ext cx="8176793" cy="954107"/>
          </a:xfrm>
          <a:prstGeom prst="rect">
            <a:avLst/>
          </a:prstGeom>
          <a:solidFill>
            <a:schemeClr val="bg1"/>
          </a:solidFill>
          <a:ln w="9525">
            <a:noFill/>
            <a:miter lim="800000"/>
            <a:headEnd/>
            <a:tailEnd/>
          </a:ln>
          <a:effectLst/>
        </p:spPr>
        <p:txBody>
          <a:bodyPr wrap="square">
            <a:spAutoFit/>
          </a:bodyPr>
          <a:lstStyle/>
          <a:p>
            <a:pPr eaLnBrk="1" hangingPunct="1">
              <a:spcBef>
                <a:spcPct val="20000"/>
              </a:spcBef>
              <a:buFont typeface="Wingdings" pitchFamily="2" charset="2"/>
              <a:buChar char="Ø"/>
              <a:defRPr/>
            </a:pPr>
            <a:r>
              <a:rPr lang="en-US" sz="2800" u="sng" dirty="0">
                <a:ea typeface="Verdana" panose="020B0604030504040204" pitchFamily="34" charset="0"/>
                <a:cs typeface="Times New Roman" panose="02020603050405020304" pitchFamily="18" charset="0"/>
                <a:sym typeface="Symbol" pitchFamily="18" charset="2"/>
              </a:rPr>
              <a:t>About one in every 20 Adolescent </a:t>
            </a:r>
            <a:r>
              <a:rPr lang="tr-TR" sz="2800" u="sng" dirty="0" err="1">
                <a:ea typeface="Verdana" panose="020B0604030504040204" pitchFamily="34" charset="0"/>
                <a:cs typeface="Times New Roman" panose="02020603050405020304" pitchFamily="18" charset="0"/>
                <a:sym typeface="Symbol" pitchFamily="18" charset="2"/>
              </a:rPr>
              <a:t>suffer</a:t>
            </a:r>
            <a:r>
              <a:rPr lang="tr-TR" sz="2800" u="sng" dirty="0">
                <a:ea typeface="Verdana" panose="020B0604030504040204" pitchFamily="34" charset="0"/>
                <a:cs typeface="Times New Roman" panose="02020603050405020304" pitchFamily="18" charset="0"/>
                <a:sym typeface="Symbol" pitchFamily="18" charset="2"/>
              </a:rPr>
              <a:t>  </a:t>
            </a:r>
            <a:r>
              <a:rPr lang="tr-TR" sz="2800" u="sng" dirty="0" err="1">
                <a:ea typeface="Verdana" panose="020B0604030504040204" pitchFamily="34" charset="0"/>
                <a:cs typeface="Times New Roman" panose="02020603050405020304" pitchFamily="18" charset="0"/>
                <a:sym typeface="Symbol" pitchFamily="18" charset="2"/>
              </a:rPr>
              <a:t>from</a:t>
            </a:r>
            <a:r>
              <a:rPr lang="tr-TR" sz="2800" u="sng" dirty="0">
                <a:ea typeface="Verdana" panose="020B0604030504040204" pitchFamily="34" charset="0"/>
                <a:cs typeface="Times New Roman" panose="02020603050405020304" pitchFamily="18" charset="0"/>
                <a:sym typeface="Symbol" pitchFamily="18" charset="2"/>
              </a:rPr>
              <a:t> STD </a:t>
            </a:r>
            <a:r>
              <a:rPr lang="tr-TR" sz="2800" u="sng" dirty="0" err="1">
                <a:ea typeface="Verdana" panose="020B0604030504040204" pitchFamily="34" charset="0"/>
                <a:cs typeface="Times New Roman" panose="02020603050405020304" pitchFamily="18" charset="0"/>
                <a:sym typeface="Symbol" pitchFamily="18" charset="2"/>
              </a:rPr>
              <a:t>besides</a:t>
            </a:r>
            <a:r>
              <a:rPr lang="tr-TR" sz="2800" u="sng" dirty="0">
                <a:ea typeface="Verdana" panose="020B0604030504040204" pitchFamily="34" charset="0"/>
                <a:cs typeface="Times New Roman" panose="02020603050405020304" pitchFamily="18" charset="0"/>
                <a:sym typeface="Symbol" pitchFamily="18" charset="2"/>
              </a:rPr>
              <a:t> </a:t>
            </a:r>
            <a:r>
              <a:rPr lang="en-US" sz="2800" u="sng" dirty="0">
                <a:ea typeface="Verdana" panose="020B0604030504040204" pitchFamily="34" charset="0"/>
                <a:cs typeface="Times New Roman" panose="02020603050405020304" pitchFamily="18" charset="0"/>
                <a:sym typeface="Symbol" pitchFamily="18" charset="2"/>
              </a:rPr>
              <a:t>HIV/AIDS </a:t>
            </a:r>
            <a:r>
              <a:rPr lang="tr-TR" sz="2800" u="sng" dirty="0">
                <a:ea typeface="Verdana" panose="020B0604030504040204" pitchFamily="34" charset="0"/>
                <a:cs typeface="Times New Roman" panose="02020603050405020304" pitchFamily="18" charset="0"/>
                <a:sym typeface="Symbol" pitchFamily="18" charset="2"/>
              </a:rPr>
              <a:t>.</a:t>
            </a:r>
            <a:endParaRPr lang="tr-TR" sz="2800" u="sng" dirty="0">
              <a:effectLst>
                <a:outerShdw blurRad="38100" dist="38100" dir="2700000" algn="tl">
                  <a:srgbClr val="FFFFFF"/>
                </a:outerShdw>
              </a:effectLst>
              <a:ea typeface="Verdana" panose="020B0604030504040204" pitchFamily="34" charset="0"/>
              <a:cs typeface="Times New Roman" panose="02020603050405020304" pitchFamily="18" charset="0"/>
              <a:sym typeface="Symbol" pitchFamily="18" charset="2"/>
            </a:endParaRPr>
          </a:p>
        </p:txBody>
      </p:sp>
      <p:sp>
        <p:nvSpPr>
          <p:cNvPr id="13321" name="Text Box 9"/>
          <p:cNvSpPr txBox="1">
            <a:spLocks noChangeArrowheads="1"/>
          </p:cNvSpPr>
          <p:nvPr/>
        </p:nvSpPr>
        <p:spPr bwMode="auto">
          <a:xfrm>
            <a:off x="1828799" y="5129213"/>
            <a:ext cx="8176793" cy="954107"/>
          </a:xfrm>
          <a:prstGeom prst="rect">
            <a:avLst/>
          </a:prstGeom>
          <a:solidFill>
            <a:schemeClr val="bg1"/>
          </a:solidFill>
          <a:ln w="9525">
            <a:noFill/>
            <a:miter lim="800000"/>
            <a:headEnd/>
            <a:tailEnd/>
          </a:ln>
          <a:effectLst/>
        </p:spPr>
        <p:txBody>
          <a:bodyPr wrap="square">
            <a:spAutoFit/>
          </a:bodyPr>
          <a:lstStyle/>
          <a:p>
            <a:pPr eaLnBrk="1" hangingPunct="1">
              <a:spcBef>
                <a:spcPct val="20000"/>
              </a:spcBef>
              <a:buFont typeface="Wingdings" pitchFamily="2" charset="2"/>
              <a:buChar char="Ø"/>
              <a:defRPr/>
            </a:pPr>
            <a:r>
              <a:rPr lang="en-US" sz="2800" dirty="0">
                <a:ea typeface="Verdana" panose="020B0604030504040204" pitchFamily="34" charset="0"/>
                <a:cs typeface="Times New Roman" panose="02020603050405020304" pitchFamily="18" charset="0"/>
                <a:sym typeface="Symbol" pitchFamily="18" charset="2"/>
              </a:rPr>
              <a:t>Half of the </a:t>
            </a:r>
            <a:r>
              <a:rPr lang="tr-TR" sz="2800" dirty="0" err="1">
                <a:ea typeface="Verdana" panose="020B0604030504040204" pitchFamily="34" charset="0"/>
                <a:cs typeface="Times New Roman" panose="02020603050405020304" pitchFamily="18" charset="0"/>
                <a:sym typeface="Symbol" pitchFamily="18" charset="2"/>
              </a:rPr>
              <a:t>current</a:t>
            </a:r>
            <a:r>
              <a:rPr lang="tr-TR" sz="2800" dirty="0">
                <a:ea typeface="Verdana" panose="020B0604030504040204" pitchFamily="34" charset="0"/>
                <a:cs typeface="Times New Roman" panose="02020603050405020304" pitchFamily="18" charset="0"/>
                <a:sym typeface="Symbol" pitchFamily="18" charset="2"/>
              </a:rPr>
              <a:t> </a:t>
            </a:r>
            <a:r>
              <a:rPr lang="en-US" sz="2800" dirty="0">
                <a:ea typeface="Verdana" panose="020B0604030504040204" pitchFamily="34" charset="0"/>
                <a:cs typeface="Times New Roman" panose="02020603050405020304" pitchFamily="18" charset="0"/>
                <a:sym typeface="Symbol" pitchFamily="18" charset="2"/>
              </a:rPr>
              <a:t> HIV/AIDS cases</a:t>
            </a:r>
            <a:r>
              <a:rPr lang="tr-TR" sz="2800" dirty="0">
                <a:ea typeface="Verdana" panose="020B0604030504040204" pitchFamily="34" charset="0"/>
                <a:cs typeface="Times New Roman" panose="02020603050405020304" pitchFamily="18" charset="0"/>
                <a:sym typeface="Symbol" pitchFamily="18" charset="2"/>
              </a:rPr>
              <a:t> </a:t>
            </a:r>
            <a:r>
              <a:rPr lang="tr-TR" sz="2800" dirty="0" err="1">
                <a:ea typeface="Verdana" panose="020B0604030504040204" pitchFamily="34" charset="0"/>
                <a:cs typeface="Times New Roman" panose="02020603050405020304" pitchFamily="18" charset="0"/>
                <a:sym typeface="Symbol" pitchFamily="18" charset="2"/>
              </a:rPr>
              <a:t>are</a:t>
            </a:r>
            <a:r>
              <a:rPr lang="tr-TR" sz="2800" dirty="0">
                <a:ea typeface="Verdana" panose="020B0604030504040204" pitchFamily="34" charset="0"/>
                <a:cs typeface="Times New Roman" panose="02020603050405020304" pitchFamily="18" charset="0"/>
                <a:sym typeface="Symbol" pitchFamily="18" charset="2"/>
              </a:rPr>
              <a:t> </a:t>
            </a:r>
            <a:r>
              <a:rPr lang="tr-TR" sz="2800" dirty="0" err="1">
                <a:ea typeface="Verdana" panose="020B0604030504040204" pitchFamily="34" charset="0"/>
                <a:cs typeface="Times New Roman" panose="02020603050405020304" pitchFamily="18" charset="0"/>
                <a:sym typeface="Symbol" pitchFamily="18" charset="2"/>
              </a:rPr>
              <a:t>from</a:t>
            </a:r>
            <a:r>
              <a:rPr lang="en-US" sz="2800" dirty="0">
                <a:ea typeface="Verdana" panose="020B0604030504040204" pitchFamily="34" charset="0"/>
                <a:cs typeface="Times New Roman" panose="02020603050405020304" pitchFamily="18" charset="0"/>
                <a:sym typeface="Symbol" pitchFamily="18" charset="2"/>
              </a:rPr>
              <a:t> the 10-24</a:t>
            </a:r>
            <a:r>
              <a:rPr lang="tr-TR" sz="2800" dirty="0">
                <a:ea typeface="Verdana" panose="020B0604030504040204" pitchFamily="34" charset="0"/>
                <a:cs typeface="Times New Roman" panose="02020603050405020304" pitchFamily="18" charset="0"/>
                <a:sym typeface="Symbol" pitchFamily="18" charset="2"/>
              </a:rPr>
              <a:t> </a:t>
            </a:r>
            <a:r>
              <a:rPr lang="tr-TR" sz="2800" dirty="0" err="1">
                <a:ea typeface="Verdana" panose="020B0604030504040204" pitchFamily="34" charset="0"/>
                <a:cs typeface="Times New Roman" panose="02020603050405020304" pitchFamily="18" charset="0"/>
                <a:sym typeface="Symbol" pitchFamily="18" charset="2"/>
              </a:rPr>
              <a:t>years</a:t>
            </a:r>
            <a:r>
              <a:rPr lang="tr-TR" sz="2800" dirty="0">
                <a:ea typeface="Verdana" panose="020B0604030504040204" pitchFamily="34" charset="0"/>
                <a:cs typeface="Times New Roman" panose="02020603050405020304" pitchFamily="18" charset="0"/>
                <a:sym typeface="Symbol" pitchFamily="18" charset="2"/>
              </a:rPr>
              <a:t> of</a:t>
            </a:r>
            <a:r>
              <a:rPr lang="en-US" sz="2800" dirty="0">
                <a:ea typeface="Verdana" panose="020B0604030504040204" pitchFamily="34" charset="0"/>
                <a:cs typeface="Times New Roman" panose="02020603050405020304" pitchFamily="18" charset="0"/>
                <a:sym typeface="Symbol" pitchFamily="18" charset="2"/>
              </a:rPr>
              <a:t> age group.</a:t>
            </a:r>
            <a:endParaRPr lang="tr-TR" sz="2800" dirty="0">
              <a:ea typeface="Verdana" panose="020B0604030504040204" pitchFamily="34" charset="0"/>
              <a:cs typeface="Times New Roman" panose="02020603050405020304" pitchFamily="18" charset="0"/>
              <a:sym typeface="Symbol" pitchFamily="18" charset="2"/>
            </a:endParaRPr>
          </a:p>
        </p:txBody>
      </p:sp>
    </p:spTree>
    <p:extLst>
      <p:ext uri="{BB962C8B-B14F-4D97-AF65-F5344CB8AC3E}">
        <p14:creationId xmlns:p14="http://schemas.microsoft.com/office/powerpoint/2010/main" val="960633896"/>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5188" y="2420938"/>
            <a:ext cx="784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endParaRPr lang="tr-TR" altLang="tr-TR" sz="1800">
              <a:latin typeface="Comic Sans MS" panose="030F0702030302020204" pitchFamily="66" charset="0"/>
            </a:endParaRPr>
          </a:p>
        </p:txBody>
      </p:sp>
      <p:graphicFrame>
        <p:nvGraphicFramePr>
          <p:cNvPr id="12291" name="Object 3"/>
          <p:cNvGraphicFramePr>
            <a:graphicFrameLocks noChangeAspect="1"/>
          </p:cNvGraphicFramePr>
          <p:nvPr/>
        </p:nvGraphicFramePr>
        <p:xfrm>
          <a:off x="2532064" y="1944689"/>
          <a:ext cx="7488237" cy="4410075"/>
        </p:xfrm>
        <a:graphic>
          <a:graphicData uri="http://schemas.openxmlformats.org/presentationml/2006/ole">
            <mc:AlternateContent xmlns:mc="http://schemas.openxmlformats.org/markup-compatibility/2006">
              <mc:Choice xmlns:v="urn:schemas-microsoft-com:vml" Requires="v">
                <p:oleObj spid="_x0000_s1089" name="Chart" r:id="rId3" imgW="12444030" imgH="5657647" progId="MSGraph.Chart.8">
                  <p:embed followColorScheme="full"/>
                </p:oleObj>
              </mc:Choice>
              <mc:Fallback>
                <p:oleObj name="Chart" r:id="rId3" imgW="12444030" imgH="5657647" progId="MSGraph.Chart.8">
                  <p:embed followColorScheme="full"/>
                  <p:pic>
                    <p:nvPicPr>
                      <p:cNvPr id="0" name=""/>
                      <p:cNvPicPr>
                        <a:picLocks noChangeAspect="1" noChangeArrowheads="1"/>
                      </p:cNvPicPr>
                      <p:nvPr/>
                    </p:nvPicPr>
                    <p:blipFill>
                      <a:blip r:embed="rId4"/>
                      <a:srcRect l="16336" r="17490"/>
                      <a:stretch>
                        <a:fillRect/>
                      </a:stretch>
                    </p:blipFill>
                    <p:spPr bwMode="auto">
                      <a:xfrm>
                        <a:off x="2532064" y="1944689"/>
                        <a:ext cx="7488237"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Text Box 4"/>
          <p:cNvSpPr txBox="1">
            <a:spLocks noChangeArrowheads="1"/>
          </p:cNvSpPr>
          <p:nvPr/>
        </p:nvSpPr>
        <p:spPr bwMode="auto">
          <a:xfrm>
            <a:off x="221674" y="452298"/>
            <a:ext cx="11644744" cy="1477328"/>
          </a:xfrm>
          <a:prstGeom prst="rect">
            <a:avLst/>
          </a:prstGeom>
          <a:solidFill>
            <a:schemeClr val="bg1"/>
          </a:solidFill>
          <a:ln w="9525">
            <a:noFill/>
            <a:miter lim="800000"/>
            <a:headEnd/>
            <a:tailEnd/>
          </a:ln>
          <a:effectLst/>
        </p:spPr>
        <p:txBody>
          <a:bodyPr wrap="square">
            <a:spAutoFit/>
          </a:bodyPr>
          <a:lstStyle>
            <a:lvl1pPr>
              <a:defRPr kumimoji="1">
                <a:solidFill>
                  <a:schemeClr val="tx1"/>
                </a:solidFill>
                <a:latin typeface="Times New Roman" panose="02020603050405020304" pitchFamily="18" charset="0"/>
                <a:cs typeface="Arial" panose="020B0604020202020204" pitchFamily="34" charset="0"/>
              </a:defRPr>
            </a:lvl1pPr>
            <a:lvl2pPr marL="742950" indent="-285750">
              <a:defRPr kumimoji="1">
                <a:solidFill>
                  <a:schemeClr val="tx1"/>
                </a:solidFill>
                <a:latin typeface="Times New Roman" panose="02020603050405020304" pitchFamily="18" charset="0"/>
                <a:cs typeface="Arial" panose="020B0604020202020204" pitchFamily="34" charset="0"/>
              </a:defRPr>
            </a:lvl2pPr>
            <a:lvl3pPr marL="1143000" indent="-228600">
              <a:defRPr kumimoji="1">
                <a:solidFill>
                  <a:schemeClr val="tx1"/>
                </a:solidFill>
                <a:latin typeface="Times New Roman" panose="02020603050405020304" pitchFamily="18" charset="0"/>
                <a:cs typeface="Arial" panose="020B0604020202020204" pitchFamily="34" charset="0"/>
              </a:defRPr>
            </a:lvl3pPr>
            <a:lvl4pPr marL="1600200" indent="-228600">
              <a:defRPr kumimoji="1">
                <a:solidFill>
                  <a:schemeClr val="tx1"/>
                </a:solidFill>
                <a:latin typeface="Times New Roman" panose="02020603050405020304" pitchFamily="18" charset="0"/>
                <a:cs typeface="Arial" panose="020B0604020202020204" pitchFamily="34" charset="0"/>
              </a:defRPr>
            </a:lvl4pPr>
            <a:lvl5pPr marL="2057400" indent="-228600">
              <a:defRPr kumimoji="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defRPr/>
            </a:pPr>
            <a:r>
              <a:rPr kumimoji="0" lang="en-US" altLang="zh-CN" sz="3600" b="1" dirty="0">
                <a:ea typeface="Verdana" panose="020B0604030504040204" pitchFamily="34" charset="0"/>
                <a:cs typeface="Times New Roman" panose="02020603050405020304" pitchFamily="18" charset="0"/>
              </a:rPr>
              <a:t>Adolescent teen girls deliver 14 million </a:t>
            </a:r>
            <a:r>
              <a:rPr kumimoji="0" lang="en-US" altLang="zh-CN" sz="3600" b="1" dirty="0" err="1">
                <a:ea typeface="Verdana" panose="020B0604030504040204" pitchFamily="34" charset="0"/>
                <a:cs typeface="Times New Roman" panose="02020603050405020304" pitchFamily="18" charset="0"/>
              </a:rPr>
              <a:t>bab</a:t>
            </a:r>
            <a:r>
              <a:rPr kumimoji="0" lang="tr-TR" altLang="zh-CN" sz="3600" b="1" dirty="0" err="1">
                <a:ea typeface="Verdana" panose="020B0604030504040204" pitchFamily="34" charset="0"/>
                <a:cs typeface="Times New Roman" panose="02020603050405020304" pitchFamily="18" charset="0"/>
              </a:rPr>
              <a:t>ies</a:t>
            </a:r>
            <a:r>
              <a:rPr kumimoji="0" lang="en-US" altLang="zh-CN" sz="3600" b="1" dirty="0">
                <a:ea typeface="Verdana" panose="020B0604030504040204" pitchFamily="34" charset="0"/>
                <a:cs typeface="Times New Roman" panose="02020603050405020304" pitchFamily="18" charset="0"/>
              </a:rPr>
              <a:t> every year to the World</a:t>
            </a:r>
            <a:r>
              <a:rPr kumimoji="0" lang="tr-TR" altLang="zh-CN" b="1" dirty="0">
                <a:solidFill>
                  <a:srgbClr val="FFFF00"/>
                </a:solidFill>
                <a:ea typeface="Verdana" panose="020B0604030504040204" pitchFamily="34" charset="0"/>
                <a:cs typeface="Times New Roman" panose="02020603050405020304" pitchFamily="18" charset="0"/>
              </a:rPr>
              <a:t>.</a:t>
            </a:r>
            <a:r>
              <a:rPr kumimoji="0" lang="en-US" altLang="zh-CN" b="1" dirty="0">
                <a:ea typeface="Verdana" panose="020B0604030504040204" pitchFamily="34" charset="0"/>
                <a:cs typeface="Times New Roman" panose="02020603050405020304" pitchFamily="18" charset="0"/>
              </a:rPr>
              <a:t/>
            </a:r>
            <a:br>
              <a:rPr kumimoji="0" lang="en-US" altLang="zh-CN" b="1" dirty="0">
                <a:ea typeface="Verdana" panose="020B0604030504040204" pitchFamily="34" charset="0"/>
                <a:cs typeface="Times New Roman" panose="02020603050405020304" pitchFamily="18" charset="0"/>
              </a:rPr>
            </a:br>
            <a:endParaRPr kumimoji="0" lang="tr-TR" altLang="tr-TR" b="1" dirty="0">
              <a:ea typeface="Verdana" panose="020B0604030504040204" pitchFamily="34" charset="0"/>
              <a:cs typeface="Times New Roman" panose="02020603050405020304" pitchFamily="18" charset="0"/>
            </a:endParaRPr>
          </a:p>
        </p:txBody>
      </p:sp>
      <p:sp>
        <p:nvSpPr>
          <p:cNvPr id="2" name="Dikdörtgen 1"/>
          <p:cNvSpPr/>
          <p:nvPr/>
        </p:nvSpPr>
        <p:spPr bwMode="auto">
          <a:xfrm flipH="1">
            <a:off x="3519055" y="2120880"/>
            <a:ext cx="2191182" cy="452438"/>
          </a:xfrm>
          <a:prstGeom prst="rect">
            <a:avLst/>
          </a:prstGeom>
          <a:solidFill>
            <a:schemeClr val="bg1">
              <a:lumMod val="50000"/>
            </a:schemeClr>
          </a:solidFill>
          <a:ln w="12700" cap="flat" cmpd="sng" algn="ctr">
            <a:solidFill>
              <a:schemeClr val="tx1"/>
            </a:solidFill>
            <a:prstDash val="solid"/>
            <a:round/>
            <a:headEnd type="none" w="med" len="med"/>
            <a:tailEnd type="none" w="med" len="med"/>
          </a:ln>
          <a:effectLst/>
        </p:spPr>
        <p:txBody>
          <a:bodyPr/>
          <a:lstStyle/>
          <a:p>
            <a:pPr>
              <a:defRPr/>
            </a:pPr>
            <a:r>
              <a:rPr lang="tr-TR" sz="1400" dirty="0">
                <a:latin typeface="Times New Roman" charset="0"/>
              </a:rPr>
              <a:t>South </a:t>
            </a:r>
            <a:r>
              <a:rPr lang="tr-TR" sz="1400" dirty="0" err="1">
                <a:latin typeface="Times New Roman" charset="0"/>
              </a:rPr>
              <a:t>America</a:t>
            </a:r>
            <a:r>
              <a:rPr lang="tr-TR" sz="1400" dirty="0">
                <a:latin typeface="Times New Roman" charset="0"/>
              </a:rPr>
              <a:t> 1.8 </a:t>
            </a:r>
            <a:r>
              <a:rPr lang="tr-TR" sz="1400" dirty="0" err="1">
                <a:latin typeface="Times New Roman" charset="0"/>
              </a:rPr>
              <a:t>mill</a:t>
            </a:r>
            <a:endParaRPr lang="tr-TR" sz="1400" dirty="0">
              <a:latin typeface="Times New Roman" charset="0"/>
            </a:endParaRPr>
          </a:p>
        </p:txBody>
      </p:sp>
      <p:sp>
        <p:nvSpPr>
          <p:cNvPr id="12294" name="Dikdörtgen 2"/>
          <p:cNvSpPr>
            <a:spLocks noChangeArrowheads="1"/>
          </p:cNvSpPr>
          <p:nvPr/>
        </p:nvSpPr>
        <p:spPr bwMode="auto">
          <a:xfrm>
            <a:off x="7680325" y="2643189"/>
            <a:ext cx="46038" cy="46037"/>
          </a:xfrm>
          <a:prstGeom prst="rect">
            <a:avLst/>
          </a:prstGeom>
          <a:solidFill>
            <a:schemeClr val="accent1"/>
          </a:solidFill>
          <a:ln w="12700" algn="ctr">
            <a:solidFill>
              <a:schemeClr val="tx1"/>
            </a:solidFill>
            <a:round/>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endParaRPr lang="tr-TR" altLang="tr-TR" sz="2400"/>
          </a:p>
        </p:txBody>
      </p:sp>
      <p:sp>
        <p:nvSpPr>
          <p:cNvPr id="4" name="Dikdörtgen 3"/>
          <p:cNvSpPr/>
          <p:nvPr/>
        </p:nvSpPr>
        <p:spPr bwMode="auto">
          <a:xfrm>
            <a:off x="6681788" y="2420939"/>
            <a:ext cx="2366962" cy="452437"/>
          </a:xfrm>
          <a:prstGeom prst="rect">
            <a:avLst/>
          </a:prstGeom>
          <a:solidFill>
            <a:schemeClr val="bg1">
              <a:lumMod val="50000"/>
            </a:schemeClr>
          </a:solidFill>
          <a:ln w="12700" cap="flat" cmpd="sng" algn="ctr">
            <a:solidFill>
              <a:schemeClr val="tx1"/>
            </a:solidFill>
            <a:prstDash val="solid"/>
            <a:round/>
            <a:headEnd type="none" w="med" len="med"/>
            <a:tailEnd type="none" w="med" len="med"/>
          </a:ln>
          <a:effectLst/>
        </p:spPr>
        <p:txBody>
          <a:bodyPr/>
          <a:lstStyle/>
          <a:p>
            <a:pPr>
              <a:defRPr/>
            </a:pPr>
            <a:r>
              <a:rPr lang="tr-TR" sz="1400" dirty="0">
                <a:latin typeface="Times New Roman" charset="0"/>
              </a:rPr>
              <a:t> </a:t>
            </a:r>
            <a:r>
              <a:rPr lang="tr-TR" sz="1400" dirty="0" err="1">
                <a:latin typeface="Times New Roman" charset="0"/>
              </a:rPr>
              <a:t>Developed</a:t>
            </a:r>
            <a:r>
              <a:rPr lang="tr-TR" sz="1400" dirty="0">
                <a:latin typeface="Times New Roman" charset="0"/>
              </a:rPr>
              <a:t> </a:t>
            </a:r>
            <a:r>
              <a:rPr lang="tr-TR" sz="1400" dirty="0" err="1">
                <a:latin typeface="Times New Roman" charset="0"/>
              </a:rPr>
              <a:t>Countries</a:t>
            </a:r>
            <a:r>
              <a:rPr lang="tr-TR" sz="1400" dirty="0">
                <a:latin typeface="Times New Roman" charset="0"/>
              </a:rPr>
              <a:t> 1.3 </a:t>
            </a:r>
            <a:r>
              <a:rPr lang="tr-TR" sz="1400" dirty="0" err="1">
                <a:latin typeface="Times New Roman" charset="0"/>
              </a:rPr>
              <a:t>mill</a:t>
            </a:r>
            <a:endParaRPr lang="tr-TR" sz="1400" dirty="0">
              <a:latin typeface="Times New Roman" charset="0"/>
            </a:endParaRPr>
          </a:p>
        </p:txBody>
      </p:sp>
      <p:sp>
        <p:nvSpPr>
          <p:cNvPr id="5" name="Dikdörtgen 4"/>
          <p:cNvSpPr/>
          <p:nvPr/>
        </p:nvSpPr>
        <p:spPr bwMode="auto">
          <a:xfrm>
            <a:off x="5409190" y="3582843"/>
            <a:ext cx="1490662" cy="431800"/>
          </a:xfrm>
          <a:prstGeom prst="rect">
            <a:avLst/>
          </a:prstGeom>
          <a:solidFill>
            <a:schemeClr val="bg1">
              <a:lumMod val="50000"/>
            </a:schemeClr>
          </a:solidFill>
          <a:ln w="12700" cap="flat" cmpd="sng" algn="ctr">
            <a:solidFill>
              <a:schemeClr val="tx1"/>
            </a:solidFill>
            <a:prstDash val="solid"/>
            <a:round/>
            <a:headEnd type="none" w="med" len="med"/>
            <a:tailEnd type="none" w="med" len="med"/>
          </a:ln>
          <a:effectLst/>
        </p:spPr>
        <p:txBody>
          <a:bodyPr/>
          <a:lstStyle/>
          <a:p>
            <a:pPr>
              <a:defRPr/>
            </a:pPr>
            <a:r>
              <a:rPr lang="tr-TR" sz="1400" dirty="0" err="1">
                <a:latin typeface="Times New Roman" charset="0"/>
              </a:rPr>
              <a:t>Asia</a:t>
            </a:r>
            <a:r>
              <a:rPr lang="tr-TR" sz="1400" dirty="0">
                <a:latin typeface="Times New Roman" charset="0"/>
              </a:rPr>
              <a:t> 5.7 </a:t>
            </a:r>
            <a:r>
              <a:rPr lang="tr-TR" sz="1400" dirty="0" err="1">
                <a:latin typeface="Times New Roman" charset="0"/>
              </a:rPr>
              <a:t>mill</a:t>
            </a:r>
            <a:r>
              <a:rPr lang="tr-TR" sz="1400" dirty="0">
                <a:latin typeface="Times New Roman" charset="0"/>
              </a:rPr>
              <a:t>.</a:t>
            </a:r>
          </a:p>
        </p:txBody>
      </p:sp>
      <p:sp>
        <p:nvSpPr>
          <p:cNvPr id="6" name="Dikdörtgen 5"/>
          <p:cNvSpPr/>
          <p:nvPr/>
        </p:nvSpPr>
        <p:spPr bwMode="auto">
          <a:xfrm>
            <a:off x="2008332" y="3063102"/>
            <a:ext cx="1419225" cy="433387"/>
          </a:xfrm>
          <a:prstGeom prst="rect">
            <a:avLst/>
          </a:prstGeom>
          <a:solidFill>
            <a:schemeClr val="bg1">
              <a:lumMod val="50000"/>
            </a:schemeClr>
          </a:solidFill>
          <a:ln w="12700" cap="flat" cmpd="sng" algn="ctr">
            <a:solidFill>
              <a:schemeClr val="tx1"/>
            </a:solidFill>
            <a:prstDash val="solid"/>
            <a:round/>
            <a:headEnd type="none" w="med" len="med"/>
            <a:tailEnd type="none" w="med" len="med"/>
          </a:ln>
          <a:effectLst/>
        </p:spPr>
        <p:txBody>
          <a:bodyPr/>
          <a:lstStyle/>
          <a:p>
            <a:pPr>
              <a:defRPr/>
            </a:pPr>
            <a:r>
              <a:rPr lang="tr-TR" sz="1400" dirty="0" err="1">
                <a:latin typeface="Times New Roman" charset="0"/>
              </a:rPr>
              <a:t>Africa</a:t>
            </a:r>
            <a:r>
              <a:rPr lang="tr-TR" sz="1400" dirty="0">
                <a:latin typeface="Times New Roman" charset="0"/>
              </a:rPr>
              <a:t> 4..5 </a:t>
            </a:r>
            <a:r>
              <a:rPr lang="tr-TR" sz="1400" dirty="0" err="1">
                <a:latin typeface="Times New Roman" charset="0"/>
              </a:rPr>
              <a:t>mill</a:t>
            </a:r>
            <a:r>
              <a:rPr lang="tr-TR" sz="1400" dirty="0">
                <a:latin typeface="Times New Roman" charset="0"/>
              </a:rPr>
              <a:t>.</a:t>
            </a:r>
          </a:p>
        </p:txBody>
      </p:sp>
      <p:sp>
        <p:nvSpPr>
          <p:cNvPr id="7" name="Dikdörtgen 6"/>
          <p:cNvSpPr/>
          <p:nvPr/>
        </p:nvSpPr>
        <p:spPr bwMode="auto">
          <a:xfrm>
            <a:off x="2247757" y="4221162"/>
            <a:ext cx="1993900" cy="576263"/>
          </a:xfrm>
          <a:prstGeom prst="rect">
            <a:avLst/>
          </a:prstGeom>
          <a:solidFill>
            <a:schemeClr val="bg1">
              <a:lumMod val="50000"/>
            </a:schemeClr>
          </a:solidFill>
          <a:ln w="12700" cap="flat" cmpd="sng" algn="ctr">
            <a:solidFill>
              <a:schemeClr val="tx1"/>
            </a:solidFill>
            <a:prstDash val="solid"/>
            <a:round/>
            <a:headEnd type="none" w="med" len="med"/>
            <a:tailEnd type="none" w="med" len="med"/>
          </a:ln>
          <a:effectLst/>
        </p:spPr>
        <p:txBody>
          <a:bodyPr/>
          <a:lstStyle/>
          <a:p>
            <a:pPr>
              <a:defRPr/>
            </a:pPr>
            <a:r>
              <a:rPr lang="tr-TR" sz="1400" dirty="0">
                <a:latin typeface="Times New Roman" charset="0"/>
              </a:rPr>
              <a:t>North </a:t>
            </a:r>
            <a:r>
              <a:rPr lang="tr-TR" sz="1400" dirty="0" err="1">
                <a:latin typeface="Times New Roman" charset="0"/>
              </a:rPr>
              <a:t>America</a:t>
            </a:r>
            <a:r>
              <a:rPr lang="tr-TR" sz="1400" dirty="0">
                <a:latin typeface="Times New Roman" charset="0"/>
              </a:rPr>
              <a:t>&amp; </a:t>
            </a:r>
            <a:r>
              <a:rPr lang="tr-TR" sz="1400" dirty="0" err="1">
                <a:latin typeface="Times New Roman" charset="0"/>
              </a:rPr>
              <a:t>Middle</a:t>
            </a:r>
            <a:r>
              <a:rPr lang="tr-TR" sz="1400" dirty="0">
                <a:latin typeface="Times New Roman" charset="0"/>
              </a:rPr>
              <a:t> East .1.0 </a:t>
            </a:r>
            <a:r>
              <a:rPr lang="tr-TR" sz="1400" dirty="0" err="1">
                <a:latin typeface="Times New Roman" charset="0"/>
              </a:rPr>
              <a:t>mill</a:t>
            </a:r>
            <a:r>
              <a:rPr lang="tr-TR" sz="1400" dirty="0">
                <a:latin typeface="Times New Roman" charset="0"/>
              </a:rPr>
              <a:t>.</a:t>
            </a:r>
          </a:p>
        </p:txBody>
      </p:sp>
    </p:spTree>
    <p:extLst>
      <p:ext uri="{BB962C8B-B14F-4D97-AF65-F5344CB8AC3E}">
        <p14:creationId xmlns:p14="http://schemas.microsoft.com/office/powerpoint/2010/main" val="2928385299"/>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8492" y="636735"/>
            <a:ext cx="12275126" cy="682625"/>
          </a:xfrm>
          <a:solidFill>
            <a:schemeClr val="bg1"/>
          </a:solidFill>
        </p:spPr>
        <p:txBody>
          <a:bodyPr>
            <a:noAutofit/>
          </a:bodyPr>
          <a:lstStyle/>
          <a:p>
            <a:pPr eaLnBrk="1" hangingPunct="1">
              <a:defRPr/>
            </a:pPr>
            <a:r>
              <a:rPr lang="en-US" altLang="tr-TR" sz="3200" b="1" dirty="0"/>
              <a:t>The vast majority of births are the result of unwanted pregnancy </a:t>
            </a:r>
            <a:r>
              <a:rPr lang="en-US" altLang="tr-TR" sz="2000" b="1" dirty="0"/>
              <a:t>(</a:t>
            </a:r>
            <a:r>
              <a:rPr lang="tr-TR" altLang="tr-TR" sz="2000" b="1" dirty="0" err="1"/>
              <a:t>age</a:t>
            </a:r>
            <a:r>
              <a:rPr lang="tr-TR" altLang="tr-TR" sz="2000" b="1" dirty="0"/>
              <a:t> </a:t>
            </a:r>
            <a:r>
              <a:rPr lang="tr-TR" altLang="tr-TR" sz="2000" b="1" dirty="0" err="1"/>
              <a:t>under</a:t>
            </a:r>
            <a:r>
              <a:rPr lang="tr-TR" altLang="tr-TR" sz="2000" b="1" dirty="0"/>
              <a:t> </a:t>
            </a:r>
            <a:r>
              <a:rPr lang="en-US" altLang="tr-TR" sz="2000" b="1" dirty="0"/>
              <a:t>20)</a:t>
            </a:r>
          </a:p>
        </p:txBody>
      </p:sp>
      <p:sp>
        <p:nvSpPr>
          <p:cNvPr id="14340" name="Rectangle 4"/>
          <p:cNvSpPr>
            <a:spLocks noGrp="1" noChangeArrowheads="1"/>
          </p:cNvSpPr>
          <p:nvPr>
            <p:ph type="body" idx="1"/>
          </p:nvPr>
        </p:nvSpPr>
        <p:spPr>
          <a:xfrm>
            <a:off x="1919289" y="1770063"/>
            <a:ext cx="8047037" cy="698500"/>
          </a:xfrm>
          <a:solidFill>
            <a:schemeClr val="bg1"/>
          </a:solidFill>
        </p:spPr>
        <p:txBody>
          <a:bodyPr/>
          <a:lstStyle/>
          <a:p>
            <a:pPr lvl="1" eaLnBrk="1" hangingPunct="1">
              <a:lnSpc>
                <a:spcPct val="80000"/>
              </a:lnSpc>
              <a:buFontTx/>
              <a:buNone/>
              <a:defRPr/>
            </a:pPr>
            <a:r>
              <a:rPr lang="en-US" altLang="tr-TR" sz="2200" dirty="0"/>
              <a:t>		Sub-Saharan Africa             Latin America</a:t>
            </a:r>
          </a:p>
          <a:p>
            <a:pPr lvl="1" eaLnBrk="1" hangingPunct="1">
              <a:lnSpc>
                <a:spcPct val="80000"/>
              </a:lnSpc>
              <a:buFontTx/>
              <a:buNone/>
              <a:defRPr/>
            </a:pPr>
            <a:r>
              <a:rPr lang="en-US" altLang="tr-TR" sz="2200" dirty="0"/>
              <a:t>      </a:t>
            </a:r>
            <a:r>
              <a:rPr lang="tr-TR" altLang="tr-TR" sz="2200" dirty="0"/>
              <a:t>3 of </a:t>
            </a:r>
            <a:r>
              <a:rPr lang="tr-TR" altLang="tr-TR" sz="2200" dirty="0" err="1"/>
              <a:t>every</a:t>
            </a:r>
            <a:r>
              <a:rPr lang="en-US" altLang="tr-TR" sz="2200" dirty="0"/>
              <a:t> </a:t>
            </a:r>
            <a:r>
              <a:rPr lang="tr-TR" altLang="tr-TR" sz="2200" dirty="0"/>
              <a:t>6 </a:t>
            </a:r>
            <a:r>
              <a:rPr lang="tr-TR" altLang="tr-TR" sz="2200" dirty="0" err="1"/>
              <a:t>delivery</a:t>
            </a:r>
            <a:r>
              <a:rPr lang="en-US" altLang="tr-TR" sz="2200" dirty="0"/>
              <a:t>           </a:t>
            </a:r>
            <a:r>
              <a:rPr lang="tr-TR" altLang="tr-TR" sz="2200" dirty="0"/>
              <a:t>2 of </a:t>
            </a:r>
            <a:r>
              <a:rPr lang="tr-TR" altLang="tr-TR" sz="2200" dirty="0" err="1"/>
              <a:t>every</a:t>
            </a:r>
            <a:r>
              <a:rPr lang="tr-TR" altLang="tr-TR" sz="2200" dirty="0"/>
              <a:t> 6 </a:t>
            </a:r>
            <a:r>
              <a:rPr lang="tr-TR" altLang="tr-TR" sz="2200" dirty="0" err="1"/>
              <a:t>delivery</a:t>
            </a:r>
            <a:endParaRPr lang="en-US" altLang="tr-TR" sz="1300" dirty="0"/>
          </a:p>
        </p:txBody>
      </p:sp>
      <p:grpSp>
        <p:nvGrpSpPr>
          <p:cNvPr id="13316" name="Group 5"/>
          <p:cNvGrpSpPr>
            <a:grpSpLocks/>
          </p:cNvGrpSpPr>
          <p:nvPr/>
        </p:nvGrpSpPr>
        <p:grpSpPr bwMode="auto">
          <a:xfrm>
            <a:off x="3359150" y="3284538"/>
            <a:ext cx="1525588" cy="2640012"/>
            <a:chOff x="1319" y="1705"/>
            <a:chExt cx="1081" cy="1663"/>
          </a:xfrm>
        </p:grpSpPr>
        <p:sp>
          <p:nvSpPr>
            <p:cNvPr id="13331" name="Freeform 6"/>
            <p:cNvSpPr>
              <a:spLocks/>
            </p:cNvSpPr>
            <p:nvPr/>
          </p:nvSpPr>
          <p:spPr bwMode="auto">
            <a:xfrm>
              <a:off x="1319" y="1857"/>
              <a:ext cx="353" cy="679"/>
            </a:xfrm>
            <a:custGeom>
              <a:avLst/>
              <a:gdLst>
                <a:gd name="T0" fmla="*/ 217 w 353"/>
                <a:gd name="T1" fmla="*/ 0 h 679"/>
                <a:gd name="T2" fmla="*/ 152 w 353"/>
                <a:gd name="T3" fmla="*/ 0 h 679"/>
                <a:gd name="T4" fmla="*/ 113 w 353"/>
                <a:gd name="T5" fmla="*/ 7 h 679"/>
                <a:gd name="T6" fmla="*/ 88 w 353"/>
                <a:gd name="T7" fmla="*/ 23 h 679"/>
                <a:gd name="T8" fmla="*/ 65 w 353"/>
                <a:gd name="T9" fmla="*/ 40 h 679"/>
                <a:gd name="T10" fmla="*/ 56 w 353"/>
                <a:gd name="T11" fmla="*/ 55 h 679"/>
                <a:gd name="T12" fmla="*/ 48 w 353"/>
                <a:gd name="T13" fmla="*/ 88 h 679"/>
                <a:gd name="T14" fmla="*/ 0 w 353"/>
                <a:gd name="T15" fmla="*/ 280 h 679"/>
                <a:gd name="T16" fmla="*/ 0 w 353"/>
                <a:gd name="T17" fmla="*/ 288 h 679"/>
                <a:gd name="T18" fmla="*/ 8 w 353"/>
                <a:gd name="T19" fmla="*/ 303 h 679"/>
                <a:gd name="T20" fmla="*/ 25 w 353"/>
                <a:gd name="T21" fmla="*/ 303 h 679"/>
                <a:gd name="T22" fmla="*/ 40 w 353"/>
                <a:gd name="T23" fmla="*/ 295 h 679"/>
                <a:gd name="T24" fmla="*/ 48 w 353"/>
                <a:gd name="T25" fmla="*/ 288 h 679"/>
                <a:gd name="T26" fmla="*/ 88 w 353"/>
                <a:gd name="T27" fmla="*/ 119 h 679"/>
                <a:gd name="T28" fmla="*/ 96 w 353"/>
                <a:gd name="T29" fmla="*/ 126 h 679"/>
                <a:gd name="T30" fmla="*/ 104 w 353"/>
                <a:gd name="T31" fmla="*/ 167 h 679"/>
                <a:gd name="T32" fmla="*/ 104 w 353"/>
                <a:gd name="T33" fmla="*/ 207 h 679"/>
                <a:gd name="T34" fmla="*/ 48 w 353"/>
                <a:gd name="T35" fmla="*/ 391 h 679"/>
                <a:gd name="T36" fmla="*/ 104 w 353"/>
                <a:gd name="T37" fmla="*/ 391 h 679"/>
                <a:gd name="T38" fmla="*/ 104 w 353"/>
                <a:gd name="T39" fmla="*/ 639 h 679"/>
                <a:gd name="T40" fmla="*/ 104 w 353"/>
                <a:gd name="T41" fmla="*/ 664 h 679"/>
                <a:gd name="T42" fmla="*/ 113 w 353"/>
                <a:gd name="T43" fmla="*/ 672 h 679"/>
                <a:gd name="T44" fmla="*/ 121 w 353"/>
                <a:gd name="T45" fmla="*/ 679 h 679"/>
                <a:gd name="T46" fmla="*/ 152 w 353"/>
                <a:gd name="T47" fmla="*/ 679 h 679"/>
                <a:gd name="T48" fmla="*/ 152 w 353"/>
                <a:gd name="T49" fmla="*/ 672 h 679"/>
                <a:gd name="T50" fmla="*/ 161 w 353"/>
                <a:gd name="T51" fmla="*/ 664 h 679"/>
                <a:gd name="T52" fmla="*/ 161 w 353"/>
                <a:gd name="T53" fmla="*/ 639 h 679"/>
                <a:gd name="T54" fmla="*/ 161 w 353"/>
                <a:gd name="T55" fmla="*/ 407 h 679"/>
                <a:gd name="T56" fmla="*/ 161 w 353"/>
                <a:gd name="T57" fmla="*/ 399 h 679"/>
                <a:gd name="T58" fmla="*/ 169 w 353"/>
                <a:gd name="T59" fmla="*/ 391 h 679"/>
                <a:gd name="T60" fmla="*/ 177 w 353"/>
                <a:gd name="T61" fmla="*/ 399 h 679"/>
                <a:gd name="T62" fmla="*/ 177 w 353"/>
                <a:gd name="T63" fmla="*/ 407 h 679"/>
                <a:gd name="T64" fmla="*/ 177 w 353"/>
                <a:gd name="T65" fmla="*/ 639 h 679"/>
                <a:gd name="T66" fmla="*/ 184 w 353"/>
                <a:gd name="T67" fmla="*/ 664 h 679"/>
                <a:gd name="T68" fmla="*/ 192 w 353"/>
                <a:gd name="T69" fmla="*/ 672 h 679"/>
                <a:gd name="T70" fmla="*/ 209 w 353"/>
                <a:gd name="T71" fmla="*/ 679 h 679"/>
                <a:gd name="T72" fmla="*/ 232 w 353"/>
                <a:gd name="T73" fmla="*/ 679 h 679"/>
                <a:gd name="T74" fmla="*/ 248 w 353"/>
                <a:gd name="T75" fmla="*/ 672 h 679"/>
                <a:gd name="T76" fmla="*/ 248 w 353"/>
                <a:gd name="T77" fmla="*/ 664 h 679"/>
                <a:gd name="T78" fmla="*/ 248 w 353"/>
                <a:gd name="T79" fmla="*/ 639 h 679"/>
                <a:gd name="T80" fmla="*/ 248 w 353"/>
                <a:gd name="T81" fmla="*/ 391 h 679"/>
                <a:gd name="T82" fmla="*/ 305 w 353"/>
                <a:gd name="T83" fmla="*/ 391 h 679"/>
                <a:gd name="T84" fmla="*/ 248 w 353"/>
                <a:gd name="T85" fmla="*/ 207 h 679"/>
                <a:gd name="T86" fmla="*/ 248 w 353"/>
                <a:gd name="T87" fmla="*/ 184 h 679"/>
                <a:gd name="T88" fmla="*/ 248 w 353"/>
                <a:gd name="T89" fmla="*/ 151 h 679"/>
                <a:gd name="T90" fmla="*/ 248 w 353"/>
                <a:gd name="T91" fmla="*/ 126 h 679"/>
                <a:gd name="T92" fmla="*/ 257 w 353"/>
                <a:gd name="T93" fmla="*/ 119 h 679"/>
                <a:gd name="T94" fmla="*/ 305 w 353"/>
                <a:gd name="T95" fmla="*/ 288 h 679"/>
                <a:gd name="T96" fmla="*/ 321 w 353"/>
                <a:gd name="T97" fmla="*/ 311 h 679"/>
                <a:gd name="T98" fmla="*/ 344 w 353"/>
                <a:gd name="T99" fmla="*/ 311 h 679"/>
                <a:gd name="T100" fmla="*/ 353 w 353"/>
                <a:gd name="T101" fmla="*/ 311 h 679"/>
                <a:gd name="T102" fmla="*/ 353 w 353"/>
                <a:gd name="T103" fmla="*/ 295 h 679"/>
                <a:gd name="T104" fmla="*/ 353 w 353"/>
                <a:gd name="T105" fmla="*/ 288 h 679"/>
                <a:gd name="T106" fmla="*/ 296 w 353"/>
                <a:gd name="T107" fmla="*/ 88 h 679"/>
                <a:gd name="T108" fmla="*/ 288 w 353"/>
                <a:gd name="T109" fmla="*/ 55 h 679"/>
                <a:gd name="T110" fmla="*/ 273 w 353"/>
                <a:gd name="T111" fmla="*/ 30 h 679"/>
                <a:gd name="T112" fmla="*/ 248 w 353"/>
                <a:gd name="T113" fmla="*/ 15 h 679"/>
                <a:gd name="T114" fmla="*/ 217 w 353"/>
                <a:gd name="T115" fmla="*/ 0 h 67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3"/>
                <a:gd name="T175" fmla="*/ 0 h 679"/>
                <a:gd name="T176" fmla="*/ 353 w 353"/>
                <a:gd name="T177" fmla="*/ 679 h 67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3" h="679">
                  <a:moveTo>
                    <a:pt x="217" y="0"/>
                  </a:moveTo>
                  <a:lnTo>
                    <a:pt x="152" y="0"/>
                  </a:lnTo>
                  <a:lnTo>
                    <a:pt x="113" y="7"/>
                  </a:lnTo>
                  <a:lnTo>
                    <a:pt x="88" y="23"/>
                  </a:lnTo>
                  <a:lnTo>
                    <a:pt x="65" y="40"/>
                  </a:lnTo>
                  <a:lnTo>
                    <a:pt x="56" y="55"/>
                  </a:lnTo>
                  <a:lnTo>
                    <a:pt x="48" y="88"/>
                  </a:lnTo>
                  <a:lnTo>
                    <a:pt x="0" y="280"/>
                  </a:lnTo>
                  <a:lnTo>
                    <a:pt x="0" y="288"/>
                  </a:lnTo>
                  <a:lnTo>
                    <a:pt x="8" y="303"/>
                  </a:lnTo>
                  <a:lnTo>
                    <a:pt x="25" y="303"/>
                  </a:lnTo>
                  <a:lnTo>
                    <a:pt x="40" y="295"/>
                  </a:lnTo>
                  <a:lnTo>
                    <a:pt x="48" y="288"/>
                  </a:lnTo>
                  <a:lnTo>
                    <a:pt x="88" y="119"/>
                  </a:lnTo>
                  <a:lnTo>
                    <a:pt x="96" y="126"/>
                  </a:lnTo>
                  <a:lnTo>
                    <a:pt x="104" y="167"/>
                  </a:lnTo>
                  <a:lnTo>
                    <a:pt x="104" y="207"/>
                  </a:lnTo>
                  <a:lnTo>
                    <a:pt x="48" y="391"/>
                  </a:lnTo>
                  <a:lnTo>
                    <a:pt x="104" y="391"/>
                  </a:lnTo>
                  <a:lnTo>
                    <a:pt x="104" y="639"/>
                  </a:lnTo>
                  <a:lnTo>
                    <a:pt x="104" y="664"/>
                  </a:lnTo>
                  <a:lnTo>
                    <a:pt x="113" y="672"/>
                  </a:lnTo>
                  <a:lnTo>
                    <a:pt x="121" y="679"/>
                  </a:lnTo>
                  <a:lnTo>
                    <a:pt x="152" y="679"/>
                  </a:lnTo>
                  <a:lnTo>
                    <a:pt x="152" y="672"/>
                  </a:lnTo>
                  <a:lnTo>
                    <a:pt x="161" y="664"/>
                  </a:lnTo>
                  <a:lnTo>
                    <a:pt x="161" y="639"/>
                  </a:lnTo>
                  <a:lnTo>
                    <a:pt x="161" y="407"/>
                  </a:lnTo>
                  <a:lnTo>
                    <a:pt x="161" y="399"/>
                  </a:lnTo>
                  <a:lnTo>
                    <a:pt x="169" y="391"/>
                  </a:lnTo>
                  <a:lnTo>
                    <a:pt x="177" y="399"/>
                  </a:lnTo>
                  <a:lnTo>
                    <a:pt x="177" y="407"/>
                  </a:lnTo>
                  <a:lnTo>
                    <a:pt x="177" y="639"/>
                  </a:lnTo>
                  <a:lnTo>
                    <a:pt x="184" y="664"/>
                  </a:lnTo>
                  <a:lnTo>
                    <a:pt x="192" y="672"/>
                  </a:lnTo>
                  <a:lnTo>
                    <a:pt x="209" y="679"/>
                  </a:lnTo>
                  <a:lnTo>
                    <a:pt x="232" y="679"/>
                  </a:lnTo>
                  <a:lnTo>
                    <a:pt x="248" y="672"/>
                  </a:lnTo>
                  <a:lnTo>
                    <a:pt x="248" y="664"/>
                  </a:lnTo>
                  <a:lnTo>
                    <a:pt x="248" y="639"/>
                  </a:lnTo>
                  <a:lnTo>
                    <a:pt x="248" y="391"/>
                  </a:lnTo>
                  <a:lnTo>
                    <a:pt x="305" y="391"/>
                  </a:lnTo>
                  <a:lnTo>
                    <a:pt x="248" y="207"/>
                  </a:lnTo>
                  <a:lnTo>
                    <a:pt x="248" y="184"/>
                  </a:lnTo>
                  <a:lnTo>
                    <a:pt x="248" y="151"/>
                  </a:lnTo>
                  <a:lnTo>
                    <a:pt x="248" y="126"/>
                  </a:lnTo>
                  <a:lnTo>
                    <a:pt x="257" y="119"/>
                  </a:lnTo>
                  <a:lnTo>
                    <a:pt x="305" y="288"/>
                  </a:lnTo>
                  <a:lnTo>
                    <a:pt x="321" y="311"/>
                  </a:lnTo>
                  <a:lnTo>
                    <a:pt x="344" y="311"/>
                  </a:lnTo>
                  <a:lnTo>
                    <a:pt x="353" y="311"/>
                  </a:lnTo>
                  <a:lnTo>
                    <a:pt x="353" y="295"/>
                  </a:lnTo>
                  <a:lnTo>
                    <a:pt x="353" y="288"/>
                  </a:lnTo>
                  <a:lnTo>
                    <a:pt x="296" y="88"/>
                  </a:lnTo>
                  <a:lnTo>
                    <a:pt x="288" y="55"/>
                  </a:lnTo>
                  <a:lnTo>
                    <a:pt x="273" y="30"/>
                  </a:lnTo>
                  <a:lnTo>
                    <a:pt x="248" y="15"/>
                  </a:lnTo>
                  <a:lnTo>
                    <a:pt x="217" y="0"/>
                  </a:lnTo>
                  <a:close/>
                </a:path>
              </a:pathLst>
            </a:custGeom>
            <a:solidFill>
              <a:srgbClr val="FFBB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32" name="Oval 7"/>
            <p:cNvSpPr>
              <a:spLocks noChangeArrowheads="1"/>
            </p:cNvSpPr>
            <p:nvPr/>
          </p:nvSpPr>
          <p:spPr bwMode="auto">
            <a:xfrm>
              <a:off x="1423" y="1713"/>
              <a:ext cx="144" cy="144"/>
            </a:xfrm>
            <a:prstGeom prst="ellipse">
              <a:avLst/>
            </a:prstGeom>
            <a:solidFill>
              <a:srgbClr val="FFBB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3333" name="Freeform 8"/>
            <p:cNvSpPr>
              <a:spLocks/>
            </p:cNvSpPr>
            <p:nvPr/>
          </p:nvSpPr>
          <p:spPr bwMode="auto">
            <a:xfrm>
              <a:off x="1672" y="1849"/>
              <a:ext cx="359" cy="680"/>
            </a:xfrm>
            <a:custGeom>
              <a:avLst/>
              <a:gdLst>
                <a:gd name="T0" fmla="*/ 215 w 359"/>
                <a:gd name="T1" fmla="*/ 0 h 680"/>
                <a:gd name="T2" fmla="*/ 152 w 359"/>
                <a:gd name="T3" fmla="*/ 0 h 680"/>
                <a:gd name="T4" fmla="*/ 112 w 359"/>
                <a:gd name="T5" fmla="*/ 8 h 680"/>
                <a:gd name="T6" fmla="*/ 96 w 359"/>
                <a:gd name="T7" fmla="*/ 23 h 680"/>
                <a:gd name="T8" fmla="*/ 71 w 359"/>
                <a:gd name="T9" fmla="*/ 38 h 680"/>
                <a:gd name="T10" fmla="*/ 64 w 359"/>
                <a:gd name="T11" fmla="*/ 56 h 680"/>
                <a:gd name="T12" fmla="*/ 56 w 359"/>
                <a:gd name="T13" fmla="*/ 86 h 680"/>
                <a:gd name="T14" fmla="*/ 0 w 359"/>
                <a:gd name="T15" fmla="*/ 278 h 680"/>
                <a:gd name="T16" fmla="*/ 0 w 359"/>
                <a:gd name="T17" fmla="*/ 296 h 680"/>
                <a:gd name="T18" fmla="*/ 8 w 359"/>
                <a:gd name="T19" fmla="*/ 303 h 680"/>
                <a:gd name="T20" fmla="*/ 23 w 359"/>
                <a:gd name="T21" fmla="*/ 303 h 680"/>
                <a:gd name="T22" fmla="*/ 39 w 359"/>
                <a:gd name="T23" fmla="*/ 296 h 680"/>
                <a:gd name="T24" fmla="*/ 48 w 359"/>
                <a:gd name="T25" fmla="*/ 296 h 680"/>
                <a:gd name="T26" fmla="*/ 96 w 359"/>
                <a:gd name="T27" fmla="*/ 119 h 680"/>
                <a:gd name="T28" fmla="*/ 96 w 359"/>
                <a:gd name="T29" fmla="*/ 127 h 680"/>
                <a:gd name="T30" fmla="*/ 104 w 359"/>
                <a:gd name="T31" fmla="*/ 167 h 680"/>
                <a:gd name="T32" fmla="*/ 104 w 359"/>
                <a:gd name="T33" fmla="*/ 207 h 680"/>
                <a:gd name="T34" fmla="*/ 56 w 359"/>
                <a:gd name="T35" fmla="*/ 392 h 680"/>
                <a:gd name="T36" fmla="*/ 104 w 359"/>
                <a:gd name="T37" fmla="*/ 392 h 680"/>
                <a:gd name="T38" fmla="*/ 104 w 359"/>
                <a:gd name="T39" fmla="*/ 639 h 680"/>
                <a:gd name="T40" fmla="*/ 104 w 359"/>
                <a:gd name="T41" fmla="*/ 662 h 680"/>
                <a:gd name="T42" fmla="*/ 112 w 359"/>
                <a:gd name="T43" fmla="*/ 672 h 680"/>
                <a:gd name="T44" fmla="*/ 119 w 359"/>
                <a:gd name="T45" fmla="*/ 680 h 680"/>
                <a:gd name="T46" fmla="*/ 152 w 359"/>
                <a:gd name="T47" fmla="*/ 680 h 680"/>
                <a:gd name="T48" fmla="*/ 160 w 359"/>
                <a:gd name="T49" fmla="*/ 672 h 680"/>
                <a:gd name="T50" fmla="*/ 167 w 359"/>
                <a:gd name="T51" fmla="*/ 662 h 680"/>
                <a:gd name="T52" fmla="*/ 167 w 359"/>
                <a:gd name="T53" fmla="*/ 639 h 680"/>
                <a:gd name="T54" fmla="*/ 167 w 359"/>
                <a:gd name="T55" fmla="*/ 407 h 680"/>
                <a:gd name="T56" fmla="*/ 167 w 359"/>
                <a:gd name="T57" fmla="*/ 399 h 680"/>
                <a:gd name="T58" fmla="*/ 175 w 359"/>
                <a:gd name="T59" fmla="*/ 399 h 680"/>
                <a:gd name="T60" fmla="*/ 183 w 359"/>
                <a:gd name="T61" fmla="*/ 399 h 680"/>
                <a:gd name="T62" fmla="*/ 183 w 359"/>
                <a:gd name="T63" fmla="*/ 407 h 680"/>
                <a:gd name="T64" fmla="*/ 183 w 359"/>
                <a:gd name="T65" fmla="*/ 639 h 680"/>
                <a:gd name="T66" fmla="*/ 192 w 359"/>
                <a:gd name="T67" fmla="*/ 662 h 680"/>
                <a:gd name="T68" fmla="*/ 192 w 359"/>
                <a:gd name="T69" fmla="*/ 672 h 680"/>
                <a:gd name="T70" fmla="*/ 208 w 359"/>
                <a:gd name="T71" fmla="*/ 680 h 680"/>
                <a:gd name="T72" fmla="*/ 231 w 359"/>
                <a:gd name="T73" fmla="*/ 680 h 680"/>
                <a:gd name="T74" fmla="*/ 248 w 359"/>
                <a:gd name="T75" fmla="*/ 672 h 680"/>
                <a:gd name="T76" fmla="*/ 248 w 359"/>
                <a:gd name="T77" fmla="*/ 662 h 680"/>
                <a:gd name="T78" fmla="*/ 248 w 359"/>
                <a:gd name="T79" fmla="*/ 639 h 680"/>
                <a:gd name="T80" fmla="*/ 248 w 359"/>
                <a:gd name="T81" fmla="*/ 392 h 680"/>
                <a:gd name="T82" fmla="*/ 304 w 359"/>
                <a:gd name="T83" fmla="*/ 392 h 680"/>
                <a:gd name="T84" fmla="*/ 248 w 359"/>
                <a:gd name="T85" fmla="*/ 207 h 680"/>
                <a:gd name="T86" fmla="*/ 248 w 359"/>
                <a:gd name="T87" fmla="*/ 182 h 680"/>
                <a:gd name="T88" fmla="*/ 248 w 359"/>
                <a:gd name="T89" fmla="*/ 152 h 680"/>
                <a:gd name="T90" fmla="*/ 248 w 359"/>
                <a:gd name="T91" fmla="*/ 127 h 680"/>
                <a:gd name="T92" fmla="*/ 263 w 359"/>
                <a:gd name="T93" fmla="*/ 119 h 680"/>
                <a:gd name="T94" fmla="*/ 304 w 359"/>
                <a:gd name="T95" fmla="*/ 296 h 680"/>
                <a:gd name="T96" fmla="*/ 319 w 359"/>
                <a:gd name="T97" fmla="*/ 311 h 680"/>
                <a:gd name="T98" fmla="*/ 344 w 359"/>
                <a:gd name="T99" fmla="*/ 311 h 680"/>
                <a:gd name="T100" fmla="*/ 359 w 359"/>
                <a:gd name="T101" fmla="*/ 311 h 680"/>
                <a:gd name="T102" fmla="*/ 359 w 359"/>
                <a:gd name="T103" fmla="*/ 296 h 680"/>
                <a:gd name="T104" fmla="*/ 359 w 359"/>
                <a:gd name="T105" fmla="*/ 288 h 680"/>
                <a:gd name="T106" fmla="*/ 296 w 359"/>
                <a:gd name="T107" fmla="*/ 86 h 680"/>
                <a:gd name="T108" fmla="*/ 288 w 359"/>
                <a:gd name="T109" fmla="*/ 56 h 680"/>
                <a:gd name="T110" fmla="*/ 279 w 359"/>
                <a:gd name="T111" fmla="*/ 31 h 680"/>
                <a:gd name="T112" fmla="*/ 256 w 359"/>
                <a:gd name="T113" fmla="*/ 15 h 680"/>
                <a:gd name="T114" fmla="*/ 215 w 359"/>
                <a:gd name="T115" fmla="*/ 0 h 68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680"/>
                <a:gd name="T176" fmla="*/ 359 w 359"/>
                <a:gd name="T177" fmla="*/ 680 h 68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680">
                  <a:moveTo>
                    <a:pt x="215" y="0"/>
                  </a:moveTo>
                  <a:lnTo>
                    <a:pt x="152" y="0"/>
                  </a:lnTo>
                  <a:lnTo>
                    <a:pt x="112" y="8"/>
                  </a:lnTo>
                  <a:lnTo>
                    <a:pt x="96" y="23"/>
                  </a:lnTo>
                  <a:lnTo>
                    <a:pt x="71" y="38"/>
                  </a:lnTo>
                  <a:lnTo>
                    <a:pt x="64" y="56"/>
                  </a:lnTo>
                  <a:lnTo>
                    <a:pt x="56" y="86"/>
                  </a:lnTo>
                  <a:lnTo>
                    <a:pt x="0" y="278"/>
                  </a:lnTo>
                  <a:lnTo>
                    <a:pt x="0" y="296"/>
                  </a:lnTo>
                  <a:lnTo>
                    <a:pt x="8" y="303"/>
                  </a:lnTo>
                  <a:lnTo>
                    <a:pt x="23" y="303"/>
                  </a:lnTo>
                  <a:lnTo>
                    <a:pt x="39" y="296"/>
                  </a:lnTo>
                  <a:lnTo>
                    <a:pt x="48" y="296"/>
                  </a:lnTo>
                  <a:lnTo>
                    <a:pt x="96" y="119"/>
                  </a:lnTo>
                  <a:lnTo>
                    <a:pt x="96" y="127"/>
                  </a:lnTo>
                  <a:lnTo>
                    <a:pt x="104" y="167"/>
                  </a:lnTo>
                  <a:lnTo>
                    <a:pt x="104" y="207"/>
                  </a:lnTo>
                  <a:lnTo>
                    <a:pt x="56" y="392"/>
                  </a:lnTo>
                  <a:lnTo>
                    <a:pt x="104" y="392"/>
                  </a:lnTo>
                  <a:lnTo>
                    <a:pt x="104" y="639"/>
                  </a:lnTo>
                  <a:lnTo>
                    <a:pt x="104" y="662"/>
                  </a:lnTo>
                  <a:lnTo>
                    <a:pt x="112" y="672"/>
                  </a:lnTo>
                  <a:lnTo>
                    <a:pt x="119" y="680"/>
                  </a:lnTo>
                  <a:lnTo>
                    <a:pt x="152" y="680"/>
                  </a:lnTo>
                  <a:lnTo>
                    <a:pt x="160" y="672"/>
                  </a:lnTo>
                  <a:lnTo>
                    <a:pt x="167" y="662"/>
                  </a:lnTo>
                  <a:lnTo>
                    <a:pt x="167" y="639"/>
                  </a:lnTo>
                  <a:lnTo>
                    <a:pt x="167" y="407"/>
                  </a:lnTo>
                  <a:lnTo>
                    <a:pt x="167" y="399"/>
                  </a:lnTo>
                  <a:lnTo>
                    <a:pt x="175" y="399"/>
                  </a:lnTo>
                  <a:lnTo>
                    <a:pt x="183" y="399"/>
                  </a:lnTo>
                  <a:lnTo>
                    <a:pt x="183" y="407"/>
                  </a:lnTo>
                  <a:lnTo>
                    <a:pt x="183" y="639"/>
                  </a:lnTo>
                  <a:lnTo>
                    <a:pt x="192" y="662"/>
                  </a:lnTo>
                  <a:lnTo>
                    <a:pt x="192" y="672"/>
                  </a:lnTo>
                  <a:lnTo>
                    <a:pt x="208" y="680"/>
                  </a:lnTo>
                  <a:lnTo>
                    <a:pt x="231" y="680"/>
                  </a:lnTo>
                  <a:lnTo>
                    <a:pt x="248" y="672"/>
                  </a:lnTo>
                  <a:lnTo>
                    <a:pt x="248" y="662"/>
                  </a:lnTo>
                  <a:lnTo>
                    <a:pt x="248" y="639"/>
                  </a:lnTo>
                  <a:lnTo>
                    <a:pt x="248" y="392"/>
                  </a:lnTo>
                  <a:lnTo>
                    <a:pt x="304" y="392"/>
                  </a:lnTo>
                  <a:lnTo>
                    <a:pt x="248" y="207"/>
                  </a:lnTo>
                  <a:lnTo>
                    <a:pt x="248" y="182"/>
                  </a:lnTo>
                  <a:lnTo>
                    <a:pt x="248" y="152"/>
                  </a:lnTo>
                  <a:lnTo>
                    <a:pt x="248" y="127"/>
                  </a:lnTo>
                  <a:lnTo>
                    <a:pt x="263" y="119"/>
                  </a:lnTo>
                  <a:lnTo>
                    <a:pt x="304" y="296"/>
                  </a:lnTo>
                  <a:lnTo>
                    <a:pt x="319" y="311"/>
                  </a:lnTo>
                  <a:lnTo>
                    <a:pt x="344" y="311"/>
                  </a:lnTo>
                  <a:lnTo>
                    <a:pt x="359" y="311"/>
                  </a:lnTo>
                  <a:lnTo>
                    <a:pt x="359" y="296"/>
                  </a:lnTo>
                  <a:lnTo>
                    <a:pt x="359" y="288"/>
                  </a:lnTo>
                  <a:lnTo>
                    <a:pt x="296" y="86"/>
                  </a:lnTo>
                  <a:lnTo>
                    <a:pt x="288" y="56"/>
                  </a:lnTo>
                  <a:lnTo>
                    <a:pt x="279" y="31"/>
                  </a:lnTo>
                  <a:lnTo>
                    <a:pt x="256" y="15"/>
                  </a:lnTo>
                  <a:lnTo>
                    <a:pt x="215" y="0"/>
                  </a:lnTo>
                  <a:close/>
                </a:path>
              </a:pathLst>
            </a:custGeom>
            <a:solidFill>
              <a:srgbClr val="FFBB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34" name="Oval 9"/>
            <p:cNvSpPr>
              <a:spLocks noChangeArrowheads="1"/>
            </p:cNvSpPr>
            <p:nvPr/>
          </p:nvSpPr>
          <p:spPr bwMode="auto">
            <a:xfrm>
              <a:off x="1776" y="1705"/>
              <a:ext cx="144" cy="142"/>
            </a:xfrm>
            <a:prstGeom prst="ellipse">
              <a:avLst/>
            </a:prstGeom>
            <a:solidFill>
              <a:srgbClr val="FFBB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3335" name="Freeform 10"/>
            <p:cNvSpPr>
              <a:spLocks/>
            </p:cNvSpPr>
            <p:nvPr/>
          </p:nvSpPr>
          <p:spPr bwMode="auto">
            <a:xfrm>
              <a:off x="2031" y="1849"/>
              <a:ext cx="354" cy="680"/>
            </a:xfrm>
            <a:custGeom>
              <a:avLst/>
              <a:gdLst>
                <a:gd name="T0" fmla="*/ 217 w 354"/>
                <a:gd name="T1" fmla="*/ 0 h 680"/>
                <a:gd name="T2" fmla="*/ 144 w 354"/>
                <a:gd name="T3" fmla="*/ 0 h 680"/>
                <a:gd name="T4" fmla="*/ 114 w 354"/>
                <a:gd name="T5" fmla="*/ 8 h 680"/>
                <a:gd name="T6" fmla="*/ 89 w 354"/>
                <a:gd name="T7" fmla="*/ 23 h 680"/>
                <a:gd name="T8" fmla="*/ 66 w 354"/>
                <a:gd name="T9" fmla="*/ 38 h 680"/>
                <a:gd name="T10" fmla="*/ 56 w 354"/>
                <a:gd name="T11" fmla="*/ 56 h 680"/>
                <a:gd name="T12" fmla="*/ 48 w 354"/>
                <a:gd name="T13" fmla="*/ 86 h 680"/>
                <a:gd name="T14" fmla="*/ 0 w 354"/>
                <a:gd name="T15" fmla="*/ 278 h 680"/>
                <a:gd name="T16" fmla="*/ 0 w 354"/>
                <a:gd name="T17" fmla="*/ 296 h 680"/>
                <a:gd name="T18" fmla="*/ 8 w 354"/>
                <a:gd name="T19" fmla="*/ 303 h 680"/>
                <a:gd name="T20" fmla="*/ 25 w 354"/>
                <a:gd name="T21" fmla="*/ 303 h 680"/>
                <a:gd name="T22" fmla="*/ 33 w 354"/>
                <a:gd name="T23" fmla="*/ 296 h 680"/>
                <a:gd name="T24" fmla="*/ 41 w 354"/>
                <a:gd name="T25" fmla="*/ 296 h 680"/>
                <a:gd name="T26" fmla="*/ 89 w 354"/>
                <a:gd name="T27" fmla="*/ 119 h 680"/>
                <a:gd name="T28" fmla="*/ 96 w 354"/>
                <a:gd name="T29" fmla="*/ 127 h 680"/>
                <a:gd name="T30" fmla="*/ 104 w 354"/>
                <a:gd name="T31" fmla="*/ 167 h 680"/>
                <a:gd name="T32" fmla="*/ 104 w 354"/>
                <a:gd name="T33" fmla="*/ 207 h 680"/>
                <a:gd name="T34" fmla="*/ 48 w 354"/>
                <a:gd name="T35" fmla="*/ 392 h 680"/>
                <a:gd name="T36" fmla="*/ 104 w 354"/>
                <a:gd name="T37" fmla="*/ 392 h 680"/>
                <a:gd name="T38" fmla="*/ 104 w 354"/>
                <a:gd name="T39" fmla="*/ 639 h 680"/>
                <a:gd name="T40" fmla="*/ 104 w 354"/>
                <a:gd name="T41" fmla="*/ 662 h 680"/>
                <a:gd name="T42" fmla="*/ 114 w 354"/>
                <a:gd name="T43" fmla="*/ 672 h 680"/>
                <a:gd name="T44" fmla="*/ 121 w 354"/>
                <a:gd name="T45" fmla="*/ 680 h 680"/>
                <a:gd name="T46" fmla="*/ 144 w 354"/>
                <a:gd name="T47" fmla="*/ 680 h 680"/>
                <a:gd name="T48" fmla="*/ 152 w 354"/>
                <a:gd name="T49" fmla="*/ 672 h 680"/>
                <a:gd name="T50" fmla="*/ 162 w 354"/>
                <a:gd name="T51" fmla="*/ 662 h 680"/>
                <a:gd name="T52" fmla="*/ 162 w 354"/>
                <a:gd name="T53" fmla="*/ 639 h 680"/>
                <a:gd name="T54" fmla="*/ 162 w 354"/>
                <a:gd name="T55" fmla="*/ 407 h 680"/>
                <a:gd name="T56" fmla="*/ 162 w 354"/>
                <a:gd name="T57" fmla="*/ 399 h 680"/>
                <a:gd name="T58" fmla="*/ 169 w 354"/>
                <a:gd name="T59" fmla="*/ 399 h 680"/>
                <a:gd name="T60" fmla="*/ 177 w 354"/>
                <a:gd name="T61" fmla="*/ 399 h 680"/>
                <a:gd name="T62" fmla="*/ 177 w 354"/>
                <a:gd name="T63" fmla="*/ 407 h 680"/>
                <a:gd name="T64" fmla="*/ 177 w 354"/>
                <a:gd name="T65" fmla="*/ 639 h 680"/>
                <a:gd name="T66" fmla="*/ 185 w 354"/>
                <a:gd name="T67" fmla="*/ 662 h 680"/>
                <a:gd name="T68" fmla="*/ 192 w 354"/>
                <a:gd name="T69" fmla="*/ 672 h 680"/>
                <a:gd name="T70" fmla="*/ 210 w 354"/>
                <a:gd name="T71" fmla="*/ 680 h 680"/>
                <a:gd name="T72" fmla="*/ 225 w 354"/>
                <a:gd name="T73" fmla="*/ 680 h 680"/>
                <a:gd name="T74" fmla="*/ 240 w 354"/>
                <a:gd name="T75" fmla="*/ 672 h 680"/>
                <a:gd name="T76" fmla="*/ 240 w 354"/>
                <a:gd name="T77" fmla="*/ 662 h 680"/>
                <a:gd name="T78" fmla="*/ 240 w 354"/>
                <a:gd name="T79" fmla="*/ 639 h 680"/>
                <a:gd name="T80" fmla="*/ 240 w 354"/>
                <a:gd name="T81" fmla="*/ 392 h 680"/>
                <a:gd name="T82" fmla="*/ 306 w 354"/>
                <a:gd name="T83" fmla="*/ 392 h 680"/>
                <a:gd name="T84" fmla="*/ 240 w 354"/>
                <a:gd name="T85" fmla="*/ 207 h 680"/>
                <a:gd name="T86" fmla="*/ 240 w 354"/>
                <a:gd name="T87" fmla="*/ 182 h 680"/>
                <a:gd name="T88" fmla="*/ 240 w 354"/>
                <a:gd name="T89" fmla="*/ 152 h 680"/>
                <a:gd name="T90" fmla="*/ 240 w 354"/>
                <a:gd name="T91" fmla="*/ 127 h 680"/>
                <a:gd name="T92" fmla="*/ 258 w 354"/>
                <a:gd name="T93" fmla="*/ 119 h 680"/>
                <a:gd name="T94" fmla="*/ 306 w 354"/>
                <a:gd name="T95" fmla="*/ 296 h 680"/>
                <a:gd name="T96" fmla="*/ 321 w 354"/>
                <a:gd name="T97" fmla="*/ 311 h 680"/>
                <a:gd name="T98" fmla="*/ 336 w 354"/>
                <a:gd name="T99" fmla="*/ 311 h 680"/>
                <a:gd name="T100" fmla="*/ 354 w 354"/>
                <a:gd name="T101" fmla="*/ 311 h 680"/>
                <a:gd name="T102" fmla="*/ 354 w 354"/>
                <a:gd name="T103" fmla="*/ 296 h 680"/>
                <a:gd name="T104" fmla="*/ 354 w 354"/>
                <a:gd name="T105" fmla="*/ 288 h 680"/>
                <a:gd name="T106" fmla="*/ 296 w 354"/>
                <a:gd name="T107" fmla="*/ 86 h 680"/>
                <a:gd name="T108" fmla="*/ 288 w 354"/>
                <a:gd name="T109" fmla="*/ 56 h 680"/>
                <a:gd name="T110" fmla="*/ 273 w 354"/>
                <a:gd name="T111" fmla="*/ 31 h 680"/>
                <a:gd name="T112" fmla="*/ 248 w 354"/>
                <a:gd name="T113" fmla="*/ 15 h 680"/>
                <a:gd name="T114" fmla="*/ 217 w 354"/>
                <a:gd name="T115" fmla="*/ 0 h 68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4"/>
                <a:gd name="T175" fmla="*/ 0 h 680"/>
                <a:gd name="T176" fmla="*/ 354 w 354"/>
                <a:gd name="T177" fmla="*/ 680 h 68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4" h="680">
                  <a:moveTo>
                    <a:pt x="217" y="0"/>
                  </a:moveTo>
                  <a:lnTo>
                    <a:pt x="144" y="0"/>
                  </a:lnTo>
                  <a:lnTo>
                    <a:pt x="114" y="8"/>
                  </a:lnTo>
                  <a:lnTo>
                    <a:pt x="89" y="23"/>
                  </a:lnTo>
                  <a:lnTo>
                    <a:pt x="66" y="38"/>
                  </a:lnTo>
                  <a:lnTo>
                    <a:pt x="56" y="56"/>
                  </a:lnTo>
                  <a:lnTo>
                    <a:pt x="48" y="86"/>
                  </a:lnTo>
                  <a:lnTo>
                    <a:pt x="0" y="278"/>
                  </a:lnTo>
                  <a:lnTo>
                    <a:pt x="0" y="296"/>
                  </a:lnTo>
                  <a:lnTo>
                    <a:pt x="8" y="303"/>
                  </a:lnTo>
                  <a:lnTo>
                    <a:pt x="25" y="303"/>
                  </a:lnTo>
                  <a:lnTo>
                    <a:pt x="33" y="296"/>
                  </a:lnTo>
                  <a:lnTo>
                    <a:pt x="41" y="296"/>
                  </a:lnTo>
                  <a:lnTo>
                    <a:pt x="89" y="119"/>
                  </a:lnTo>
                  <a:lnTo>
                    <a:pt x="96" y="127"/>
                  </a:lnTo>
                  <a:lnTo>
                    <a:pt x="104" y="167"/>
                  </a:lnTo>
                  <a:lnTo>
                    <a:pt x="104" y="207"/>
                  </a:lnTo>
                  <a:lnTo>
                    <a:pt x="48" y="392"/>
                  </a:lnTo>
                  <a:lnTo>
                    <a:pt x="104" y="392"/>
                  </a:lnTo>
                  <a:lnTo>
                    <a:pt x="104" y="639"/>
                  </a:lnTo>
                  <a:lnTo>
                    <a:pt x="104" y="662"/>
                  </a:lnTo>
                  <a:lnTo>
                    <a:pt x="114" y="672"/>
                  </a:lnTo>
                  <a:lnTo>
                    <a:pt x="121" y="680"/>
                  </a:lnTo>
                  <a:lnTo>
                    <a:pt x="144" y="680"/>
                  </a:lnTo>
                  <a:lnTo>
                    <a:pt x="152" y="672"/>
                  </a:lnTo>
                  <a:lnTo>
                    <a:pt x="162" y="662"/>
                  </a:lnTo>
                  <a:lnTo>
                    <a:pt x="162" y="639"/>
                  </a:lnTo>
                  <a:lnTo>
                    <a:pt x="162" y="407"/>
                  </a:lnTo>
                  <a:lnTo>
                    <a:pt x="162" y="399"/>
                  </a:lnTo>
                  <a:lnTo>
                    <a:pt x="169" y="399"/>
                  </a:lnTo>
                  <a:lnTo>
                    <a:pt x="177" y="399"/>
                  </a:lnTo>
                  <a:lnTo>
                    <a:pt x="177" y="407"/>
                  </a:lnTo>
                  <a:lnTo>
                    <a:pt x="177" y="639"/>
                  </a:lnTo>
                  <a:lnTo>
                    <a:pt x="185" y="662"/>
                  </a:lnTo>
                  <a:lnTo>
                    <a:pt x="192" y="672"/>
                  </a:lnTo>
                  <a:lnTo>
                    <a:pt x="210" y="680"/>
                  </a:lnTo>
                  <a:lnTo>
                    <a:pt x="225" y="680"/>
                  </a:lnTo>
                  <a:lnTo>
                    <a:pt x="240" y="672"/>
                  </a:lnTo>
                  <a:lnTo>
                    <a:pt x="240" y="662"/>
                  </a:lnTo>
                  <a:lnTo>
                    <a:pt x="240" y="639"/>
                  </a:lnTo>
                  <a:lnTo>
                    <a:pt x="240" y="392"/>
                  </a:lnTo>
                  <a:lnTo>
                    <a:pt x="306" y="392"/>
                  </a:lnTo>
                  <a:lnTo>
                    <a:pt x="240" y="207"/>
                  </a:lnTo>
                  <a:lnTo>
                    <a:pt x="240" y="182"/>
                  </a:lnTo>
                  <a:lnTo>
                    <a:pt x="240" y="152"/>
                  </a:lnTo>
                  <a:lnTo>
                    <a:pt x="240" y="127"/>
                  </a:lnTo>
                  <a:lnTo>
                    <a:pt x="258" y="119"/>
                  </a:lnTo>
                  <a:lnTo>
                    <a:pt x="306" y="296"/>
                  </a:lnTo>
                  <a:lnTo>
                    <a:pt x="321" y="311"/>
                  </a:lnTo>
                  <a:lnTo>
                    <a:pt x="336" y="311"/>
                  </a:lnTo>
                  <a:lnTo>
                    <a:pt x="354" y="311"/>
                  </a:lnTo>
                  <a:lnTo>
                    <a:pt x="354" y="296"/>
                  </a:lnTo>
                  <a:lnTo>
                    <a:pt x="354" y="288"/>
                  </a:lnTo>
                  <a:lnTo>
                    <a:pt x="296" y="86"/>
                  </a:lnTo>
                  <a:lnTo>
                    <a:pt x="288" y="56"/>
                  </a:lnTo>
                  <a:lnTo>
                    <a:pt x="273" y="31"/>
                  </a:lnTo>
                  <a:lnTo>
                    <a:pt x="248" y="15"/>
                  </a:lnTo>
                  <a:lnTo>
                    <a:pt x="217" y="0"/>
                  </a:lnTo>
                  <a:close/>
                </a:path>
              </a:pathLst>
            </a:custGeom>
            <a:solidFill>
              <a:srgbClr val="FFBB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36" name="Oval 11"/>
            <p:cNvSpPr>
              <a:spLocks noChangeArrowheads="1"/>
            </p:cNvSpPr>
            <p:nvPr/>
          </p:nvSpPr>
          <p:spPr bwMode="auto">
            <a:xfrm>
              <a:off x="2135" y="1705"/>
              <a:ext cx="136" cy="142"/>
            </a:xfrm>
            <a:prstGeom prst="ellipse">
              <a:avLst/>
            </a:prstGeom>
            <a:solidFill>
              <a:srgbClr val="FFBB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3337" name="Freeform 12"/>
            <p:cNvSpPr>
              <a:spLocks/>
            </p:cNvSpPr>
            <p:nvPr/>
          </p:nvSpPr>
          <p:spPr bwMode="auto">
            <a:xfrm>
              <a:off x="1336" y="2696"/>
              <a:ext cx="352" cy="672"/>
            </a:xfrm>
            <a:custGeom>
              <a:avLst/>
              <a:gdLst>
                <a:gd name="T0" fmla="*/ 215 w 352"/>
                <a:gd name="T1" fmla="*/ 0 h 672"/>
                <a:gd name="T2" fmla="*/ 144 w 352"/>
                <a:gd name="T3" fmla="*/ 0 h 672"/>
                <a:gd name="T4" fmla="*/ 112 w 352"/>
                <a:gd name="T5" fmla="*/ 7 h 672"/>
                <a:gd name="T6" fmla="*/ 87 w 352"/>
                <a:gd name="T7" fmla="*/ 25 h 672"/>
                <a:gd name="T8" fmla="*/ 64 w 352"/>
                <a:gd name="T9" fmla="*/ 40 h 672"/>
                <a:gd name="T10" fmla="*/ 56 w 352"/>
                <a:gd name="T11" fmla="*/ 48 h 672"/>
                <a:gd name="T12" fmla="*/ 48 w 352"/>
                <a:gd name="T13" fmla="*/ 80 h 672"/>
                <a:gd name="T14" fmla="*/ 0 w 352"/>
                <a:gd name="T15" fmla="*/ 272 h 672"/>
                <a:gd name="T16" fmla="*/ 0 w 352"/>
                <a:gd name="T17" fmla="*/ 288 h 672"/>
                <a:gd name="T18" fmla="*/ 8 w 352"/>
                <a:gd name="T19" fmla="*/ 305 h 672"/>
                <a:gd name="T20" fmla="*/ 23 w 352"/>
                <a:gd name="T21" fmla="*/ 305 h 672"/>
                <a:gd name="T22" fmla="*/ 31 w 352"/>
                <a:gd name="T23" fmla="*/ 295 h 672"/>
                <a:gd name="T24" fmla="*/ 39 w 352"/>
                <a:gd name="T25" fmla="*/ 288 h 672"/>
                <a:gd name="T26" fmla="*/ 87 w 352"/>
                <a:gd name="T27" fmla="*/ 121 h 672"/>
                <a:gd name="T28" fmla="*/ 96 w 352"/>
                <a:gd name="T29" fmla="*/ 128 h 672"/>
                <a:gd name="T30" fmla="*/ 104 w 352"/>
                <a:gd name="T31" fmla="*/ 161 h 672"/>
                <a:gd name="T32" fmla="*/ 104 w 352"/>
                <a:gd name="T33" fmla="*/ 209 h 672"/>
                <a:gd name="T34" fmla="*/ 48 w 352"/>
                <a:gd name="T35" fmla="*/ 384 h 672"/>
                <a:gd name="T36" fmla="*/ 104 w 352"/>
                <a:gd name="T37" fmla="*/ 384 h 672"/>
                <a:gd name="T38" fmla="*/ 104 w 352"/>
                <a:gd name="T39" fmla="*/ 631 h 672"/>
                <a:gd name="T40" fmla="*/ 104 w 352"/>
                <a:gd name="T41" fmla="*/ 656 h 672"/>
                <a:gd name="T42" fmla="*/ 112 w 352"/>
                <a:gd name="T43" fmla="*/ 664 h 672"/>
                <a:gd name="T44" fmla="*/ 119 w 352"/>
                <a:gd name="T45" fmla="*/ 672 h 672"/>
                <a:gd name="T46" fmla="*/ 144 w 352"/>
                <a:gd name="T47" fmla="*/ 672 h 672"/>
                <a:gd name="T48" fmla="*/ 152 w 352"/>
                <a:gd name="T49" fmla="*/ 664 h 672"/>
                <a:gd name="T50" fmla="*/ 160 w 352"/>
                <a:gd name="T51" fmla="*/ 656 h 672"/>
                <a:gd name="T52" fmla="*/ 160 w 352"/>
                <a:gd name="T53" fmla="*/ 631 h 672"/>
                <a:gd name="T54" fmla="*/ 160 w 352"/>
                <a:gd name="T55" fmla="*/ 409 h 672"/>
                <a:gd name="T56" fmla="*/ 160 w 352"/>
                <a:gd name="T57" fmla="*/ 401 h 672"/>
                <a:gd name="T58" fmla="*/ 167 w 352"/>
                <a:gd name="T59" fmla="*/ 391 h 672"/>
                <a:gd name="T60" fmla="*/ 175 w 352"/>
                <a:gd name="T61" fmla="*/ 401 h 672"/>
                <a:gd name="T62" fmla="*/ 175 w 352"/>
                <a:gd name="T63" fmla="*/ 409 h 672"/>
                <a:gd name="T64" fmla="*/ 175 w 352"/>
                <a:gd name="T65" fmla="*/ 631 h 672"/>
                <a:gd name="T66" fmla="*/ 183 w 352"/>
                <a:gd name="T67" fmla="*/ 656 h 672"/>
                <a:gd name="T68" fmla="*/ 192 w 352"/>
                <a:gd name="T69" fmla="*/ 664 h 672"/>
                <a:gd name="T70" fmla="*/ 208 w 352"/>
                <a:gd name="T71" fmla="*/ 672 h 672"/>
                <a:gd name="T72" fmla="*/ 231 w 352"/>
                <a:gd name="T73" fmla="*/ 672 h 672"/>
                <a:gd name="T74" fmla="*/ 240 w 352"/>
                <a:gd name="T75" fmla="*/ 664 h 672"/>
                <a:gd name="T76" fmla="*/ 240 w 352"/>
                <a:gd name="T77" fmla="*/ 656 h 672"/>
                <a:gd name="T78" fmla="*/ 240 w 352"/>
                <a:gd name="T79" fmla="*/ 631 h 672"/>
                <a:gd name="T80" fmla="*/ 240 w 352"/>
                <a:gd name="T81" fmla="*/ 384 h 672"/>
                <a:gd name="T82" fmla="*/ 304 w 352"/>
                <a:gd name="T83" fmla="*/ 384 h 672"/>
                <a:gd name="T84" fmla="*/ 240 w 352"/>
                <a:gd name="T85" fmla="*/ 209 h 672"/>
                <a:gd name="T86" fmla="*/ 240 w 352"/>
                <a:gd name="T87" fmla="*/ 176 h 672"/>
                <a:gd name="T88" fmla="*/ 240 w 352"/>
                <a:gd name="T89" fmla="*/ 144 h 672"/>
                <a:gd name="T90" fmla="*/ 240 w 352"/>
                <a:gd name="T91" fmla="*/ 128 h 672"/>
                <a:gd name="T92" fmla="*/ 256 w 352"/>
                <a:gd name="T93" fmla="*/ 121 h 672"/>
                <a:gd name="T94" fmla="*/ 304 w 352"/>
                <a:gd name="T95" fmla="*/ 288 h 672"/>
                <a:gd name="T96" fmla="*/ 319 w 352"/>
                <a:gd name="T97" fmla="*/ 313 h 672"/>
                <a:gd name="T98" fmla="*/ 336 w 352"/>
                <a:gd name="T99" fmla="*/ 313 h 672"/>
                <a:gd name="T100" fmla="*/ 352 w 352"/>
                <a:gd name="T101" fmla="*/ 313 h 672"/>
                <a:gd name="T102" fmla="*/ 352 w 352"/>
                <a:gd name="T103" fmla="*/ 295 h 672"/>
                <a:gd name="T104" fmla="*/ 352 w 352"/>
                <a:gd name="T105" fmla="*/ 280 h 672"/>
                <a:gd name="T106" fmla="*/ 296 w 352"/>
                <a:gd name="T107" fmla="*/ 80 h 672"/>
                <a:gd name="T108" fmla="*/ 288 w 352"/>
                <a:gd name="T109" fmla="*/ 48 h 672"/>
                <a:gd name="T110" fmla="*/ 271 w 352"/>
                <a:gd name="T111" fmla="*/ 32 h 672"/>
                <a:gd name="T112" fmla="*/ 248 w 352"/>
                <a:gd name="T113" fmla="*/ 17 h 672"/>
                <a:gd name="T114" fmla="*/ 215 w 352"/>
                <a:gd name="T115" fmla="*/ 0 h 6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2"/>
                <a:gd name="T175" fmla="*/ 0 h 672"/>
                <a:gd name="T176" fmla="*/ 352 w 352"/>
                <a:gd name="T177" fmla="*/ 672 h 6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2" h="672">
                  <a:moveTo>
                    <a:pt x="215" y="0"/>
                  </a:moveTo>
                  <a:lnTo>
                    <a:pt x="144" y="0"/>
                  </a:lnTo>
                  <a:lnTo>
                    <a:pt x="112" y="7"/>
                  </a:lnTo>
                  <a:lnTo>
                    <a:pt x="87" y="25"/>
                  </a:lnTo>
                  <a:lnTo>
                    <a:pt x="64" y="40"/>
                  </a:lnTo>
                  <a:lnTo>
                    <a:pt x="56" y="48"/>
                  </a:lnTo>
                  <a:lnTo>
                    <a:pt x="48" y="80"/>
                  </a:lnTo>
                  <a:lnTo>
                    <a:pt x="0" y="272"/>
                  </a:lnTo>
                  <a:lnTo>
                    <a:pt x="0" y="288"/>
                  </a:lnTo>
                  <a:lnTo>
                    <a:pt x="8" y="305"/>
                  </a:lnTo>
                  <a:lnTo>
                    <a:pt x="23" y="305"/>
                  </a:lnTo>
                  <a:lnTo>
                    <a:pt x="31" y="295"/>
                  </a:lnTo>
                  <a:lnTo>
                    <a:pt x="39" y="288"/>
                  </a:lnTo>
                  <a:lnTo>
                    <a:pt x="87" y="121"/>
                  </a:lnTo>
                  <a:lnTo>
                    <a:pt x="96" y="128"/>
                  </a:lnTo>
                  <a:lnTo>
                    <a:pt x="104" y="161"/>
                  </a:lnTo>
                  <a:lnTo>
                    <a:pt x="104" y="209"/>
                  </a:lnTo>
                  <a:lnTo>
                    <a:pt x="48" y="384"/>
                  </a:lnTo>
                  <a:lnTo>
                    <a:pt x="104" y="384"/>
                  </a:lnTo>
                  <a:lnTo>
                    <a:pt x="104" y="631"/>
                  </a:lnTo>
                  <a:lnTo>
                    <a:pt x="104" y="656"/>
                  </a:lnTo>
                  <a:lnTo>
                    <a:pt x="112" y="664"/>
                  </a:lnTo>
                  <a:lnTo>
                    <a:pt x="119" y="672"/>
                  </a:lnTo>
                  <a:lnTo>
                    <a:pt x="144" y="672"/>
                  </a:lnTo>
                  <a:lnTo>
                    <a:pt x="152" y="664"/>
                  </a:lnTo>
                  <a:lnTo>
                    <a:pt x="160" y="656"/>
                  </a:lnTo>
                  <a:lnTo>
                    <a:pt x="160" y="631"/>
                  </a:lnTo>
                  <a:lnTo>
                    <a:pt x="160" y="409"/>
                  </a:lnTo>
                  <a:lnTo>
                    <a:pt x="160" y="401"/>
                  </a:lnTo>
                  <a:lnTo>
                    <a:pt x="167" y="391"/>
                  </a:lnTo>
                  <a:lnTo>
                    <a:pt x="175" y="401"/>
                  </a:lnTo>
                  <a:lnTo>
                    <a:pt x="175" y="409"/>
                  </a:lnTo>
                  <a:lnTo>
                    <a:pt x="175" y="631"/>
                  </a:lnTo>
                  <a:lnTo>
                    <a:pt x="183" y="656"/>
                  </a:lnTo>
                  <a:lnTo>
                    <a:pt x="192" y="664"/>
                  </a:lnTo>
                  <a:lnTo>
                    <a:pt x="208" y="672"/>
                  </a:lnTo>
                  <a:lnTo>
                    <a:pt x="231" y="672"/>
                  </a:lnTo>
                  <a:lnTo>
                    <a:pt x="240" y="664"/>
                  </a:lnTo>
                  <a:lnTo>
                    <a:pt x="240" y="656"/>
                  </a:lnTo>
                  <a:lnTo>
                    <a:pt x="240" y="631"/>
                  </a:lnTo>
                  <a:lnTo>
                    <a:pt x="240" y="384"/>
                  </a:lnTo>
                  <a:lnTo>
                    <a:pt x="304" y="384"/>
                  </a:lnTo>
                  <a:lnTo>
                    <a:pt x="240" y="209"/>
                  </a:lnTo>
                  <a:lnTo>
                    <a:pt x="240" y="176"/>
                  </a:lnTo>
                  <a:lnTo>
                    <a:pt x="240" y="144"/>
                  </a:lnTo>
                  <a:lnTo>
                    <a:pt x="240" y="128"/>
                  </a:lnTo>
                  <a:lnTo>
                    <a:pt x="256" y="121"/>
                  </a:lnTo>
                  <a:lnTo>
                    <a:pt x="304" y="288"/>
                  </a:lnTo>
                  <a:lnTo>
                    <a:pt x="319" y="313"/>
                  </a:lnTo>
                  <a:lnTo>
                    <a:pt x="336" y="313"/>
                  </a:lnTo>
                  <a:lnTo>
                    <a:pt x="352" y="313"/>
                  </a:lnTo>
                  <a:lnTo>
                    <a:pt x="352" y="295"/>
                  </a:lnTo>
                  <a:lnTo>
                    <a:pt x="352" y="280"/>
                  </a:lnTo>
                  <a:lnTo>
                    <a:pt x="296" y="80"/>
                  </a:lnTo>
                  <a:lnTo>
                    <a:pt x="288" y="48"/>
                  </a:lnTo>
                  <a:lnTo>
                    <a:pt x="271" y="32"/>
                  </a:lnTo>
                  <a:lnTo>
                    <a:pt x="248" y="17"/>
                  </a:lnTo>
                  <a:lnTo>
                    <a:pt x="215" y="0"/>
                  </a:lnTo>
                  <a:close/>
                </a:path>
              </a:pathLst>
            </a:custGeom>
            <a:solidFill>
              <a:srgbClr val="805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38" name="Oval 13"/>
            <p:cNvSpPr>
              <a:spLocks noChangeArrowheads="1"/>
            </p:cNvSpPr>
            <p:nvPr/>
          </p:nvSpPr>
          <p:spPr bwMode="auto">
            <a:xfrm>
              <a:off x="1440" y="2544"/>
              <a:ext cx="134" cy="144"/>
            </a:xfrm>
            <a:prstGeom prst="ellipse">
              <a:avLst/>
            </a:prstGeom>
            <a:solidFill>
              <a:srgbClr val="805D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3339" name="Freeform 14"/>
            <p:cNvSpPr>
              <a:spLocks/>
            </p:cNvSpPr>
            <p:nvPr/>
          </p:nvSpPr>
          <p:spPr bwMode="auto">
            <a:xfrm>
              <a:off x="1688" y="2688"/>
              <a:ext cx="361" cy="672"/>
            </a:xfrm>
            <a:custGeom>
              <a:avLst/>
              <a:gdLst>
                <a:gd name="T0" fmla="*/ 215 w 361"/>
                <a:gd name="T1" fmla="*/ 0 h 672"/>
                <a:gd name="T2" fmla="*/ 151 w 361"/>
                <a:gd name="T3" fmla="*/ 0 h 672"/>
                <a:gd name="T4" fmla="*/ 111 w 361"/>
                <a:gd name="T5" fmla="*/ 8 h 672"/>
                <a:gd name="T6" fmla="*/ 88 w 361"/>
                <a:gd name="T7" fmla="*/ 25 h 672"/>
                <a:gd name="T8" fmla="*/ 71 w 361"/>
                <a:gd name="T9" fmla="*/ 40 h 672"/>
                <a:gd name="T10" fmla="*/ 63 w 361"/>
                <a:gd name="T11" fmla="*/ 48 h 672"/>
                <a:gd name="T12" fmla="*/ 55 w 361"/>
                <a:gd name="T13" fmla="*/ 81 h 672"/>
                <a:gd name="T14" fmla="*/ 0 w 361"/>
                <a:gd name="T15" fmla="*/ 273 h 672"/>
                <a:gd name="T16" fmla="*/ 0 w 361"/>
                <a:gd name="T17" fmla="*/ 288 h 672"/>
                <a:gd name="T18" fmla="*/ 7 w 361"/>
                <a:gd name="T19" fmla="*/ 303 h 672"/>
                <a:gd name="T20" fmla="*/ 23 w 361"/>
                <a:gd name="T21" fmla="*/ 303 h 672"/>
                <a:gd name="T22" fmla="*/ 40 w 361"/>
                <a:gd name="T23" fmla="*/ 296 h 672"/>
                <a:gd name="T24" fmla="*/ 48 w 361"/>
                <a:gd name="T25" fmla="*/ 288 h 672"/>
                <a:gd name="T26" fmla="*/ 88 w 361"/>
                <a:gd name="T27" fmla="*/ 121 h 672"/>
                <a:gd name="T28" fmla="*/ 96 w 361"/>
                <a:gd name="T29" fmla="*/ 129 h 672"/>
                <a:gd name="T30" fmla="*/ 103 w 361"/>
                <a:gd name="T31" fmla="*/ 159 h 672"/>
                <a:gd name="T32" fmla="*/ 103 w 361"/>
                <a:gd name="T33" fmla="*/ 207 h 672"/>
                <a:gd name="T34" fmla="*/ 55 w 361"/>
                <a:gd name="T35" fmla="*/ 384 h 672"/>
                <a:gd name="T36" fmla="*/ 103 w 361"/>
                <a:gd name="T37" fmla="*/ 384 h 672"/>
                <a:gd name="T38" fmla="*/ 103 w 361"/>
                <a:gd name="T39" fmla="*/ 639 h 672"/>
                <a:gd name="T40" fmla="*/ 103 w 361"/>
                <a:gd name="T41" fmla="*/ 657 h 672"/>
                <a:gd name="T42" fmla="*/ 111 w 361"/>
                <a:gd name="T43" fmla="*/ 664 h 672"/>
                <a:gd name="T44" fmla="*/ 119 w 361"/>
                <a:gd name="T45" fmla="*/ 672 h 672"/>
                <a:gd name="T46" fmla="*/ 151 w 361"/>
                <a:gd name="T47" fmla="*/ 672 h 672"/>
                <a:gd name="T48" fmla="*/ 159 w 361"/>
                <a:gd name="T49" fmla="*/ 664 h 672"/>
                <a:gd name="T50" fmla="*/ 167 w 361"/>
                <a:gd name="T51" fmla="*/ 657 h 672"/>
                <a:gd name="T52" fmla="*/ 167 w 361"/>
                <a:gd name="T53" fmla="*/ 639 h 672"/>
                <a:gd name="T54" fmla="*/ 167 w 361"/>
                <a:gd name="T55" fmla="*/ 409 h 672"/>
                <a:gd name="T56" fmla="*/ 167 w 361"/>
                <a:gd name="T57" fmla="*/ 399 h 672"/>
                <a:gd name="T58" fmla="*/ 176 w 361"/>
                <a:gd name="T59" fmla="*/ 392 h 672"/>
                <a:gd name="T60" fmla="*/ 176 w 361"/>
                <a:gd name="T61" fmla="*/ 399 h 672"/>
                <a:gd name="T62" fmla="*/ 176 w 361"/>
                <a:gd name="T63" fmla="*/ 409 h 672"/>
                <a:gd name="T64" fmla="*/ 176 w 361"/>
                <a:gd name="T65" fmla="*/ 639 h 672"/>
                <a:gd name="T66" fmla="*/ 184 w 361"/>
                <a:gd name="T67" fmla="*/ 657 h 672"/>
                <a:gd name="T68" fmla="*/ 192 w 361"/>
                <a:gd name="T69" fmla="*/ 664 h 672"/>
                <a:gd name="T70" fmla="*/ 207 w 361"/>
                <a:gd name="T71" fmla="*/ 672 h 672"/>
                <a:gd name="T72" fmla="*/ 232 w 361"/>
                <a:gd name="T73" fmla="*/ 672 h 672"/>
                <a:gd name="T74" fmla="*/ 247 w 361"/>
                <a:gd name="T75" fmla="*/ 664 h 672"/>
                <a:gd name="T76" fmla="*/ 247 w 361"/>
                <a:gd name="T77" fmla="*/ 657 h 672"/>
                <a:gd name="T78" fmla="*/ 247 w 361"/>
                <a:gd name="T79" fmla="*/ 639 h 672"/>
                <a:gd name="T80" fmla="*/ 247 w 361"/>
                <a:gd name="T81" fmla="*/ 384 h 672"/>
                <a:gd name="T82" fmla="*/ 303 w 361"/>
                <a:gd name="T83" fmla="*/ 384 h 672"/>
                <a:gd name="T84" fmla="*/ 247 w 361"/>
                <a:gd name="T85" fmla="*/ 207 h 672"/>
                <a:gd name="T86" fmla="*/ 247 w 361"/>
                <a:gd name="T87" fmla="*/ 177 h 672"/>
                <a:gd name="T88" fmla="*/ 247 w 361"/>
                <a:gd name="T89" fmla="*/ 144 h 672"/>
                <a:gd name="T90" fmla="*/ 247 w 361"/>
                <a:gd name="T91" fmla="*/ 129 h 672"/>
                <a:gd name="T92" fmla="*/ 263 w 361"/>
                <a:gd name="T93" fmla="*/ 121 h 672"/>
                <a:gd name="T94" fmla="*/ 303 w 361"/>
                <a:gd name="T95" fmla="*/ 288 h 672"/>
                <a:gd name="T96" fmla="*/ 320 w 361"/>
                <a:gd name="T97" fmla="*/ 313 h 672"/>
                <a:gd name="T98" fmla="*/ 343 w 361"/>
                <a:gd name="T99" fmla="*/ 313 h 672"/>
                <a:gd name="T100" fmla="*/ 361 w 361"/>
                <a:gd name="T101" fmla="*/ 313 h 672"/>
                <a:gd name="T102" fmla="*/ 361 w 361"/>
                <a:gd name="T103" fmla="*/ 296 h 672"/>
                <a:gd name="T104" fmla="*/ 361 w 361"/>
                <a:gd name="T105" fmla="*/ 280 h 672"/>
                <a:gd name="T106" fmla="*/ 295 w 361"/>
                <a:gd name="T107" fmla="*/ 81 h 672"/>
                <a:gd name="T108" fmla="*/ 288 w 361"/>
                <a:gd name="T109" fmla="*/ 48 h 672"/>
                <a:gd name="T110" fmla="*/ 272 w 361"/>
                <a:gd name="T111" fmla="*/ 33 h 672"/>
                <a:gd name="T112" fmla="*/ 255 w 361"/>
                <a:gd name="T113" fmla="*/ 15 h 672"/>
                <a:gd name="T114" fmla="*/ 215 w 361"/>
                <a:gd name="T115" fmla="*/ 0 h 6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61"/>
                <a:gd name="T175" fmla="*/ 0 h 672"/>
                <a:gd name="T176" fmla="*/ 361 w 361"/>
                <a:gd name="T177" fmla="*/ 672 h 6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61" h="672">
                  <a:moveTo>
                    <a:pt x="215" y="0"/>
                  </a:moveTo>
                  <a:lnTo>
                    <a:pt x="151" y="0"/>
                  </a:lnTo>
                  <a:lnTo>
                    <a:pt x="111" y="8"/>
                  </a:lnTo>
                  <a:lnTo>
                    <a:pt x="88" y="25"/>
                  </a:lnTo>
                  <a:lnTo>
                    <a:pt x="71" y="40"/>
                  </a:lnTo>
                  <a:lnTo>
                    <a:pt x="63" y="48"/>
                  </a:lnTo>
                  <a:lnTo>
                    <a:pt x="55" y="81"/>
                  </a:lnTo>
                  <a:lnTo>
                    <a:pt x="0" y="273"/>
                  </a:lnTo>
                  <a:lnTo>
                    <a:pt x="0" y="288"/>
                  </a:lnTo>
                  <a:lnTo>
                    <a:pt x="7" y="303"/>
                  </a:lnTo>
                  <a:lnTo>
                    <a:pt x="23" y="303"/>
                  </a:lnTo>
                  <a:lnTo>
                    <a:pt x="40" y="296"/>
                  </a:lnTo>
                  <a:lnTo>
                    <a:pt x="48" y="288"/>
                  </a:lnTo>
                  <a:lnTo>
                    <a:pt x="88" y="121"/>
                  </a:lnTo>
                  <a:lnTo>
                    <a:pt x="96" y="129"/>
                  </a:lnTo>
                  <a:lnTo>
                    <a:pt x="103" y="159"/>
                  </a:lnTo>
                  <a:lnTo>
                    <a:pt x="103" y="207"/>
                  </a:lnTo>
                  <a:lnTo>
                    <a:pt x="55" y="384"/>
                  </a:lnTo>
                  <a:lnTo>
                    <a:pt x="103" y="384"/>
                  </a:lnTo>
                  <a:lnTo>
                    <a:pt x="103" y="639"/>
                  </a:lnTo>
                  <a:lnTo>
                    <a:pt x="103" y="657"/>
                  </a:lnTo>
                  <a:lnTo>
                    <a:pt x="111" y="664"/>
                  </a:lnTo>
                  <a:lnTo>
                    <a:pt x="119" y="672"/>
                  </a:lnTo>
                  <a:lnTo>
                    <a:pt x="151" y="672"/>
                  </a:lnTo>
                  <a:lnTo>
                    <a:pt x="159" y="664"/>
                  </a:lnTo>
                  <a:lnTo>
                    <a:pt x="167" y="657"/>
                  </a:lnTo>
                  <a:lnTo>
                    <a:pt x="167" y="639"/>
                  </a:lnTo>
                  <a:lnTo>
                    <a:pt x="167" y="409"/>
                  </a:lnTo>
                  <a:lnTo>
                    <a:pt x="167" y="399"/>
                  </a:lnTo>
                  <a:lnTo>
                    <a:pt x="176" y="392"/>
                  </a:lnTo>
                  <a:lnTo>
                    <a:pt x="176" y="399"/>
                  </a:lnTo>
                  <a:lnTo>
                    <a:pt x="176" y="409"/>
                  </a:lnTo>
                  <a:lnTo>
                    <a:pt x="176" y="639"/>
                  </a:lnTo>
                  <a:lnTo>
                    <a:pt x="184" y="657"/>
                  </a:lnTo>
                  <a:lnTo>
                    <a:pt x="192" y="664"/>
                  </a:lnTo>
                  <a:lnTo>
                    <a:pt x="207" y="672"/>
                  </a:lnTo>
                  <a:lnTo>
                    <a:pt x="232" y="672"/>
                  </a:lnTo>
                  <a:lnTo>
                    <a:pt x="247" y="664"/>
                  </a:lnTo>
                  <a:lnTo>
                    <a:pt x="247" y="657"/>
                  </a:lnTo>
                  <a:lnTo>
                    <a:pt x="247" y="639"/>
                  </a:lnTo>
                  <a:lnTo>
                    <a:pt x="247" y="384"/>
                  </a:lnTo>
                  <a:lnTo>
                    <a:pt x="303" y="384"/>
                  </a:lnTo>
                  <a:lnTo>
                    <a:pt x="247" y="207"/>
                  </a:lnTo>
                  <a:lnTo>
                    <a:pt x="247" y="177"/>
                  </a:lnTo>
                  <a:lnTo>
                    <a:pt x="247" y="144"/>
                  </a:lnTo>
                  <a:lnTo>
                    <a:pt x="247" y="129"/>
                  </a:lnTo>
                  <a:lnTo>
                    <a:pt x="263" y="121"/>
                  </a:lnTo>
                  <a:lnTo>
                    <a:pt x="303" y="288"/>
                  </a:lnTo>
                  <a:lnTo>
                    <a:pt x="320" y="313"/>
                  </a:lnTo>
                  <a:lnTo>
                    <a:pt x="343" y="313"/>
                  </a:lnTo>
                  <a:lnTo>
                    <a:pt x="361" y="313"/>
                  </a:lnTo>
                  <a:lnTo>
                    <a:pt x="361" y="296"/>
                  </a:lnTo>
                  <a:lnTo>
                    <a:pt x="361" y="280"/>
                  </a:lnTo>
                  <a:lnTo>
                    <a:pt x="295" y="81"/>
                  </a:lnTo>
                  <a:lnTo>
                    <a:pt x="288" y="48"/>
                  </a:lnTo>
                  <a:lnTo>
                    <a:pt x="272" y="33"/>
                  </a:lnTo>
                  <a:lnTo>
                    <a:pt x="255" y="15"/>
                  </a:lnTo>
                  <a:lnTo>
                    <a:pt x="215" y="0"/>
                  </a:lnTo>
                  <a:close/>
                </a:path>
              </a:pathLst>
            </a:custGeom>
            <a:solidFill>
              <a:srgbClr val="805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40" name="Oval 15"/>
            <p:cNvSpPr>
              <a:spLocks noChangeArrowheads="1"/>
            </p:cNvSpPr>
            <p:nvPr/>
          </p:nvSpPr>
          <p:spPr bwMode="auto">
            <a:xfrm>
              <a:off x="1791" y="2536"/>
              <a:ext cx="144" cy="144"/>
            </a:xfrm>
            <a:prstGeom prst="ellipse">
              <a:avLst/>
            </a:prstGeom>
            <a:solidFill>
              <a:srgbClr val="805D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3341" name="Freeform 16"/>
            <p:cNvSpPr>
              <a:spLocks/>
            </p:cNvSpPr>
            <p:nvPr/>
          </p:nvSpPr>
          <p:spPr bwMode="auto">
            <a:xfrm>
              <a:off x="2049" y="2688"/>
              <a:ext cx="351" cy="672"/>
            </a:xfrm>
            <a:custGeom>
              <a:avLst/>
              <a:gdLst>
                <a:gd name="T0" fmla="*/ 207 w 351"/>
                <a:gd name="T1" fmla="*/ 0 h 672"/>
                <a:gd name="T2" fmla="*/ 144 w 351"/>
                <a:gd name="T3" fmla="*/ 0 h 672"/>
                <a:gd name="T4" fmla="*/ 111 w 351"/>
                <a:gd name="T5" fmla="*/ 8 h 672"/>
                <a:gd name="T6" fmla="*/ 86 w 351"/>
                <a:gd name="T7" fmla="*/ 25 h 672"/>
                <a:gd name="T8" fmla="*/ 63 w 351"/>
                <a:gd name="T9" fmla="*/ 40 h 672"/>
                <a:gd name="T10" fmla="*/ 55 w 351"/>
                <a:gd name="T11" fmla="*/ 48 h 672"/>
                <a:gd name="T12" fmla="*/ 48 w 351"/>
                <a:gd name="T13" fmla="*/ 81 h 672"/>
                <a:gd name="T14" fmla="*/ 0 w 351"/>
                <a:gd name="T15" fmla="*/ 273 h 672"/>
                <a:gd name="T16" fmla="*/ 0 w 351"/>
                <a:gd name="T17" fmla="*/ 288 h 672"/>
                <a:gd name="T18" fmla="*/ 7 w 351"/>
                <a:gd name="T19" fmla="*/ 303 h 672"/>
                <a:gd name="T20" fmla="*/ 15 w 351"/>
                <a:gd name="T21" fmla="*/ 303 h 672"/>
                <a:gd name="T22" fmla="*/ 30 w 351"/>
                <a:gd name="T23" fmla="*/ 296 h 672"/>
                <a:gd name="T24" fmla="*/ 38 w 351"/>
                <a:gd name="T25" fmla="*/ 288 h 672"/>
                <a:gd name="T26" fmla="*/ 86 w 351"/>
                <a:gd name="T27" fmla="*/ 121 h 672"/>
                <a:gd name="T28" fmla="*/ 96 w 351"/>
                <a:gd name="T29" fmla="*/ 129 h 672"/>
                <a:gd name="T30" fmla="*/ 103 w 351"/>
                <a:gd name="T31" fmla="*/ 159 h 672"/>
                <a:gd name="T32" fmla="*/ 103 w 351"/>
                <a:gd name="T33" fmla="*/ 207 h 672"/>
                <a:gd name="T34" fmla="*/ 48 w 351"/>
                <a:gd name="T35" fmla="*/ 384 h 672"/>
                <a:gd name="T36" fmla="*/ 103 w 351"/>
                <a:gd name="T37" fmla="*/ 384 h 672"/>
                <a:gd name="T38" fmla="*/ 103 w 351"/>
                <a:gd name="T39" fmla="*/ 639 h 672"/>
                <a:gd name="T40" fmla="*/ 103 w 351"/>
                <a:gd name="T41" fmla="*/ 657 h 672"/>
                <a:gd name="T42" fmla="*/ 111 w 351"/>
                <a:gd name="T43" fmla="*/ 664 h 672"/>
                <a:gd name="T44" fmla="*/ 111 w 351"/>
                <a:gd name="T45" fmla="*/ 672 h 672"/>
                <a:gd name="T46" fmla="*/ 144 w 351"/>
                <a:gd name="T47" fmla="*/ 672 h 672"/>
                <a:gd name="T48" fmla="*/ 151 w 351"/>
                <a:gd name="T49" fmla="*/ 664 h 672"/>
                <a:gd name="T50" fmla="*/ 159 w 351"/>
                <a:gd name="T51" fmla="*/ 657 h 672"/>
                <a:gd name="T52" fmla="*/ 159 w 351"/>
                <a:gd name="T53" fmla="*/ 639 h 672"/>
                <a:gd name="T54" fmla="*/ 159 w 351"/>
                <a:gd name="T55" fmla="*/ 409 h 672"/>
                <a:gd name="T56" fmla="*/ 159 w 351"/>
                <a:gd name="T57" fmla="*/ 399 h 672"/>
                <a:gd name="T58" fmla="*/ 167 w 351"/>
                <a:gd name="T59" fmla="*/ 392 h 672"/>
                <a:gd name="T60" fmla="*/ 174 w 351"/>
                <a:gd name="T61" fmla="*/ 399 h 672"/>
                <a:gd name="T62" fmla="*/ 174 w 351"/>
                <a:gd name="T63" fmla="*/ 409 h 672"/>
                <a:gd name="T64" fmla="*/ 174 w 351"/>
                <a:gd name="T65" fmla="*/ 639 h 672"/>
                <a:gd name="T66" fmla="*/ 182 w 351"/>
                <a:gd name="T67" fmla="*/ 657 h 672"/>
                <a:gd name="T68" fmla="*/ 192 w 351"/>
                <a:gd name="T69" fmla="*/ 664 h 672"/>
                <a:gd name="T70" fmla="*/ 207 w 351"/>
                <a:gd name="T71" fmla="*/ 672 h 672"/>
                <a:gd name="T72" fmla="*/ 222 w 351"/>
                <a:gd name="T73" fmla="*/ 672 h 672"/>
                <a:gd name="T74" fmla="*/ 240 w 351"/>
                <a:gd name="T75" fmla="*/ 664 h 672"/>
                <a:gd name="T76" fmla="*/ 240 w 351"/>
                <a:gd name="T77" fmla="*/ 657 h 672"/>
                <a:gd name="T78" fmla="*/ 240 w 351"/>
                <a:gd name="T79" fmla="*/ 639 h 672"/>
                <a:gd name="T80" fmla="*/ 240 w 351"/>
                <a:gd name="T81" fmla="*/ 384 h 672"/>
                <a:gd name="T82" fmla="*/ 303 w 351"/>
                <a:gd name="T83" fmla="*/ 384 h 672"/>
                <a:gd name="T84" fmla="*/ 240 w 351"/>
                <a:gd name="T85" fmla="*/ 207 h 672"/>
                <a:gd name="T86" fmla="*/ 240 w 351"/>
                <a:gd name="T87" fmla="*/ 177 h 672"/>
                <a:gd name="T88" fmla="*/ 240 w 351"/>
                <a:gd name="T89" fmla="*/ 144 h 672"/>
                <a:gd name="T90" fmla="*/ 240 w 351"/>
                <a:gd name="T91" fmla="*/ 129 h 672"/>
                <a:gd name="T92" fmla="*/ 255 w 351"/>
                <a:gd name="T93" fmla="*/ 121 h 672"/>
                <a:gd name="T94" fmla="*/ 303 w 351"/>
                <a:gd name="T95" fmla="*/ 288 h 672"/>
                <a:gd name="T96" fmla="*/ 311 w 351"/>
                <a:gd name="T97" fmla="*/ 313 h 672"/>
                <a:gd name="T98" fmla="*/ 336 w 351"/>
                <a:gd name="T99" fmla="*/ 313 h 672"/>
                <a:gd name="T100" fmla="*/ 351 w 351"/>
                <a:gd name="T101" fmla="*/ 313 h 672"/>
                <a:gd name="T102" fmla="*/ 351 w 351"/>
                <a:gd name="T103" fmla="*/ 296 h 672"/>
                <a:gd name="T104" fmla="*/ 351 w 351"/>
                <a:gd name="T105" fmla="*/ 280 h 672"/>
                <a:gd name="T106" fmla="*/ 295 w 351"/>
                <a:gd name="T107" fmla="*/ 81 h 672"/>
                <a:gd name="T108" fmla="*/ 288 w 351"/>
                <a:gd name="T109" fmla="*/ 48 h 672"/>
                <a:gd name="T110" fmla="*/ 270 w 351"/>
                <a:gd name="T111" fmla="*/ 33 h 672"/>
                <a:gd name="T112" fmla="*/ 247 w 351"/>
                <a:gd name="T113" fmla="*/ 15 h 672"/>
                <a:gd name="T114" fmla="*/ 207 w 351"/>
                <a:gd name="T115" fmla="*/ 0 h 6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1"/>
                <a:gd name="T175" fmla="*/ 0 h 672"/>
                <a:gd name="T176" fmla="*/ 351 w 351"/>
                <a:gd name="T177" fmla="*/ 672 h 6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1" h="672">
                  <a:moveTo>
                    <a:pt x="207" y="0"/>
                  </a:moveTo>
                  <a:lnTo>
                    <a:pt x="144" y="0"/>
                  </a:lnTo>
                  <a:lnTo>
                    <a:pt x="111" y="8"/>
                  </a:lnTo>
                  <a:lnTo>
                    <a:pt x="86" y="25"/>
                  </a:lnTo>
                  <a:lnTo>
                    <a:pt x="63" y="40"/>
                  </a:lnTo>
                  <a:lnTo>
                    <a:pt x="55" y="48"/>
                  </a:lnTo>
                  <a:lnTo>
                    <a:pt x="48" y="81"/>
                  </a:lnTo>
                  <a:lnTo>
                    <a:pt x="0" y="273"/>
                  </a:lnTo>
                  <a:lnTo>
                    <a:pt x="0" y="288"/>
                  </a:lnTo>
                  <a:lnTo>
                    <a:pt x="7" y="303"/>
                  </a:lnTo>
                  <a:lnTo>
                    <a:pt x="15" y="303"/>
                  </a:lnTo>
                  <a:lnTo>
                    <a:pt x="30" y="296"/>
                  </a:lnTo>
                  <a:lnTo>
                    <a:pt x="38" y="288"/>
                  </a:lnTo>
                  <a:lnTo>
                    <a:pt x="86" y="121"/>
                  </a:lnTo>
                  <a:lnTo>
                    <a:pt x="96" y="129"/>
                  </a:lnTo>
                  <a:lnTo>
                    <a:pt x="103" y="159"/>
                  </a:lnTo>
                  <a:lnTo>
                    <a:pt x="103" y="207"/>
                  </a:lnTo>
                  <a:lnTo>
                    <a:pt x="48" y="384"/>
                  </a:lnTo>
                  <a:lnTo>
                    <a:pt x="103" y="384"/>
                  </a:lnTo>
                  <a:lnTo>
                    <a:pt x="103" y="639"/>
                  </a:lnTo>
                  <a:lnTo>
                    <a:pt x="103" y="657"/>
                  </a:lnTo>
                  <a:lnTo>
                    <a:pt x="111" y="664"/>
                  </a:lnTo>
                  <a:lnTo>
                    <a:pt x="111" y="672"/>
                  </a:lnTo>
                  <a:lnTo>
                    <a:pt x="144" y="672"/>
                  </a:lnTo>
                  <a:lnTo>
                    <a:pt x="151" y="664"/>
                  </a:lnTo>
                  <a:lnTo>
                    <a:pt x="159" y="657"/>
                  </a:lnTo>
                  <a:lnTo>
                    <a:pt x="159" y="639"/>
                  </a:lnTo>
                  <a:lnTo>
                    <a:pt x="159" y="409"/>
                  </a:lnTo>
                  <a:lnTo>
                    <a:pt x="159" y="399"/>
                  </a:lnTo>
                  <a:lnTo>
                    <a:pt x="167" y="392"/>
                  </a:lnTo>
                  <a:lnTo>
                    <a:pt x="174" y="399"/>
                  </a:lnTo>
                  <a:lnTo>
                    <a:pt x="174" y="409"/>
                  </a:lnTo>
                  <a:lnTo>
                    <a:pt x="174" y="639"/>
                  </a:lnTo>
                  <a:lnTo>
                    <a:pt x="182" y="657"/>
                  </a:lnTo>
                  <a:lnTo>
                    <a:pt x="192" y="664"/>
                  </a:lnTo>
                  <a:lnTo>
                    <a:pt x="207" y="672"/>
                  </a:lnTo>
                  <a:lnTo>
                    <a:pt x="222" y="672"/>
                  </a:lnTo>
                  <a:lnTo>
                    <a:pt x="240" y="664"/>
                  </a:lnTo>
                  <a:lnTo>
                    <a:pt x="240" y="657"/>
                  </a:lnTo>
                  <a:lnTo>
                    <a:pt x="240" y="639"/>
                  </a:lnTo>
                  <a:lnTo>
                    <a:pt x="240" y="384"/>
                  </a:lnTo>
                  <a:lnTo>
                    <a:pt x="303" y="384"/>
                  </a:lnTo>
                  <a:lnTo>
                    <a:pt x="240" y="207"/>
                  </a:lnTo>
                  <a:lnTo>
                    <a:pt x="240" y="177"/>
                  </a:lnTo>
                  <a:lnTo>
                    <a:pt x="240" y="144"/>
                  </a:lnTo>
                  <a:lnTo>
                    <a:pt x="240" y="129"/>
                  </a:lnTo>
                  <a:lnTo>
                    <a:pt x="255" y="121"/>
                  </a:lnTo>
                  <a:lnTo>
                    <a:pt x="303" y="288"/>
                  </a:lnTo>
                  <a:lnTo>
                    <a:pt x="311" y="313"/>
                  </a:lnTo>
                  <a:lnTo>
                    <a:pt x="336" y="313"/>
                  </a:lnTo>
                  <a:lnTo>
                    <a:pt x="351" y="313"/>
                  </a:lnTo>
                  <a:lnTo>
                    <a:pt x="351" y="296"/>
                  </a:lnTo>
                  <a:lnTo>
                    <a:pt x="351" y="280"/>
                  </a:lnTo>
                  <a:lnTo>
                    <a:pt x="295" y="81"/>
                  </a:lnTo>
                  <a:lnTo>
                    <a:pt x="288" y="48"/>
                  </a:lnTo>
                  <a:lnTo>
                    <a:pt x="270" y="33"/>
                  </a:lnTo>
                  <a:lnTo>
                    <a:pt x="247" y="15"/>
                  </a:lnTo>
                  <a:lnTo>
                    <a:pt x="207" y="0"/>
                  </a:lnTo>
                  <a:close/>
                </a:path>
              </a:pathLst>
            </a:custGeom>
            <a:solidFill>
              <a:srgbClr val="805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42" name="Oval 17"/>
            <p:cNvSpPr>
              <a:spLocks noChangeArrowheads="1"/>
            </p:cNvSpPr>
            <p:nvPr/>
          </p:nvSpPr>
          <p:spPr bwMode="auto">
            <a:xfrm>
              <a:off x="2152" y="2536"/>
              <a:ext cx="135" cy="144"/>
            </a:xfrm>
            <a:prstGeom prst="ellipse">
              <a:avLst/>
            </a:prstGeom>
            <a:solidFill>
              <a:srgbClr val="805D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grpSp>
      <p:grpSp>
        <p:nvGrpSpPr>
          <p:cNvPr id="13317" name="Group 18"/>
          <p:cNvGrpSpPr>
            <a:grpSpLocks/>
          </p:cNvGrpSpPr>
          <p:nvPr/>
        </p:nvGrpSpPr>
        <p:grpSpPr bwMode="auto">
          <a:xfrm>
            <a:off x="6527801" y="3141663"/>
            <a:ext cx="1535113" cy="2627312"/>
            <a:chOff x="3568" y="1705"/>
            <a:chExt cx="1088" cy="1655"/>
          </a:xfrm>
        </p:grpSpPr>
        <p:sp>
          <p:nvSpPr>
            <p:cNvPr id="13319" name="Freeform 19"/>
            <p:cNvSpPr>
              <a:spLocks/>
            </p:cNvSpPr>
            <p:nvPr/>
          </p:nvSpPr>
          <p:spPr bwMode="auto">
            <a:xfrm>
              <a:off x="3585" y="2688"/>
              <a:ext cx="351" cy="672"/>
            </a:xfrm>
            <a:custGeom>
              <a:avLst/>
              <a:gdLst>
                <a:gd name="T0" fmla="*/ 215 w 351"/>
                <a:gd name="T1" fmla="*/ 0 h 672"/>
                <a:gd name="T2" fmla="*/ 151 w 351"/>
                <a:gd name="T3" fmla="*/ 0 h 672"/>
                <a:gd name="T4" fmla="*/ 103 w 351"/>
                <a:gd name="T5" fmla="*/ 8 h 672"/>
                <a:gd name="T6" fmla="*/ 79 w 351"/>
                <a:gd name="T7" fmla="*/ 25 h 672"/>
                <a:gd name="T8" fmla="*/ 55 w 351"/>
                <a:gd name="T9" fmla="*/ 33 h 672"/>
                <a:gd name="T10" fmla="*/ 55 w 351"/>
                <a:gd name="T11" fmla="*/ 48 h 672"/>
                <a:gd name="T12" fmla="*/ 48 w 351"/>
                <a:gd name="T13" fmla="*/ 81 h 672"/>
                <a:gd name="T14" fmla="*/ 0 w 351"/>
                <a:gd name="T15" fmla="*/ 273 h 672"/>
                <a:gd name="T16" fmla="*/ 0 w 351"/>
                <a:gd name="T17" fmla="*/ 288 h 672"/>
                <a:gd name="T18" fmla="*/ 7 w 351"/>
                <a:gd name="T19" fmla="*/ 296 h 672"/>
                <a:gd name="T20" fmla="*/ 23 w 351"/>
                <a:gd name="T21" fmla="*/ 296 h 672"/>
                <a:gd name="T22" fmla="*/ 31 w 351"/>
                <a:gd name="T23" fmla="*/ 296 h 672"/>
                <a:gd name="T24" fmla="*/ 40 w 351"/>
                <a:gd name="T25" fmla="*/ 288 h 672"/>
                <a:gd name="T26" fmla="*/ 79 w 351"/>
                <a:gd name="T27" fmla="*/ 121 h 672"/>
                <a:gd name="T28" fmla="*/ 88 w 351"/>
                <a:gd name="T29" fmla="*/ 129 h 672"/>
                <a:gd name="T30" fmla="*/ 96 w 351"/>
                <a:gd name="T31" fmla="*/ 152 h 672"/>
                <a:gd name="T32" fmla="*/ 96 w 351"/>
                <a:gd name="T33" fmla="*/ 207 h 672"/>
                <a:gd name="T34" fmla="*/ 48 w 351"/>
                <a:gd name="T35" fmla="*/ 384 h 672"/>
                <a:gd name="T36" fmla="*/ 96 w 351"/>
                <a:gd name="T37" fmla="*/ 384 h 672"/>
                <a:gd name="T38" fmla="*/ 96 w 351"/>
                <a:gd name="T39" fmla="*/ 632 h 672"/>
                <a:gd name="T40" fmla="*/ 96 w 351"/>
                <a:gd name="T41" fmla="*/ 657 h 672"/>
                <a:gd name="T42" fmla="*/ 103 w 351"/>
                <a:gd name="T43" fmla="*/ 664 h 672"/>
                <a:gd name="T44" fmla="*/ 111 w 351"/>
                <a:gd name="T45" fmla="*/ 672 h 672"/>
                <a:gd name="T46" fmla="*/ 151 w 351"/>
                <a:gd name="T47" fmla="*/ 672 h 672"/>
                <a:gd name="T48" fmla="*/ 159 w 351"/>
                <a:gd name="T49" fmla="*/ 664 h 672"/>
                <a:gd name="T50" fmla="*/ 159 w 351"/>
                <a:gd name="T51" fmla="*/ 657 h 672"/>
                <a:gd name="T52" fmla="*/ 159 w 351"/>
                <a:gd name="T53" fmla="*/ 632 h 672"/>
                <a:gd name="T54" fmla="*/ 159 w 351"/>
                <a:gd name="T55" fmla="*/ 409 h 672"/>
                <a:gd name="T56" fmla="*/ 159 w 351"/>
                <a:gd name="T57" fmla="*/ 399 h 672"/>
                <a:gd name="T58" fmla="*/ 167 w 351"/>
                <a:gd name="T59" fmla="*/ 392 h 672"/>
                <a:gd name="T60" fmla="*/ 175 w 351"/>
                <a:gd name="T61" fmla="*/ 399 h 672"/>
                <a:gd name="T62" fmla="*/ 175 w 351"/>
                <a:gd name="T63" fmla="*/ 409 h 672"/>
                <a:gd name="T64" fmla="*/ 175 w 351"/>
                <a:gd name="T65" fmla="*/ 632 h 672"/>
                <a:gd name="T66" fmla="*/ 184 w 351"/>
                <a:gd name="T67" fmla="*/ 657 h 672"/>
                <a:gd name="T68" fmla="*/ 192 w 351"/>
                <a:gd name="T69" fmla="*/ 664 h 672"/>
                <a:gd name="T70" fmla="*/ 207 w 351"/>
                <a:gd name="T71" fmla="*/ 672 h 672"/>
                <a:gd name="T72" fmla="*/ 223 w 351"/>
                <a:gd name="T73" fmla="*/ 672 h 672"/>
                <a:gd name="T74" fmla="*/ 240 w 351"/>
                <a:gd name="T75" fmla="*/ 664 h 672"/>
                <a:gd name="T76" fmla="*/ 240 w 351"/>
                <a:gd name="T77" fmla="*/ 657 h 672"/>
                <a:gd name="T78" fmla="*/ 240 w 351"/>
                <a:gd name="T79" fmla="*/ 632 h 672"/>
                <a:gd name="T80" fmla="*/ 240 w 351"/>
                <a:gd name="T81" fmla="*/ 384 h 672"/>
                <a:gd name="T82" fmla="*/ 296 w 351"/>
                <a:gd name="T83" fmla="*/ 384 h 672"/>
                <a:gd name="T84" fmla="*/ 240 w 351"/>
                <a:gd name="T85" fmla="*/ 207 h 672"/>
                <a:gd name="T86" fmla="*/ 240 w 351"/>
                <a:gd name="T87" fmla="*/ 177 h 672"/>
                <a:gd name="T88" fmla="*/ 240 w 351"/>
                <a:gd name="T89" fmla="*/ 144 h 672"/>
                <a:gd name="T90" fmla="*/ 240 w 351"/>
                <a:gd name="T91" fmla="*/ 129 h 672"/>
                <a:gd name="T92" fmla="*/ 255 w 351"/>
                <a:gd name="T93" fmla="*/ 121 h 672"/>
                <a:gd name="T94" fmla="*/ 296 w 351"/>
                <a:gd name="T95" fmla="*/ 288 h 672"/>
                <a:gd name="T96" fmla="*/ 311 w 351"/>
                <a:gd name="T97" fmla="*/ 303 h 672"/>
                <a:gd name="T98" fmla="*/ 336 w 351"/>
                <a:gd name="T99" fmla="*/ 303 h 672"/>
                <a:gd name="T100" fmla="*/ 351 w 351"/>
                <a:gd name="T101" fmla="*/ 303 h 672"/>
                <a:gd name="T102" fmla="*/ 351 w 351"/>
                <a:gd name="T103" fmla="*/ 296 h 672"/>
                <a:gd name="T104" fmla="*/ 351 w 351"/>
                <a:gd name="T105" fmla="*/ 280 h 672"/>
                <a:gd name="T106" fmla="*/ 288 w 351"/>
                <a:gd name="T107" fmla="*/ 81 h 672"/>
                <a:gd name="T108" fmla="*/ 280 w 351"/>
                <a:gd name="T109" fmla="*/ 48 h 672"/>
                <a:gd name="T110" fmla="*/ 271 w 351"/>
                <a:gd name="T111" fmla="*/ 25 h 672"/>
                <a:gd name="T112" fmla="*/ 248 w 351"/>
                <a:gd name="T113" fmla="*/ 15 h 672"/>
                <a:gd name="T114" fmla="*/ 215 w 351"/>
                <a:gd name="T115" fmla="*/ 0 h 6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1"/>
                <a:gd name="T175" fmla="*/ 0 h 672"/>
                <a:gd name="T176" fmla="*/ 351 w 351"/>
                <a:gd name="T177" fmla="*/ 672 h 6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1" h="672">
                  <a:moveTo>
                    <a:pt x="215" y="0"/>
                  </a:moveTo>
                  <a:lnTo>
                    <a:pt x="151" y="0"/>
                  </a:lnTo>
                  <a:lnTo>
                    <a:pt x="103" y="8"/>
                  </a:lnTo>
                  <a:lnTo>
                    <a:pt x="79" y="25"/>
                  </a:lnTo>
                  <a:lnTo>
                    <a:pt x="55" y="33"/>
                  </a:lnTo>
                  <a:lnTo>
                    <a:pt x="55" y="48"/>
                  </a:lnTo>
                  <a:lnTo>
                    <a:pt x="48" y="81"/>
                  </a:lnTo>
                  <a:lnTo>
                    <a:pt x="0" y="273"/>
                  </a:lnTo>
                  <a:lnTo>
                    <a:pt x="0" y="288"/>
                  </a:lnTo>
                  <a:lnTo>
                    <a:pt x="7" y="296"/>
                  </a:lnTo>
                  <a:lnTo>
                    <a:pt x="23" y="296"/>
                  </a:lnTo>
                  <a:lnTo>
                    <a:pt x="31" y="296"/>
                  </a:lnTo>
                  <a:lnTo>
                    <a:pt x="40" y="288"/>
                  </a:lnTo>
                  <a:lnTo>
                    <a:pt x="79" y="121"/>
                  </a:lnTo>
                  <a:lnTo>
                    <a:pt x="88" y="129"/>
                  </a:lnTo>
                  <a:lnTo>
                    <a:pt x="96" y="152"/>
                  </a:lnTo>
                  <a:lnTo>
                    <a:pt x="96" y="207"/>
                  </a:lnTo>
                  <a:lnTo>
                    <a:pt x="48" y="384"/>
                  </a:lnTo>
                  <a:lnTo>
                    <a:pt x="96" y="384"/>
                  </a:lnTo>
                  <a:lnTo>
                    <a:pt x="96" y="632"/>
                  </a:lnTo>
                  <a:lnTo>
                    <a:pt x="96" y="657"/>
                  </a:lnTo>
                  <a:lnTo>
                    <a:pt x="103" y="664"/>
                  </a:lnTo>
                  <a:lnTo>
                    <a:pt x="111" y="672"/>
                  </a:lnTo>
                  <a:lnTo>
                    <a:pt x="151" y="672"/>
                  </a:lnTo>
                  <a:lnTo>
                    <a:pt x="159" y="664"/>
                  </a:lnTo>
                  <a:lnTo>
                    <a:pt x="159" y="657"/>
                  </a:lnTo>
                  <a:lnTo>
                    <a:pt x="159" y="632"/>
                  </a:lnTo>
                  <a:lnTo>
                    <a:pt x="159" y="409"/>
                  </a:lnTo>
                  <a:lnTo>
                    <a:pt x="159" y="399"/>
                  </a:lnTo>
                  <a:lnTo>
                    <a:pt x="167" y="392"/>
                  </a:lnTo>
                  <a:lnTo>
                    <a:pt x="175" y="399"/>
                  </a:lnTo>
                  <a:lnTo>
                    <a:pt x="175" y="409"/>
                  </a:lnTo>
                  <a:lnTo>
                    <a:pt x="175" y="632"/>
                  </a:lnTo>
                  <a:lnTo>
                    <a:pt x="184" y="657"/>
                  </a:lnTo>
                  <a:lnTo>
                    <a:pt x="192" y="664"/>
                  </a:lnTo>
                  <a:lnTo>
                    <a:pt x="207" y="672"/>
                  </a:lnTo>
                  <a:lnTo>
                    <a:pt x="223" y="672"/>
                  </a:lnTo>
                  <a:lnTo>
                    <a:pt x="240" y="664"/>
                  </a:lnTo>
                  <a:lnTo>
                    <a:pt x="240" y="657"/>
                  </a:lnTo>
                  <a:lnTo>
                    <a:pt x="240" y="632"/>
                  </a:lnTo>
                  <a:lnTo>
                    <a:pt x="240" y="384"/>
                  </a:lnTo>
                  <a:lnTo>
                    <a:pt x="296" y="384"/>
                  </a:lnTo>
                  <a:lnTo>
                    <a:pt x="240" y="207"/>
                  </a:lnTo>
                  <a:lnTo>
                    <a:pt x="240" y="177"/>
                  </a:lnTo>
                  <a:lnTo>
                    <a:pt x="240" y="144"/>
                  </a:lnTo>
                  <a:lnTo>
                    <a:pt x="240" y="129"/>
                  </a:lnTo>
                  <a:lnTo>
                    <a:pt x="255" y="121"/>
                  </a:lnTo>
                  <a:lnTo>
                    <a:pt x="296" y="288"/>
                  </a:lnTo>
                  <a:lnTo>
                    <a:pt x="311" y="303"/>
                  </a:lnTo>
                  <a:lnTo>
                    <a:pt x="336" y="303"/>
                  </a:lnTo>
                  <a:lnTo>
                    <a:pt x="351" y="303"/>
                  </a:lnTo>
                  <a:lnTo>
                    <a:pt x="351" y="296"/>
                  </a:lnTo>
                  <a:lnTo>
                    <a:pt x="351" y="280"/>
                  </a:lnTo>
                  <a:lnTo>
                    <a:pt x="288" y="81"/>
                  </a:lnTo>
                  <a:lnTo>
                    <a:pt x="280" y="48"/>
                  </a:lnTo>
                  <a:lnTo>
                    <a:pt x="271" y="25"/>
                  </a:lnTo>
                  <a:lnTo>
                    <a:pt x="248" y="15"/>
                  </a:lnTo>
                  <a:lnTo>
                    <a:pt x="215" y="0"/>
                  </a:lnTo>
                  <a:close/>
                </a:path>
              </a:pathLst>
            </a:custGeom>
            <a:solidFill>
              <a:srgbClr val="805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20" name="Oval 20"/>
            <p:cNvSpPr>
              <a:spLocks noChangeArrowheads="1"/>
            </p:cNvSpPr>
            <p:nvPr/>
          </p:nvSpPr>
          <p:spPr bwMode="auto">
            <a:xfrm>
              <a:off x="3681" y="2536"/>
              <a:ext cx="144" cy="152"/>
            </a:xfrm>
            <a:prstGeom prst="ellipse">
              <a:avLst/>
            </a:prstGeom>
            <a:solidFill>
              <a:srgbClr val="805D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3321" name="Freeform 21"/>
            <p:cNvSpPr>
              <a:spLocks/>
            </p:cNvSpPr>
            <p:nvPr/>
          </p:nvSpPr>
          <p:spPr bwMode="auto">
            <a:xfrm>
              <a:off x="3952" y="2688"/>
              <a:ext cx="353" cy="672"/>
            </a:xfrm>
            <a:custGeom>
              <a:avLst/>
              <a:gdLst>
                <a:gd name="T0" fmla="*/ 209 w 353"/>
                <a:gd name="T1" fmla="*/ 0 h 672"/>
                <a:gd name="T2" fmla="*/ 153 w 353"/>
                <a:gd name="T3" fmla="*/ 0 h 672"/>
                <a:gd name="T4" fmla="*/ 113 w 353"/>
                <a:gd name="T5" fmla="*/ 8 h 672"/>
                <a:gd name="T6" fmla="*/ 88 w 353"/>
                <a:gd name="T7" fmla="*/ 25 h 672"/>
                <a:gd name="T8" fmla="*/ 65 w 353"/>
                <a:gd name="T9" fmla="*/ 33 h 672"/>
                <a:gd name="T10" fmla="*/ 57 w 353"/>
                <a:gd name="T11" fmla="*/ 48 h 672"/>
                <a:gd name="T12" fmla="*/ 48 w 353"/>
                <a:gd name="T13" fmla="*/ 81 h 672"/>
                <a:gd name="T14" fmla="*/ 0 w 353"/>
                <a:gd name="T15" fmla="*/ 273 h 672"/>
                <a:gd name="T16" fmla="*/ 0 w 353"/>
                <a:gd name="T17" fmla="*/ 288 h 672"/>
                <a:gd name="T18" fmla="*/ 9 w 353"/>
                <a:gd name="T19" fmla="*/ 296 h 672"/>
                <a:gd name="T20" fmla="*/ 17 w 353"/>
                <a:gd name="T21" fmla="*/ 296 h 672"/>
                <a:gd name="T22" fmla="*/ 40 w 353"/>
                <a:gd name="T23" fmla="*/ 296 h 672"/>
                <a:gd name="T24" fmla="*/ 40 w 353"/>
                <a:gd name="T25" fmla="*/ 288 h 672"/>
                <a:gd name="T26" fmla="*/ 88 w 353"/>
                <a:gd name="T27" fmla="*/ 121 h 672"/>
                <a:gd name="T28" fmla="*/ 96 w 353"/>
                <a:gd name="T29" fmla="*/ 129 h 672"/>
                <a:gd name="T30" fmla="*/ 105 w 353"/>
                <a:gd name="T31" fmla="*/ 152 h 672"/>
                <a:gd name="T32" fmla="*/ 105 w 353"/>
                <a:gd name="T33" fmla="*/ 207 h 672"/>
                <a:gd name="T34" fmla="*/ 48 w 353"/>
                <a:gd name="T35" fmla="*/ 384 h 672"/>
                <a:gd name="T36" fmla="*/ 105 w 353"/>
                <a:gd name="T37" fmla="*/ 384 h 672"/>
                <a:gd name="T38" fmla="*/ 105 w 353"/>
                <a:gd name="T39" fmla="*/ 632 h 672"/>
                <a:gd name="T40" fmla="*/ 105 w 353"/>
                <a:gd name="T41" fmla="*/ 657 h 672"/>
                <a:gd name="T42" fmla="*/ 113 w 353"/>
                <a:gd name="T43" fmla="*/ 664 h 672"/>
                <a:gd name="T44" fmla="*/ 121 w 353"/>
                <a:gd name="T45" fmla="*/ 672 h 672"/>
                <a:gd name="T46" fmla="*/ 153 w 353"/>
                <a:gd name="T47" fmla="*/ 672 h 672"/>
                <a:gd name="T48" fmla="*/ 161 w 353"/>
                <a:gd name="T49" fmla="*/ 664 h 672"/>
                <a:gd name="T50" fmla="*/ 161 w 353"/>
                <a:gd name="T51" fmla="*/ 657 h 672"/>
                <a:gd name="T52" fmla="*/ 161 w 353"/>
                <a:gd name="T53" fmla="*/ 632 h 672"/>
                <a:gd name="T54" fmla="*/ 161 w 353"/>
                <a:gd name="T55" fmla="*/ 409 h 672"/>
                <a:gd name="T56" fmla="*/ 161 w 353"/>
                <a:gd name="T57" fmla="*/ 399 h 672"/>
                <a:gd name="T58" fmla="*/ 161 w 353"/>
                <a:gd name="T59" fmla="*/ 392 h 672"/>
                <a:gd name="T60" fmla="*/ 169 w 353"/>
                <a:gd name="T61" fmla="*/ 399 h 672"/>
                <a:gd name="T62" fmla="*/ 169 w 353"/>
                <a:gd name="T63" fmla="*/ 409 h 672"/>
                <a:gd name="T64" fmla="*/ 169 w 353"/>
                <a:gd name="T65" fmla="*/ 632 h 672"/>
                <a:gd name="T66" fmla="*/ 176 w 353"/>
                <a:gd name="T67" fmla="*/ 657 h 672"/>
                <a:gd name="T68" fmla="*/ 184 w 353"/>
                <a:gd name="T69" fmla="*/ 664 h 672"/>
                <a:gd name="T70" fmla="*/ 201 w 353"/>
                <a:gd name="T71" fmla="*/ 672 h 672"/>
                <a:gd name="T72" fmla="*/ 224 w 353"/>
                <a:gd name="T73" fmla="*/ 672 h 672"/>
                <a:gd name="T74" fmla="*/ 240 w 353"/>
                <a:gd name="T75" fmla="*/ 664 h 672"/>
                <a:gd name="T76" fmla="*/ 240 w 353"/>
                <a:gd name="T77" fmla="*/ 657 h 672"/>
                <a:gd name="T78" fmla="*/ 240 w 353"/>
                <a:gd name="T79" fmla="*/ 632 h 672"/>
                <a:gd name="T80" fmla="*/ 240 w 353"/>
                <a:gd name="T81" fmla="*/ 384 h 672"/>
                <a:gd name="T82" fmla="*/ 297 w 353"/>
                <a:gd name="T83" fmla="*/ 384 h 672"/>
                <a:gd name="T84" fmla="*/ 240 w 353"/>
                <a:gd name="T85" fmla="*/ 207 h 672"/>
                <a:gd name="T86" fmla="*/ 240 w 353"/>
                <a:gd name="T87" fmla="*/ 177 h 672"/>
                <a:gd name="T88" fmla="*/ 240 w 353"/>
                <a:gd name="T89" fmla="*/ 144 h 672"/>
                <a:gd name="T90" fmla="*/ 240 w 353"/>
                <a:gd name="T91" fmla="*/ 129 h 672"/>
                <a:gd name="T92" fmla="*/ 257 w 353"/>
                <a:gd name="T93" fmla="*/ 121 h 672"/>
                <a:gd name="T94" fmla="*/ 297 w 353"/>
                <a:gd name="T95" fmla="*/ 288 h 672"/>
                <a:gd name="T96" fmla="*/ 320 w 353"/>
                <a:gd name="T97" fmla="*/ 303 h 672"/>
                <a:gd name="T98" fmla="*/ 336 w 353"/>
                <a:gd name="T99" fmla="*/ 303 h 672"/>
                <a:gd name="T100" fmla="*/ 353 w 353"/>
                <a:gd name="T101" fmla="*/ 303 h 672"/>
                <a:gd name="T102" fmla="*/ 353 w 353"/>
                <a:gd name="T103" fmla="*/ 296 h 672"/>
                <a:gd name="T104" fmla="*/ 353 w 353"/>
                <a:gd name="T105" fmla="*/ 280 h 672"/>
                <a:gd name="T106" fmla="*/ 288 w 353"/>
                <a:gd name="T107" fmla="*/ 81 h 672"/>
                <a:gd name="T108" fmla="*/ 280 w 353"/>
                <a:gd name="T109" fmla="*/ 48 h 672"/>
                <a:gd name="T110" fmla="*/ 272 w 353"/>
                <a:gd name="T111" fmla="*/ 25 h 672"/>
                <a:gd name="T112" fmla="*/ 249 w 353"/>
                <a:gd name="T113" fmla="*/ 15 h 672"/>
                <a:gd name="T114" fmla="*/ 209 w 353"/>
                <a:gd name="T115" fmla="*/ 0 h 6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3"/>
                <a:gd name="T175" fmla="*/ 0 h 672"/>
                <a:gd name="T176" fmla="*/ 353 w 353"/>
                <a:gd name="T177" fmla="*/ 672 h 6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3" h="672">
                  <a:moveTo>
                    <a:pt x="209" y="0"/>
                  </a:moveTo>
                  <a:lnTo>
                    <a:pt x="153" y="0"/>
                  </a:lnTo>
                  <a:lnTo>
                    <a:pt x="113" y="8"/>
                  </a:lnTo>
                  <a:lnTo>
                    <a:pt x="88" y="25"/>
                  </a:lnTo>
                  <a:lnTo>
                    <a:pt x="65" y="33"/>
                  </a:lnTo>
                  <a:lnTo>
                    <a:pt x="57" y="48"/>
                  </a:lnTo>
                  <a:lnTo>
                    <a:pt x="48" y="81"/>
                  </a:lnTo>
                  <a:lnTo>
                    <a:pt x="0" y="273"/>
                  </a:lnTo>
                  <a:lnTo>
                    <a:pt x="0" y="288"/>
                  </a:lnTo>
                  <a:lnTo>
                    <a:pt x="9" y="296"/>
                  </a:lnTo>
                  <a:lnTo>
                    <a:pt x="17" y="296"/>
                  </a:lnTo>
                  <a:lnTo>
                    <a:pt x="40" y="296"/>
                  </a:lnTo>
                  <a:lnTo>
                    <a:pt x="40" y="288"/>
                  </a:lnTo>
                  <a:lnTo>
                    <a:pt x="88" y="121"/>
                  </a:lnTo>
                  <a:lnTo>
                    <a:pt x="96" y="129"/>
                  </a:lnTo>
                  <a:lnTo>
                    <a:pt x="105" y="152"/>
                  </a:lnTo>
                  <a:lnTo>
                    <a:pt x="105" y="207"/>
                  </a:lnTo>
                  <a:lnTo>
                    <a:pt x="48" y="384"/>
                  </a:lnTo>
                  <a:lnTo>
                    <a:pt x="105" y="384"/>
                  </a:lnTo>
                  <a:lnTo>
                    <a:pt x="105" y="632"/>
                  </a:lnTo>
                  <a:lnTo>
                    <a:pt x="105" y="657"/>
                  </a:lnTo>
                  <a:lnTo>
                    <a:pt x="113" y="664"/>
                  </a:lnTo>
                  <a:lnTo>
                    <a:pt x="121" y="672"/>
                  </a:lnTo>
                  <a:lnTo>
                    <a:pt x="153" y="672"/>
                  </a:lnTo>
                  <a:lnTo>
                    <a:pt x="161" y="664"/>
                  </a:lnTo>
                  <a:lnTo>
                    <a:pt x="161" y="657"/>
                  </a:lnTo>
                  <a:lnTo>
                    <a:pt x="161" y="632"/>
                  </a:lnTo>
                  <a:lnTo>
                    <a:pt x="161" y="409"/>
                  </a:lnTo>
                  <a:lnTo>
                    <a:pt x="161" y="399"/>
                  </a:lnTo>
                  <a:lnTo>
                    <a:pt x="161" y="392"/>
                  </a:lnTo>
                  <a:lnTo>
                    <a:pt x="169" y="399"/>
                  </a:lnTo>
                  <a:lnTo>
                    <a:pt x="169" y="409"/>
                  </a:lnTo>
                  <a:lnTo>
                    <a:pt x="169" y="632"/>
                  </a:lnTo>
                  <a:lnTo>
                    <a:pt x="176" y="657"/>
                  </a:lnTo>
                  <a:lnTo>
                    <a:pt x="184" y="664"/>
                  </a:lnTo>
                  <a:lnTo>
                    <a:pt x="201" y="672"/>
                  </a:lnTo>
                  <a:lnTo>
                    <a:pt x="224" y="672"/>
                  </a:lnTo>
                  <a:lnTo>
                    <a:pt x="240" y="664"/>
                  </a:lnTo>
                  <a:lnTo>
                    <a:pt x="240" y="657"/>
                  </a:lnTo>
                  <a:lnTo>
                    <a:pt x="240" y="632"/>
                  </a:lnTo>
                  <a:lnTo>
                    <a:pt x="240" y="384"/>
                  </a:lnTo>
                  <a:lnTo>
                    <a:pt x="297" y="384"/>
                  </a:lnTo>
                  <a:lnTo>
                    <a:pt x="240" y="207"/>
                  </a:lnTo>
                  <a:lnTo>
                    <a:pt x="240" y="177"/>
                  </a:lnTo>
                  <a:lnTo>
                    <a:pt x="240" y="144"/>
                  </a:lnTo>
                  <a:lnTo>
                    <a:pt x="240" y="129"/>
                  </a:lnTo>
                  <a:lnTo>
                    <a:pt x="257" y="121"/>
                  </a:lnTo>
                  <a:lnTo>
                    <a:pt x="297" y="288"/>
                  </a:lnTo>
                  <a:lnTo>
                    <a:pt x="320" y="303"/>
                  </a:lnTo>
                  <a:lnTo>
                    <a:pt x="336" y="303"/>
                  </a:lnTo>
                  <a:lnTo>
                    <a:pt x="353" y="303"/>
                  </a:lnTo>
                  <a:lnTo>
                    <a:pt x="353" y="296"/>
                  </a:lnTo>
                  <a:lnTo>
                    <a:pt x="353" y="280"/>
                  </a:lnTo>
                  <a:lnTo>
                    <a:pt x="288" y="81"/>
                  </a:lnTo>
                  <a:lnTo>
                    <a:pt x="280" y="48"/>
                  </a:lnTo>
                  <a:lnTo>
                    <a:pt x="272" y="25"/>
                  </a:lnTo>
                  <a:lnTo>
                    <a:pt x="249" y="15"/>
                  </a:lnTo>
                  <a:lnTo>
                    <a:pt x="209" y="0"/>
                  </a:lnTo>
                  <a:close/>
                </a:path>
              </a:pathLst>
            </a:custGeom>
            <a:solidFill>
              <a:srgbClr val="805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22" name="Oval 22"/>
            <p:cNvSpPr>
              <a:spLocks noChangeArrowheads="1"/>
            </p:cNvSpPr>
            <p:nvPr/>
          </p:nvSpPr>
          <p:spPr bwMode="auto">
            <a:xfrm>
              <a:off x="4057" y="2536"/>
              <a:ext cx="135" cy="152"/>
            </a:xfrm>
            <a:prstGeom prst="ellipse">
              <a:avLst/>
            </a:prstGeom>
            <a:solidFill>
              <a:srgbClr val="805D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3323" name="Freeform 23"/>
            <p:cNvSpPr>
              <a:spLocks/>
            </p:cNvSpPr>
            <p:nvPr/>
          </p:nvSpPr>
          <p:spPr bwMode="auto">
            <a:xfrm>
              <a:off x="4305" y="2688"/>
              <a:ext cx="351" cy="672"/>
            </a:xfrm>
            <a:custGeom>
              <a:avLst/>
              <a:gdLst>
                <a:gd name="T0" fmla="*/ 207 w 351"/>
                <a:gd name="T1" fmla="*/ 0 h 672"/>
                <a:gd name="T2" fmla="*/ 144 w 351"/>
                <a:gd name="T3" fmla="*/ 0 h 672"/>
                <a:gd name="T4" fmla="*/ 111 w 351"/>
                <a:gd name="T5" fmla="*/ 8 h 672"/>
                <a:gd name="T6" fmla="*/ 88 w 351"/>
                <a:gd name="T7" fmla="*/ 25 h 672"/>
                <a:gd name="T8" fmla="*/ 63 w 351"/>
                <a:gd name="T9" fmla="*/ 33 h 672"/>
                <a:gd name="T10" fmla="*/ 56 w 351"/>
                <a:gd name="T11" fmla="*/ 48 h 672"/>
                <a:gd name="T12" fmla="*/ 56 w 351"/>
                <a:gd name="T13" fmla="*/ 81 h 672"/>
                <a:gd name="T14" fmla="*/ 0 w 351"/>
                <a:gd name="T15" fmla="*/ 273 h 672"/>
                <a:gd name="T16" fmla="*/ 0 w 351"/>
                <a:gd name="T17" fmla="*/ 288 h 672"/>
                <a:gd name="T18" fmla="*/ 8 w 351"/>
                <a:gd name="T19" fmla="*/ 296 h 672"/>
                <a:gd name="T20" fmla="*/ 23 w 351"/>
                <a:gd name="T21" fmla="*/ 296 h 672"/>
                <a:gd name="T22" fmla="*/ 40 w 351"/>
                <a:gd name="T23" fmla="*/ 296 h 672"/>
                <a:gd name="T24" fmla="*/ 48 w 351"/>
                <a:gd name="T25" fmla="*/ 288 h 672"/>
                <a:gd name="T26" fmla="*/ 88 w 351"/>
                <a:gd name="T27" fmla="*/ 121 h 672"/>
                <a:gd name="T28" fmla="*/ 96 w 351"/>
                <a:gd name="T29" fmla="*/ 129 h 672"/>
                <a:gd name="T30" fmla="*/ 104 w 351"/>
                <a:gd name="T31" fmla="*/ 152 h 672"/>
                <a:gd name="T32" fmla="*/ 104 w 351"/>
                <a:gd name="T33" fmla="*/ 207 h 672"/>
                <a:gd name="T34" fmla="*/ 56 w 351"/>
                <a:gd name="T35" fmla="*/ 384 h 672"/>
                <a:gd name="T36" fmla="*/ 104 w 351"/>
                <a:gd name="T37" fmla="*/ 384 h 672"/>
                <a:gd name="T38" fmla="*/ 104 w 351"/>
                <a:gd name="T39" fmla="*/ 632 h 672"/>
                <a:gd name="T40" fmla="*/ 104 w 351"/>
                <a:gd name="T41" fmla="*/ 657 h 672"/>
                <a:gd name="T42" fmla="*/ 111 w 351"/>
                <a:gd name="T43" fmla="*/ 664 h 672"/>
                <a:gd name="T44" fmla="*/ 119 w 351"/>
                <a:gd name="T45" fmla="*/ 672 h 672"/>
                <a:gd name="T46" fmla="*/ 144 w 351"/>
                <a:gd name="T47" fmla="*/ 672 h 672"/>
                <a:gd name="T48" fmla="*/ 152 w 351"/>
                <a:gd name="T49" fmla="*/ 664 h 672"/>
                <a:gd name="T50" fmla="*/ 159 w 351"/>
                <a:gd name="T51" fmla="*/ 657 h 672"/>
                <a:gd name="T52" fmla="*/ 159 w 351"/>
                <a:gd name="T53" fmla="*/ 632 h 672"/>
                <a:gd name="T54" fmla="*/ 159 w 351"/>
                <a:gd name="T55" fmla="*/ 409 h 672"/>
                <a:gd name="T56" fmla="*/ 159 w 351"/>
                <a:gd name="T57" fmla="*/ 399 h 672"/>
                <a:gd name="T58" fmla="*/ 167 w 351"/>
                <a:gd name="T59" fmla="*/ 392 h 672"/>
                <a:gd name="T60" fmla="*/ 177 w 351"/>
                <a:gd name="T61" fmla="*/ 399 h 672"/>
                <a:gd name="T62" fmla="*/ 177 w 351"/>
                <a:gd name="T63" fmla="*/ 409 h 672"/>
                <a:gd name="T64" fmla="*/ 177 w 351"/>
                <a:gd name="T65" fmla="*/ 632 h 672"/>
                <a:gd name="T66" fmla="*/ 177 w 351"/>
                <a:gd name="T67" fmla="*/ 657 h 672"/>
                <a:gd name="T68" fmla="*/ 184 w 351"/>
                <a:gd name="T69" fmla="*/ 664 h 672"/>
                <a:gd name="T70" fmla="*/ 200 w 351"/>
                <a:gd name="T71" fmla="*/ 672 h 672"/>
                <a:gd name="T72" fmla="*/ 225 w 351"/>
                <a:gd name="T73" fmla="*/ 672 h 672"/>
                <a:gd name="T74" fmla="*/ 248 w 351"/>
                <a:gd name="T75" fmla="*/ 664 h 672"/>
                <a:gd name="T76" fmla="*/ 248 w 351"/>
                <a:gd name="T77" fmla="*/ 657 h 672"/>
                <a:gd name="T78" fmla="*/ 248 w 351"/>
                <a:gd name="T79" fmla="*/ 632 h 672"/>
                <a:gd name="T80" fmla="*/ 248 w 351"/>
                <a:gd name="T81" fmla="*/ 384 h 672"/>
                <a:gd name="T82" fmla="*/ 303 w 351"/>
                <a:gd name="T83" fmla="*/ 384 h 672"/>
                <a:gd name="T84" fmla="*/ 248 w 351"/>
                <a:gd name="T85" fmla="*/ 207 h 672"/>
                <a:gd name="T86" fmla="*/ 248 w 351"/>
                <a:gd name="T87" fmla="*/ 177 h 672"/>
                <a:gd name="T88" fmla="*/ 248 w 351"/>
                <a:gd name="T89" fmla="*/ 144 h 672"/>
                <a:gd name="T90" fmla="*/ 248 w 351"/>
                <a:gd name="T91" fmla="*/ 129 h 672"/>
                <a:gd name="T92" fmla="*/ 263 w 351"/>
                <a:gd name="T93" fmla="*/ 121 h 672"/>
                <a:gd name="T94" fmla="*/ 303 w 351"/>
                <a:gd name="T95" fmla="*/ 288 h 672"/>
                <a:gd name="T96" fmla="*/ 311 w 351"/>
                <a:gd name="T97" fmla="*/ 303 h 672"/>
                <a:gd name="T98" fmla="*/ 336 w 351"/>
                <a:gd name="T99" fmla="*/ 303 h 672"/>
                <a:gd name="T100" fmla="*/ 351 w 351"/>
                <a:gd name="T101" fmla="*/ 303 h 672"/>
                <a:gd name="T102" fmla="*/ 351 w 351"/>
                <a:gd name="T103" fmla="*/ 296 h 672"/>
                <a:gd name="T104" fmla="*/ 351 w 351"/>
                <a:gd name="T105" fmla="*/ 280 h 672"/>
                <a:gd name="T106" fmla="*/ 296 w 351"/>
                <a:gd name="T107" fmla="*/ 81 h 672"/>
                <a:gd name="T108" fmla="*/ 288 w 351"/>
                <a:gd name="T109" fmla="*/ 48 h 672"/>
                <a:gd name="T110" fmla="*/ 280 w 351"/>
                <a:gd name="T111" fmla="*/ 25 h 672"/>
                <a:gd name="T112" fmla="*/ 255 w 351"/>
                <a:gd name="T113" fmla="*/ 15 h 672"/>
                <a:gd name="T114" fmla="*/ 207 w 351"/>
                <a:gd name="T115" fmla="*/ 0 h 6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1"/>
                <a:gd name="T175" fmla="*/ 0 h 672"/>
                <a:gd name="T176" fmla="*/ 351 w 351"/>
                <a:gd name="T177" fmla="*/ 672 h 6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1" h="672">
                  <a:moveTo>
                    <a:pt x="207" y="0"/>
                  </a:moveTo>
                  <a:lnTo>
                    <a:pt x="144" y="0"/>
                  </a:lnTo>
                  <a:lnTo>
                    <a:pt x="111" y="8"/>
                  </a:lnTo>
                  <a:lnTo>
                    <a:pt x="88" y="25"/>
                  </a:lnTo>
                  <a:lnTo>
                    <a:pt x="63" y="33"/>
                  </a:lnTo>
                  <a:lnTo>
                    <a:pt x="56" y="48"/>
                  </a:lnTo>
                  <a:lnTo>
                    <a:pt x="56" y="81"/>
                  </a:lnTo>
                  <a:lnTo>
                    <a:pt x="0" y="273"/>
                  </a:lnTo>
                  <a:lnTo>
                    <a:pt x="0" y="288"/>
                  </a:lnTo>
                  <a:lnTo>
                    <a:pt x="8" y="296"/>
                  </a:lnTo>
                  <a:lnTo>
                    <a:pt x="23" y="296"/>
                  </a:lnTo>
                  <a:lnTo>
                    <a:pt x="40" y="296"/>
                  </a:lnTo>
                  <a:lnTo>
                    <a:pt x="48" y="288"/>
                  </a:lnTo>
                  <a:lnTo>
                    <a:pt x="88" y="121"/>
                  </a:lnTo>
                  <a:lnTo>
                    <a:pt x="96" y="129"/>
                  </a:lnTo>
                  <a:lnTo>
                    <a:pt x="104" y="152"/>
                  </a:lnTo>
                  <a:lnTo>
                    <a:pt x="104" y="207"/>
                  </a:lnTo>
                  <a:lnTo>
                    <a:pt x="56" y="384"/>
                  </a:lnTo>
                  <a:lnTo>
                    <a:pt x="104" y="384"/>
                  </a:lnTo>
                  <a:lnTo>
                    <a:pt x="104" y="632"/>
                  </a:lnTo>
                  <a:lnTo>
                    <a:pt x="104" y="657"/>
                  </a:lnTo>
                  <a:lnTo>
                    <a:pt x="111" y="664"/>
                  </a:lnTo>
                  <a:lnTo>
                    <a:pt x="119" y="672"/>
                  </a:lnTo>
                  <a:lnTo>
                    <a:pt x="144" y="672"/>
                  </a:lnTo>
                  <a:lnTo>
                    <a:pt x="152" y="664"/>
                  </a:lnTo>
                  <a:lnTo>
                    <a:pt x="159" y="657"/>
                  </a:lnTo>
                  <a:lnTo>
                    <a:pt x="159" y="632"/>
                  </a:lnTo>
                  <a:lnTo>
                    <a:pt x="159" y="409"/>
                  </a:lnTo>
                  <a:lnTo>
                    <a:pt x="159" y="399"/>
                  </a:lnTo>
                  <a:lnTo>
                    <a:pt x="167" y="392"/>
                  </a:lnTo>
                  <a:lnTo>
                    <a:pt x="177" y="399"/>
                  </a:lnTo>
                  <a:lnTo>
                    <a:pt x="177" y="409"/>
                  </a:lnTo>
                  <a:lnTo>
                    <a:pt x="177" y="632"/>
                  </a:lnTo>
                  <a:lnTo>
                    <a:pt x="177" y="657"/>
                  </a:lnTo>
                  <a:lnTo>
                    <a:pt x="184" y="664"/>
                  </a:lnTo>
                  <a:lnTo>
                    <a:pt x="200" y="672"/>
                  </a:lnTo>
                  <a:lnTo>
                    <a:pt x="225" y="672"/>
                  </a:lnTo>
                  <a:lnTo>
                    <a:pt x="248" y="664"/>
                  </a:lnTo>
                  <a:lnTo>
                    <a:pt x="248" y="657"/>
                  </a:lnTo>
                  <a:lnTo>
                    <a:pt x="248" y="632"/>
                  </a:lnTo>
                  <a:lnTo>
                    <a:pt x="248" y="384"/>
                  </a:lnTo>
                  <a:lnTo>
                    <a:pt x="303" y="384"/>
                  </a:lnTo>
                  <a:lnTo>
                    <a:pt x="248" y="207"/>
                  </a:lnTo>
                  <a:lnTo>
                    <a:pt x="248" y="177"/>
                  </a:lnTo>
                  <a:lnTo>
                    <a:pt x="248" y="144"/>
                  </a:lnTo>
                  <a:lnTo>
                    <a:pt x="248" y="129"/>
                  </a:lnTo>
                  <a:lnTo>
                    <a:pt x="263" y="121"/>
                  </a:lnTo>
                  <a:lnTo>
                    <a:pt x="303" y="288"/>
                  </a:lnTo>
                  <a:lnTo>
                    <a:pt x="311" y="303"/>
                  </a:lnTo>
                  <a:lnTo>
                    <a:pt x="336" y="303"/>
                  </a:lnTo>
                  <a:lnTo>
                    <a:pt x="351" y="303"/>
                  </a:lnTo>
                  <a:lnTo>
                    <a:pt x="351" y="296"/>
                  </a:lnTo>
                  <a:lnTo>
                    <a:pt x="351" y="280"/>
                  </a:lnTo>
                  <a:lnTo>
                    <a:pt x="296" y="81"/>
                  </a:lnTo>
                  <a:lnTo>
                    <a:pt x="288" y="48"/>
                  </a:lnTo>
                  <a:lnTo>
                    <a:pt x="280" y="25"/>
                  </a:lnTo>
                  <a:lnTo>
                    <a:pt x="255" y="15"/>
                  </a:lnTo>
                  <a:lnTo>
                    <a:pt x="207" y="0"/>
                  </a:lnTo>
                  <a:close/>
                </a:path>
              </a:pathLst>
            </a:custGeom>
            <a:solidFill>
              <a:srgbClr val="805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24" name="Oval 24"/>
            <p:cNvSpPr>
              <a:spLocks noChangeArrowheads="1"/>
            </p:cNvSpPr>
            <p:nvPr/>
          </p:nvSpPr>
          <p:spPr bwMode="auto">
            <a:xfrm>
              <a:off x="4409" y="2536"/>
              <a:ext cx="144" cy="152"/>
            </a:xfrm>
            <a:prstGeom prst="ellipse">
              <a:avLst/>
            </a:prstGeom>
            <a:solidFill>
              <a:srgbClr val="805D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3325" name="Freeform 25"/>
            <p:cNvSpPr>
              <a:spLocks/>
            </p:cNvSpPr>
            <p:nvPr/>
          </p:nvSpPr>
          <p:spPr bwMode="auto">
            <a:xfrm>
              <a:off x="3568" y="1857"/>
              <a:ext cx="353" cy="672"/>
            </a:xfrm>
            <a:custGeom>
              <a:avLst/>
              <a:gdLst>
                <a:gd name="T0" fmla="*/ 217 w 353"/>
                <a:gd name="T1" fmla="*/ 0 h 672"/>
                <a:gd name="T2" fmla="*/ 153 w 353"/>
                <a:gd name="T3" fmla="*/ 0 h 672"/>
                <a:gd name="T4" fmla="*/ 105 w 353"/>
                <a:gd name="T5" fmla="*/ 7 h 672"/>
                <a:gd name="T6" fmla="*/ 80 w 353"/>
                <a:gd name="T7" fmla="*/ 23 h 672"/>
                <a:gd name="T8" fmla="*/ 65 w 353"/>
                <a:gd name="T9" fmla="*/ 30 h 672"/>
                <a:gd name="T10" fmla="*/ 57 w 353"/>
                <a:gd name="T11" fmla="*/ 48 h 672"/>
                <a:gd name="T12" fmla="*/ 48 w 353"/>
                <a:gd name="T13" fmla="*/ 71 h 672"/>
                <a:gd name="T14" fmla="*/ 0 w 353"/>
                <a:gd name="T15" fmla="*/ 263 h 672"/>
                <a:gd name="T16" fmla="*/ 0 w 353"/>
                <a:gd name="T17" fmla="*/ 280 h 672"/>
                <a:gd name="T18" fmla="*/ 9 w 353"/>
                <a:gd name="T19" fmla="*/ 295 h 672"/>
                <a:gd name="T20" fmla="*/ 24 w 353"/>
                <a:gd name="T21" fmla="*/ 295 h 672"/>
                <a:gd name="T22" fmla="*/ 40 w 353"/>
                <a:gd name="T23" fmla="*/ 288 h 672"/>
                <a:gd name="T24" fmla="*/ 48 w 353"/>
                <a:gd name="T25" fmla="*/ 280 h 672"/>
                <a:gd name="T26" fmla="*/ 80 w 353"/>
                <a:gd name="T27" fmla="*/ 111 h 672"/>
                <a:gd name="T28" fmla="*/ 88 w 353"/>
                <a:gd name="T29" fmla="*/ 119 h 672"/>
                <a:gd name="T30" fmla="*/ 96 w 353"/>
                <a:gd name="T31" fmla="*/ 151 h 672"/>
                <a:gd name="T32" fmla="*/ 96 w 353"/>
                <a:gd name="T33" fmla="*/ 207 h 672"/>
                <a:gd name="T34" fmla="*/ 48 w 353"/>
                <a:gd name="T35" fmla="*/ 384 h 672"/>
                <a:gd name="T36" fmla="*/ 96 w 353"/>
                <a:gd name="T37" fmla="*/ 384 h 672"/>
                <a:gd name="T38" fmla="*/ 96 w 353"/>
                <a:gd name="T39" fmla="*/ 631 h 672"/>
                <a:gd name="T40" fmla="*/ 96 w 353"/>
                <a:gd name="T41" fmla="*/ 654 h 672"/>
                <a:gd name="T42" fmla="*/ 105 w 353"/>
                <a:gd name="T43" fmla="*/ 664 h 672"/>
                <a:gd name="T44" fmla="*/ 113 w 353"/>
                <a:gd name="T45" fmla="*/ 672 h 672"/>
                <a:gd name="T46" fmla="*/ 153 w 353"/>
                <a:gd name="T47" fmla="*/ 672 h 672"/>
                <a:gd name="T48" fmla="*/ 161 w 353"/>
                <a:gd name="T49" fmla="*/ 664 h 672"/>
                <a:gd name="T50" fmla="*/ 168 w 353"/>
                <a:gd name="T51" fmla="*/ 654 h 672"/>
                <a:gd name="T52" fmla="*/ 168 w 353"/>
                <a:gd name="T53" fmla="*/ 631 h 672"/>
                <a:gd name="T54" fmla="*/ 168 w 353"/>
                <a:gd name="T55" fmla="*/ 399 h 672"/>
                <a:gd name="T56" fmla="*/ 168 w 353"/>
                <a:gd name="T57" fmla="*/ 391 h 672"/>
                <a:gd name="T58" fmla="*/ 176 w 353"/>
                <a:gd name="T59" fmla="*/ 384 h 672"/>
                <a:gd name="T60" fmla="*/ 176 w 353"/>
                <a:gd name="T61" fmla="*/ 391 h 672"/>
                <a:gd name="T62" fmla="*/ 176 w 353"/>
                <a:gd name="T63" fmla="*/ 399 h 672"/>
                <a:gd name="T64" fmla="*/ 176 w 353"/>
                <a:gd name="T65" fmla="*/ 631 h 672"/>
                <a:gd name="T66" fmla="*/ 184 w 353"/>
                <a:gd name="T67" fmla="*/ 654 h 672"/>
                <a:gd name="T68" fmla="*/ 192 w 353"/>
                <a:gd name="T69" fmla="*/ 664 h 672"/>
                <a:gd name="T70" fmla="*/ 209 w 353"/>
                <a:gd name="T71" fmla="*/ 672 h 672"/>
                <a:gd name="T72" fmla="*/ 232 w 353"/>
                <a:gd name="T73" fmla="*/ 672 h 672"/>
                <a:gd name="T74" fmla="*/ 240 w 353"/>
                <a:gd name="T75" fmla="*/ 664 h 672"/>
                <a:gd name="T76" fmla="*/ 240 w 353"/>
                <a:gd name="T77" fmla="*/ 654 h 672"/>
                <a:gd name="T78" fmla="*/ 240 w 353"/>
                <a:gd name="T79" fmla="*/ 631 h 672"/>
                <a:gd name="T80" fmla="*/ 240 w 353"/>
                <a:gd name="T81" fmla="*/ 384 h 672"/>
                <a:gd name="T82" fmla="*/ 297 w 353"/>
                <a:gd name="T83" fmla="*/ 384 h 672"/>
                <a:gd name="T84" fmla="*/ 240 w 353"/>
                <a:gd name="T85" fmla="*/ 207 h 672"/>
                <a:gd name="T86" fmla="*/ 240 w 353"/>
                <a:gd name="T87" fmla="*/ 174 h 672"/>
                <a:gd name="T88" fmla="*/ 240 w 353"/>
                <a:gd name="T89" fmla="*/ 144 h 672"/>
                <a:gd name="T90" fmla="*/ 240 w 353"/>
                <a:gd name="T91" fmla="*/ 119 h 672"/>
                <a:gd name="T92" fmla="*/ 257 w 353"/>
                <a:gd name="T93" fmla="*/ 111 h 672"/>
                <a:gd name="T94" fmla="*/ 297 w 353"/>
                <a:gd name="T95" fmla="*/ 280 h 672"/>
                <a:gd name="T96" fmla="*/ 313 w 353"/>
                <a:gd name="T97" fmla="*/ 303 h 672"/>
                <a:gd name="T98" fmla="*/ 336 w 353"/>
                <a:gd name="T99" fmla="*/ 303 h 672"/>
                <a:gd name="T100" fmla="*/ 353 w 353"/>
                <a:gd name="T101" fmla="*/ 303 h 672"/>
                <a:gd name="T102" fmla="*/ 353 w 353"/>
                <a:gd name="T103" fmla="*/ 288 h 672"/>
                <a:gd name="T104" fmla="*/ 353 w 353"/>
                <a:gd name="T105" fmla="*/ 270 h 672"/>
                <a:gd name="T106" fmla="*/ 297 w 353"/>
                <a:gd name="T107" fmla="*/ 71 h 672"/>
                <a:gd name="T108" fmla="*/ 288 w 353"/>
                <a:gd name="T109" fmla="*/ 48 h 672"/>
                <a:gd name="T110" fmla="*/ 272 w 353"/>
                <a:gd name="T111" fmla="*/ 23 h 672"/>
                <a:gd name="T112" fmla="*/ 249 w 353"/>
                <a:gd name="T113" fmla="*/ 15 h 672"/>
                <a:gd name="T114" fmla="*/ 217 w 353"/>
                <a:gd name="T115" fmla="*/ 0 h 6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3"/>
                <a:gd name="T175" fmla="*/ 0 h 672"/>
                <a:gd name="T176" fmla="*/ 353 w 353"/>
                <a:gd name="T177" fmla="*/ 672 h 6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3" h="672">
                  <a:moveTo>
                    <a:pt x="217" y="0"/>
                  </a:moveTo>
                  <a:lnTo>
                    <a:pt x="153" y="0"/>
                  </a:lnTo>
                  <a:lnTo>
                    <a:pt x="105" y="7"/>
                  </a:lnTo>
                  <a:lnTo>
                    <a:pt x="80" y="23"/>
                  </a:lnTo>
                  <a:lnTo>
                    <a:pt x="65" y="30"/>
                  </a:lnTo>
                  <a:lnTo>
                    <a:pt x="57" y="48"/>
                  </a:lnTo>
                  <a:lnTo>
                    <a:pt x="48" y="71"/>
                  </a:lnTo>
                  <a:lnTo>
                    <a:pt x="0" y="263"/>
                  </a:lnTo>
                  <a:lnTo>
                    <a:pt x="0" y="280"/>
                  </a:lnTo>
                  <a:lnTo>
                    <a:pt x="9" y="295"/>
                  </a:lnTo>
                  <a:lnTo>
                    <a:pt x="24" y="295"/>
                  </a:lnTo>
                  <a:lnTo>
                    <a:pt x="40" y="288"/>
                  </a:lnTo>
                  <a:lnTo>
                    <a:pt x="48" y="280"/>
                  </a:lnTo>
                  <a:lnTo>
                    <a:pt x="80" y="111"/>
                  </a:lnTo>
                  <a:lnTo>
                    <a:pt x="88" y="119"/>
                  </a:lnTo>
                  <a:lnTo>
                    <a:pt x="96" y="151"/>
                  </a:lnTo>
                  <a:lnTo>
                    <a:pt x="96" y="207"/>
                  </a:lnTo>
                  <a:lnTo>
                    <a:pt x="48" y="384"/>
                  </a:lnTo>
                  <a:lnTo>
                    <a:pt x="96" y="384"/>
                  </a:lnTo>
                  <a:lnTo>
                    <a:pt x="96" y="631"/>
                  </a:lnTo>
                  <a:lnTo>
                    <a:pt x="96" y="654"/>
                  </a:lnTo>
                  <a:lnTo>
                    <a:pt x="105" y="664"/>
                  </a:lnTo>
                  <a:lnTo>
                    <a:pt x="113" y="672"/>
                  </a:lnTo>
                  <a:lnTo>
                    <a:pt x="153" y="672"/>
                  </a:lnTo>
                  <a:lnTo>
                    <a:pt x="161" y="664"/>
                  </a:lnTo>
                  <a:lnTo>
                    <a:pt x="168" y="654"/>
                  </a:lnTo>
                  <a:lnTo>
                    <a:pt x="168" y="631"/>
                  </a:lnTo>
                  <a:lnTo>
                    <a:pt x="168" y="399"/>
                  </a:lnTo>
                  <a:lnTo>
                    <a:pt x="168" y="391"/>
                  </a:lnTo>
                  <a:lnTo>
                    <a:pt x="176" y="384"/>
                  </a:lnTo>
                  <a:lnTo>
                    <a:pt x="176" y="391"/>
                  </a:lnTo>
                  <a:lnTo>
                    <a:pt x="176" y="399"/>
                  </a:lnTo>
                  <a:lnTo>
                    <a:pt x="176" y="631"/>
                  </a:lnTo>
                  <a:lnTo>
                    <a:pt x="184" y="654"/>
                  </a:lnTo>
                  <a:lnTo>
                    <a:pt x="192" y="664"/>
                  </a:lnTo>
                  <a:lnTo>
                    <a:pt x="209" y="672"/>
                  </a:lnTo>
                  <a:lnTo>
                    <a:pt x="232" y="672"/>
                  </a:lnTo>
                  <a:lnTo>
                    <a:pt x="240" y="664"/>
                  </a:lnTo>
                  <a:lnTo>
                    <a:pt x="240" y="654"/>
                  </a:lnTo>
                  <a:lnTo>
                    <a:pt x="240" y="631"/>
                  </a:lnTo>
                  <a:lnTo>
                    <a:pt x="240" y="384"/>
                  </a:lnTo>
                  <a:lnTo>
                    <a:pt x="297" y="384"/>
                  </a:lnTo>
                  <a:lnTo>
                    <a:pt x="240" y="207"/>
                  </a:lnTo>
                  <a:lnTo>
                    <a:pt x="240" y="174"/>
                  </a:lnTo>
                  <a:lnTo>
                    <a:pt x="240" y="144"/>
                  </a:lnTo>
                  <a:lnTo>
                    <a:pt x="240" y="119"/>
                  </a:lnTo>
                  <a:lnTo>
                    <a:pt x="257" y="111"/>
                  </a:lnTo>
                  <a:lnTo>
                    <a:pt x="297" y="280"/>
                  </a:lnTo>
                  <a:lnTo>
                    <a:pt x="313" y="303"/>
                  </a:lnTo>
                  <a:lnTo>
                    <a:pt x="336" y="303"/>
                  </a:lnTo>
                  <a:lnTo>
                    <a:pt x="353" y="303"/>
                  </a:lnTo>
                  <a:lnTo>
                    <a:pt x="353" y="288"/>
                  </a:lnTo>
                  <a:lnTo>
                    <a:pt x="353" y="270"/>
                  </a:lnTo>
                  <a:lnTo>
                    <a:pt x="297" y="71"/>
                  </a:lnTo>
                  <a:lnTo>
                    <a:pt x="288" y="48"/>
                  </a:lnTo>
                  <a:lnTo>
                    <a:pt x="272" y="23"/>
                  </a:lnTo>
                  <a:lnTo>
                    <a:pt x="249" y="15"/>
                  </a:lnTo>
                  <a:lnTo>
                    <a:pt x="217" y="0"/>
                  </a:lnTo>
                  <a:close/>
                </a:path>
              </a:pathLst>
            </a:custGeom>
            <a:solidFill>
              <a:srgbClr val="FFBB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26" name="Oval 26"/>
            <p:cNvSpPr>
              <a:spLocks noChangeArrowheads="1"/>
            </p:cNvSpPr>
            <p:nvPr/>
          </p:nvSpPr>
          <p:spPr bwMode="auto">
            <a:xfrm>
              <a:off x="3664" y="1705"/>
              <a:ext cx="144" cy="142"/>
            </a:xfrm>
            <a:prstGeom prst="ellipse">
              <a:avLst/>
            </a:prstGeom>
            <a:solidFill>
              <a:srgbClr val="FFBB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3327" name="Freeform 27"/>
            <p:cNvSpPr>
              <a:spLocks/>
            </p:cNvSpPr>
            <p:nvPr/>
          </p:nvSpPr>
          <p:spPr bwMode="auto">
            <a:xfrm>
              <a:off x="3936" y="1857"/>
              <a:ext cx="352" cy="672"/>
            </a:xfrm>
            <a:custGeom>
              <a:avLst/>
              <a:gdLst>
                <a:gd name="T0" fmla="*/ 208 w 352"/>
                <a:gd name="T1" fmla="*/ 0 h 672"/>
                <a:gd name="T2" fmla="*/ 152 w 352"/>
                <a:gd name="T3" fmla="*/ 0 h 672"/>
                <a:gd name="T4" fmla="*/ 112 w 352"/>
                <a:gd name="T5" fmla="*/ 7 h 672"/>
                <a:gd name="T6" fmla="*/ 89 w 352"/>
                <a:gd name="T7" fmla="*/ 23 h 672"/>
                <a:gd name="T8" fmla="*/ 64 w 352"/>
                <a:gd name="T9" fmla="*/ 30 h 672"/>
                <a:gd name="T10" fmla="*/ 56 w 352"/>
                <a:gd name="T11" fmla="*/ 48 h 672"/>
                <a:gd name="T12" fmla="*/ 56 w 352"/>
                <a:gd name="T13" fmla="*/ 71 h 672"/>
                <a:gd name="T14" fmla="*/ 0 w 352"/>
                <a:gd name="T15" fmla="*/ 263 h 672"/>
                <a:gd name="T16" fmla="*/ 0 w 352"/>
                <a:gd name="T17" fmla="*/ 280 h 672"/>
                <a:gd name="T18" fmla="*/ 8 w 352"/>
                <a:gd name="T19" fmla="*/ 295 h 672"/>
                <a:gd name="T20" fmla="*/ 25 w 352"/>
                <a:gd name="T21" fmla="*/ 295 h 672"/>
                <a:gd name="T22" fmla="*/ 33 w 352"/>
                <a:gd name="T23" fmla="*/ 288 h 672"/>
                <a:gd name="T24" fmla="*/ 41 w 352"/>
                <a:gd name="T25" fmla="*/ 280 h 672"/>
                <a:gd name="T26" fmla="*/ 89 w 352"/>
                <a:gd name="T27" fmla="*/ 111 h 672"/>
                <a:gd name="T28" fmla="*/ 96 w 352"/>
                <a:gd name="T29" fmla="*/ 119 h 672"/>
                <a:gd name="T30" fmla="*/ 104 w 352"/>
                <a:gd name="T31" fmla="*/ 151 h 672"/>
                <a:gd name="T32" fmla="*/ 104 w 352"/>
                <a:gd name="T33" fmla="*/ 207 h 672"/>
                <a:gd name="T34" fmla="*/ 56 w 352"/>
                <a:gd name="T35" fmla="*/ 384 h 672"/>
                <a:gd name="T36" fmla="*/ 104 w 352"/>
                <a:gd name="T37" fmla="*/ 384 h 672"/>
                <a:gd name="T38" fmla="*/ 104 w 352"/>
                <a:gd name="T39" fmla="*/ 631 h 672"/>
                <a:gd name="T40" fmla="*/ 104 w 352"/>
                <a:gd name="T41" fmla="*/ 654 h 672"/>
                <a:gd name="T42" fmla="*/ 112 w 352"/>
                <a:gd name="T43" fmla="*/ 664 h 672"/>
                <a:gd name="T44" fmla="*/ 121 w 352"/>
                <a:gd name="T45" fmla="*/ 672 h 672"/>
                <a:gd name="T46" fmla="*/ 152 w 352"/>
                <a:gd name="T47" fmla="*/ 672 h 672"/>
                <a:gd name="T48" fmla="*/ 160 w 352"/>
                <a:gd name="T49" fmla="*/ 664 h 672"/>
                <a:gd name="T50" fmla="*/ 169 w 352"/>
                <a:gd name="T51" fmla="*/ 654 h 672"/>
                <a:gd name="T52" fmla="*/ 169 w 352"/>
                <a:gd name="T53" fmla="*/ 631 h 672"/>
                <a:gd name="T54" fmla="*/ 169 w 352"/>
                <a:gd name="T55" fmla="*/ 399 h 672"/>
                <a:gd name="T56" fmla="*/ 169 w 352"/>
                <a:gd name="T57" fmla="*/ 391 h 672"/>
                <a:gd name="T58" fmla="*/ 177 w 352"/>
                <a:gd name="T59" fmla="*/ 384 h 672"/>
                <a:gd name="T60" fmla="*/ 177 w 352"/>
                <a:gd name="T61" fmla="*/ 391 h 672"/>
                <a:gd name="T62" fmla="*/ 177 w 352"/>
                <a:gd name="T63" fmla="*/ 399 h 672"/>
                <a:gd name="T64" fmla="*/ 177 w 352"/>
                <a:gd name="T65" fmla="*/ 631 h 672"/>
                <a:gd name="T66" fmla="*/ 177 w 352"/>
                <a:gd name="T67" fmla="*/ 654 h 672"/>
                <a:gd name="T68" fmla="*/ 185 w 352"/>
                <a:gd name="T69" fmla="*/ 664 h 672"/>
                <a:gd name="T70" fmla="*/ 200 w 352"/>
                <a:gd name="T71" fmla="*/ 672 h 672"/>
                <a:gd name="T72" fmla="*/ 225 w 352"/>
                <a:gd name="T73" fmla="*/ 672 h 672"/>
                <a:gd name="T74" fmla="*/ 240 w 352"/>
                <a:gd name="T75" fmla="*/ 664 h 672"/>
                <a:gd name="T76" fmla="*/ 240 w 352"/>
                <a:gd name="T77" fmla="*/ 654 h 672"/>
                <a:gd name="T78" fmla="*/ 240 w 352"/>
                <a:gd name="T79" fmla="*/ 631 h 672"/>
                <a:gd name="T80" fmla="*/ 240 w 352"/>
                <a:gd name="T81" fmla="*/ 384 h 672"/>
                <a:gd name="T82" fmla="*/ 296 w 352"/>
                <a:gd name="T83" fmla="*/ 384 h 672"/>
                <a:gd name="T84" fmla="*/ 240 w 352"/>
                <a:gd name="T85" fmla="*/ 207 h 672"/>
                <a:gd name="T86" fmla="*/ 240 w 352"/>
                <a:gd name="T87" fmla="*/ 174 h 672"/>
                <a:gd name="T88" fmla="*/ 240 w 352"/>
                <a:gd name="T89" fmla="*/ 144 h 672"/>
                <a:gd name="T90" fmla="*/ 240 w 352"/>
                <a:gd name="T91" fmla="*/ 119 h 672"/>
                <a:gd name="T92" fmla="*/ 256 w 352"/>
                <a:gd name="T93" fmla="*/ 111 h 672"/>
                <a:gd name="T94" fmla="*/ 296 w 352"/>
                <a:gd name="T95" fmla="*/ 280 h 672"/>
                <a:gd name="T96" fmla="*/ 313 w 352"/>
                <a:gd name="T97" fmla="*/ 303 h 672"/>
                <a:gd name="T98" fmla="*/ 336 w 352"/>
                <a:gd name="T99" fmla="*/ 303 h 672"/>
                <a:gd name="T100" fmla="*/ 352 w 352"/>
                <a:gd name="T101" fmla="*/ 303 h 672"/>
                <a:gd name="T102" fmla="*/ 352 w 352"/>
                <a:gd name="T103" fmla="*/ 288 h 672"/>
                <a:gd name="T104" fmla="*/ 352 w 352"/>
                <a:gd name="T105" fmla="*/ 270 h 672"/>
                <a:gd name="T106" fmla="*/ 296 w 352"/>
                <a:gd name="T107" fmla="*/ 71 h 672"/>
                <a:gd name="T108" fmla="*/ 288 w 352"/>
                <a:gd name="T109" fmla="*/ 48 h 672"/>
                <a:gd name="T110" fmla="*/ 273 w 352"/>
                <a:gd name="T111" fmla="*/ 23 h 672"/>
                <a:gd name="T112" fmla="*/ 248 w 352"/>
                <a:gd name="T113" fmla="*/ 15 h 672"/>
                <a:gd name="T114" fmla="*/ 208 w 352"/>
                <a:gd name="T115" fmla="*/ 0 h 6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2"/>
                <a:gd name="T175" fmla="*/ 0 h 672"/>
                <a:gd name="T176" fmla="*/ 352 w 352"/>
                <a:gd name="T177" fmla="*/ 672 h 6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2" h="672">
                  <a:moveTo>
                    <a:pt x="208" y="0"/>
                  </a:moveTo>
                  <a:lnTo>
                    <a:pt x="152" y="0"/>
                  </a:lnTo>
                  <a:lnTo>
                    <a:pt x="112" y="7"/>
                  </a:lnTo>
                  <a:lnTo>
                    <a:pt x="89" y="23"/>
                  </a:lnTo>
                  <a:lnTo>
                    <a:pt x="64" y="30"/>
                  </a:lnTo>
                  <a:lnTo>
                    <a:pt x="56" y="48"/>
                  </a:lnTo>
                  <a:lnTo>
                    <a:pt x="56" y="71"/>
                  </a:lnTo>
                  <a:lnTo>
                    <a:pt x="0" y="263"/>
                  </a:lnTo>
                  <a:lnTo>
                    <a:pt x="0" y="280"/>
                  </a:lnTo>
                  <a:lnTo>
                    <a:pt x="8" y="295"/>
                  </a:lnTo>
                  <a:lnTo>
                    <a:pt x="25" y="295"/>
                  </a:lnTo>
                  <a:lnTo>
                    <a:pt x="33" y="288"/>
                  </a:lnTo>
                  <a:lnTo>
                    <a:pt x="41" y="280"/>
                  </a:lnTo>
                  <a:lnTo>
                    <a:pt x="89" y="111"/>
                  </a:lnTo>
                  <a:lnTo>
                    <a:pt x="96" y="119"/>
                  </a:lnTo>
                  <a:lnTo>
                    <a:pt x="104" y="151"/>
                  </a:lnTo>
                  <a:lnTo>
                    <a:pt x="104" y="207"/>
                  </a:lnTo>
                  <a:lnTo>
                    <a:pt x="56" y="384"/>
                  </a:lnTo>
                  <a:lnTo>
                    <a:pt x="104" y="384"/>
                  </a:lnTo>
                  <a:lnTo>
                    <a:pt x="104" y="631"/>
                  </a:lnTo>
                  <a:lnTo>
                    <a:pt x="104" y="654"/>
                  </a:lnTo>
                  <a:lnTo>
                    <a:pt x="112" y="664"/>
                  </a:lnTo>
                  <a:lnTo>
                    <a:pt x="121" y="672"/>
                  </a:lnTo>
                  <a:lnTo>
                    <a:pt x="152" y="672"/>
                  </a:lnTo>
                  <a:lnTo>
                    <a:pt x="160" y="664"/>
                  </a:lnTo>
                  <a:lnTo>
                    <a:pt x="169" y="654"/>
                  </a:lnTo>
                  <a:lnTo>
                    <a:pt x="169" y="631"/>
                  </a:lnTo>
                  <a:lnTo>
                    <a:pt x="169" y="399"/>
                  </a:lnTo>
                  <a:lnTo>
                    <a:pt x="169" y="391"/>
                  </a:lnTo>
                  <a:lnTo>
                    <a:pt x="177" y="384"/>
                  </a:lnTo>
                  <a:lnTo>
                    <a:pt x="177" y="391"/>
                  </a:lnTo>
                  <a:lnTo>
                    <a:pt x="177" y="399"/>
                  </a:lnTo>
                  <a:lnTo>
                    <a:pt x="177" y="631"/>
                  </a:lnTo>
                  <a:lnTo>
                    <a:pt x="177" y="654"/>
                  </a:lnTo>
                  <a:lnTo>
                    <a:pt x="185" y="664"/>
                  </a:lnTo>
                  <a:lnTo>
                    <a:pt x="200" y="672"/>
                  </a:lnTo>
                  <a:lnTo>
                    <a:pt x="225" y="672"/>
                  </a:lnTo>
                  <a:lnTo>
                    <a:pt x="240" y="664"/>
                  </a:lnTo>
                  <a:lnTo>
                    <a:pt x="240" y="654"/>
                  </a:lnTo>
                  <a:lnTo>
                    <a:pt x="240" y="631"/>
                  </a:lnTo>
                  <a:lnTo>
                    <a:pt x="240" y="384"/>
                  </a:lnTo>
                  <a:lnTo>
                    <a:pt x="296" y="384"/>
                  </a:lnTo>
                  <a:lnTo>
                    <a:pt x="240" y="207"/>
                  </a:lnTo>
                  <a:lnTo>
                    <a:pt x="240" y="174"/>
                  </a:lnTo>
                  <a:lnTo>
                    <a:pt x="240" y="144"/>
                  </a:lnTo>
                  <a:lnTo>
                    <a:pt x="240" y="119"/>
                  </a:lnTo>
                  <a:lnTo>
                    <a:pt x="256" y="111"/>
                  </a:lnTo>
                  <a:lnTo>
                    <a:pt x="296" y="280"/>
                  </a:lnTo>
                  <a:lnTo>
                    <a:pt x="313" y="303"/>
                  </a:lnTo>
                  <a:lnTo>
                    <a:pt x="336" y="303"/>
                  </a:lnTo>
                  <a:lnTo>
                    <a:pt x="352" y="303"/>
                  </a:lnTo>
                  <a:lnTo>
                    <a:pt x="352" y="288"/>
                  </a:lnTo>
                  <a:lnTo>
                    <a:pt x="352" y="270"/>
                  </a:lnTo>
                  <a:lnTo>
                    <a:pt x="296" y="71"/>
                  </a:lnTo>
                  <a:lnTo>
                    <a:pt x="288" y="48"/>
                  </a:lnTo>
                  <a:lnTo>
                    <a:pt x="273" y="23"/>
                  </a:lnTo>
                  <a:lnTo>
                    <a:pt x="248" y="15"/>
                  </a:lnTo>
                  <a:lnTo>
                    <a:pt x="208" y="0"/>
                  </a:lnTo>
                  <a:close/>
                </a:path>
              </a:pathLst>
            </a:custGeom>
            <a:solidFill>
              <a:srgbClr val="FFBB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28" name="Oval 28"/>
            <p:cNvSpPr>
              <a:spLocks noChangeArrowheads="1"/>
            </p:cNvSpPr>
            <p:nvPr/>
          </p:nvSpPr>
          <p:spPr bwMode="auto">
            <a:xfrm>
              <a:off x="4040" y="1705"/>
              <a:ext cx="136" cy="142"/>
            </a:xfrm>
            <a:prstGeom prst="ellipse">
              <a:avLst/>
            </a:prstGeom>
            <a:solidFill>
              <a:srgbClr val="FFBB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3329" name="Freeform 29"/>
            <p:cNvSpPr>
              <a:spLocks/>
            </p:cNvSpPr>
            <p:nvPr/>
          </p:nvSpPr>
          <p:spPr bwMode="auto">
            <a:xfrm>
              <a:off x="4288" y="1857"/>
              <a:ext cx="353" cy="672"/>
            </a:xfrm>
            <a:custGeom>
              <a:avLst/>
              <a:gdLst>
                <a:gd name="T0" fmla="*/ 209 w 353"/>
                <a:gd name="T1" fmla="*/ 0 h 672"/>
                <a:gd name="T2" fmla="*/ 146 w 353"/>
                <a:gd name="T3" fmla="*/ 0 h 672"/>
                <a:gd name="T4" fmla="*/ 113 w 353"/>
                <a:gd name="T5" fmla="*/ 7 h 672"/>
                <a:gd name="T6" fmla="*/ 88 w 353"/>
                <a:gd name="T7" fmla="*/ 23 h 672"/>
                <a:gd name="T8" fmla="*/ 73 w 353"/>
                <a:gd name="T9" fmla="*/ 30 h 672"/>
                <a:gd name="T10" fmla="*/ 65 w 353"/>
                <a:gd name="T11" fmla="*/ 48 h 672"/>
                <a:gd name="T12" fmla="*/ 57 w 353"/>
                <a:gd name="T13" fmla="*/ 71 h 672"/>
                <a:gd name="T14" fmla="*/ 0 w 353"/>
                <a:gd name="T15" fmla="*/ 263 h 672"/>
                <a:gd name="T16" fmla="*/ 0 w 353"/>
                <a:gd name="T17" fmla="*/ 280 h 672"/>
                <a:gd name="T18" fmla="*/ 9 w 353"/>
                <a:gd name="T19" fmla="*/ 295 h 672"/>
                <a:gd name="T20" fmla="*/ 25 w 353"/>
                <a:gd name="T21" fmla="*/ 295 h 672"/>
                <a:gd name="T22" fmla="*/ 40 w 353"/>
                <a:gd name="T23" fmla="*/ 288 h 672"/>
                <a:gd name="T24" fmla="*/ 50 w 353"/>
                <a:gd name="T25" fmla="*/ 280 h 672"/>
                <a:gd name="T26" fmla="*/ 88 w 353"/>
                <a:gd name="T27" fmla="*/ 111 h 672"/>
                <a:gd name="T28" fmla="*/ 98 w 353"/>
                <a:gd name="T29" fmla="*/ 119 h 672"/>
                <a:gd name="T30" fmla="*/ 105 w 353"/>
                <a:gd name="T31" fmla="*/ 151 h 672"/>
                <a:gd name="T32" fmla="*/ 105 w 353"/>
                <a:gd name="T33" fmla="*/ 207 h 672"/>
                <a:gd name="T34" fmla="*/ 57 w 353"/>
                <a:gd name="T35" fmla="*/ 384 h 672"/>
                <a:gd name="T36" fmla="*/ 105 w 353"/>
                <a:gd name="T37" fmla="*/ 384 h 672"/>
                <a:gd name="T38" fmla="*/ 105 w 353"/>
                <a:gd name="T39" fmla="*/ 631 h 672"/>
                <a:gd name="T40" fmla="*/ 105 w 353"/>
                <a:gd name="T41" fmla="*/ 654 h 672"/>
                <a:gd name="T42" fmla="*/ 113 w 353"/>
                <a:gd name="T43" fmla="*/ 664 h 672"/>
                <a:gd name="T44" fmla="*/ 121 w 353"/>
                <a:gd name="T45" fmla="*/ 672 h 672"/>
                <a:gd name="T46" fmla="*/ 146 w 353"/>
                <a:gd name="T47" fmla="*/ 672 h 672"/>
                <a:gd name="T48" fmla="*/ 153 w 353"/>
                <a:gd name="T49" fmla="*/ 664 h 672"/>
                <a:gd name="T50" fmla="*/ 161 w 353"/>
                <a:gd name="T51" fmla="*/ 654 h 672"/>
                <a:gd name="T52" fmla="*/ 161 w 353"/>
                <a:gd name="T53" fmla="*/ 631 h 672"/>
                <a:gd name="T54" fmla="*/ 161 w 353"/>
                <a:gd name="T55" fmla="*/ 399 h 672"/>
                <a:gd name="T56" fmla="*/ 161 w 353"/>
                <a:gd name="T57" fmla="*/ 391 h 672"/>
                <a:gd name="T58" fmla="*/ 169 w 353"/>
                <a:gd name="T59" fmla="*/ 384 h 672"/>
                <a:gd name="T60" fmla="*/ 176 w 353"/>
                <a:gd name="T61" fmla="*/ 391 h 672"/>
                <a:gd name="T62" fmla="*/ 176 w 353"/>
                <a:gd name="T63" fmla="*/ 399 h 672"/>
                <a:gd name="T64" fmla="*/ 176 w 353"/>
                <a:gd name="T65" fmla="*/ 631 h 672"/>
                <a:gd name="T66" fmla="*/ 184 w 353"/>
                <a:gd name="T67" fmla="*/ 654 h 672"/>
                <a:gd name="T68" fmla="*/ 194 w 353"/>
                <a:gd name="T69" fmla="*/ 664 h 672"/>
                <a:gd name="T70" fmla="*/ 201 w 353"/>
                <a:gd name="T71" fmla="*/ 672 h 672"/>
                <a:gd name="T72" fmla="*/ 224 w 353"/>
                <a:gd name="T73" fmla="*/ 672 h 672"/>
                <a:gd name="T74" fmla="*/ 242 w 353"/>
                <a:gd name="T75" fmla="*/ 664 h 672"/>
                <a:gd name="T76" fmla="*/ 242 w 353"/>
                <a:gd name="T77" fmla="*/ 654 h 672"/>
                <a:gd name="T78" fmla="*/ 242 w 353"/>
                <a:gd name="T79" fmla="*/ 631 h 672"/>
                <a:gd name="T80" fmla="*/ 242 w 353"/>
                <a:gd name="T81" fmla="*/ 384 h 672"/>
                <a:gd name="T82" fmla="*/ 305 w 353"/>
                <a:gd name="T83" fmla="*/ 384 h 672"/>
                <a:gd name="T84" fmla="*/ 242 w 353"/>
                <a:gd name="T85" fmla="*/ 207 h 672"/>
                <a:gd name="T86" fmla="*/ 242 w 353"/>
                <a:gd name="T87" fmla="*/ 174 h 672"/>
                <a:gd name="T88" fmla="*/ 242 w 353"/>
                <a:gd name="T89" fmla="*/ 144 h 672"/>
                <a:gd name="T90" fmla="*/ 242 w 353"/>
                <a:gd name="T91" fmla="*/ 119 h 672"/>
                <a:gd name="T92" fmla="*/ 265 w 353"/>
                <a:gd name="T93" fmla="*/ 111 h 672"/>
                <a:gd name="T94" fmla="*/ 305 w 353"/>
                <a:gd name="T95" fmla="*/ 280 h 672"/>
                <a:gd name="T96" fmla="*/ 320 w 353"/>
                <a:gd name="T97" fmla="*/ 303 h 672"/>
                <a:gd name="T98" fmla="*/ 338 w 353"/>
                <a:gd name="T99" fmla="*/ 303 h 672"/>
                <a:gd name="T100" fmla="*/ 353 w 353"/>
                <a:gd name="T101" fmla="*/ 303 h 672"/>
                <a:gd name="T102" fmla="*/ 353 w 353"/>
                <a:gd name="T103" fmla="*/ 288 h 672"/>
                <a:gd name="T104" fmla="*/ 353 w 353"/>
                <a:gd name="T105" fmla="*/ 270 h 672"/>
                <a:gd name="T106" fmla="*/ 305 w 353"/>
                <a:gd name="T107" fmla="*/ 71 h 672"/>
                <a:gd name="T108" fmla="*/ 297 w 353"/>
                <a:gd name="T109" fmla="*/ 48 h 672"/>
                <a:gd name="T110" fmla="*/ 280 w 353"/>
                <a:gd name="T111" fmla="*/ 23 h 672"/>
                <a:gd name="T112" fmla="*/ 257 w 353"/>
                <a:gd name="T113" fmla="*/ 15 h 672"/>
                <a:gd name="T114" fmla="*/ 209 w 353"/>
                <a:gd name="T115" fmla="*/ 0 h 6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3"/>
                <a:gd name="T175" fmla="*/ 0 h 672"/>
                <a:gd name="T176" fmla="*/ 353 w 353"/>
                <a:gd name="T177" fmla="*/ 672 h 6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3" h="672">
                  <a:moveTo>
                    <a:pt x="209" y="0"/>
                  </a:moveTo>
                  <a:lnTo>
                    <a:pt x="146" y="0"/>
                  </a:lnTo>
                  <a:lnTo>
                    <a:pt x="113" y="7"/>
                  </a:lnTo>
                  <a:lnTo>
                    <a:pt x="88" y="23"/>
                  </a:lnTo>
                  <a:lnTo>
                    <a:pt x="73" y="30"/>
                  </a:lnTo>
                  <a:lnTo>
                    <a:pt x="65" y="48"/>
                  </a:lnTo>
                  <a:lnTo>
                    <a:pt x="57" y="71"/>
                  </a:lnTo>
                  <a:lnTo>
                    <a:pt x="0" y="263"/>
                  </a:lnTo>
                  <a:lnTo>
                    <a:pt x="0" y="280"/>
                  </a:lnTo>
                  <a:lnTo>
                    <a:pt x="9" y="295"/>
                  </a:lnTo>
                  <a:lnTo>
                    <a:pt x="25" y="295"/>
                  </a:lnTo>
                  <a:lnTo>
                    <a:pt x="40" y="288"/>
                  </a:lnTo>
                  <a:lnTo>
                    <a:pt x="50" y="280"/>
                  </a:lnTo>
                  <a:lnTo>
                    <a:pt x="88" y="111"/>
                  </a:lnTo>
                  <a:lnTo>
                    <a:pt x="98" y="119"/>
                  </a:lnTo>
                  <a:lnTo>
                    <a:pt x="105" y="151"/>
                  </a:lnTo>
                  <a:lnTo>
                    <a:pt x="105" y="207"/>
                  </a:lnTo>
                  <a:lnTo>
                    <a:pt x="57" y="384"/>
                  </a:lnTo>
                  <a:lnTo>
                    <a:pt x="105" y="384"/>
                  </a:lnTo>
                  <a:lnTo>
                    <a:pt x="105" y="631"/>
                  </a:lnTo>
                  <a:lnTo>
                    <a:pt x="105" y="654"/>
                  </a:lnTo>
                  <a:lnTo>
                    <a:pt x="113" y="664"/>
                  </a:lnTo>
                  <a:lnTo>
                    <a:pt x="121" y="672"/>
                  </a:lnTo>
                  <a:lnTo>
                    <a:pt x="146" y="672"/>
                  </a:lnTo>
                  <a:lnTo>
                    <a:pt x="153" y="664"/>
                  </a:lnTo>
                  <a:lnTo>
                    <a:pt x="161" y="654"/>
                  </a:lnTo>
                  <a:lnTo>
                    <a:pt x="161" y="631"/>
                  </a:lnTo>
                  <a:lnTo>
                    <a:pt x="161" y="399"/>
                  </a:lnTo>
                  <a:lnTo>
                    <a:pt x="161" y="391"/>
                  </a:lnTo>
                  <a:lnTo>
                    <a:pt x="169" y="384"/>
                  </a:lnTo>
                  <a:lnTo>
                    <a:pt x="176" y="391"/>
                  </a:lnTo>
                  <a:lnTo>
                    <a:pt x="176" y="399"/>
                  </a:lnTo>
                  <a:lnTo>
                    <a:pt x="176" y="631"/>
                  </a:lnTo>
                  <a:lnTo>
                    <a:pt x="184" y="654"/>
                  </a:lnTo>
                  <a:lnTo>
                    <a:pt x="194" y="664"/>
                  </a:lnTo>
                  <a:lnTo>
                    <a:pt x="201" y="672"/>
                  </a:lnTo>
                  <a:lnTo>
                    <a:pt x="224" y="672"/>
                  </a:lnTo>
                  <a:lnTo>
                    <a:pt x="242" y="664"/>
                  </a:lnTo>
                  <a:lnTo>
                    <a:pt x="242" y="654"/>
                  </a:lnTo>
                  <a:lnTo>
                    <a:pt x="242" y="631"/>
                  </a:lnTo>
                  <a:lnTo>
                    <a:pt x="242" y="384"/>
                  </a:lnTo>
                  <a:lnTo>
                    <a:pt x="305" y="384"/>
                  </a:lnTo>
                  <a:lnTo>
                    <a:pt x="242" y="207"/>
                  </a:lnTo>
                  <a:lnTo>
                    <a:pt x="242" y="174"/>
                  </a:lnTo>
                  <a:lnTo>
                    <a:pt x="242" y="144"/>
                  </a:lnTo>
                  <a:lnTo>
                    <a:pt x="242" y="119"/>
                  </a:lnTo>
                  <a:lnTo>
                    <a:pt x="265" y="111"/>
                  </a:lnTo>
                  <a:lnTo>
                    <a:pt x="305" y="280"/>
                  </a:lnTo>
                  <a:lnTo>
                    <a:pt x="320" y="303"/>
                  </a:lnTo>
                  <a:lnTo>
                    <a:pt x="338" y="303"/>
                  </a:lnTo>
                  <a:lnTo>
                    <a:pt x="353" y="303"/>
                  </a:lnTo>
                  <a:lnTo>
                    <a:pt x="353" y="288"/>
                  </a:lnTo>
                  <a:lnTo>
                    <a:pt x="353" y="270"/>
                  </a:lnTo>
                  <a:lnTo>
                    <a:pt x="305" y="71"/>
                  </a:lnTo>
                  <a:lnTo>
                    <a:pt x="297" y="48"/>
                  </a:lnTo>
                  <a:lnTo>
                    <a:pt x="280" y="23"/>
                  </a:lnTo>
                  <a:lnTo>
                    <a:pt x="257" y="15"/>
                  </a:lnTo>
                  <a:lnTo>
                    <a:pt x="209" y="0"/>
                  </a:lnTo>
                  <a:close/>
                </a:path>
              </a:pathLst>
            </a:custGeom>
            <a:solidFill>
              <a:srgbClr val="805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30" name="Oval 30"/>
            <p:cNvSpPr>
              <a:spLocks noChangeArrowheads="1"/>
            </p:cNvSpPr>
            <p:nvPr/>
          </p:nvSpPr>
          <p:spPr bwMode="auto">
            <a:xfrm>
              <a:off x="4393" y="1705"/>
              <a:ext cx="135" cy="142"/>
            </a:xfrm>
            <a:prstGeom prst="ellipse">
              <a:avLst/>
            </a:prstGeom>
            <a:solidFill>
              <a:srgbClr val="805D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grpSp>
      <p:sp>
        <p:nvSpPr>
          <p:cNvPr id="13318" name="Text Box 31"/>
          <p:cNvSpPr txBox="1">
            <a:spLocks noChangeArrowheads="1"/>
          </p:cNvSpPr>
          <p:nvPr/>
        </p:nvSpPr>
        <p:spPr bwMode="auto">
          <a:xfrm>
            <a:off x="2065338" y="6216650"/>
            <a:ext cx="5351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buClr>
                <a:srgbClr val="FFCC00"/>
              </a:buClr>
              <a:buFont typeface="Symbol" panose="05050102010706020507" pitchFamily="18" charset="2"/>
              <a:buNone/>
            </a:pPr>
            <a:r>
              <a:rPr lang="en-US" altLang="tr-TR" sz="1600" b="1">
                <a:latin typeface="Arial" panose="020B0604020202020204" pitchFamily="34" charset="0"/>
              </a:rPr>
              <a:t>  </a:t>
            </a:r>
            <a:r>
              <a:rPr lang="en-US" altLang="tr-TR" sz="1600" u="sng">
                <a:latin typeface="Arial" panose="020B0604020202020204" pitchFamily="34" charset="0"/>
              </a:rPr>
              <a:t>Adapted from Population Reports, </a:t>
            </a:r>
            <a:r>
              <a:rPr lang="tr-TR" altLang="tr-TR" sz="1600" u="sng">
                <a:latin typeface="Arial" panose="020B0604020202020204" pitchFamily="34" charset="0"/>
              </a:rPr>
              <a:t>2008</a:t>
            </a:r>
            <a:r>
              <a:rPr lang="en-US" altLang="tr-TR" sz="1600">
                <a:latin typeface="Arial" panose="020B0604020202020204" pitchFamily="34" charset="0"/>
              </a:rPr>
              <a:t>.</a:t>
            </a:r>
          </a:p>
        </p:txBody>
      </p:sp>
    </p:spTree>
    <p:extLst>
      <p:ext uri="{BB962C8B-B14F-4D97-AF65-F5344CB8AC3E}">
        <p14:creationId xmlns:p14="http://schemas.microsoft.com/office/powerpoint/2010/main" val="616400230"/>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01782" y="209550"/>
            <a:ext cx="11533909" cy="406400"/>
          </a:xfrm>
          <a:solidFill>
            <a:schemeClr val="bg1"/>
          </a:solidFill>
        </p:spPr>
        <p:txBody>
          <a:bodyPr>
            <a:noAutofit/>
          </a:bodyPr>
          <a:lstStyle/>
          <a:p>
            <a:pPr eaLnBrk="1" hangingPunct="1">
              <a:defRPr/>
            </a:pPr>
            <a:r>
              <a:rPr lang="tr-TR" altLang="tr-TR" sz="3600" b="1" dirty="0" err="1"/>
              <a:t>Adolescent</a:t>
            </a:r>
            <a:r>
              <a:rPr lang="tr-TR" altLang="tr-TR" sz="3600" b="1" dirty="0"/>
              <a:t> </a:t>
            </a:r>
            <a:r>
              <a:rPr lang="tr-TR" altLang="tr-TR" sz="3600" b="1" dirty="0" err="1"/>
              <a:t>pregnancy</a:t>
            </a:r>
            <a:r>
              <a:rPr lang="tr-TR" altLang="tr-TR" sz="3600" b="1" dirty="0"/>
              <a:t> </a:t>
            </a:r>
            <a:r>
              <a:rPr lang="tr-TR" altLang="tr-TR" sz="3600" b="1" dirty="0" err="1"/>
              <a:t>trends</a:t>
            </a:r>
            <a:endParaRPr lang="en-GB" altLang="tr-TR" sz="3600" b="1" dirty="0"/>
          </a:p>
        </p:txBody>
      </p:sp>
      <p:grpSp>
        <p:nvGrpSpPr>
          <p:cNvPr id="14339" name="Group 3"/>
          <p:cNvGrpSpPr>
            <a:grpSpLocks/>
          </p:cNvGrpSpPr>
          <p:nvPr/>
        </p:nvGrpSpPr>
        <p:grpSpPr bwMode="auto">
          <a:xfrm>
            <a:off x="1847850" y="991464"/>
            <a:ext cx="8820150" cy="5616575"/>
            <a:chOff x="204" y="527"/>
            <a:chExt cx="5556" cy="3538"/>
          </a:xfrm>
        </p:grpSpPr>
        <p:sp>
          <p:nvSpPr>
            <p:cNvPr id="14340" name="AutoShape 4"/>
            <p:cNvSpPr>
              <a:spLocks noChangeAspect="1" noChangeArrowheads="1" noTextEdit="1"/>
            </p:cNvSpPr>
            <p:nvPr/>
          </p:nvSpPr>
          <p:spPr bwMode="auto">
            <a:xfrm>
              <a:off x="204" y="527"/>
              <a:ext cx="5556" cy="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4341" name="Rectangle 5"/>
            <p:cNvSpPr>
              <a:spLocks noChangeArrowheads="1"/>
            </p:cNvSpPr>
            <p:nvPr/>
          </p:nvSpPr>
          <p:spPr bwMode="auto">
            <a:xfrm>
              <a:off x="445" y="685"/>
              <a:ext cx="4323" cy="3109"/>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342" name="Line 6"/>
            <p:cNvSpPr>
              <a:spLocks noChangeShapeType="1"/>
            </p:cNvSpPr>
            <p:nvPr/>
          </p:nvSpPr>
          <p:spPr bwMode="auto">
            <a:xfrm>
              <a:off x="445" y="3448"/>
              <a:ext cx="43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43" name="Line 7"/>
            <p:cNvSpPr>
              <a:spLocks noChangeShapeType="1"/>
            </p:cNvSpPr>
            <p:nvPr/>
          </p:nvSpPr>
          <p:spPr bwMode="auto">
            <a:xfrm>
              <a:off x="445" y="3103"/>
              <a:ext cx="43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44" name="Line 8"/>
            <p:cNvSpPr>
              <a:spLocks noChangeShapeType="1"/>
            </p:cNvSpPr>
            <p:nvPr/>
          </p:nvSpPr>
          <p:spPr bwMode="auto">
            <a:xfrm>
              <a:off x="445" y="2757"/>
              <a:ext cx="43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45" name="Line 9"/>
            <p:cNvSpPr>
              <a:spLocks noChangeShapeType="1"/>
            </p:cNvSpPr>
            <p:nvPr/>
          </p:nvSpPr>
          <p:spPr bwMode="auto">
            <a:xfrm>
              <a:off x="445" y="2412"/>
              <a:ext cx="43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46" name="Line 10"/>
            <p:cNvSpPr>
              <a:spLocks noChangeShapeType="1"/>
            </p:cNvSpPr>
            <p:nvPr/>
          </p:nvSpPr>
          <p:spPr bwMode="auto">
            <a:xfrm>
              <a:off x="445" y="2067"/>
              <a:ext cx="43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47" name="Line 11"/>
            <p:cNvSpPr>
              <a:spLocks noChangeShapeType="1"/>
            </p:cNvSpPr>
            <p:nvPr/>
          </p:nvSpPr>
          <p:spPr bwMode="auto">
            <a:xfrm>
              <a:off x="445" y="1722"/>
              <a:ext cx="43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48" name="Line 12"/>
            <p:cNvSpPr>
              <a:spLocks noChangeShapeType="1"/>
            </p:cNvSpPr>
            <p:nvPr/>
          </p:nvSpPr>
          <p:spPr bwMode="auto">
            <a:xfrm>
              <a:off x="445" y="1376"/>
              <a:ext cx="43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49" name="Line 13"/>
            <p:cNvSpPr>
              <a:spLocks noChangeShapeType="1"/>
            </p:cNvSpPr>
            <p:nvPr/>
          </p:nvSpPr>
          <p:spPr bwMode="auto">
            <a:xfrm>
              <a:off x="445" y="1031"/>
              <a:ext cx="43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50" name="Line 14"/>
            <p:cNvSpPr>
              <a:spLocks noChangeShapeType="1"/>
            </p:cNvSpPr>
            <p:nvPr/>
          </p:nvSpPr>
          <p:spPr bwMode="auto">
            <a:xfrm>
              <a:off x="445" y="685"/>
              <a:ext cx="43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51" name="Rectangle 15"/>
            <p:cNvSpPr>
              <a:spLocks noChangeArrowheads="1"/>
            </p:cNvSpPr>
            <p:nvPr/>
          </p:nvSpPr>
          <p:spPr bwMode="auto">
            <a:xfrm>
              <a:off x="445" y="685"/>
              <a:ext cx="4323" cy="3109"/>
            </a:xfrm>
            <a:prstGeom prst="rect">
              <a:avLst/>
            </a:prstGeom>
            <a:noFill/>
            <a:ln w="11113">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352" name="Line 16"/>
            <p:cNvSpPr>
              <a:spLocks noChangeShapeType="1"/>
            </p:cNvSpPr>
            <p:nvPr/>
          </p:nvSpPr>
          <p:spPr bwMode="auto">
            <a:xfrm>
              <a:off x="445" y="685"/>
              <a:ext cx="1" cy="31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53" name="Line 17"/>
            <p:cNvSpPr>
              <a:spLocks noChangeShapeType="1"/>
            </p:cNvSpPr>
            <p:nvPr/>
          </p:nvSpPr>
          <p:spPr bwMode="auto">
            <a:xfrm>
              <a:off x="422" y="3794"/>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54" name="Line 18"/>
            <p:cNvSpPr>
              <a:spLocks noChangeShapeType="1"/>
            </p:cNvSpPr>
            <p:nvPr/>
          </p:nvSpPr>
          <p:spPr bwMode="auto">
            <a:xfrm>
              <a:off x="422" y="3448"/>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55" name="Line 19"/>
            <p:cNvSpPr>
              <a:spLocks noChangeShapeType="1"/>
            </p:cNvSpPr>
            <p:nvPr/>
          </p:nvSpPr>
          <p:spPr bwMode="auto">
            <a:xfrm>
              <a:off x="422" y="3103"/>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56" name="Line 20"/>
            <p:cNvSpPr>
              <a:spLocks noChangeShapeType="1"/>
            </p:cNvSpPr>
            <p:nvPr/>
          </p:nvSpPr>
          <p:spPr bwMode="auto">
            <a:xfrm>
              <a:off x="422" y="2757"/>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57" name="Line 21"/>
            <p:cNvSpPr>
              <a:spLocks noChangeShapeType="1"/>
            </p:cNvSpPr>
            <p:nvPr/>
          </p:nvSpPr>
          <p:spPr bwMode="auto">
            <a:xfrm>
              <a:off x="422" y="2412"/>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58" name="Line 22"/>
            <p:cNvSpPr>
              <a:spLocks noChangeShapeType="1"/>
            </p:cNvSpPr>
            <p:nvPr/>
          </p:nvSpPr>
          <p:spPr bwMode="auto">
            <a:xfrm>
              <a:off x="422" y="2067"/>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59" name="Line 23"/>
            <p:cNvSpPr>
              <a:spLocks noChangeShapeType="1"/>
            </p:cNvSpPr>
            <p:nvPr/>
          </p:nvSpPr>
          <p:spPr bwMode="auto">
            <a:xfrm>
              <a:off x="422" y="1722"/>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60" name="Line 24"/>
            <p:cNvSpPr>
              <a:spLocks noChangeShapeType="1"/>
            </p:cNvSpPr>
            <p:nvPr/>
          </p:nvSpPr>
          <p:spPr bwMode="auto">
            <a:xfrm>
              <a:off x="422" y="1376"/>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61" name="Line 25"/>
            <p:cNvSpPr>
              <a:spLocks noChangeShapeType="1"/>
            </p:cNvSpPr>
            <p:nvPr/>
          </p:nvSpPr>
          <p:spPr bwMode="auto">
            <a:xfrm>
              <a:off x="422" y="1031"/>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62" name="Line 26"/>
            <p:cNvSpPr>
              <a:spLocks noChangeShapeType="1"/>
            </p:cNvSpPr>
            <p:nvPr/>
          </p:nvSpPr>
          <p:spPr bwMode="auto">
            <a:xfrm>
              <a:off x="422" y="685"/>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63" name="Line 27"/>
            <p:cNvSpPr>
              <a:spLocks noChangeShapeType="1"/>
            </p:cNvSpPr>
            <p:nvPr/>
          </p:nvSpPr>
          <p:spPr bwMode="auto">
            <a:xfrm>
              <a:off x="445" y="3794"/>
              <a:ext cx="43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64" name="Line 28"/>
            <p:cNvSpPr>
              <a:spLocks noChangeShapeType="1"/>
            </p:cNvSpPr>
            <p:nvPr/>
          </p:nvSpPr>
          <p:spPr bwMode="auto">
            <a:xfrm flipV="1">
              <a:off x="445" y="3794"/>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65" name="Line 29"/>
            <p:cNvSpPr>
              <a:spLocks noChangeShapeType="1"/>
            </p:cNvSpPr>
            <p:nvPr/>
          </p:nvSpPr>
          <p:spPr bwMode="auto">
            <a:xfrm flipV="1">
              <a:off x="1310" y="3794"/>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66" name="Line 30"/>
            <p:cNvSpPr>
              <a:spLocks noChangeShapeType="1"/>
            </p:cNvSpPr>
            <p:nvPr/>
          </p:nvSpPr>
          <p:spPr bwMode="auto">
            <a:xfrm flipV="1">
              <a:off x="2174" y="3794"/>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67" name="Line 31"/>
            <p:cNvSpPr>
              <a:spLocks noChangeShapeType="1"/>
            </p:cNvSpPr>
            <p:nvPr/>
          </p:nvSpPr>
          <p:spPr bwMode="auto">
            <a:xfrm flipV="1">
              <a:off x="3039" y="3794"/>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68" name="Line 32"/>
            <p:cNvSpPr>
              <a:spLocks noChangeShapeType="1"/>
            </p:cNvSpPr>
            <p:nvPr/>
          </p:nvSpPr>
          <p:spPr bwMode="auto">
            <a:xfrm flipV="1">
              <a:off x="3903" y="3794"/>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69" name="Line 33"/>
            <p:cNvSpPr>
              <a:spLocks noChangeShapeType="1"/>
            </p:cNvSpPr>
            <p:nvPr/>
          </p:nvSpPr>
          <p:spPr bwMode="auto">
            <a:xfrm flipV="1">
              <a:off x="4768" y="3794"/>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70" name="Freeform 34"/>
            <p:cNvSpPr>
              <a:spLocks/>
            </p:cNvSpPr>
            <p:nvPr/>
          </p:nvSpPr>
          <p:spPr bwMode="auto">
            <a:xfrm>
              <a:off x="877" y="3248"/>
              <a:ext cx="3459" cy="312"/>
            </a:xfrm>
            <a:custGeom>
              <a:avLst/>
              <a:gdLst>
                <a:gd name="T0" fmla="*/ 0 w 3803"/>
                <a:gd name="T1" fmla="*/ 0 h 332"/>
                <a:gd name="T2" fmla="*/ 11 w 3803"/>
                <a:gd name="T3" fmla="*/ 9 h 332"/>
                <a:gd name="T4" fmla="*/ 22 w 3803"/>
                <a:gd name="T5" fmla="*/ 8 h 332"/>
                <a:gd name="T6" fmla="*/ 34 w 3803"/>
                <a:gd name="T7" fmla="*/ 17 h 332"/>
                <a:gd name="T8" fmla="*/ 45 w 3803"/>
                <a:gd name="T9" fmla="*/ 19 h 332"/>
                <a:gd name="T10" fmla="*/ 0 60000 65536"/>
                <a:gd name="T11" fmla="*/ 0 60000 65536"/>
                <a:gd name="T12" fmla="*/ 0 60000 65536"/>
                <a:gd name="T13" fmla="*/ 0 60000 65536"/>
                <a:gd name="T14" fmla="*/ 0 60000 65536"/>
                <a:gd name="T15" fmla="*/ 0 w 3803"/>
                <a:gd name="T16" fmla="*/ 0 h 332"/>
                <a:gd name="T17" fmla="*/ 3803 w 3803"/>
                <a:gd name="T18" fmla="*/ 332 h 332"/>
              </a:gdLst>
              <a:ahLst/>
              <a:cxnLst>
                <a:cxn ang="T10">
                  <a:pos x="T0" y="T1"/>
                </a:cxn>
                <a:cxn ang="T11">
                  <a:pos x="T2" y="T3"/>
                </a:cxn>
                <a:cxn ang="T12">
                  <a:pos x="T4" y="T5"/>
                </a:cxn>
                <a:cxn ang="T13">
                  <a:pos x="T6" y="T7"/>
                </a:cxn>
                <a:cxn ang="T14">
                  <a:pos x="T8" y="T9"/>
                </a:cxn>
              </a:cxnLst>
              <a:rect l="T15" t="T16" r="T17" b="T18"/>
              <a:pathLst>
                <a:path w="3803" h="332">
                  <a:moveTo>
                    <a:pt x="0" y="0"/>
                  </a:moveTo>
                  <a:lnTo>
                    <a:pt x="951" y="176"/>
                  </a:lnTo>
                  <a:lnTo>
                    <a:pt x="1902" y="63"/>
                  </a:lnTo>
                  <a:lnTo>
                    <a:pt x="2852" y="297"/>
                  </a:lnTo>
                  <a:lnTo>
                    <a:pt x="3803" y="332"/>
                  </a:lnTo>
                </a:path>
              </a:pathLst>
            </a:custGeom>
            <a:noFill/>
            <a:ln w="11113">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371" name="Freeform 35"/>
            <p:cNvSpPr>
              <a:spLocks/>
            </p:cNvSpPr>
            <p:nvPr/>
          </p:nvSpPr>
          <p:spPr bwMode="auto">
            <a:xfrm>
              <a:off x="877" y="1873"/>
              <a:ext cx="3459" cy="904"/>
            </a:xfrm>
            <a:custGeom>
              <a:avLst/>
              <a:gdLst>
                <a:gd name="T0" fmla="*/ 0 w 3803"/>
                <a:gd name="T1" fmla="*/ 26 h 960"/>
                <a:gd name="T2" fmla="*/ 11 w 3803"/>
                <a:gd name="T3" fmla="*/ 19 h 960"/>
                <a:gd name="T4" fmla="*/ 22 w 3803"/>
                <a:gd name="T5" fmla="*/ 0 h 960"/>
                <a:gd name="T6" fmla="*/ 34 w 3803"/>
                <a:gd name="T7" fmla="*/ 22 h 960"/>
                <a:gd name="T8" fmla="*/ 45 w 3803"/>
                <a:gd name="T9" fmla="*/ 57 h 960"/>
                <a:gd name="T10" fmla="*/ 0 60000 65536"/>
                <a:gd name="T11" fmla="*/ 0 60000 65536"/>
                <a:gd name="T12" fmla="*/ 0 60000 65536"/>
                <a:gd name="T13" fmla="*/ 0 60000 65536"/>
                <a:gd name="T14" fmla="*/ 0 60000 65536"/>
                <a:gd name="T15" fmla="*/ 0 w 3803"/>
                <a:gd name="T16" fmla="*/ 0 h 960"/>
                <a:gd name="T17" fmla="*/ 3803 w 3803"/>
                <a:gd name="T18" fmla="*/ 960 h 960"/>
              </a:gdLst>
              <a:ahLst/>
              <a:cxnLst>
                <a:cxn ang="T10">
                  <a:pos x="T0" y="T1"/>
                </a:cxn>
                <a:cxn ang="T11">
                  <a:pos x="T2" y="T3"/>
                </a:cxn>
                <a:cxn ang="T12">
                  <a:pos x="T4" y="T5"/>
                </a:cxn>
                <a:cxn ang="T13">
                  <a:pos x="T6" y="T7"/>
                </a:cxn>
                <a:cxn ang="T14">
                  <a:pos x="T8" y="T9"/>
                </a:cxn>
              </a:cxnLst>
              <a:rect l="T15" t="T16" r="T17" b="T18"/>
              <a:pathLst>
                <a:path w="3803" h="960">
                  <a:moveTo>
                    <a:pt x="0" y="440"/>
                  </a:moveTo>
                  <a:lnTo>
                    <a:pt x="951" y="319"/>
                  </a:lnTo>
                  <a:lnTo>
                    <a:pt x="1902" y="0"/>
                  </a:lnTo>
                  <a:lnTo>
                    <a:pt x="2852" y="367"/>
                  </a:lnTo>
                  <a:lnTo>
                    <a:pt x="3803" y="960"/>
                  </a:lnTo>
                </a:path>
              </a:pathLst>
            </a:custGeom>
            <a:noFill/>
            <a:ln w="11113">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372" name="Freeform 36"/>
            <p:cNvSpPr>
              <a:spLocks/>
            </p:cNvSpPr>
            <p:nvPr/>
          </p:nvSpPr>
          <p:spPr bwMode="auto">
            <a:xfrm>
              <a:off x="877" y="2916"/>
              <a:ext cx="3459" cy="586"/>
            </a:xfrm>
            <a:custGeom>
              <a:avLst/>
              <a:gdLst>
                <a:gd name="T0" fmla="*/ 0 w 3803"/>
                <a:gd name="T1" fmla="*/ 0 h 622"/>
                <a:gd name="T2" fmla="*/ 11 w 3803"/>
                <a:gd name="T3" fmla="*/ 20 h 622"/>
                <a:gd name="T4" fmla="*/ 22 w 3803"/>
                <a:gd name="T5" fmla="*/ 27 h 622"/>
                <a:gd name="T6" fmla="*/ 34 w 3803"/>
                <a:gd name="T7" fmla="*/ 35 h 622"/>
                <a:gd name="T8" fmla="*/ 45 w 3803"/>
                <a:gd name="T9" fmla="*/ 37 h 622"/>
                <a:gd name="T10" fmla="*/ 0 60000 65536"/>
                <a:gd name="T11" fmla="*/ 0 60000 65536"/>
                <a:gd name="T12" fmla="*/ 0 60000 65536"/>
                <a:gd name="T13" fmla="*/ 0 60000 65536"/>
                <a:gd name="T14" fmla="*/ 0 60000 65536"/>
                <a:gd name="T15" fmla="*/ 0 w 3803"/>
                <a:gd name="T16" fmla="*/ 0 h 622"/>
                <a:gd name="T17" fmla="*/ 3803 w 3803"/>
                <a:gd name="T18" fmla="*/ 622 h 622"/>
              </a:gdLst>
              <a:ahLst/>
              <a:cxnLst>
                <a:cxn ang="T10">
                  <a:pos x="T0" y="T1"/>
                </a:cxn>
                <a:cxn ang="T11">
                  <a:pos x="T2" y="T3"/>
                </a:cxn>
                <a:cxn ang="T12">
                  <a:pos x="T4" y="T5"/>
                </a:cxn>
                <a:cxn ang="T13">
                  <a:pos x="T6" y="T7"/>
                </a:cxn>
                <a:cxn ang="T14">
                  <a:pos x="T8" y="T9"/>
                </a:cxn>
              </a:cxnLst>
              <a:rect l="T15" t="T16" r="T17" b="T18"/>
              <a:pathLst>
                <a:path w="3803" h="622">
                  <a:moveTo>
                    <a:pt x="0" y="0"/>
                  </a:moveTo>
                  <a:lnTo>
                    <a:pt x="951" y="312"/>
                  </a:lnTo>
                  <a:lnTo>
                    <a:pt x="1902" y="444"/>
                  </a:lnTo>
                  <a:lnTo>
                    <a:pt x="2852" y="565"/>
                  </a:lnTo>
                  <a:lnTo>
                    <a:pt x="3803" y="622"/>
                  </a:lnTo>
                </a:path>
              </a:pathLst>
            </a:custGeom>
            <a:noFill/>
            <a:ln w="11113">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373" name="Freeform 37"/>
            <p:cNvSpPr>
              <a:spLocks/>
            </p:cNvSpPr>
            <p:nvPr/>
          </p:nvSpPr>
          <p:spPr bwMode="auto">
            <a:xfrm>
              <a:off x="877" y="989"/>
              <a:ext cx="3459" cy="1409"/>
            </a:xfrm>
            <a:custGeom>
              <a:avLst/>
              <a:gdLst>
                <a:gd name="T0" fmla="*/ 0 w 3803"/>
                <a:gd name="T1" fmla="*/ 0 h 1496"/>
                <a:gd name="T2" fmla="*/ 11 w 3803"/>
                <a:gd name="T3" fmla="*/ 8 h 1496"/>
                <a:gd name="T4" fmla="*/ 22 w 3803"/>
                <a:gd name="T5" fmla="*/ 24 h 1496"/>
                <a:gd name="T6" fmla="*/ 34 w 3803"/>
                <a:gd name="T7" fmla="*/ 70 h 1496"/>
                <a:gd name="T8" fmla="*/ 45 w 3803"/>
                <a:gd name="T9" fmla="*/ 89 h 1496"/>
                <a:gd name="T10" fmla="*/ 0 60000 65536"/>
                <a:gd name="T11" fmla="*/ 0 60000 65536"/>
                <a:gd name="T12" fmla="*/ 0 60000 65536"/>
                <a:gd name="T13" fmla="*/ 0 60000 65536"/>
                <a:gd name="T14" fmla="*/ 0 60000 65536"/>
                <a:gd name="T15" fmla="*/ 0 w 3803"/>
                <a:gd name="T16" fmla="*/ 0 h 1496"/>
                <a:gd name="T17" fmla="*/ 3803 w 3803"/>
                <a:gd name="T18" fmla="*/ 1496 h 1496"/>
              </a:gdLst>
              <a:ahLst/>
              <a:cxnLst>
                <a:cxn ang="T10">
                  <a:pos x="T0" y="T1"/>
                </a:cxn>
                <a:cxn ang="T11">
                  <a:pos x="T2" y="T3"/>
                </a:cxn>
                <a:cxn ang="T12">
                  <a:pos x="T4" y="T5"/>
                </a:cxn>
                <a:cxn ang="T13">
                  <a:pos x="T6" y="T7"/>
                </a:cxn>
                <a:cxn ang="T14">
                  <a:pos x="T8" y="T9"/>
                </a:cxn>
              </a:cxnLst>
              <a:rect l="T15" t="T16" r="T17" b="T18"/>
              <a:pathLst>
                <a:path w="3803" h="1496">
                  <a:moveTo>
                    <a:pt x="0" y="0"/>
                  </a:moveTo>
                  <a:lnTo>
                    <a:pt x="951" y="139"/>
                  </a:lnTo>
                  <a:lnTo>
                    <a:pt x="1902" y="414"/>
                  </a:lnTo>
                  <a:lnTo>
                    <a:pt x="2852" y="1159"/>
                  </a:lnTo>
                  <a:lnTo>
                    <a:pt x="3803" y="1496"/>
                  </a:lnTo>
                </a:path>
              </a:pathLst>
            </a:custGeom>
            <a:noFill/>
            <a:ln w="11113">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374" name="Freeform 38"/>
            <p:cNvSpPr>
              <a:spLocks/>
            </p:cNvSpPr>
            <p:nvPr/>
          </p:nvSpPr>
          <p:spPr bwMode="auto">
            <a:xfrm>
              <a:off x="877" y="2647"/>
              <a:ext cx="3459" cy="187"/>
            </a:xfrm>
            <a:custGeom>
              <a:avLst/>
              <a:gdLst>
                <a:gd name="T0" fmla="*/ 0 w 3803"/>
                <a:gd name="T1" fmla="*/ 8 h 199"/>
                <a:gd name="T2" fmla="*/ 11 w 3803"/>
                <a:gd name="T3" fmla="*/ 8 h 199"/>
                <a:gd name="T4" fmla="*/ 22 w 3803"/>
                <a:gd name="T5" fmla="*/ 0 h 199"/>
                <a:gd name="T6" fmla="*/ 34 w 3803"/>
                <a:gd name="T7" fmla="*/ 9 h 199"/>
                <a:gd name="T8" fmla="*/ 45 w 3803"/>
                <a:gd name="T9" fmla="*/ 11 h 199"/>
                <a:gd name="T10" fmla="*/ 0 60000 65536"/>
                <a:gd name="T11" fmla="*/ 0 60000 65536"/>
                <a:gd name="T12" fmla="*/ 0 60000 65536"/>
                <a:gd name="T13" fmla="*/ 0 60000 65536"/>
                <a:gd name="T14" fmla="*/ 0 60000 65536"/>
                <a:gd name="T15" fmla="*/ 0 w 3803"/>
                <a:gd name="T16" fmla="*/ 0 h 199"/>
                <a:gd name="T17" fmla="*/ 3803 w 3803"/>
                <a:gd name="T18" fmla="*/ 199 h 199"/>
              </a:gdLst>
              <a:ahLst/>
              <a:cxnLst>
                <a:cxn ang="T10">
                  <a:pos x="T0" y="T1"/>
                </a:cxn>
                <a:cxn ang="T11">
                  <a:pos x="T2" y="T3"/>
                </a:cxn>
                <a:cxn ang="T12">
                  <a:pos x="T4" y="T5"/>
                </a:cxn>
                <a:cxn ang="T13">
                  <a:pos x="T6" y="T7"/>
                </a:cxn>
                <a:cxn ang="T14">
                  <a:pos x="T8" y="T9"/>
                </a:cxn>
              </a:cxnLst>
              <a:rect l="T15" t="T16" r="T17" b="T18"/>
              <a:pathLst>
                <a:path w="3803" h="199">
                  <a:moveTo>
                    <a:pt x="0" y="132"/>
                  </a:moveTo>
                  <a:lnTo>
                    <a:pt x="951" y="136"/>
                  </a:lnTo>
                  <a:lnTo>
                    <a:pt x="1902" y="0"/>
                  </a:lnTo>
                  <a:lnTo>
                    <a:pt x="2852" y="176"/>
                  </a:lnTo>
                  <a:lnTo>
                    <a:pt x="3803" y="199"/>
                  </a:lnTo>
                </a:path>
              </a:pathLst>
            </a:custGeom>
            <a:noFill/>
            <a:ln w="11113">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375" name="Freeform 39"/>
            <p:cNvSpPr>
              <a:spLocks/>
            </p:cNvSpPr>
            <p:nvPr/>
          </p:nvSpPr>
          <p:spPr bwMode="auto">
            <a:xfrm>
              <a:off x="877" y="1811"/>
              <a:ext cx="3459" cy="987"/>
            </a:xfrm>
            <a:custGeom>
              <a:avLst/>
              <a:gdLst>
                <a:gd name="T0" fmla="*/ 0 w 3803"/>
                <a:gd name="T1" fmla="*/ 18 h 1048"/>
                <a:gd name="T2" fmla="*/ 11 w 3803"/>
                <a:gd name="T3" fmla="*/ 13 h 1048"/>
                <a:gd name="T4" fmla="*/ 22 w 3803"/>
                <a:gd name="T5" fmla="*/ 0 h 1048"/>
                <a:gd name="T6" fmla="*/ 34 w 3803"/>
                <a:gd name="T7" fmla="*/ 8 h 1048"/>
                <a:gd name="T8" fmla="*/ 45 w 3803"/>
                <a:gd name="T9" fmla="*/ 62 h 1048"/>
                <a:gd name="T10" fmla="*/ 0 60000 65536"/>
                <a:gd name="T11" fmla="*/ 0 60000 65536"/>
                <a:gd name="T12" fmla="*/ 0 60000 65536"/>
                <a:gd name="T13" fmla="*/ 0 60000 65536"/>
                <a:gd name="T14" fmla="*/ 0 60000 65536"/>
                <a:gd name="T15" fmla="*/ 0 w 3803"/>
                <a:gd name="T16" fmla="*/ 0 h 1048"/>
                <a:gd name="T17" fmla="*/ 3803 w 3803"/>
                <a:gd name="T18" fmla="*/ 1048 h 1048"/>
              </a:gdLst>
              <a:ahLst/>
              <a:cxnLst>
                <a:cxn ang="T10">
                  <a:pos x="T0" y="T1"/>
                </a:cxn>
                <a:cxn ang="T11">
                  <a:pos x="T2" y="T3"/>
                </a:cxn>
                <a:cxn ang="T12">
                  <a:pos x="T4" y="T5"/>
                </a:cxn>
                <a:cxn ang="T13">
                  <a:pos x="T6" y="T7"/>
                </a:cxn>
                <a:cxn ang="T14">
                  <a:pos x="T8" y="T9"/>
                </a:cxn>
              </a:cxnLst>
              <a:rect l="T15" t="T16" r="T17" b="T18"/>
              <a:pathLst>
                <a:path w="3803" h="1048">
                  <a:moveTo>
                    <a:pt x="0" y="294"/>
                  </a:moveTo>
                  <a:lnTo>
                    <a:pt x="951" y="209"/>
                  </a:lnTo>
                  <a:lnTo>
                    <a:pt x="1902" y="0"/>
                  </a:lnTo>
                  <a:lnTo>
                    <a:pt x="2852" y="114"/>
                  </a:lnTo>
                  <a:lnTo>
                    <a:pt x="3803" y="1048"/>
                  </a:lnTo>
                </a:path>
              </a:pathLst>
            </a:custGeom>
            <a:noFill/>
            <a:ln w="11113">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376" name="Freeform 40"/>
            <p:cNvSpPr>
              <a:spLocks/>
            </p:cNvSpPr>
            <p:nvPr/>
          </p:nvSpPr>
          <p:spPr bwMode="auto">
            <a:xfrm>
              <a:off x="877" y="1942"/>
              <a:ext cx="3459" cy="1096"/>
            </a:xfrm>
            <a:custGeom>
              <a:avLst/>
              <a:gdLst>
                <a:gd name="T0" fmla="*/ 0 w 3803"/>
                <a:gd name="T1" fmla="*/ 20 h 1164"/>
                <a:gd name="T2" fmla="*/ 11 w 3803"/>
                <a:gd name="T3" fmla="*/ 21 h 1164"/>
                <a:gd name="T4" fmla="*/ 22 w 3803"/>
                <a:gd name="T5" fmla="*/ 0 h 1164"/>
                <a:gd name="T6" fmla="*/ 34 w 3803"/>
                <a:gd name="T7" fmla="*/ 43 h 1164"/>
                <a:gd name="T8" fmla="*/ 45 w 3803"/>
                <a:gd name="T9" fmla="*/ 70 h 1164"/>
                <a:gd name="T10" fmla="*/ 0 60000 65536"/>
                <a:gd name="T11" fmla="*/ 0 60000 65536"/>
                <a:gd name="T12" fmla="*/ 0 60000 65536"/>
                <a:gd name="T13" fmla="*/ 0 60000 65536"/>
                <a:gd name="T14" fmla="*/ 0 60000 65536"/>
                <a:gd name="T15" fmla="*/ 0 w 3803"/>
                <a:gd name="T16" fmla="*/ 0 h 1164"/>
                <a:gd name="T17" fmla="*/ 3803 w 3803"/>
                <a:gd name="T18" fmla="*/ 1164 h 1164"/>
              </a:gdLst>
              <a:ahLst/>
              <a:cxnLst>
                <a:cxn ang="T10">
                  <a:pos x="T0" y="T1"/>
                </a:cxn>
                <a:cxn ang="T11">
                  <a:pos x="T2" y="T3"/>
                </a:cxn>
                <a:cxn ang="T12">
                  <a:pos x="T4" y="T5"/>
                </a:cxn>
                <a:cxn ang="T13">
                  <a:pos x="T6" y="T7"/>
                </a:cxn>
                <a:cxn ang="T14">
                  <a:pos x="T8" y="T9"/>
                </a:cxn>
              </a:cxnLst>
              <a:rect l="T15" t="T16" r="T17" b="T18"/>
              <a:pathLst>
                <a:path w="3803" h="1164">
                  <a:moveTo>
                    <a:pt x="0" y="331"/>
                  </a:moveTo>
                  <a:lnTo>
                    <a:pt x="951" y="356"/>
                  </a:lnTo>
                  <a:lnTo>
                    <a:pt x="1902" y="0"/>
                  </a:lnTo>
                  <a:lnTo>
                    <a:pt x="2852" y="742"/>
                  </a:lnTo>
                  <a:lnTo>
                    <a:pt x="3803" y="1164"/>
                  </a:lnTo>
                </a:path>
              </a:pathLst>
            </a:custGeom>
            <a:noFill/>
            <a:ln w="11113">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377" name="Freeform 41"/>
            <p:cNvSpPr>
              <a:spLocks/>
            </p:cNvSpPr>
            <p:nvPr/>
          </p:nvSpPr>
          <p:spPr bwMode="auto">
            <a:xfrm>
              <a:off x="858" y="3228"/>
              <a:ext cx="38" cy="40"/>
            </a:xfrm>
            <a:custGeom>
              <a:avLst/>
              <a:gdLst>
                <a:gd name="T0" fmla="*/ 19 w 38"/>
                <a:gd name="T1" fmla="*/ 0 h 40"/>
                <a:gd name="T2" fmla="*/ 38 w 38"/>
                <a:gd name="T3" fmla="*/ 20 h 40"/>
                <a:gd name="T4" fmla="*/ 19 w 38"/>
                <a:gd name="T5" fmla="*/ 40 h 40"/>
                <a:gd name="T6" fmla="*/ 0 w 38"/>
                <a:gd name="T7" fmla="*/ 20 h 40"/>
                <a:gd name="T8" fmla="*/ 19 w 38"/>
                <a:gd name="T9" fmla="*/ 0 h 40"/>
                <a:gd name="T10" fmla="*/ 0 60000 65536"/>
                <a:gd name="T11" fmla="*/ 0 60000 65536"/>
                <a:gd name="T12" fmla="*/ 0 60000 65536"/>
                <a:gd name="T13" fmla="*/ 0 60000 65536"/>
                <a:gd name="T14" fmla="*/ 0 60000 65536"/>
                <a:gd name="T15" fmla="*/ 0 w 38"/>
                <a:gd name="T16" fmla="*/ 0 h 40"/>
                <a:gd name="T17" fmla="*/ 38 w 38"/>
                <a:gd name="T18" fmla="*/ 40 h 40"/>
              </a:gdLst>
              <a:ahLst/>
              <a:cxnLst>
                <a:cxn ang="T10">
                  <a:pos x="T0" y="T1"/>
                </a:cxn>
                <a:cxn ang="T11">
                  <a:pos x="T2" y="T3"/>
                </a:cxn>
                <a:cxn ang="T12">
                  <a:pos x="T4" y="T5"/>
                </a:cxn>
                <a:cxn ang="T13">
                  <a:pos x="T6" y="T7"/>
                </a:cxn>
                <a:cxn ang="T14">
                  <a:pos x="T8" y="T9"/>
                </a:cxn>
              </a:cxnLst>
              <a:rect l="T15" t="T16" r="T17" b="T18"/>
              <a:pathLst>
                <a:path w="38" h="40">
                  <a:moveTo>
                    <a:pt x="19" y="0"/>
                  </a:moveTo>
                  <a:lnTo>
                    <a:pt x="38" y="20"/>
                  </a:lnTo>
                  <a:lnTo>
                    <a:pt x="19" y="40"/>
                  </a:lnTo>
                  <a:lnTo>
                    <a:pt x="0" y="20"/>
                  </a:lnTo>
                  <a:lnTo>
                    <a:pt x="19" y="0"/>
                  </a:lnTo>
                  <a:close/>
                </a:path>
              </a:pathLst>
            </a:custGeom>
            <a:solidFill>
              <a:srgbClr val="000080"/>
            </a:solidFill>
            <a:ln w="11113">
              <a:solidFill>
                <a:srgbClr val="000080"/>
              </a:solidFill>
              <a:round/>
              <a:headEnd/>
              <a:tailEnd/>
            </a:ln>
          </p:spPr>
          <p:txBody>
            <a:bodyPr/>
            <a:lstStyle/>
            <a:p>
              <a:endParaRPr lang="en-CA"/>
            </a:p>
          </p:txBody>
        </p:sp>
        <p:sp>
          <p:nvSpPr>
            <p:cNvPr id="14378" name="Freeform 42"/>
            <p:cNvSpPr>
              <a:spLocks/>
            </p:cNvSpPr>
            <p:nvPr/>
          </p:nvSpPr>
          <p:spPr bwMode="auto">
            <a:xfrm>
              <a:off x="1723" y="3394"/>
              <a:ext cx="38" cy="39"/>
            </a:xfrm>
            <a:custGeom>
              <a:avLst/>
              <a:gdLst>
                <a:gd name="T0" fmla="*/ 19 w 38"/>
                <a:gd name="T1" fmla="*/ 0 h 39"/>
                <a:gd name="T2" fmla="*/ 38 w 38"/>
                <a:gd name="T3" fmla="*/ 19 h 39"/>
                <a:gd name="T4" fmla="*/ 19 w 38"/>
                <a:gd name="T5" fmla="*/ 39 h 39"/>
                <a:gd name="T6" fmla="*/ 0 w 38"/>
                <a:gd name="T7" fmla="*/ 19 h 39"/>
                <a:gd name="T8" fmla="*/ 19 w 38"/>
                <a:gd name="T9" fmla="*/ 0 h 39"/>
                <a:gd name="T10" fmla="*/ 0 60000 65536"/>
                <a:gd name="T11" fmla="*/ 0 60000 65536"/>
                <a:gd name="T12" fmla="*/ 0 60000 65536"/>
                <a:gd name="T13" fmla="*/ 0 60000 65536"/>
                <a:gd name="T14" fmla="*/ 0 60000 65536"/>
                <a:gd name="T15" fmla="*/ 0 w 38"/>
                <a:gd name="T16" fmla="*/ 0 h 39"/>
                <a:gd name="T17" fmla="*/ 38 w 38"/>
                <a:gd name="T18" fmla="*/ 39 h 39"/>
              </a:gdLst>
              <a:ahLst/>
              <a:cxnLst>
                <a:cxn ang="T10">
                  <a:pos x="T0" y="T1"/>
                </a:cxn>
                <a:cxn ang="T11">
                  <a:pos x="T2" y="T3"/>
                </a:cxn>
                <a:cxn ang="T12">
                  <a:pos x="T4" y="T5"/>
                </a:cxn>
                <a:cxn ang="T13">
                  <a:pos x="T6" y="T7"/>
                </a:cxn>
                <a:cxn ang="T14">
                  <a:pos x="T8" y="T9"/>
                </a:cxn>
              </a:cxnLst>
              <a:rect l="T15" t="T16" r="T17" b="T18"/>
              <a:pathLst>
                <a:path w="38" h="39">
                  <a:moveTo>
                    <a:pt x="19" y="0"/>
                  </a:moveTo>
                  <a:lnTo>
                    <a:pt x="38" y="19"/>
                  </a:lnTo>
                  <a:lnTo>
                    <a:pt x="19" y="39"/>
                  </a:lnTo>
                  <a:lnTo>
                    <a:pt x="0" y="19"/>
                  </a:lnTo>
                  <a:lnTo>
                    <a:pt x="19" y="0"/>
                  </a:lnTo>
                  <a:close/>
                </a:path>
              </a:pathLst>
            </a:custGeom>
            <a:solidFill>
              <a:srgbClr val="000080"/>
            </a:solidFill>
            <a:ln w="11113">
              <a:solidFill>
                <a:srgbClr val="000080"/>
              </a:solidFill>
              <a:round/>
              <a:headEnd/>
              <a:tailEnd/>
            </a:ln>
          </p:spPr>
          <p:txBody>
            <a:bodyPr/>
            <a:lstStyle/>
            <a:p>
              <a:endParaRPr lang="en-CA"/>
            </a:p>
          </p:txBody>
        </p:sp>
        <p:sp>
          <p:nvSpPr>
            <p:cNvPr id="14379" name="Freeform 43"/>
            <p:cNvSpPr>
              <a:spLocks/>
            </p:cNvSpPr>
            <p:nvPr/>
          </p:nvSpPr>
          <p:spPr bwMode="auto">
            <a:xfrm>
              <a:off x="2588" y="3287"/>
              <a:ext cx="38" cy="40"/>
            </a:xfrm>
            <a:custGeom>
              <a:avLst/>
              <a:gdLst>
                <a:gd name="T0" fmla="*/ 19 w 38"/>
                <a:gd name="T1" fmla="*/ 0 h 40"/>
                <a:gd name="T2" fmla="*/ 38 w 38"/>
                <a:gd name="T3" fmla="*/ 20 h 40"/>
                <a:gd name="T4" fmla="*/ 19 w 38"/>
                <a:gd name="T5" fmla="*/ 40 h 40"/>
                <a:gd name="T6" fmla="*/ 0 w 38"/>
                <a:gd name="T7" fmla="*/ 20 h 40"/>
                <a:gd name="T8" fmla="*/ 19 w 38"/>
                <a:gd name="T9" fmla="*/ 0 h 40"/>
                <a:gd name="T10" fmla="*/ 0 60000 65536"/>
                <a:gd name="T11" fmla="*/ 0 60000 65536"/>
                <a:gd name="T12" fmla="*/ 0 60000 65536"/>
                <a:gd name="T13" fmla="*/ 0 60000 65536"/>
                <a:gd name="T14" fmla="*/ 0 60000 65536"/>
                <a:gd name="T15" fmla="*/ 0 w 38"/>
                <a:gd name="T16" fmla="*/ 0 h 40"/>
                <a:gd name="T17" fmla="*/ 38 w 38"/>
                <a:gd name="T18" fmla="*/ 40 h 40"/>
              </a:gdLst>
              <a:ahLst/>
              <a:cxnLst>
                <a:cxn ang="T10">
                  <a:pos x="T0" y="T1"/>
                </a:cxn>
                <a:cxn ang="T11">
                  <a:pos x="T2" y="T3"/>
                </a:cxn>
                <a:cxn ang="T12">
                  <a:pos x="T4" y="T5"/>
                </a:cxn>
                <a:cxn ang="T13">
                  <a:pos x="T6" y="T7"/>
                </a:cxn>
                <a:cxn ang="T14">
                  <a:pos x="T8" y="T9"/>
                </a:cxn>
              </a:cxnLst>
              <a:rect l="T15" t="T16" r="T17" b="T18"/>
              <a:pathLst>
                <a:path w="38" h="40">
                  <a:moveTo>
                    <a:pt x="19" y="0"/>
                  </a:moveTo>
                  <a:lnTo>
                    <a:pt x="38" y="20"/>
                  </a:lnTo>
                  <a:lnTo>
                    <a:pt x="19" y="40"/>
                  </a:lnTo>
                  <a:lnTo>
                    <a:pt x="0" y="20"/>
                  </a:lnTo>
                  <a:lnTo>
                    <a:pt x="19" y="0"/>
                  </a:lnTo>
                  <a:close/>
                </a:path>
              </a:pathLst>
            </a:custGeom>
            <a:solidFill>
              <a:srgbClr val="000080"/>
            </a:solidFill>
            <a:ln w="11113">
              <a:solidFill>
                <a:srgbClr val="000080"/>
              </a:solidFill>
              <a:round/>
              <a:headEnd/>
              <a:tailEnd/>
            </a:ln>
          </p:spPr>
          <p:txBody>
            <a:bodyPr/>
            <a:lstStyle/>
            <a:p>
              <a:endParaRPr lang="en-CA"/>
            </a:p>
          </p:txBody>
        </p:sp>
        <p:sp>
          <p:nvSpPr>
            <p:cNvPr id="14380" name="Freeform 44"/>
            <p:cNvSpPr>
              <a:spLocks/>
            </p:cNvSpPr>
            <p:nvPr/>
          </p:nvSpPr>
          <p:spPr bwMode="auto">
            <a:xfrm>
              <a:off x="3452" y="3508"/>
              <a:ext cx="38" cy="39"/>
            </a:xfrm>
            <a:custGeom>
              <a:avLst/>
              <a:gdLst>
                <a:gd name="T0" fmla="*/ 19 w 38"/>
                <a:gd name="T1" fmla="*/ 0 h 39"/>
                <a:gd name="T2" fmla="*/ 38 w 38"/>
                <a:gd name="T3" fmla="*/ 19 h 39"/>
                <a:gd name="T4" fmla="*/ 19 w 38"/>
                <a:gd name="T5" fmla="*/ 39 h 39"/>
                <a:gd name="T6" fmla="*/ 0 w 38"/>
                <a:gd name="T7" fmla="*/ 19 h 39"/>
                <a:gd name="T8" fmla="*/ 19 w 38"/>
                <a:gd name="T9" fmla="*/ 0 h 39"/>
                <a:gd name="T10" fmla="*/ 0 60000 65536"/>
                <a:gd name="T11" fmla="*/ 0 60000 65536"/>
                <a:gd name="T12" fmla="*/ 0 60000 65536"/>
                <a:gd name="T13" fmla="*/ 0 60000 65536"/>
                <a:gd name="T14" fmla="*/ 0 60000 65536"/>
                <a:gd name="T15" fmla="*/ 0 w 38"/>
                <a:gd name="T16" fmla="*/ 0 h 39"/>
                <a:gd name="T17" fmla="*/ 38 w 38"/>
                <a:gd name="T18" fmla="*/ 39 h 39"/>
              </a:gdLst>
              <a:ahLst/>
              <a:cxnLst>
                <a:cxn ang="T10">
                  <a:pos x="T0" y="T1"/>
                </a:cxn>
                <a:cxn ang="T11">
                  <a:pos x="T2" y="T3"/>
                </a:cxn>
                <a:cxn ang="T12">
                  <a:pos x="T4" y="T5"/>
                </a:cxn>
                <a:cxn ang="T13">
                  <a:pos x="T6" y="T7"/>
                </a:cxn>
                <a:cxn ang="T14">
                  <a:pos x="T8" y="T9"/>
                </a:cxn>
              </a:cxnLst>
              <a:rect l="T15" t="T16" r="T17" b="T18"/>
              <a:pathLst>
                <a:path w="38" h="39">
                  <a:moveTo>
                    <a:pt x="19" y="0"/>
                  </a:moveTo>
                  <a:lnTo>
                    <a:pt x="38" y="19"/>
                  </a:lnTo>
                  <a:lnTo>
                    <a:pt x="19" y="39"/>
                  </a:lnTo>
                  <a:lnTo>
                    <a:pt x="0" y="19"/>
                  </a:lnTo>
                  <a:lnTo>
                    <a:pt x="19" y="0"/>
                  </a:lnTo>
                  <a:close/>
                </a:path>
              </a:pathLst>
            </a:custGeom>
            <a:solidFill>
              <a:srgbClr val="000080"/>
            </a:solidFill>
            <a:ln w="11113">
              <a:solidFill>
                <a:srgbClr val="000080"/>
              </a:solidFill>
              <a:round/>
              <a:headEnd/>
              <a:tailEnd/>
            </a:ln>
          </p:spPr>
          <p:txBody>
            <a:bodyPr/>
            <a:lstStyle/>
            <a:p>
              <a:endParaRPr lang="en-CA"/>
            </a:p>
          </p:txBody>
        </p:sp>
        <p:sp>
          <p:nvSpPr>
            <p:cNvPr id="14381" name="Freeform 45"/>
            <p:cNvSpPr>
              <a:spLocks/>
            </p:cNvSpPr>
            <p:nvPr/>
          </p:nvSpPr>
          <p:spPr bwMode="auto">
            <a:xfrm>
              <a:off x="4317" y="3541"/>
              <a:ext cx="38" cy="39"/>
            </a:xfrm>
            <a:custGeom>
              <a:avLst/>
              <a:gdLst>
                <a:gd name="T0" fmla="*/ 19 w 38"/>
                <a:gd name="T1" fmla="*/ 0 h 39"/>
                <a:gd name="T2" fmla="*/ 38 w 38"/>
                <a:gd name="T3" fmla="*/ 19 h 39"/>
                <a:gd name="T4" fmla="*/ 19 w 38"/>
                <a:gd name="T5" fmla="*/ 39 h 39"/>
                <a:gd name="T6" fmla="*/ 0 w 38"/>
                <a:gd name="T7" fmla="*/ 19 h 39"/>
                <a:gd name="T8" fmla="*/ 19 w 38"/>
                <a:gd name="T9" fmla="*/ 0 h 39"/>
                <a:gd name="T10" fmla="*/ 0 60000 65536"/>
                <a:gd name="T11" fmla="*/ 0 60000 65536"/>
                <a:gd name="T12" fmla="*/ 0 60000 65536"/>
                <a:gd name="T13" fmla="*/ 0 60000 65536"/>
                <a:gd name="T14" fmla="*/ 0 60000 65536"/>
                <a:gd name="T15" fmla="*/ 0 w 38"/>
                <a:gd name="T16" fmla="*/ 0 h 39"/>
                <a:gd name="T17" fmla="*/ 38 w 38"/>
                <a:gd name="T18" fmla="*/ 39 h 39"/>
              </a:gdLst>
              <a:ahLst/>
              <a:cxnLst>
                <a:cxn ang="T10">
                  <a:pos x="T0" y="T1"/>
                </a:cxn>
                <a:cxn ang="T11">
                  <a:pos x="T2" y="T3"/>
                </a:cxn>
                <a:cxn ang="T12">
                  <a:pos x="T4" y="T5"/>
                </a:cxn>
                <a:cxn ang="T13">
                  <a:pos x="T6" y="T7"/>
                </a:cxn>
                <a:cxn ang="T14">
                  <a:pos x="T8" y="T9"/>
                </a:cxn>
              </a:cxnLst>
              <a:rect l="T15" t="T16" r="T17" b="T18"/>
              <a:pathLst>
                <a:path w="38" h="39">
                  <a:moveTo>
                    <a:pt x="19" y="0"/>
                  </a:moveTo>
                  <a:lnTo>
                    <a:pt x="38" y="19"/>
                  </a:lnTo>
                  <a:lnTo>
                    <a:pt x="19" y="39"/>
                  </a:lnTo>
                  <a:lnTo>
                    <a:pt x="0" y="19"/>
                  </a:lnTo>
                  <a:lnTo>
                    <a:pt x="19" y="0"/>
                  </a:lnTo>
                  <a:close/>
                </a:path>
              </a:pathLst>
            </a:custGeom>
            <a:solidFill>
              <a:srgbClr val="000080"/>
            </a:solidFill>
            <a:ln w="11113">
              <a:solidFill>
                <a:srgbClr val="000080"/>
              </a:solidFill>
              <a:round/>
              <a:headEnd/>
              <a:tailEnd/>
            </a:ln>
          </p:spPr>
          <p:txBody>
            <a:bodyPr/>
            <a:lstStyle/>
            <a:p>
              <a:endParaRPr lang="en-CA"/>
            </a:p>
          </p:txBody>
        </p:sp>
        <p:sp>
          <p:nvSpPr>
            <p:cNvPr id="14382" name="Rectangle 46"/>
            <p:cNvSpPr>
              <a:spLocks noChangeArrowheads="1"/>
            </p:cNvSpPr>
            <p:nvPr/>
          </p:nvSpPr>
          <p:spPr bwMode="auto">
            <a:xfrm>
              <a:off x="858" y="2268"/>
              <a:ext cx="37" cy="38"/>
            </a:xfrm>
            <a:prstGeom prst="rect">
              <a:avLst/>
            </a:prstGeom>
            <a:solidFill>
              <a:srgbClr val="FF00FF"/>
            </a:solidFill>
            <a:ln w="11113">
              <a:solidFill>
                <a:srgbClr val="FF00FF"/>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383" name="Rectangle 47"/>
            <p:cNvSpPr>
              <a:spLocks noChangeArrowheads="1"/>
            </p:cNvSpPr>
            <p:nvPr/>
          </p:nvSpPr>
          <p:spPr bwMode="auto">
            <a:xfrm>
              <a:off x="1723" y="2154"/>
              <a:ext cx="37" cy="38"/>
            </a:xfrm>
            <a:prstGeom prst="rect">
              <a:avLst/>
            </a:prstGeom>
            <a:solidFill>
              <a:srgbClr val="FF00FF"/>
            </a:solidFill>
            <a:ln w="11113">
              <a:solidFill>
                <a:srgbClr val="FF00FF"/>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384" name="Rectangle 48"/>
            <p:cNvSpPr>
              <a:spLocks noChangeArrowheads="1"/>
            </p:cNvSpPr>
            <p:nvPr/>
          </p:nvSpPr>
          <p:spPr bwMode="auto">
            <a:xfrm>
              <a:off x="2588" y="1853"/>
              <a:ext cx="37" cy="39"/>
            </a:xfrm>
            <a:prstGeom prst="rect">
              <a:avLst/>
            </a:prstGeom>
            <a:solidFill>
              <a:srgbClr val="FF00FF"/>
            </a:solidFill>
            <a:ln w="11113">
              <a:solidFill>
                <a:srgbClr val="FF00FF"/>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385" name="Rectangle 49"/>
            <p:cNvSpPr>
              <a:spLocks noChangeArrowheads="1"/>
            </p:cNvSpPr>
            <p:nvPr/>
          </p:nvSpPr>
          <p:spPr bwMode="auto">
            <a:xfrm>
              <a:off x="3452" y="2199"/>
              <a:ext cx="37" cy="39"/>
            </a:xfrm>
            <a:prstGeom prst="rect">
              <a:avLst/>
            </a:prstGeom>
            <a:solidFill>
              <a:srgbClr val="FF00FF"/>
            </a:solidFill>
            <a:ln w="11113">
              <a:solidFill>
                <a:srgbClr val="FF00FF"/>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386" name="Rectangle 50"/>
            <p:cNvSpPr>
              <a:spLocks noChangeArrowheads="1"/>
            </p:cNvSpPr>
            <p:nvPr/>
          </p:nvSpPr>
          <p:spPr bwMode="auto">
            <a:xfrm>
              <a:off x="4317" y="2757"/>
              <a:ext cx="37" cy="39"/>
            </a:xfrm>
            <a:prstGeom prst="rect">
              <a:avLst/>
            </a:prstGeom>
            <a:solidFill>
              <a:srgbClr val="FF00FF"/>
            </a:solidFill>
            <a:ln w="11113">
              <a:solidFill>
                <a:srgbClr val="FF00FF"/>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387" name="Freeform 51"/>
            <p:cNvSpPr>
              <a:spLocks/>
            </p:cNvSpPr>
            <p:nvPr/>
          </p:nvSpPr>
          <p:spPr bwMode="auto">
            <a:xfrm>
              <a:off x="858" y="2897"/>
              <a:ext cx="38" cy="39"/>
            </a:xfrm>
            <a:custGeom>
              <a:avLst/>
              <a:gdLst>
                <a:gd name="T0" fmla="*/ 19 w 38"/>
                <a:gd name="T1" fmla="*/ 0 h 39"/>
                <a:gd name="T2" fmla="*/ 38 w 38"/>
                <a:gd name="T3" fmla="*/ 39 h 39"/>
                <a:gd name="T4" fmla="*/ 0 w 38"/>
                <a:gd name="T5" fmla="*/ 39 h 39"/>
                <a:gd name="T6" fmla="*/ 19 w 38"/>
                <a:gd name="T7" fmla="*/ 0 h 39"/>
                <a:gd name="T8" fmla="*/ 0 60000 65536"/>
                <a:gd name="T9" fmla="*/ 0 60000 65536"/>
                <a:gd name="T10" fmla="*/ 0 60000 65536"/>
                <a:gd name="T11" fmla="*/ 0 60000 65536"/>
                <a:gd name="T12" fmla="*/ 0 w 38"/>
                <a:gd name="T13" fmla="*/ 0 h 39"/>
                <a:gd name="T14" fmla="*/ 38 w 38"/>
                <a:gd name="T15" fmla="*/ 39 h 39"/>
              </a:gdLst>
              <a:ahLst/>
              <a:cxnLst>
                <a:cxn ang="T8">
                  <a:pos x="T0" y="T1"/>
                </a:cxn>
                <a:cxn ang="T9">
                  <a:pos x="T2" y="T3"/>
                </a:cxn>
                <a:cxn ang="T10">
                  <a:pos x="T4" y="T5"/>
                </a:cxn>
                <a:cxn ang="T11">
                  <a:pos x="T6" y="T7"/>
                </a:cxn>
              </a:cxnLst>
              <a:rect l="T12" t="T13" r="T14" b="T15"/>
              <a:pathLst>
                <a:path w="38" h="39">
                  <a:moveTo>
                    <a:pt x="19" y="0"/>
                  </a:moveTo>
                  <a:lnTo>
                    <a:pt x="38" y="39"/>
                  </a:lnTo>
                  <a:lnTo>
                    <a:pt x="0" y="39"/>
                  </a:lnTo>
                  <a:lnTo>
                    <a:pt x="19" y="0"/>
                  </a:lnTo>
                  <a:close/>
                </a:path>
              </a:pathLst>
            </a:custGeom>
            <a:solidFill>
              <a:srgbClr val="FFFF00"/>
            </a:solidFill>
            <a:ln w="11113">
              <a:solidFill>
                <a:srgbClr val="FFFF00"/>
              </a:solidFill>
              <a:round/>
              <a:headEnd/>
              <a:tailEnd/>
            </a:ln>
          </p:spPr>
          <p:txBody>
            <a:bodyPr/>
            <a:lstStyle/>
            <a:p>
              <a:endParaRPr lang="en-CA"/>
            </a:p>
          </p:txBody>
        </p:sp>
        <p:sp>
          <p:nvSpPr>
            <p:cNvPr id="14388" name="Freeform 52"/>
            <p:cNvSpPr>
              <a:spLocks/>
            </p:cNvSpPr>
            <p:nvPr/>
          </p:nvSpPr>
          <p:spPr bwMode="auto">
            <a:xfrm>
              <a:off x="1723" y="3190"/>
              <a:ext cx="38" cy="40"/>
            </a:xfrm>
            <a:custGeom>
              <a:avLst/>
              <a:gdLst>
                <a:gd name="T0" fmla="*/ 19 w 38"/>
                <a:gd name="T1" fmla="*/ 0 h 40"/>
                <a:gd name="T2" fmla="*/ 38 w 38"/>
                <a:gd name="T3" fmla="*/ 40 h 40"/>
                <a:gd name="T4" fmla="*/ 0 w 38"/>
                <a:gd name="T5" fmla="*/ 40 h 40"/>
                <a:gd name="T6" fmla="*/ 19 w 38"/>
                <a:gd name="T7" fmla="*/ 0 h 40"/>
                <a:gd name="T8" fmla="*/ 0 60000 65536"/>
                <a:gd name="T9" fmla="*/ 0 60000 65536"/>
                <a:gd name="T10" fmla="*/ 0 60000 65536"/>
                <a:gd name="T11" fmla="*/ 0 60000 65536"/>
                <a:gd name="T12" fmla="*/ 0 w 38"/>
                <a:gd name="T13" fmla="*/ 0 h 40"/>
                <a:gd name="T14" fmla="*/ 38 w 38"/>
                <a:gd name="T15" fmla="*/ 40 h 40"/>
              </a:gdLst>
              <a:ahLst/>
              <a:cxnLst>
                <a:cxn ang="T8">
                  <a:pos x="T0" y="T1"/>
                </a:cxn>
                <a:cxn ang="T9">
                  <a:pos x="T2" y="T3"/>
                </a:cxn>
                <a:cxn ang="T10">
                  <a:pos x="T4" y="T5"/>
                </a:cxn>
                <a:cxn ang="T11">
                  <a:pos x="T6" y="T7"/>
                </a:cxn>
              </a:cxnLst>
              <a:rect l="T12" t="T13" r="T14" b="T15"/>
              <a:pathLst>
                <a:path w="38" h="40">
                  <a:moveTo>
                    <a:pt x="19" y="0"/>
                  </a:moveTo>
                  <a:lnTo>
                    <a:pt x="38" y="40"/>
                  </a:lnTo>
                  <a:lnTo>
                    <a:pt x="0" y="40"/>
                  </a:lnTo>
                  <a:lnTo>
                    <a:pt x="19" y="0"/>
                  </a:lnTo>
                  <a:close/>
                </a:path>
              </a:pathLst>
            </a:custGeom>
            <a:solidFill>
              <a:srgbClr val="FFFF00"/>
            </a:solidFill>
            <a:ln w="11113">
              <a:solidFill>
                <a:srgbClr val="FFFF00"/>
              </a:solidFill>
              <a:round/>
              <a:headEnd/>
              <a:tailEnd/>
            </a:ln>
          </p:spPr>
          <p:txBody>
            <a:bodyPr/>
            <a:lstStyle/>
            <a:p>
              <a:endParaRPr lang="en-CA"/>
            </a:p>
          </p:txBody>
        </p:sp>
        <p:sp>
          <p:nvSpPr>
            <p:cNvPr id="14389" name="Freeform 53"/>
            <p:cNvSpPr>
              <a:spLocks/>
            </p:cNvSpPr>
            <p:nvPr/>
          </p:nvSpPr>
          <p:spPr bwMode="auto">
            <a:xfrm>
              <a:off x="2588" y="3315"/>
              <a:ext cx="38" cy="39"/>
            </a:xfrm>
            <a:custGeom>
              <a:avLst/>
              <a:gdLst>
                <a:gd name="T0" fmla="*/ 19 w 38"/>
                <a:gd name="T1" fmla="*/ 0 h 39"/>
                <a:gd name="T2" fmla="*/ 38 w 38"/>
                <a:gd name="T3" fmla="*/ 39 h 39"/>
                <a:gd name="T4" fmla="*/ 0 w 38"/>
                <a:gd name="T5" fmla="*/ 39 h 39"/>
                <a:gd name="T6" fmla="*/ 19 w 38"/>
                <a:gd name="T7" fmla="*/ 0 h 39"/>
                <a:gd name="T8" fmla="*/ 0 60000 65536"/>
                <a:gd name="T9" fmla="*/ 0 60000 65536"/>
                <a:gd name="T10" fmla="*/ 0 60000 65536"/>
                <a:gd name="T11" fmla="*/ 0 60000 65536"/>
                <a:gd name="T12" fmla="*/ 0 w 38"/>
                <a:gd name="T13" fmla="*/ 0 h 39"/>
                <a:gd name="T14" fmla="*/ 38 w 38"/>
                <a:gd name="T15" fmla="*/ 39 h 39"/>
              </a:gdLst>
              <a:ahLst/>
              <a:cxnLst>
                <a:cxn ang="T8">
                  <a:pos x="T0" y="T1"/>
                </a:cxn>
                <a:cxn ang="T9">
                  <a:pos x="T2" y="T3"/>
                </a:cxn>
                <a:cxn ang="T10">
                  <a:pos x="T4" y="T5"/>
                </a:cxn>
                <a:cxn ang="T11">
                  <a:pos x="T6" y="T7"/>
                </a:cxn>
              </a:cxnLst>
              <a:rect l="T12" t="T13" r="T14" b="T15"/>
              <a:pathLst>
                <a:path w="38" h="39">
                  <a:moveTo>
                    <a:pt x="19" y="0"/>
                  </a:moveTo>
                  <a:lnTo>
                    <a:pt x="38" y="39"/>
                  </a:lnTo>
                  <a:lnTo>
                    <a:pt x="0" y="39"/>
                  </a:lnTo>
                  <a:lnTo>
                    <a:pt x="19" y="0"/>
                  </a:lnTo>
                  <a:close/>
                </a:path>
              </a:pathLst>
            </a:custGeom>
            <a:solidFill>
              <a:srgbClr val="FFFF00"/>
            </a:solidFill>
            <a:ln w="11113">
              <a:solidFill>
                <a:srgbClr val="FFFF00"/>
              </a:solidFill>
              <a:round/>
              <a:headEnd/>
              <a:tailEnd/>
            </a:ln>
          </p:spPr>
          <p:txBody>
            <a:bodyPr/>
            <a:lstStyle/>
            <a:p>
              <a:endParaRPr lang="en-CA"/>
            </a:p>
          </p:txBody>
        </p:sp>
        <p:sp>
          <p:nvSpPr>
            <p:cNvPr id="14390" name="Freeform 54"/>
            <p:cNvSpPr>
              <a:spLocks/>
            </p:cNvSpPr>
            <p:nvPr/>
          </p:nvSpPr>
          <p:spPr bwMode="auto">
            <a:xfrm>
              <a:off x="3452" y="3428"/>
              <a:ext cx="38" cy="40"/>
            </a:xfrm>
            <a:custGeom>
              <a:avLst/>
              <a:gdLst>
                <a:gd name="T0" fmla="*/ 19 w 38"/>
                <a:gd name="T1" fmla="*/ 0 h 40"/>
                <a:gd name="T2" fmla="*/ 38 w 38"/>
                <a:gd name="T3" fmla="*/ 40 h 40"/>
                <a:gd name="T4" fmla="*/ 0 w 38"/>
                <a:gd name="T5" fmla="*/ 40 h 40"/>
                <a:gd name="T6" fmla="*/ 19 w 38"/>
                <a:gd name="T7" fmla="*/ 0 h 40"/>
                <a:gd name="T8" fmla="*/ 0 60000 65536"/>
                <a:gd name="T9" fmla="*/ 0 60000 65536"/>
                <a:gd name="T10" fmla="*/ 0 60000 65536"/>
                <a:gd name="T11" fmla="*/ 0 60000 65536"/>
                <a:gd name="T12" fmla="*/ 0 w 38"/>
                <a:gd name="T13" fmla="*/ 0 h 40"/>
                <a:gd name="T14" fmla="*/ 38 w 38"/>
                <a:gd name="T15" fmla="*/ 40 h 40"/>
              </a:gdLst>
              <a:ahLst/>
              <a:cxnLst>
                <a:cxn ang="T8">
                  <a:pos x="T0" y="T1"/>
                </a:cxn>
                <a:cxn ang="T9">
                  <a:pos x="T2" y="T3"/>
                </a:cxn>
                <a:cxn ang="T10">
                  <a:pos x="T4" y="T5"/>
                </a:cxn>
                <a:cxn ang="T11">
                  <a:pos x="T6" y="T7"/>
                </a:cxn>
              </a:cxnLst>
              <a:rect l="T12" t="T13" r="T14" b="T15"/>
              <a:pathLst>
                <a:path w="38" h="40">
                  <a:moveTo>
                    <a:pt x="19" y="0"/>
                  </a:moveTo>
                  <a:lnTo>
                    <a:pt x="38" y="40"/>
                  </a:lnTo>
                  <a:lnTo>
                    <a:pt x="0" y="40"/>
                  </a:lnTo>
                  <a:lnTo>
                    <a:pt x="19" y="0"/>
                  </a:lnTo>
                  <a:close/>
                </a:path>
              </a:pathLst>
            </a:custGeom>
            <a:solidFill>
              <a:srgbClr val="FFFF00"/>
            </a:solidFill>
            <a:ln w="11113">
              <a:solidFill>
                <a:srgbClr val="FFFF00"/>
              </a:solidFill>
              <a:round/>
              <a:headEnd/>
              <a:tailEnd/>
            </a:ln>
          </p:spPr>
          <p:txBody>
            <a:bodyPr/>
            <a:lstStyle/>
            <a:p>
              <a:endParaRPr lang="en-CA"/>
            </a:p>
          </p:txBody>
        </p:sp>
        <p:sp>
          <p:nvSpPr>
            <p:cNvPr id="14391" name="Freeform 55"/>
            <p:cNvSpPr>
              <a:spLocks/>
            </p:cNvSpPr>
            <p:nvPr/>
          </p:nvSpPr>
          <p:spPr bwMode="auto">
            <a:xfrm>
              <a:off x="4317" y="3482"/>
              <a:ext cx="38" cy="40"/>
            </a:xfrm>
            <a:custGeom>
              <a:avLst/>
              <a:gdLst>
                <a:gd name="T0" fmla="*/ 19 w 38"/>
                <a:gd name="T1" fmla="*/ 0 h 40"/>
                <a:gd name="T2" fmla="*/ 38 w 38"/>
                <a:gd name="T3" fmla="*/ 40 h 40"/>
                <a:gd name="T4" fmla="*/ 0 w 38"/>
                <a:gd name="T5" fmla="*/ 40 h 40"/>
                <a:gd name="T6" fmla="*/ 19 w 38"/>
                <a:gd name="T7" fmla="*/ 0 h 40"/>
                <a:gd name="T8" fmla="*/ 0 60000 65536"/>
                <a:gd name="T9" fmla="*/ 0 60000 65536"/>
                <a:gd name="T10" fmla="*/ 0 60000 65536"/>
                <a:gd name="T11" fmla="*/ 0 60000 65536"/>
                <a:gd name="T12" fmla="*/ 0 w 38"/>
                <a:gd name="T13" fmla="*/ 0 h 40"/>
                <a:gd name="T14" fmla="*/ 38 w 38"/>
                <a:gd name="T15" fmla="*/ 40 h 40"/>
              </a:gdLst>
              <a:ahLst/>
              <a:cxnLst>
                <a:cxn ang="T8">
                  <a:pos x="T0" y="T1"/>
                </a:cxn>
                <a:cxn ang="T9">
                  <a:pos x="T2" y="T3"/>
                </a:cxn>
                <a:cxn ang="T10">
                  <a:pos x="T4" y="T5"/>
                </a:cxn>
                <a:cxn ang="T11">
                  <a:pos x="T6" y="T7"/>
                </a:cxn>
              </a:cxnLst>
              <a:rect l="T12" t="T13" r="T14" b="T15"/>
              <a:pathLst>
                <a:path w="38" h="40">
                  <a:moveTo>
                    <a:pt x="19" y="0"/>
                  </a:moveTo>
                  <a:lnTo>
                    <a:pt x="38" y="40"/>
                  </a:lnTo>
                  <a:lnTo>
                    <a:pt x="0" y="40"/>
                  </a:lnTo>
                  <a:lnTo>
                    <a:pt x="19" y="0"/>
                  </a:lnTo>
                  <a:close/>
                </a:path>
              </a:pathLst>
            </a:custGeom>
            <a:solidFill>
              <a:srgbClr val="FFFF00"/>
            </a:solidFill>
            <a:ln w="11113">
              <a:solidFill>
                <a:srgbClr val="FFFF00"/>
              </a:solidFill>
              <a:round/>
              <a:headEnd/>
              <a:tailEnd/>
            </a:ln>
          </p:spPr>
          <p:txBody>
            <a:bodyPr/>
            <a:lstStyle/>
            <a:p>
              <a:endParaRPr lang="en-CA"/>
            </a:p>
          </p:txBody>
        </p:sp>
        <p:sp>
          <p:nvSpPr>
            <p:cNvPr id="14392" name="Rectangle 56"/>
            <p:cNvSpPr>
              <a:spLocks noChangeArrowheads="1"/>
            </p:cNvSpPr>
            <p:nvPr/>
          </p:nvSpPr>
          <p:spPr bwMode="auto">
            <a:xfrm>
              <a:off x="857" y="969"/>
              <a:ext cx="41"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393" name="Line 57"/>
            <p:cNvSpPr>
              <a:spLocks noChangeShapeType="1"/>
            </p:cNvSpPr>
            <p:nvPr/>
          </p:nvSpPr>
          <p:spPr bwMode="auto">
            <a:xfrm flipH="1" flipV="1">
              <a:off x="858" y="969"/>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94" name="Line 58"/>
            <p:cNvSpPr>
              <a:spLocks noChangeShapeType="1"/>
            </p:cNvSpPr>
            <p:nvPr/>
          </p:nvSpPr>
          <p:spPr bwMode="auto">
            <a:xfrm>
              <a:off x="877" y="989"/>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95" name="Line 59"/>
            <p:cNvSpPr>
              <a:spLocks noChangeShapeType="1"/>
            </p:cNvSpPr>
            <p:nvPr/>
          </p:nvSpPr>
          <p:spPr bwMode="auto">
            <a:xfrm flipH="1">
              <a:off x="858" y="989"/>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96" name="Line 60"/>
            <p:cNvSpPr>
              <a:spLocks noChangeShapeType="1"/>
            </p:cNvSpPr>
            <p:nvPr/>
          </p:nvSpPr>
          <p:spPr bwMode="auto">
            <a:xfrm flipV="1">
              <a:off x="877" y="969"/>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97" name="Rectangle 61"/>
            <p:cNvSpPr>
              <a:spLocks noChangeArrowheads="1"/>
            </p:cNvSpPr>
            <p:nvPr/>
          </p:nvSpPr>
          <p:spPr bwMode="auto">
            <a:xfrm>
              <a:off x="1722" y="1099"/>
              <a:ext cx="41"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398" name="Line 62"/>
            <p:cNvSpPr>
              <a:spLocks noChangeShapeType="1"/>
            </p:cNvSpPr>
            <p:nvPr/>
          </p:nvSpPr>
          <p:spPr bwMode="auto">
            <a:xfrm flipH="1" flipV="1">
              <a:off x="1723" y="1100"/>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99" name="Line 63"/>
            <p:cNvSpPr>
              <a:spLocks noChangeShapeType="1"/>
            </p:cNvSpPr>
            <p:nvPr/>
          </p:nvSpPr>
          <p:spPr bwMode="auto">
            <a:xfrm>
              <a:off x="1742" y="1120"/>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00" name="Line 64"/>
            <p:cNvSpPr>
              <a:spLocks noChangeShapeType="1"/>
            </p:cNvSpPr>
            <p:nvPr/>
          </p:nvSpPr>
          <p:spPr bwMode="auto">
            <a:xfrm flipH="1">
              <a:off x="1723" y="1120"/>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01" name="Line 65"/>
            <p:cNvSpPr>
              <a:spLocks noChangeShapeType="1"/>
            </p:cNvSpPr>
            <p:nvPr/>
          </p:nvSpPr>
          <p:spPr bwMode="auto">
            <a:xfrm flipV="1">
              <a:off x="1742" y="1100"/>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02" name="Rectangle 66"/>
            <p:cNvSpPr>
              <a:spLocks noChangeArrowheads="1"/>
            </p:cNvSpPr>
            <p:nvPr/>
          </p:nvSpPr>
          <p:spPr bwMode="auto">
            <a:xfrm>
              <a:off x="2587" y="1358"/>
              <a:ext cx="41"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03" name="Line 67"/>
            <p:cNvSpPr>
              <a:spLocks noChangeShapeType="1"/>
            </p:cNvSpPr>
            <p:nvPr/>
          </p:nvSpPr>
          <p:spPr bwMode="auto">
            <a:xfrm flipH="1" flipV="1">
              <a:off x="2588" y="1359"/>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04" name="Line 68"/>
            <p:cNvSpPr>
              <a:spLocks noChangeShapeType="1"/>
            </p:cNvSpPr>
            <p:nvPr/>
          </p:nvSpPr>
          <p:spPr bwMode="auto">
            <a:xfrm>
              <a:off x="2607" y="1379"/>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05" name="Line 69"/>
            <p:cNvSpPr>
              <a:spLocks noChangeShapeType="1"/>
            </p:cNvSpPr>
            <p:nvPr/>
          </p:nvSpPr>
          <p:spPr bwMode="auto">
            <a:xfrm flipH="1">
              <a:off x="2588" y="1379"/>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06" name="Line 70"/>
            <p:cNvSpPr>
              <a:spLocks noChangeShapeType="1"/>
            </p:cNvSpPr>
            <p:nvPr/>
          </p:nvSpPr>
          <p:spPr bwMode="auto">
            <a:xfrm flipV="1">
              <a:off x="2607" y="1359"/>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07" name="Rectangle 71"/>
            <p:cNvSpPr>
              <a:spLocks noChangeArrowheads="1"/>
            </p:cNvSpPr>
            <p:nvPr/>
          </p:nvSpPr>
          <p:spPr bwMode="auto">
            <a:xfrm>
              <a:off x="3451" y="2060"/>
              <a:ext cx="41"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08" name="Line 72"/>
            <p:cNvSpPr>
              <a:spLocks noChangeShapeType="1"/>
            </p:cNvSpPr>
            <p:nvPr/>
          </p:nvSpPr>
          <p:spPr bwMode="auto">
            <a:xfrm flipH="1" flipV="1">
              <a:off x="3452" y="2061"/>
              <a:ext cx="19" cy="19"/>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09" name="Line 73"/>
            <p:cNvSpPr>
              <a:spLocks noChangeShapeType="1"/>
            </p:cNvSpPr>
            <p:nvPr/>
          </p:nvSpPr>
          <p:spPr bwMode="auto">
            <a:xfrm>
              <a:off x="3471" y="2080"/>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10" name="Line 74"/>
            <p:cNvSpPr>
              <a:spLocks noChangeShapeType="1"/>
            </p:cNvSpPr>
            <p:nvPr/>
          </p:nvSpPr>
          <p:spPr bwMode="auto">
            <a:xfrm flipH="1">
              <a:off x="3452" y="2080"/>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11" name="Line 75"/>
            <p:cNvSpPr>
              <a:spLocks noChangeShapeType="1"/>
            </p:cNvSpPr>
            <p:nvPr/>
          </p:nvSpPr>
          <p:spPr bwMode="auto">
            <a:xfrm flipV="1">
              <a:off x="3471" y="2061"/>
              <a:ext cx="19" cy="19"/>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12" name="Rectangle 76"/>
            <p:cNvSpPr>
              <a:spLocks noChangeArrowheads="1"/>
            </p:cNvSpPr>
            <p:nvPr/>
          </p:nvSpPr>
          <p:spPr bwMode="auto">
            <a:xfrm>
              <a:off x="4316" y="2377"/>
              <a:ext cx="41"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13" name="Line 77"/>
            <p:cNvSpPr>
              <a:spLocks noChangeShapeType="1"/>
            </p:cNvSpPr>
            <p:nvPr/>
          </p:nvSpPr>
          <p:spPr bwMode="auto">
            <a:xfrm flipH="1" flipV="1">
              <a:off x="4317" y="2378"/>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14" name="Line 78"/>
            <p:cNvSpPr>
              <a:spLocks noChangeShapeType="1"/>
            </p:cNvSpPr>
            <p:nvPr/>
          </p:nvSpPr>
          <p:spPr bwMode="auto">
            <a:xfrm>
              <a:off x="4336" y="2398"/>
              <a:ext cx="19" cy="19"/>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15" name="Line 79"/>
            <p:cNvSpPr>
              <a:spLocks noChangeShapeType="1"/>
            </p:cNvSpPr>
            <p:nvPr/>
          </p:nvSpPr>
          <p:spPr bwMode="auto">
            <a:xfrm flipH="1">
              <a:off x="4317" y="2398"/>
              <a:ext cx="19" cy="19"/>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16" name="Line 80"/>
            <p:cNvSpPr>
              <a:spLocks noChangeShapeType="1"/>
            </p:cNvSpPr>
            <p:nvPr/>
          </p:nvSpPr>
          <p:spPr bwMode="auto">
            <a:xfrm flipV="1">
              <a:off x="4336" y="2378"/>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17" name="Rectangle 81"/>
            <p:cNvSpPr>
              <a:spLocks noChangeArrowheads="1"/>
            </p:cNvSpPr>
            <p:nvPr/>
          </p:nvSpPr>
          <p:spPr bwMode="auto">
            <a:xfrm>
              <a:off x="857" y="2751"/>
              <a:ext cx="41"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18" name="Line 82"/>
            <p:cNvSpPr>
              <a:spLocks noChangeShapeType="1"/>
            </p:cNvSpPr>
            <p:nvPr/>
          </p:nvSpPr>
          <p:spPr bwMode="auto">
            <a:xfrm flipH="1" flipV="1">
              <a:off x="858" y="2752"/>
              <a:ext cx="19" cy="19"/>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19" name="Line 83"/>
            <p:cNvSpPr>
              <a:spLocks noChangeShapeType="1"/>
            </p:cNvSpPr>
            <p:nvPr/>
          </p:nvSpPr>
          <p:spPr bwMode="auto">
            <a:xfrm>
              <a:off x="877" y="2771"/>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20" name="Line 84"/>
            <p:cNvSpPr>
              <a:spLocks noChangeShapeType="1"/>
            </p:cNvSpPr>
            <p:nvPr/>
          </p:nvSpPr>
          <p:spPr bwMode="auto">
            <a:xfrm flipH="1">
              <a:off x="858" y="2771"/>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21" name="Line 85"/>
            <p:cNvSpPr>
              <a:spLocks noChangeShapeType="1"/>
            </p:cNvSpPr>
            <p:nvPr/>
          </p:nvSpPr>
          <p:spPr bwMode="auto">
            <a:xfrm flipV="1">
              <a:off x="877" y="2752"/>
              <a:ext cx="19" cy="19"/>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22" name="Line 86"/>
            <p:cNvSpPr>
              <a:spLocks noChangeShapeType="1"/>
            </p:cNvSpPr>
            <p:nvPr/>
          </p:nvSpPr>
          <p:spPr bwMode="auto">
            <a:xfrm flipV="1">
              <a:off x="877" y="2752"/>
              <a:ext cx="1" cy="19"/>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23" name="Line 87"/>
            <p:cNvSpPr>
              <a:spLocks noChangeShapeType="1"/>
            </p:cNvSpPr>
            <p:nvPr/>
          </p:nvSpPr>
          <p:spPr bwMode="auto">
            <a:xfrm>
              <a:off x="877" y="2771"/>
              <a:ext cx="1"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24" name="Rectangle 88"/>
            <p:cNvSpPr>
              <a:spLocks noChangeArrowheads="1"/>
            </p:cNvSpPr>
            <p:nvPr/>
          </p:nvSpPr>
          <p:spPr bwMode="auto">
            <a:xfrm>
              <a:off x="1722" y="2754"/>
              <a:ext cx="41"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25" name="Line 89"/>
            <p:cNvSpPr>
              <a:spLocks noChangeShapeType="1"/>
            </p:cNvSpPr>
            <p:nvPr/>
          </p:nvSpPr>
          <p:spPr bwMode="auto">
            <a:xfrm flipH="1" flipV="1">
              <a:off x="1723" y="2755"/>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26" name="Line 90"/>
            <p:cNvSpPr>
              <a:spLocks noChangeShapeType="1"/>
            </p:cNvSpPr>
            <p:nvPr/>
          </p:nvSpPr>
          <p:spPr bwMode="auto">
            <a:xfrm>
              <a:off x="1742" y="2775"/>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27" name="Line 91"/>
            <p:cNvSpPr>
              <a:spLocks noChangeShapeType="1"/>
            </p:cNvSpPr>
            <p:nvPr/>
          </p:nvSpPr>
          <p:spPr bwMode="auto">
            <a:xfrm flipH="1">
              <a:off x="1723" y="2775"/>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28" name="Line 92"/>
            <p:cNvSpPr>
              <a:spLocks noChangeShapeType="1"/>
            </p:cNvSpPr>
            <p:nvPr/>
          </p:nvSpPr>
          <p:spPr bwMode="auto">
            <a:xfrm flipV="1">
              <a:off x="1742" y="2755"/>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29" name="Line 93"/>
            <p:cNvSpPr>
              <a:spLocks noChangeShapeType="1"/>
            </p:cNvSpPr>
            <p:nvPr/>
          </p:nvSpPr>
          <p:spPr bwMode="auto">
            <a:xfrm flipV="1">
              <a:off x="1742" y="2755"/>
              <a:ext cx="1"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30" name="Line 94"/>
            <p:cNvSpPr>
              <a:spLocks noChangeShapeType="1"/>
            </p:cNvSpPr>
            <p:nvPr/>
          </p:nvSpPr>
          <p:spPr bwMode="auto">
            <a:xfrm>
              <a:off x="1742" y="2775"/>
              <a:ext cx="1"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31" name="Rectangle 95"/>
            <p:cNvSpPr>
              <a:spLocks noChangeArrowheads="1"/>
            </p:cNvSpPr>
            <p:nvPr/>
          </p:nvSpPr>
          <p:spPr bwMode="auto">
            <a:xfrm>
              <a:off x="2587" y="2626"/>
              <a:ext cx="41"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32" name="Line 96"/>
            <p:cNvSpPr>
              <a:spLocks noChangeShapeType="1"/>
            </p:cNvSpPr>
            <p:nvPr/>
          </p:nvSpPr>
          <p:spPr bwMode="auto">
            <a:xfrm flipH="1" flipV="1">
              <a:off x="2588" y="2627"/>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33" name="Line 97"/>
            <p:cNvSpPr>
              <a:spLocks noChangeShapeType="1"/>
            </p:cNvSpPr>
            <p:nvPr/>
          </p:nvSpPr>
          <p:spPr bwMode="auto">
            <a:xfrm>
              <a:off x="2607" y="2647"/>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34" name="Line 98"/>
            <p:cNvSpPr>
              <a:spLocks noChangeShapeType="1"/>
            </p:cNvSpPr>
            <p:nvPr/>
          </p:nvSpPr>
          <p:spPr bwMode="auto">
            <a:xfrm flipH="1">
              <a:off x="2588" y="2647"/>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35" name="Line 99"/>
            <p:cNvSpPr>
              <a:spLocks noChangeShapeType="1"/>
            </p:cNvSpPr>
            <p:nvPr/>
          </p:nvSpPr>
          <p:spPr bwMode="auto">
            <a:xfrm flipV="1">
              <a:off x="2607" y="2627"/>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36" name="Line 100"/>
            <p:cNvSpPr>
              <a:spLocks noChangeShapeType="1"/>
            </p:cNvSpPr>
            <p:nvPr/>
          </p:nvSpPr>
          <p:spPr bwMode="auto">
            <a:xfrm flipV="1">
              <a:off x="2607" y="2627"/>
              <a:ext cx="1"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37" name="Line 101"/>
            <p:cNvSpPr>
              <a:spLocks noChangeShapeType="1"/>
            </p:cNvSpPr>
            <p:nvPr/>
          </p:nvSpPr>
          <p:spPr bwMode="auto">
            <a:xfrm>
              <a:off x="2607" y="2647"/>
              <a:ext cx="1"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38" name="Rectangle 102"/>
            <p:cNvSpPr>
              <a:spLocks noChangeArrowheads="1"/>
            </p:cNvSpPr>
            <p:nvPr/>
          </p:nvSpPr>
          <p:spPr bwMode="auto">
            <a:xfrm>
              <a:off x="3451" y="2792"/>
              <a:ext cx="41"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39" name="Line 103"/>
            <p:cNvSpPr>
              <a:spLocks noChangeShapeType="1"/>
            </p:cNvSpPr>
            <p:nvPr/>
          </p:nvSpPr>
          <p:spPr bwMode="auto">
            <a:xfrm flipH="1" flipV="1">
              <a:off x="3452" y="2793"/>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40" name="Line 104"/>
            <p:cNvSpPr>
              <a:spLocks noChangeShapeType="1"/>
            </p:cNvSpPr>
            <p:nvPr/>
          </p:nvSpPr>
          <p:spPr bwMode="auto">
            <a:xfrm>
              <a:off x="3471" y="2813"/>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41" name="Line 105"/>
            <p:cNvSpPr>
              <a:spLocks noChangeShapeType="1"/>
            </p:cNvSpPr>
            <p:nvPr/>
          </p:nvSpPr>
          <p:spPr bwMode="auto">
            <a:xfrm flipH="1">
              <a:off x="3452" y="2813"/>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42" name="Line 106"/>
            <p:cNvSpPr>
              <a:spLocks noChangeShapeType="1"/>
            </p:cNvSpPr>
            <p:nvPr/>
          </p:nvSpPr>
          <p:spPr bwMode="auto">
            <a:xfrm flipV="1">
              <a:off x="3471" y="2793"/>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43" name="Line 107"/>
            <p:cNvSpPr>
              <a:spLocks noChangeShapeType="1"/>
            </p:cNvSpPr>
            <p:nvPr/>
          </p:nvSpPr>
          <p:spPr bwMode="auto">
            <a:xfrm flipV="1">
              <a:off x="3471" y="2793"/>
              <a:ext cx="1"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44" name="Line 108"/>
            <p:cNvSpPr>
              <a:spLocks noChangeShapeType="1"/>
            </p:cNvSpPr>
            <p:nvPr/>
          </p:nvSpPr>
          <p:spPr bwMode="auto">
            <a:xfrm>
              <a:off x="3471" y="2813"/>
              <a:ext cx="1"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45" name="Rectangle 109"/>
            <p:cNvSpPr>
              <a:spLocks noChangeArrowheads="1"/>
            </p:cNvSpPr>
            <p:nvPr/>
          </p:nvSpPr>
          <p:spPr bwMode="auto">
            <a:xfrm>
              <a:off x="4316" y="2814"/>
              <a:ext cx="41"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46" name="Line 110"/>
            <p:cNvSpPr>
              <a:spLocks noChangeShapeType="1"/>
            </p:cNvSpPr>
            <p:nvPr/>
          </p:nvSpPr>
          <p:spPr bwMode="auto">
            <a:xfrm flipH="1" flipV="1">
              <a:off x="4317" y="2815"/>
              <a:ext cx="19" cy="19"/>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47" name="Line 111"/>
            <p:cNvSpPr>
              <a:spLocks noChangeShapeType="1"/>
            </p:cNvSpPr>
            <p:nvPr/>
          </p:nvSpPr>
          <p:spPr bwMode="auto">
            <a:xfrm>
              <a:off x="4336" y="2834"/>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48" name="Line 112"/>
            <p:cNvSpPr>
              <a:spLocks noChangeShapeType="1"/>
            </p:cNvSpPr>
            <p:nvPr/>
          </p:nvSpPr>
          <p:spPr bwMode="auto">
            <a:xfrm flipH="1">
              <a:off x="4317" y="2834"/>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49" name="Line 113"/>
            <p:cNvSpPr>
              <a:spLocks noChangeShapeType="1"/>
            </p:cNvSpPr>
            <p:nvPr/>
          </p:nvSpPr>
          <p:spPr bwMode="auto">
            <a:xfrm flipV="1">
              <a:off x="4336" y="2815"/>
              <a:ext cx="19" cy="19"/>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50" name="Line 114"/>
            <p:cNvSpPr>
              <a:spLocks noChangeShapeType="1"/>
            </p:cNvSpPr>
            <p:nvPr/>
          </p:nvSpPr>
          <p:spPr bwMode="auto">
            <a:xfrm flipV="1">
              <a:off x="4336" y="2815"/>
              <a:ext cx="1" cy="19"/>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51" name="Line 115"/>
            <p:cNvSpPr>
              <a:spLocks noChangeShapeType="1"/>
            </p:cNvSpPr>
            <p:nvPr/>
          </p:nvSpPr>
          <p:spPr bwMode="auto">
            <a:xfrm>
              <a:off x="4336" y="2834"/>
              <a:ext cx="1"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52" name="Oval 116"/>
            <p:cNvSpPr>
              <a:spLocks noChangeArrowheads="1"/>
            </p:cNvSpPr>
            <p:nvPr/>
          </p:nvSpPr>
          <p:spPr bwMode="auto">
            <a:xfrm>
              <a:off x="858" y="2068"/>
              <a:ext cx="37" cy="39"/>
            </a:xfrm>
            <a:prstGeom prst="ellipse">
              <a:avLst/>
            </a:prstGeom>
            <a:solidFill>
              <a:srgbClr val="800000"/>
            </a:solidFill>
            <a:ln w="11113">
              <a:solidFill>
                <a:srgbClr val="800000"/>
              </a:solidFill>
              <a:round/>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53" name="Oval 117"/>
            <p:cNvSpPr>
              <a:spLocks noChangeArrowheads="1"/>
            </p:cNvSpPr>
            <p:nvPr/>
          </p:nvSpPr>
          <p:spPr bwMode="auto">
            <a:xfrm>
              <a:off x="1723" y="1988"/>
              <a:ext cx="37" cy="39"/>
            </a:xfrm>
            <a:prstGeom prst="ellipse">
              <a:avLst/>
            </a:prstGeom>
            <a:solidFill>
              <a:srgbClr val="800000"/>
            </a:solidFill>
            <a:ln w="11113">
              <a:solidFill>
                <a:srgbClr val="800000"/>
              </a:solidFill>
              <a:round/>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54" name="Oval 118"/>
            <p:cNvSpPr>
              <a:spLocks noChangeArrowheads="1"/>
            </p:cNvSpPr>
            <p:nvPr/>
          </p:nvSpPr>
          <p:spPr bwMode="auto">
            <a:xfrm>
              <a:off x="2588" y="1791"/>
              <a:ext cx="37" cy="39"/>
            </a:xfrm>
            <a:prstGeom prst="ellipse">
              <a:avLst/>
            </a:prstGeom>
            <a:solidFill>
              <a:srgbClr val="800000"/>
            </a:solidFill>
            <a:ln w="11113">
              <a:solidFill>
                <a:srgbClr val="800000"/>
              </a:solidFill>
              <a:round/>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55" name="Oval 119"/>
            <p:cNvSpPr>
              <a:spLocks noChangeArrowheads="1"/>
            </p:cNvSpPr>
            <p:nvPr/>
          </p:nvSpPr>
          <p:spPr bwMode="auto">
            <a:xfrm>
              <a:off x="3452" y="1899"/>
              <a:ext cx="37" cy="38"/>
            </a:xfrm>
            <a:prstGeom prst="ellipse">
              <a:avLst/>
            </a:prstGeom>
            <a:solidFill>
              <a:srgbClr val="800000"/>
            </a:solidFill>
            <a:ln w="11113">
              <a:solidFill>
                <a:srgbClr val="800000"/>
              </a:solidFill>
              <a:round/>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56" name="Oval 120"/>
            <p:cNvSpPr>
              <a:spLocks noChangeArrowheads="1"/>
            </p:cNvSpPr>
            <p:nvPr/>
          </p:nvSpPr>
          <p:spPr bwMode="auto">
            <a:xfrm>
              <a:off x="4317" y="2778"/>
              <a:ext cx="37" cy="39"/>
            </a:xfrm>
            <a:prstGeom prst="ellipse">
              <a:avLst/>
            </a:prstGeom>
            <a:solidFill>
              <a:srgbClr val="800000"/>
            </a:solidFill>
            <a:ln w="11113">
              <a:solidFill>
                <a:srgbClr val="800000"/>
              </a:solidFill>
              <a:round/>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57" name="Rectangle 121"/>
            <p:cNvSpPr>
              <a:spLocks noChangeArrowheads="1"/>
            </p:cNvSpPr>
            <p:nvPr/>
          </p:nvSpPr>
          <p:spPr bwMode="auto">
            <a:xfrm>
              <a:off x="857" y="2233"/>
              <a:ext cx="41"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58" name="Line 122"/>
            <p:cNvSpPr>
              <a:spLocks noChangeShapeType="1"/>
            </p:cNvSpPr>
            <p:nvPr/>
          </p:nvSpPr>
          <p:spPr bwMode="auto">
            <a:xfrm flipV="1">
              <a:off x="877" y="2234"/>
              <a:ext cx="1" cy="20"/>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59" name="Line 123"/>
            <p:cNvSpPr>
              <a:spLocks noChangeShapeType="1"/>
            </p:cNvSpPr>
            <p:nvPr/>
          </p:nvSpPr>
          <p:spPr bwMode="auto">
            <a:xfrm>
              <a:off x="877" y="2254"/>
              <a:ext cx="1" cy="19"/>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60" name="Line 124"/>
            <p:cNvSpPr>
              <a:spLocks noChangeShapeType="1"/>
            </p:cNvSpPr>
            <p:nvPr/>
          </p:nvSpPr>
          <p:spPr bwMode="auto">
            <a:xfrm flipH="1">
              <a:off x="858" y="2254"/>
              <a:ext cx="19" cy="1"/>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61" name="Line 125"/>
            <p:cNvSpPr>
              <a:spLocks noChangeShapeType="1"/>
            </p:cNvSpPr>
            <p:nvPr/>
          </p:nvSpPr>
          <p:spPr bwMode="auto">
            <a:xfrm>
              <a:off x="877" y="2254"/>
              <a:ext cx="19" cy="1"/>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62" name="Rectangle 126"/>
            <p:cNvSpPr>
              <a:spLocks noChangeArrowheads="1"/>
            </p:cNvSpPr>
            <p:nvPr/>
          </p:nvSpPr>
          <p:spPr bwMode="auto">
            <a:xfrm>
              <a:off x="1722" y="2256"/>
              <a:ext cx="41"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63" name="Line 127"/>
            <p:cNvSpPr>
              <a:spLocks noChangeShapeType="1"/>
            </p:cNvSpPr>
            <p:nvPr/>
          </p:nvSpPr>
          <p:spPr bwMode="auto">
            <a:xfrm flipV="1">
              <a:off x="1742" y="2257"/>
              <a:ext cx="1" cy="20"/>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64" name="Line 128"/>
            <p:cNvSpPr>
              <a:spLocks noChangeShapeType="1"/>
            </p:cNvSpPr>
            <p:nvPr/>
          </p:nvSpPr>
          <p:spPr bwMode="auto">
            <a:xfrm>
              <a:off x="1742" y="2277"/>
              <a:ext cx="1" cy="20"/>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65" name="Line 129"/>
            <p:cNvSpPr>
              <a:spLocks noChangeShapeType="1"/>
            </p:cNvSpPr>
            <p:nvPr/>
          </p:nvSpPr>
          <p:spPr bwMode="auto">
            <a:xfrm flipH="1">
              <a:off x="1723" y="2277"/>
              <a:ext cx="19" cy="1"/>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66" name="Line 130"/>
            <p:cNvSpPr>
              <a:spLocks noChangeShapeType="1"/>
            </p:cNvSpPr>
            <p:nvPr/>
          </p:nvSpPr>
          <p:spPr bwMode="auto">
            <a:xfrm>
              <a:off x="1742" y="2277"/>
              <a:ext cx="19" cy="1"/>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67" name="Rectangle 131"/>
            <p:cNvSpPr>
              <a:spLocks noChangeArrowheads="1"/>
            </p:cNvSpPr>
            <p:nvPr/>
          </p:nvSpPr>
          <p:spPr bwMode="auto">
            <a:xfrm>
              <a:off x="2587" y="1921"/>
              <a:ext cx="41"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68" name="Line 132"/>
            <p:cNvSpPr>
              <a:spLocks noChangeShapeType="1"/>
            </p:cNvSpPr>
            <p:nvPr/>
          </p:nvSpPr>
          <p:spPr bwMode="auto">
            <a:xfrm flipV="1">
              <a:off x="2607" y="1922"/>
              <a:ext cx="1" cy="20"/>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69" name="Line 133"/>
            <p:cNvSpPr>
              <a:spLocks noChangeShapeType="1"/>
            </p:cNvSpPr>
            <p:nvPr/>
          </p:nvSpPr>
          <p:spPr bwMode="auto">
            <a:xfrm>
              <a:off x="2607" y="1942"/>
              <a:ext cx="1" cy="20"/>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70" name="Line 134"/>
            <p:cNvSpPr>
              <a:spLocks noChangeShapeType="1"/>
            </p:cNvSpPr>
            <p:nvPr/>
          </p:nvSpPr>
          <p:spPr bwMode="auto">
            <a:xfrm flipH="1">
              <a:off x="2588" y="1942"/>
              <a:ext cx="19" cy="1"/>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71" name="Line 135"/>
            <p:cNvSpPr>
              <a:spLocks noChangeShapeType="1"/>
            </p:cNvSpPr>
            <p:nvPr/>
          </p:nvSpPr>
          <p:spPr bwMode="auto">
            <a:xfrm>
              <a:off x="2607" y="1942"/>
              <a:ext cx="19" cy="1"/>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72" name="Rectangle 136"/>
            <p:cNvSpPr>
              <a:spLocks noChangeArrowheads="1"/>
            </p:cNvSpPr>
            <p:nvPr/>
          </p:nvSpPr>
          <p:spPr bwMode="auto">
            <a:xfrm>
              <a:off x="3451" y="2620"/>
              <a:ext cx="41"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73" name="Line 137"/>
            <p:cNvSpPr>
              <a:spLocks noChangeShapeType="1"/>
            </p:cNvSpPr>
            <p:nvPr/>
          </p:nvSpPr>
          <p:spPr bwMode="auto">
            <a:xfrm flipV="1">
              <a:off x="3471" y="2621"/>
              <a:ext cx="1" cy="20"/>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74" name="Line 138"/>
            <p:cNvSpPr>
              <a:spLocks noChangeShapeType="1"/>
            </p:cNvSpPr>
            <p:nvPr/>
          </p:nvSpPr>
          <p:spPr bwMode="auto">
            <a:xfrm>
              <a:off x="3471" y="2641"/>
              <a:ext cx="1" cy="19"/>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75" name="Line 139"/>
            <p:cNvSpPr>
              <a:spLocks noChangeShapeType="1"/>
            </p:cNvSpPr>
            <p:nvPr/>
          </p:nvSpPr>
          <p:spPr bwMode="auto">
            <a:xfrm flipH="1">
              <a:off x="3452" y="2641"/>
              <a:ext cx="19" cy="1"/>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76" name="Line 140"/>
            <p:cNvSpPr>
              <a:spLocks noChangeShapeType="1"/>
            </p:cNvSpPr>
            <p:nvPr/>
          </p:nvSpPr>
          <p:spPr bwMode="auto">
            <a:xfrm>
              <a:off x="3471" y="2641"/>
              <a:ext cx="19" cy="1"/>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77" name="Rectangle 141"/>
            <p:cNvSpPr>
              <a:spLocks noChangeArrowheads="1"/>
            </p:cNvSpPr>
            <p:nvPr/>
          </p:nvSpPr>
          <p:spPr bwMode="auto">
            <a:xfrm>
              <a:off x="4316" y="3017"/>
              <a:ext cx="41"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478" name="Line 142"/>
            <p:cNvSpPr>
              <a:spLocks noChangeShapeType="1"/>
            </p:cNvSpPr>
            <p:nvPr/>
          </p:nvSpPr>
          <p:spPr bwMode="auto">
            <a:xfrm flipV="1">
              <a:off x="4336" y="3018"/>
              <a:ext cx="1" cy="20"/>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79" name="Line 143"/>
            <p:cNvSpPr>
              <a:spLocks noChangeShapeType="1"/>
            </p:cNvSpPr>
            <p:nvPr/>
          </p:nvSpPr>
          <p:spPr bwMode="auto">
            <a:xfrm>
              <a:off x="4336" y="3038"/>
              <a:ext cx="1" cy="20"/>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80" name="Line 144"/>
            <p:cNvSpPr>
              <a:spLocks noChangeShapeType="1"/>
            </p:cNvSpPr>
            <p:nvPr/>
          </p:nvSpPr>
          <p:spPr bwMode="auto">
            <a:xfrm flipH="1">
              <a:off x="4317" y="3038"/>
              <a:ext cx="19" cy="1"/>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81" name="Line 145"/>
            <p:cNvSpPr>
              <a:spLocks noChangeShapeType="1"/>
            </p:cNvSpPr>
            <p:nvPr/>
          </p:nvSpPr>
          <p:spPr bwMode="auto">
            <a:xfrm>
              <a:off x="4336" y="3038"/>
              <a:ext cx="19" cy="1"/>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82" name="Rectangle 146"/>
            <p:cNvSpPr>
              <a:spLocks noChangeArrowheads="1"/>
            </p:cNvSpPr>
            <p:nvPr/>
          </p:nvSpPr>
          <p:spPr bwMode="auto">
            <a:xfrm>
              <a:off x="347" y="3749"/>
              <a:ext cx="4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0</a:t>
              </a:r>
              <a:endParaRPr lang="en-US" altLang="tr-TR" sz="1800">
                <a:latin typeface="Arial" panose="020B0604020202020204" pitchFamily="34" charset="0"/>
              </a:endParaRPr>
            </a:p>
          </p:txBody>
        </p:sp>
        <p:sp>
          <p:nvSpPr>
            <p:cNvPr id="14483" name="Rectangle 147"/>
            <p:cNvSpPr>
              <a:spLocks noChangeArrowheads="1"/>
            </p:cNvSpPr>
            <p:nvPr/>
          </p:nvSpPr>
          <p:spPr bwMode="auto">
            <a:xfrm>
              <a:off x="305" y="3403"/>
              <a:ext cx="88"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10</a:t>
              </a:r>
              <a:endParaRPr lang="en-US" altLang="tr-TR" sz="1800">
                <a:latin typeface="Arial" panose="020B0604020202020204" pitchFamily="34" charset="0"/>
              </a:endParaRPr>
            </a:p>
          </p:txBody>
        </p:sp>
        <p:sp>
          <p:nvSpPr>
            <p:cNvPr id="14484" name="Rectangle 148"/>
            <p:cNvSpPr>
              <a:spLocks noChangeArrowheads="1"/>
            </p:cNvSpPr>
            <p:nvPr/>
          </p:nvSpPr>
          <p:spPr bwMode="auto">
            <a:xfrm>
              <a:off x="305" y="3058"/>
              <a:ext cx="88"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20</a:t>
              </a:r>
              <a:endParaRPr lang="en-US" altLang="tr-TR" sz="1800">
                <a:latin typeface="Arial" panose="020B0604020202020204" pitchFamily="34" charset="0"/>
              </a:endParaRPr>
            </a:p>
          </p:txBody>
        </p:sp>
        <p:sp>
          <p:nvSpPr>
            <p:cNvPr id="14485" name="Rectangle 149"/>
            <p:cNvSpPr>
              <a:spLocks noChangeArrowheads="1"/>
            </p:cNvSpPr>
            <p:nvPr/>
          </p:nvSpPr>
          <p:spPr bwMode="auto">
            <a:xfrm>
              <a:off x="305" y="2712"/>
              <a:ext cx="88"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30</a:t>
              </a:r>
              <a:endParaRPr lang="en-US" altLang="tr-TR" sz="1800">
                <a:latin typeface="Arial" panose="020B0604020202020204" pitchFamily="34" charset="0"/>
              </a:endParaRPr>
            </a:p>
          </p:txBody>
        </p:sp>
        <p:sp>
          <p:nvSpPr>
            <p:cNvPr id="14486" name="Rectangle 150"/>
            <p:cNvSpPr>
              <a:spLocks noChangeArrowheads="1"/>
            </p:cNvSpPr>
            <p:nvPr/>
          </p:nvSpPr>
          <p:spPr bwMode="auto">
            <a:xfrm>
              <a:off x="305" y="2367"/>
              <a:ext cx="88"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40</a:t>
              </a:r>
              <a:endParaRPr lang="en-US" altLang="tr-TR" sz="1800">
                <a:latin typeface="Arial" panose="020B0604020202020204" pitchFamily="34" charset="0"/>
              </a:endParaRPr>
            </a:p>
          </p:txBody>
        </p:sp>
        <p:sp>
          <p:nvSpPr>
            <p:cNvPr id="14487" name="Rectangle 151"/>
            <p:cNvSpPr>
              <a:spLocks noChangeArrowheads="1"/>
            </p:cNvSpPr>
            <p:nvPr/>
          </p:nvSpPr>
          <p:spPr bwMode="auto">
            <a:xfrm>
              <a:off x="305" y="2022"/>
              <a:ext cx="88"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50</a:t>
              </a:r>
              <a:endParaRPr lang="en-US" altLang="tr-TR" sz="1800">
                <a:latin typeface="Arial" panose="020B0604020202020204" pitchFamily="34" charset="0"/>
              </a:endParaRPr>
            </a:p>
          </p:txBody>
        </p:sp>
        <p:sp>
          <p:nvSpPr>
            <p:cNvPr id="14488" name="Rectangle 152"/>
            <p:cNvSpPr>
              <a:spLocks noChangeArrowheads="1"/>
            </p:cNvSpPr>
            <p:nvPr/>
          </p:nvSpPr>
          <p:spPr bwMode="auto">
            <a:xfrm>
              <a:off x="305" y="1676"/>
              <a:ext cx="88"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60</a:t>
              </a:r>
              <a:endParaRPr lang="en-US" altLang="tr-TR" sz="1800">
                <a:latin typeface="Arial" panose="020B0604020202020204" pitchFamily="34" charset="0"/>
              </a:endParaRPr>
            </a:p>
          </p:txBody>
        </p:sp>
        <p:sp>
          <p:nvSpPr>
            <p:cNvPr id="14489" name="Rectangle 153"/>
            <p:cNvSpPr>
              <a:spLocks noChangeArrowheads="1"/>
            </p:cNvSpPr>
            <p:nvPr/>
          </p:nvSpPr>
          <p:spPr bwMode="auto">
            <a:xfrm>
              <a:off x="305" y="1331"/>
              <a:ext cx="88"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70</a:t>
              </a:r>
              <a:endParaRPr lang="en-US" altLang="tr-TR" sz="1800">
                <a:latin typeface="Arial" panose="020B0604020202020204" pitchFamily="34" charset="0"/>
              </a:endParaRPr>
            </a:p>
          </p:txBody>
        </p:sp>
        <p:sp>
          <p:nvSpPr>
            <p:cNvPr id="14490" name="Rectangle 154"/>
            <p:cNvSpPr>
              <a:spLocks noChangeArrowheads="1"/>
            </p:cNvSpPr>
            <p:nvPr/>
          </p:nvSpPr>
          <p:spPr bwMode="auto">
            <a:xfrm>
              <a:off x="305" y="985"/>
              <a:ext cx="88"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80</a:t>
              </a:r>
              <a:endParaRPr lang="en-US" altLang="tr-TR" sz="1800">
                <a:latin typeface="Arial" panose="020B0604020202020204" pitchFamily="34" charset="0"/>
              </a:endParaRPr>
            </a:p>
          </p:txBody>
        </p:sp>
        <p:sp>
          <p:nvSpPr>
            <p:cNvPr id="14491" name="Rectangle 155"/>
            <p:cNvSpPr>
              <a:spLocks noChangeArrowheads="1"/>
            </p:cNvSpPr>
            <p:nvPr/>
          </p:nvSpPr>
          <p:spPr bwMode="auto">
            <a:xfrm>
              <a:off x="305" y="640"/>
              <a:ext cx="88"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90</a:t>
              </a:r>
              <a:endParaRPr lang="en-US" altLang="tr-TR" sz="1800">
                <a:latin typeface="Arial" panose="020B0604020202020204" pitchFamily="34" charset="0"/>
              </a:endParaRPr>
            </a:p>
          </p:txBody>
        </p:sp>
        <p:sp>
          <p:nvSpPr>
            <p:cNvPr id="14492" name="Rectangle 156"/>
            <p:cNvSpPr>
              <a:spLocks noChangeArrowheads="1"/>
            </p:cNvSpPr>
            <p:nvPr/>
          </p:nvSpPr>
          <p:spPr bwMode="auto">
            <a:xfrm>
              <a:off x="793" y="3861"/>
              <a:ext cx="176"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1980</a:t>
              </a:r>
              <a:endParaRPr lang="en-US" altLang="tr-TR" sz="1800">
                <a:latin typeface="Arial" panose="020B0604020202020204" pitchFamily="34" charset="0"/>
              </a:endParaRPr>
            </a:p>
          </p:txBody>
        </p:sp>
        <p:sp>
          <p:nvSpPr>
            <p:cNvPr id="14493" name="Rectangle 157"/>
            <p:cNvSpPr>
              <a:spLocks noChangeArrowheads="1"/>
            </p:cNvSpPr>
            <p:nvPr/>
          </p:nvSpPr>
          <p:spPr bwMode="auto">
            <a:xfrm>
              <a:off x="1658" y="3861"/>
              <a:ext cx="176"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1985</a:t>
              </a:r>
              <a:endParaRPr lang="en-US" altLang="tr-TR" sz="1800">
                <a:latin typeface="Arial" panose="020B0604020202020204" pitchFamily="34" charset="0"/>
              </a:endParaRPr>
            </a:p>
          </p:txBody>
        </p:sp>
        <p:sp>
          <p:nvSpPr>
            <p:cNvPr id="14494" name="Rectangle 158"/>
            <p:cNvSpPr>
              <a:spLocks noChangeArrowheads="1"/>
            </p:cNvSpPr>
            <p:nvPr/>
          </p:nvSpPr>
          <p:spPr bwMode="auto">
            <a:xfrm>
              <a:off x="2523" y="3861"/>
              <a:ext cx="176"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1990</a:t>
              </a:r>
              <a:endParaRPr lang="en-US" altLang="tr-TR" sz="1800">
                <a:latin typeface="Arial" panose="020B0604020202020204" pitchFamily="34" charset="0"/>
              </a:endParaRPr>
            </a:p>
          </p:txBody>
        </p:sp>
        <p:sp>
          <p:nvSpPr>
            <p:cNvPr id="14495" name="Rectangle 159"/>
            <p:cNvSpPr>
              <a:spLocks noChangeArrowheads="1"/>
            </p:cNvSpPr>
            <p:nvPr/>
          </p:nvSpPr>
          <p:spPr bwMode="auto">
            <a:xfrm>
              <a:off x="3387" y="3861"/>
              <a:ext cx="178"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tr-TR" altLang="tr-TR" sz="1000">
                  <a:solidFill>
                    <a:srgbClr val="000000"/>
                  </a:solidFill>
                  <a:latin typeface="Arial" panose="020B0604020202020204" pitchFamily="34" charset="0"/>
                </a:rPr>
                <a:t>2000</a:t>
              </a:r>
              <a:endParaRPr lang="en-US" altLang="tr-TR" sz="1800">
                <a:latin typeface="Arial" panose="020B0604020202020204" pitchFamily="34" charset="0"/>
              </a:endParaRPr>
            </a:p>
          </p:txBody>
        </p:sp>
        <p:sp>
          <p:nvSpPr>
            <p:cNvPr id="14496" name="Rectangle 160"/>
            <p:cNvSpPr>
              <a:spLocks noChangeArrowheads="1"/>
            </p:cNvSpPr>
            <p:nvPr/>
          </p:nvSpPr>
          <p:spPr bwMode="auto">
            <a:xfrm>
              <a:off x="4252" y="3861"/>
              <a:ext cx="178"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20</a:t>
              </a:r>
              <a:r>
                <a:rPr lang="tr-TR" altLang="tr-TR" sz="1000">
                  <a:solidFill>
                    <a:srgbClr val="000000"/>
                  </a:solidFill>
                  <a:latin typeface="Arial" panose="020B0604020202020204" pitchFamily="34" charset="0"/>
                </a:rPr>
                <a:t>1</a:t>
              </a:r>
              <a:r>
                <a:rPr lang="en-US" altLang="tr-TR" sz="1000">
                  <a:solidFill>
                    <a:srgbClr val="000000"/>
                  </a:solidFill>
                  <a:latin typeface="Arial" panose="020B0604020202020204" pitchFamily="34" charset="0"/>
                </a:rPr>
                <a:t>3</a:t>
              </a:r>
              <a:endParaRPr lang="en-US" altLang="tr-TR" sz="1800">
                <a:latin typeface="Arial" panose="020B0604020202020204" pitchFamily="34" charset="0"/>
              </a:endParaRPr>
            </a:p>
          </p:txBody>
        </p:sp>
        <p:sp>
          <p:nvSpPr>
            <p:cNvPr id="14497" name="Rectangle 161"/>
            <p:cNvSpPr>
              <a:spLocks noChangeArrowheads="1"/>
            </p:cNvSpPr>
            <p:nvPr/>
          </p:nvSpPr>
          <p:spPr bwMode="auto">
            <a:xfrm>
              <a:off x="4827" y="1149"/>
              <a:ext cx="752" cy="2469"/>
            </a:xfrm>
            <a:prstGeom prst="rect">
              <a:avLst/>
            </a:prstGeom>
            <a:solidFill>
              <a:srgbClr val="FFFFFF"/>
            </a:solidFill>
            <a:ln w="0">
              <a:solidFill>
                <a:srgbClr val="000000"/>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2000"/>
            </a:p>
          </p:txBody>
        </p:sp>
        <p:sp>
          <p:nvSpPr>
            <p:cNvPr id="14498" name="Line 162"/>
            <p:cNvSpPr>
              <a:spLocks noChangeShapeType="1"/>
            </p:cNvSpPr>
            <p:nvPr/>
          </p:nvSpPr>
          <p:spPr bwMode="auto">
            <a:xfrm>
              <a:off x="4854" y="1893"/>
              <a:ext cx="152" cy="1"/>
            </a:xfrm>
            <a:prstGeom prst="line">
              <a:avLst/>
            </a:prstGeom>
            <a:noFill/>
            <a:ln w="11113">
              <a:solidFill>
                <a:srgbClr val="0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499" name="Freeform 163"/>
            <p:cNvSpPr>
              <a:spLocks/>
            </p:cNvSpPr>
            <p:nvPr/>
          </p:nvSpPr>
          <p:spPr bwMode="auto">
            <a:xfrm>
              <a:off x="4910" y="1873"/>
              <a:ext cx="39" cy="40"/>
            </a:xfrm>
            <a:custGeom>
              <a:avLst/>
              <a:gdLst>
                <a:gd name="T0" fmla="*/ 20 w 39"/>
                <a:gd name="T1" fmla="*/ 0 h 40"/>
                <a:gd name="T2" fmla="*/ 39 w 39"/>
                <a:gd name="T3" fmla="*/ 20 h 40"/>
                <a:gd name="T4" fmla="*/ 20 w 39"/>
                <a:gd name="T5" fmla="*/ 40 h 40"/>
                <a:gd name="T6" fmla="*/ 0 w 39"/>
                <a:gd name="T7" fmla="*/ 20 h 40"/>
                <a:gd name="T8" fmla="*/ 20 w 39"/>
                <a:gd name="T9" fmla="*/ 0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20" y="0"/>
                  </a:moveTo>
                  <a:lnTo>
                    <a:pt x="39" y="20"/>
                  </a:lnTo>
                  <a:lnTo>
                    <a:pt x="20" y="40"/>
                  </a:lnTo>
                  <a:lnTo>
                    <a:pt x="0" y="20"/>
                  </a:lnTo>
                  <a:lnTo>
                    <a:pt x="20" y="0"/>
                  </a:lnTo>
                  <a:close/>
                </a:path>
              </a:pathLst>
            </a:custGeom>
            <a:solidFill>
              <a:srgbClr val="000080"/>
            </a:solidFill>
            <a:ln w="11113">
              <a:solidFill>
                <a:srgbClr val="000080"/>
              </a:solidFill>
              <a:round/>
              <a:headEnd/>
              <a:tailEnd/>
            </a:ln>
          </p:spPr>
          <p:txBody>
            <a:bodyPr/>
            <a:lstStyle/>
            <a:p>
              <a:endParaRPr lang="en-CA"/>
            </a:p>
          </p:txBody>
        </p:sp>
        <p:sp>
          <p:nvSpPr>
            <p:cNvPr id="14500" name="Rectangle 164"/>
            <p:cNvSpPr>
              <a:spLocks noChangeArrowheads="1"/>
            </p:cNvSpPr>
            <p:nvPr/>
          </p:nvSpPr>
          <p:spPr bwMode="auto">
            <a:xfrm>
              <a:off x="5023" y="1851"/>
              <a:ext cx="29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tr-TR" altLang="tr-TR" sz="1000">
                  <a:solidFill>
                    <a:srgbClr val="000000"/>
                  </a:solidFill>
                  <a:latin typeface="Arial" panose="020B0604020202020204" pitchFamily="34" charset="0"/>
                </a:rPr>
                <a:t>Sweden</a:t>
              </a:r>
              <a:endParaRPr lang="en-US" altLang="tr-TR" sz="1800">
                <a:latin typeface="Arial" panose="020B0604020202020204" pitchFamily="34" charset="0"/>
              </a:endParaRPr>
            </a:p>
          </p:txBody>
        </p:sp>
        <p:sp>
          <p:nvSpPr>
            <p:cNvPr id="14501" name="Line 165"/>
            <p:cNvSpPr>
              <a:spLocks noChangeShapeType="1"/>
            </p:cNvSpPr>
            <p:nvPr/>
          </p:nvSpPr>
          <p:spPr bwMode="auto">
            <a:xfrm>
              <a:off x="4854" y="2009"/>
              <a:ext cx="152" cy="1"/>
            </a:xfrm>
            <a:prstGeom prst="line">
              <a:avLst/>
            </a:prstGeom>
            <a:noFill/>
            <a:ln w="11113">
              <a:solidFill>
                <a:srgbClr val="FF00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02" name="Rectangle 166"/>
            <p:cNvSpPr>
              <a:spLocks noChangeArrowheads="1"/>
            </p:cNvSpPr>
            <p:nvPr/>
          </p:nvSpPr>
          <p:spPr bwMode="auto">
            <a:xfrm>
              <a:off x="4910" y="1989"/>
              <a:ext cx="38" cy="39"/>
            </a:xfrm>
            <a:prstGeom prst="rect">
              <a:avLst/>
            </a:prstGeom>
            <a:solidFill>
              <a:srgbClr val="FF00FF"/>
            </a:solidFill>
            <a:ln w="11113">
              <a:solidFill>
                <a:srgbClr val="FF00FF"/>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503" name="Rectangle 167"/>
            <p:cNvSpPr>
              <a:spLocks noChangeArrowheads="1"/>
            </p:cNvSpPr>
            <p:nvPr/>
          </p:nvSpPr>
          <p:spPr bwMode="auto">
            <a:xfrm>
              <a:off x="5023" y="1966"/>
              <a:ext cx="24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tr-TR" altLang="tr-TR" sz="1000">
                  <a:solidFill>
                    <a:srgbClr val="000000"/>
                  </a:solidFill>
                  <a:latin typeface="Arial" panose="020B0604020202020204" pitchFamily="34" charset="0"/>
                </a:rPr>
                <a:t>Russia</a:t>
              </a:r>
              <a:endParaRPr lang="en-US" altLang="tr-TR" sz="1800">
                <a:latin typeface="Arial" panose="020B0604020202020204" pitchFamily="34" charset="0"/>
              </a:endParaRPr>
            </a:p>
          </p:txBody>
        </p:sp>
        <p:sp>
          <p:nvSpPr>
            <p:cNvPr id="14504" name="Line 168"/>
            <p:cNvSpPr>
              <a:spLocks noChangeShapeType="1"/>
            </p:cNvSpPr>
            <p:nvPr/>
          </p:nvSpPr>
          <p:spPr bwMode="auto">
            <a:xfrm>
              <a:off x="4854" y="2125"/>
              <a:ext cx="152" cy="1"/>
            </a:xfrm>
            <a:prstGeom prst="line">
              <a:avLst/>
            </a:prstGeom>
            <a:noFill/>
            <a:ln w="11113">
              <a:solidFill>
                <a:srgbClr val="FFFF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05" name="Freeform 169"/>
            <p:cNvSpPr>
              <a:spLocks/>
            </p:cNvSpPr>
            <p:nvPr/>
          </p:nvSpPr>
          <p:spPr bwMode="auto">
            <a:xfrm>
              <a:off x="4910" y="2105"/>
              <a:ext cx="39" cy="39"/>
            </a:xfrm>
            <a:custGeom>
              <a:avLst/>
              <a:gdLst>
                <a:gd name="T0" fmla="*/ 20 w 39"/>
                <a:gd name="T1" fmla="*/ 0 h 39"/>
                <a:gd name="T2" fmla="*/ 39 w 39"/>
                <a:gd name="T3" fmla="*/ 39 h 39"/>
                <a:gd name="T4" fmla="*/ 0 w 39"/>
                <a:gd name="T5" fmla="*/ 39 h 39"/>
                <a:gd name="T6" fmla="*/ 20 w 39"/>
                <a:gd name="T7" fmla="*/ 0 h 39"/>
                <a:gd name="T8" fmla="*/ 0 60000 65536"/>
                <a:gd name="T9" fmla="*/ 0 60000 65536"/>
                <a:gd name="T10" fmla="*/ 0 60000 65536"/>
                <a:gd name="T11" fmla="*/ 0 60000 65536"/>
                <a:gd name="T12" fmla="*/ 0 w 39"/>
                <a:gd name="T13" fmla="*/ 0 h 39"/>
                <a:gd name="T14" fmla="*/ 39 w 39"/>
                <a:gd name="T15" fmla="*/ 39 h 39"/>
              </a:gdLst>
              <a:ahLst/>
              <a:cxnLst>
                <a:cxn ang="T8">
                  <a:pos x="T0" y="T1"/>
                </a:cxn>
                <a:cxn ang="T9">
                  <a:pos x="T2" y="T3"/>
                </a:cxn>
                <a:cxn ang="T10">
                  <a:pos x="T4" y="T5"/>
                </a:cxn>
                <a:cxn ang="T11">
                  <a:pos x="T6" y="T7"/>
                </a:cxn>
              </a:cxnLst>
              <a:rect l="T12" t="T13" r="T14" b="T15"/>
              <a:pathLst>
                <a:path w="39" h="39">
                  <a:moveTo>
                    <a:pt x="20" y="0"/>
                  </a:moveTo>
                  <a:lnTo>
                    <a:pt x="39" y="39"/>
                  </a:lnTo>
                  <a:lnTo>
                    <a:pt x="0" y="39"/>
                  </a:lnTo>
                  <a:lnTo>
                    <a:pt x="20" y="0"/>
                  </a:lnTo>
                  <a:close/>
                </a:path>
              </a:pathLst>
            </a:custGeom>
            <a:solidFill>
              <a:srgbClr val="FFFF00"/>
            </a:solidFill>
            <a:ln w="11113">
              <a:solidFill>
                <a:srgbClr val="FFFF00"/>
              </a:solidFill>
              <a:round/>
              <a:headEnd/>
              <a:tailEnd/>
            </a:ln>
          </p:spPr>
          <p:txBody>
            <a:bodyPr/>
            <a:lstStyle/>
            <a:p>
              <a:endParaRPr lang="en-CA"/>
            </a:p>
          </p:txBody>
        </p:sp>
        <p:sp>
          <p:nvSpPr>
            <p:cNvPr id="14506" name="Rectangle 170"/>
            <p:cNvSpPr>
              <a:spLocks noChangeArrowheads="1"/>
            </p:cNvSpPr>
            <p:nvPr/>
          </p:nvSpPr>
          <p:spPr bwMode="auto">
            <a:xfrm>
              <a:off x="5023" y="2082"/>
              <a:ext cx="25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Fran</a:t>
              </a:r>
              <a:r>
                <a:rPr lang="tr-TR" altLang="tr-TR" sz="1000">
                  <a:solidFill>
                    <a:srgbClr val="000000"/>
                  </a:solidFill>
                  <a:latin typeface="Arial" panose="020B0604020202020204" pitchFamily="34" charset="0"/>
                </a:rPr>
                <a:t>ce</a:t>
              </a:r>
              <a:endParaRPr lang="en-US" altLang="tr-TR" sz="1800">
                <a:latin typeface="Arial" panose="020B0604020202020204" pitchFamily="34" charset="0"/>
              </a:endParaRPr>
            </a:p>
          </p:txBody>
        </p:sp>
        <p:sp>
          <p:nvSpPr>
            <p:cNvPr id="14507" name="Line 171"/>
            <p:cNvSpPr>
              <a:spLocks noChangeShapeType="1"/>
            </p:cNvSpPr>
            <p:nvPr/>
          </p:nvSpPr>
          <p:spPr bwMode="auto">
            <a:xfrm>
              <a:off x="4854" y="2240"/>
              <a:ext cx="152" cy="1"/>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08" name="Rectangle 172"/>
            <p:cNvSpPr>
              <a:spLocks noChangeArrowheads="1"/>
            </p:cNvSpPr>
            <p:nvPr/>
          </p:nvSpPr>
          <p:spPr bwMode="auto">
            <a:xfrm>
              <a:off x="4910" y="2220"/>
              <a:ext cx="40"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509" name="Line 173"/>
            <p:cNvSpPr>
              <a:spLocks noChangeShapeType="1"/>
            </p:cNvSpPr>
            <p:nvPr/>
          </p:nvSpPr>
          <p:spPr bwMode="auto">
            <a:xfrm flipH="1" flipV="1">
              <a:off x="4910" y="2221"/>
              <a:ext cx="20" cy="19"/>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10" name="Line 174"/>
            <p:cNvSpPr>
              <a:spLocks noChangeShapeType="1"/>
            </p:cNvSpPr>
            <p:nvPr/>
          </p:nvSpPr>
          <p:spPr bwMode="auto">
            <a:xfrm>
              <a:off x="4930" y="2240"/>
              <a:ext cx="19"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11" name="Line 175"/>
            <p:cNvSpPr>
              <a:spLocks noChangeShapeType="1"/>
            </p:cNvSpPr>
            <p:nvPr/>
          </p:nvSpPr>
          <p:spPr bwMode="auto">
            <a:xfrm flipH="1">
              <a:off x="4910" y="2240"/>
              <a:ext cx="20" cy="20"/>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12" name="Line 176"/>
            <p:cNvSpPr>
              <a:spLocks noChangeShapeType="1"/>
            </p:cNvSpPr>
            <p:nvPr/>
          </p:nvSpPr>
          <p:spPr bwMode="auto">
            <a:xfrm flipV="1">
              <a:off x="4930" y="2221"/>
              <a:ext cx="19" cy="19"/>
            </a:xfrm>
            <a:prstGeom prst="line">
              <a:avLst/>
            </a:prstGeom>
            <a:noFill/>
            <a:ln w="11113">
              <a:solidFill>
                <a:srgbClr val="00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13" name="Rectangle 177"/>
            <p:cNvSpPr>
              <a:spLocks noChangeArrowheads="1"/>
            </p:cNvSpPr>
            <p:nvPr/>
          </p:nvSpPr>
          <p:spPr bwMode="auto">
            <a:xfrm>
              <a:off x="5023" y="2198"/>
              <a:ext cx="29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Bulgari</a:t>
              </a:r>
              <a:r>
                <a:rPr lang="tr-TR" altLang="tr-TR" sz="1000">
                  <a:solidFill>
                    <a:srgbClr val="000000"/>
                  </a:solidFill>
                  <a:latin typeface="Arial" panose="020B0604020202020204" pitchFamily="34" charset="0"/>
                </a:rPr>
                <a:t>a</a:t>
              </a:r>
              <a:endParaRPr lang="en-US" altLang="tr-TR" sz="1800">
                <a:latin typeface="Arial" panose="020B0604020202020204" pitchFamily="34" charset="0"/>
              </a:endParaRPr>
            </a:p>
          </p:txBody>
        </p:sp>
        <p:sp>
          <p:nvSpPr>
            <p:cNvPr id="14514" name="Line 178"/>
            <p:cNvSpPr>
              <a:spLocks noChangeShapeType="1"/>
            </p:cNvSpPr>
            <p:nvPr/>
          </p:nvSpPr>
          <p:spPr bwMode="auto">
            <a:xfrm>
              <a:off x="4854" y="2356"/>
              <a:ext cx="152" cy="1"/>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15" name="Rectangle 179"/>
            <p:cNvSpPr>
              <a:spLocks noChangeArrowheads="1"/>
            </p:cNvSpPr>
            <p:nvPr/>
          </p:nvSpPr>
          <p:spPr bwMode="auto">
            <a:xfrm>
              <a:off x="4910" y="2335"/>
              <a:ext cx="40"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516" name="Line 180"/>
            <p:cNvSpPr>
              <a:spLocks noChangeShapeType="1"/>
            </p:cNvSpPr>
            <p:nvPr/>
          </p:nvSpPr>
          <p:spPr bwMode="auto">
            <a:xfrm flipH="1" flipV="1">
              <a:off x="4910" y="2336"/>
              <a:ext cx="20"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17" name="Line 181"/>
            <p:cNvSpPr>
              <a:spLocks noChangeShapeType="1"/>
            </p:cNvSpPr>
            <p:nvPr/>
          </p:nvSpPr>
          <p:spPr bwMode="auto">
            <a:xfrm>
              <a:off x="4930" y="2356"/>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18" name="Line 182"/>
            <p:cNvSpPr>
              <a:spLocks noChangeShapeType="1"/>
            </p:cNvSpPr>
            <p:nvPr/>
          </p:nvSpPr>
          <p:spPr bwMode="auto">
            <a:xfrm flipH="1">
              <a:off x="4910" y="2356"/>
              <a:ext cx="20"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19" name="Line 183"/>
            <p:cNvSpPr>
              <a:spLocks noChangeShapeType="1"/>
            </p:cNvSpPr>
            <p:nvPr/>
          </p:nvSpPr>
          <p:spPr bwMode="auto">
            <a:xfrm flipV="1">
              <a:off x="4930" y="2336"/>
              <a:ext cx="19"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20" name="Line 184"/>
            <p:cNvSpPr>
              <a:spLocks noChangeShapeType="1"/>
            </p:cNvSpPr>
            <p:nvPr/>
          </p:nvSpPr>
          <p:spPr bwMode="auto">
            <a:xfrm flipV="1">
              <a:off x="4930" y="2336"/>
              <a:ext cx="1"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21" name="Line 185"/>
            <p:cNvSpPr>
              <a:spLocks noChangeShapeType="1"/>
            </p:cNvSpPr>
            <p:nvPr/>
          </p:nvSpPr>
          <p:spPr bwMode="auto">
            <a:xfrm>
              <a:off x="4930" y="2356"/>
              <a:ext cx="1" cy="20"/>
            </a:xfrm>
            <a:prstGeom prst="line">
              <a:avLst/>
            </a:prstGeom>
            <a:noFill/>
            <a:ln w="11113">
              <a:solidFill>
                <a:srgbClr val="800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22" name="Rectangle 186"/>
            <p:cNvSpPr>
              <a:spLocks noChangeArrowheads="1"/>
            </p:cNvSpPr>
            <p:nvPr/>
          </p:nvSpPr>
          <p:spPr bwMode="auto">
            <a:xfrm>
              <a:off x="5023" y="2314"/>
              <a:ext cx="29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tr-TR" altLang="tr-TR" sz="1000">
                  <a:solidFill>
                    <a:srgbClr val="000000"/>
                  </a:solidFill>
                  <a:latin typeface="Arial" panose="020B0604020202020204" pitchFamily="34" charset="0"/>
                </a:rPr>
                <a:t>England</a:t>
              </a:r>
              <a:endParaRPr lang="en-US" altLang="tr-TR" sz="1800">
                <a:latin typeface="Arial" panose="020B0604020202020204" pitchFamily="34" charset="0"/>
              </a:endParaRPr>
            </a:p>
          </p:txBody>
        </p:sp>
        <p:sp>
          <p:nvSpPr>
            <p:cNvPr id="14523" name="Line 187"/>
            <p:cNvSpPr>
              <a:spLocks noChangeShapeType="1"/>
            </p:cNvSpPr>
            <p:nvPr/>
          </p:nvSpPr>
          <p:spPr bwMode="auto">
            <a:xfrm>
              <a:off x="4854" y="2472"/>
              <a:ext cx="152" cy="1"/>
            </a:xfrm>
            <a:prstGeom prst="line">
              <a:avLst/>
            </a:prstGeom>
            <a:noFill/>
            <a:ln w="11113">
              <a:solidFill>
                <a:srgbClr val="8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24" name="Oval 188"/>
            <p:cNvSpPr>
              <a:spLocks noChangeArrowheads="1"/>
            </p:cNvSpPr>
            <p:nvPr/>
          </p:nvSpPr>
          <p:spPr bwMode="auto">
            <a:xfrm>
              <a:off x="4910" y="2452"/>
              <a:ext cx="38" cy="39"/>
            </a:xfrm>
            <a:prstGeom prst="ellipse">
              <a:avLst/>
            </a:prstGeom>
            <a:solidFill>
              <a:srgbClr val="800000"/>
            </a:solidFill>
            <a:ln w="11113">
              <a:solidFill>
                <a:srgbClr val="800000"/>
              </a:solidFill>
              <a:round/>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525" name="Rectangle 189"/>
            <p:cNvSpPr>
              <a:spLocks noChangeArrowheads="1"/>
            </p:cNvSpPr>
            <p:nvPr/>
          </p:nvSpPr>
          <p:spPr bwMode="auto">
            <a:xfrm>
              <a:off x="5023" y="2430"/>
              <a:ext cx="23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Ukra</a:t>
              </a:r>
              <a:r>
                <a:rPr lang="tr-TR" altLang="tr-TR" sz="1000">
                  <a:solidFill>
                    <a:srgbClr val="000000"/>
                  </a:solidFill>
                  <a:latin typeface="Arial" panose="020B0604020202020204" pitchFamily="34" charset="0"/>
                </a:rPr>
                <a:t>in</a:t>
              </a:r>
              <a:endParaRPr lang="en-US" altLang="tr-TR" sz="1800">
                <a:latin typeface="Arial" panose="020B0604020202020204" pitchFamily="34" charset="0"/>
              </a:endParaRPr>
            </a:p>
          </p:txBody>
        </p:sp>
        <p:sp>
          <p:nvSpPr>
            <p:cNvPr id="14526" name="Line 190"/>
            <p:cNvSpPr>
              <a:spLocks noChangeShapeType="1"/>
            </p:cNvSpPr>
            <p:nvPr/>
          </p:nvSpPr>
          <p:spPr bwMode="auto">
            <a:xfrm>
              <a:off x="4854" y="2588"/>
              <a:ext cx="152" cy="1"/>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27" name="Rectangle 191"/>
            <p:cNvSpPr>
              <a:spLocks noChangeArrowheads="1"/>
            </p:cNvSpPr>
            <p:nvPr/>
          </p:nvSpPr>
          <p:spPr bwMode="auto">
            <a:xfrm>
              <a:off x="4910" y="2567"/>
              <a:ext cx="40"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14528" name="Line 192"/>
            <p:cNvSpPr>
              <a:spLocks noChangeShapeType="1"/>
            </p:cNvSpPr>
            <p:nvPr/>
          </p:nvSpPr>
          <p:spPr bwMode="auto">
            <a:xfrm flipV="1">
              <a:off x="4930" y="2568"/>
              <a:ext cx="1" cy="20"/>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29" name="Line 193"/>
            <p:cNvSpPr>
              <a:spLocks noChangeShapeType="1"/>
            </p:cNvSpPr>
            <p:nvPr/>
          </p:nvSpPr>
          <p:spPr bwMode="auto">
            <a:xfrm>
              <a:off x="4930" y="2588"/>
              <a:ext cx="1" cy="20"/>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30" name="Line 194"/>
            <p:cNvSpPr>
              <a:spLocks noChangeShapeType="1"/>
            </p:cNvSpPr>
            <p:nvPr/>
          </p:nvSpPr>
          <p:spPr bwMode="auto">
            <a:xfrm flipH="1">
              <a:off x="4910" y="2588"/>
              <a:ext cx="20" cy="1"/>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31" name="Line 195"/>
            <p:cNvSpPr>
              <a:spLocks noChangeShapeType="1"/>
            </p:cNvSpPr>
            <p:nvPr/>
          </p:nvSpPr>
          <p:spPr bwMode="auto">
            <a:xfrm>
              <a:off x="4930" y="2588"/>
              <a:ext cx="19" cy="1"/>
            </a:xfrm>
            <a:prstGeom prst="line">
              <a:avLst/>
            </a:prstGeom>
            <a:noFill/>
            <a:ln w="11113">
              <a:solidFill>
                <a:srgbClr val="00808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532" name="Rectangle 196"/>
            <p:cNvSpPr>
              <a:spLocks noChangeArrowheads="1"/>
            </p:cNvSpPr>
            <p:nvPr/>
          </p:nvSpPr>
          <p:spPr bwMode="auto">
            <a:xfrm>
              <a:off x="5023" y="2545"/>
              <a:ext cx="26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tr-TR" sz="1000">
                  <a:solidFill>
                    <a:srgbClr val="000000"/>
                  </a:solidFill>
                  <a:latin typeface="Arial" panose="020B0604020202020204" pitchFamily="34" charset="0"/>
                </a:rPr>
                <a:t>Eston</a:t>
              </a:r>
              <a:r>
                <a:rPr lang="tr-TR" altLang="tr-TR" sz="1000">
                  <a:solidFill>
                    <a:srgbClr val="000000"/>
                  </a:solidFill>
                  <a:latin typeface="Arial" panose="020B0604020202020204" pitchFamily="34" charset="0"/>
                </a:rPr>
                <a:t>i</a:t>
              </a:r>
              <a:r>
                <a:rPr lang="en-US" altLang="tr-TR" sz="1000">
                  <a:solidFill>
                    <a:srgbClr val="000000"/>
                  </a:solidFill>
                  <a:latin typeface="Arial" panose="020B0604020202020204" pitchFamily="34" charset="0"/>
                </a:rPr>
                <a:t>a</a:t>
              </a:r>
              <a:endParaRPr lang="en-US" altLang="tr-TR" sz="1800">
                <a:latin typeface="Arial" panose="020B0604020202020204" pitchFamily="34" charset="0"/>
              </a:endParaRPr>
            </a:p>
          </p:txBody>
        </p:sp>
      </p:grpSp>
    </p:spTree>
    <p:extLst>
      <p:ext uri="{BB962C8B-B14F-4D97-AF65-F5344CB8AC3E}">
        <p14:creationId xmlns:p14="http://schemas.microsoft.com/office/powerpoint/2010/main" val="1504876572"/>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çerik Yer Tutucusu 5"/>
          <p:cNvGraphicFramePr>
            <a:graphicFrameLocks noGrp="1"/>
          </p:cNvGraphicFramePr>
          <p:nvPr>
            <p:ph idx="1"/>
          </p:nvPr>
        </p:nvGraphicFramePr>
        <p:xfrm>
          <a:off x="1774825" y="169864"/>
          <a:ext cx="8642350" cy="6413513"/>
        </p:xfrm>
        <a:graphic>
          <a:graphicData uri="http://schemas.openxmlformats.org/drawingml/2006/table">
            <a:tbl>
              <a:tblPr>
                <a:tableStyleId>{5C22544A-7EE6-4342-B048-85BDC9FD1C3A}</a:tableStyleId>
              </a:tblPr>
              <a:tblGrid>
                <a:gridCol w="6238452">
                  <a:extLst>
                    <a:ext uri="{9D8B030D-6E8A-4147-A177-3AD203B41FA5}">
                      <a16:colId xmlns:a16="http://schemas.microsoft.com/office/drawing/2014/main" val="20000"/>
                    </a:ext>
                  </a:extLst>
                </a:gridCol>
                <a:gridCol w="2403898">
                  <a:extLst>
                    <a:ext uri="{9D8B030D-6E8A-4147-A177-3AD203B41FA5}">
                      <a16:colId xmlns:a16="http://schemas.microsoft.com/office/drawing/2014/main" val="20001"/>
                    </a:ext>
                  </a:extLst>
                </a:gridCol>
              </a:tblGrid>
              <a:tr h="490047">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tr-TR" sz="2400" b="1" u="none" strike="noStrike" dirty="0" err="1" smtClean="0">
                          <a:solidFill>
                            <a:srgbClr val="FFFF00"/>
                          </a:solidFill>
                          <a:effectLst/>
                        </a:rPr>
                        <a:t>Adolescent</a:t>
                      </a:r>
                      <a:r>
                        <a:rPr lang="tr-TR" sz="2400" b="1" u="none" strike="noStrike" dirty="0" smtClean="0">
                          <a:solidFill>
                            <a:srgbClr val="FFFF00"/>
                          </a:solidFill>
                          <a:effectLst/>
                        </a:rPr>
                        <a:t> </a:t>
                      </a:r>
                      <a:r>
                        <a:rPr lang="tr-TR" sz="2400" b="1" u="none" strike="noStrike" dirty="0" err="1" smtClean="0">
                          <a:solidFill>
                            <a:srgbClr val="FFFF00"/>
                          </a:solidFill>
                          <a:effectLst/>
                        </a:rPr>
                        <a:t>birth</a:t>
                      </a:r>
                      <a:r>
                        <a:rPr lang="tr-TR" sz="2400" b="1" u="none" strike="noStrike" dirty="0" smtClean="0">
                          <a:solidFill>
                            <a:srgbClr val="FFFF00"/>
                          </a:solidFill>
                          <a:effectLst/>
                        </a:rPr>
                        <a:t> rate in </a:t>
                      </a:r>
                      <a:r>
                        <a:rPr lang="tr-TR" sz="2400" b="1" u="none" strike="noStrike" dirty="0" err="1" smtClean="0">
                          <a:solidFill>
                            <a:srgbClr val="FFFF00"/>
                          </a:solidFill>
                          <a:effectLst/>
                        </a:rPr>
                        <a:t>different</a:t>
                      </a:r>
                      <a:r>
                        <a:rPr lang="tr-TR" sz="2400" b="1" u="none" strike="noStrike" dirty="0" smtClean="0">
                          <a:solidFill>
                            <a:srgbClr val="FFFF00"/>
                          </a:solidFill>
                          <a:effectLst/>
                        </a:rPr>
                        <a:t> </a:t>
                      </a:r>
                      <a:r>
                        <a:rPr lang="tr-TR" sz="2400" b="1" u="none" strike="noStrike" dirty="0" err="1" smtClean="0">
                          <a:solidFill>
                            <a:srgbClr val="FFFF00"/>
                          </a:solidFill>
                          <a:effectLst/>
                        </a:rPr>
                        <a:t>regions</a:t>
                      </a:r>
                      <a:endParaRPr lang="tr-TR" sz="2400" b="1" i="0" u="none" strike="noStrike" dirty="0">
                        <a:solidFill>
                          <a:srgbClr val="FFFF00"/>
                        </a:solidFill>
                        <a:effectLst/>
                        <a:latin typeface="Arial"/>
                      </a:endParaRPr>
                    </a:p>
                  </a:txBody>
                  <a:tcPr marL="7817" marR="7817" marT="7816" marB="0" anchor="ctr">
                    <a:solidFill>
                      <a:schemeClr val="bg1">
                        <a:lumMod val="50000"/>
                      </a:schemeClr>
                    </a:solidFill>
                  </a:tcPr>
                </a:tc>
                <a:tc>
                  <a:txBody>
                    <a:bodyPr/>
                    <a:lstStyle/>
                    <a:p>
                      <a:pPr algn="l" fontAlgn="ctr"/>
                      <a:endParaRPr lang="tr-TR" sz="1600" b="0" i="0" u="none" strike="noStrike">
                        <a:solidFill>
                          <a:srgbClr val="000000"/>
                        </a:solidFill>
                        <a:effectLst/>
                        <a:latin typeface="Arial"/>
                      </a:endParaRPr>
                    </a:p>
                  </a:txBody>
                  <a:tcPr marL="7817" marR="7817" marT="7816" marB="0" anchor="ctr">
                    <a:solidFill>
                      <a:schemeClr val="bg1">
                        <a:lumMod val="40000"/>
                        <a:lumOff val="60000"/>
                      </a:schemeClr>
                    </a:solidFill>
                  </a:tcPr>
                </a:tc>
                <a:extLst>
                  <a:ext uri="{0D108BD9-81ED-4DB2-BD59-A6C34878D82A}">
                    <a16:rowId xmlns:a16="http://schemas.microsoft.com/office/drawing/2014/main" val="10000"/>
                  </a:ext>
                </a:extLst>
              </a:tr>
              <a:tr h="402796">
                <a:tc>
                  <a:txBody>
                    <a:bodyPr/>
                    <a:lstStyle/>
                    <a:p>
                      <a:pPr algn="l" fontAlgn="ctr"/>
                      <a:r>
                        <a:rPr lang="tr-TR" sz="2000" b="1" i="0" u="none" strike="noStrike" dirty="0" err="1" smtClean="0">
                          <a:solidFill>
                            <a:srgbClr val="000000"/>
                          </a:solidFill>
                          <a:effectLst/>
                          <a:latin typeface="+mj-lt"/>
                        </a:rPr>
                        <a:t>Region,Country</a:t>
                      </a:r>
                      <a:r>
                        <a:rPr lang="en-US" sz="2000" b="1" i="0" u="none" strike="noStrike" dirty="0" smtClean="0">
                          <a:solidFill>
                            <a:srgbClr val="000000"/>
                          </a:solidFill>
                          <a:effectLst/>
                          <a:latin typeface="+mj-lt"/>
                        </a:rPr>
                        <a:t>  </a:t>
                      </a:r>
                      <a:endParaRPr lang="en-US" sz="2000" b="0" i="0" u="none" strike="noStrike" dirty="0">
                        <a:solidFill>
                          <a:srgbClr val="000000"/>
                        </a:solidFill>
                        <a:effectLst/>
                        <a:latin typeface="+mj-lt"/>
                      </a:endParaRPr>
                    </a:p>
                  </a:txBody>
                  <a:tcPr marL="9526" marR="9526" marT="9523" marB="0" anchor="ctr">
                    <a:solidFill>
                      <a:schemeClr val="bg1">
                        <a:lumMod val="40000"/>
                        <a:lumOff val="60000"/>
                      </a:schemeClr>
                    </a:solidFill>
                  </a:tcPr>
                </a:tc>
                <a:tc>
                  <a:txBody>
                    <a:bodyPr/>
                    <a:lstStyle/>
                    <a:p>
                      <a:pPr algn="r" fontAlgn="ctr"/>
                      <a:r>
                        <a:rPr lang="tr-TR" sz="2000" b="1" i="0" u="none" strike="noStrike" dirty="0" smtClean="0">
                          <a:effectLst/>
                          <a:latin typeface="+mj-lt"/>
                        </a:rPr>
                        <a:t>  </a:t>
                      </a:r>
                      <a:r>
                        <a:rPr lang="tr-TR" sz="2000" b="1" i="0" u="none" strike="noStrike" dirty="0" err="1" smtClean="0">
                          <a:effectLst/>
                          <a:latin typeface="+mj-lt"/>
                        </a:rPr>
                        <a:t>Birth</a:t>
                      </a:r>
                      <a:r>
                        <a:rPr lang="tr-TR" sz="2000" b="1" i="0" u="none" strike="noStrike" dirty="0" smtClean="0">
                          <a:effectLst/>
                          <a:latin typeface="+mj-lt"/>
                        </a:rPr>
                        <a:t> Rate   (‰)</a:t>
                      </a:r>
                      <a:endParaRPr lang="tr-TR" sz="2000" b="1" i="0" u="none" strike="noStrike" dirty="0">
                        <a:effectLst/>
                        <a:latin typeface="+mj-lt"/>
                      </a:endParaRPr>
                    </a:p>
                  </a:txBody>
                  <a:tcPr marL="9526" marR="9526" marT="9523" marB="0" anchor="ctr">
                    <a:solidFill>
                      <a:schemeClr val="bg1">
                        <a:lumMod val="20000"/>
                        <a:lumOff val="80000"/>
                      </a:schemeClr>
                    </a:solidFill>
                  </a:tcPr>
                </a:tc>
                <a:extLst>
                  <a:ext uri="{0D108BD9-81ED-4DB2-BD59-A6C34878D82A}">
                    <a16:rowId xmlns:a16="http://schemas.microsoft.com/office/drawing/2014/main" val="10001"/>
                  </a:ext>
                </a:extLst>
              </a:tr>
              <a:tr h="314322">
                <a:tc>
                  <a:txBody>
                    <a:bodyPr/>
                    <a:lstStyle/>
                    <a:p>
                      <a:pPr algn="l" fontAlgn="b"/>
                      <a:r>
                        <a:rPr lang="tr-TR" sz="2000" b="1" i="0" u="none" strike="noStrike" dirty="0" smtClean="0">
                          <a:solidFill>
                            <a:srgbClr val="000000"/>
                          </a:solidFill>
                          <a:effectLst/>
                          <a:latin typeface="+mj-lt"/>
                        </a:rPr>
                        <a:t>World </a:t>
                      </a:r>
                      <a:r>
                        <a:rPr lang="tr-TR" sz="2000" b="1" i="0" u="none" strike="noStrike" dirty="0" err="1" smtClean="0">
                          <a:solidFill>
                            <a:srgbClr val="000000"/>
                          </a:solidFill>
                          <a:effectLst/>
                          <a:latin typeface="+mj-lt"/>
                        </a:rPr>
                        <a:t>Mean</a:t>
                      </a:r>
                      <a:r>
                        <a:rPr lang="tr-TR" sz="2000" b="1" i="0" u="none" strike="noStrike" dirty="0" smtClean="0">
                          <a:solidFill>
                            <a:srgbClr val="000000"/>
                          </a:solidFill>
                          <a:effectLst/>
                          <a:latin typeface="+mj-lt"/>
                        </a:rPr>
                        <a:t> Rate</a:t>
                      </a:r>
                      <a:endParaRPr lang="tr-TR" sz="2000" b="1" i="0" u="none" strike="noStrike" dirty="0">
                        <a:solidFill>
                          <a:srgbClr val="000000"/>
                        </a:solidFill>
                        <a:effectLst/>
                        <a:latin typeface="+mj-lt"/>
                      </a:endParaRPr>
                    </a:p>
                  </a:txBody>
                  <a:tcPr marL="9526" marR="9526" marT="9523" marB="0" anchor="b">
                    <a:solidFill>
                      <a:schemeClr val="bg1">
                        <a:lumMod val="40000"/>
                        <a:lumOff val="60000"/>
                      </a:schemeClr>
                    </a:solidFill>
                  </a:tcPr>
                </a:tc>
                <a:tc>
                  <a:txBody>
                    <a:bodyPr/>
                    <a:lstStyle/>
                    <a:p>
                      <a:pPr algn="ctr" fontAlgn="ctr"/>
                      <a:r>
                        <a:rPr lang="tr-TR" sz="2000" b="1" i="0" u="none" strike="noStrike" dirty="0" smtClean="0">
                          <a:solidFill>
                            <a:srgbClr val="000000"/>
                          </a:solidFill>
                          <a:effectLst/>
                          <a:latin typeface="+mj-lt"/>
                        </a:rPr>
                        <a:t>45,4</a:t>
                      </a:r>
                      <a:endParaRPr lang="tr-TR" sz="2000" b="1" i="0" u="none" strike="noStrike" dirty="0">
                        <a:solidFill>
                          <a:srgbClr val="000000"/>
                        </a:solidFill>
                        <a:effectLst/>
                        <a:latin typeface="+mj-lt"/>
                      </a:endParaRPr>
                    </a:p>
                  </a:txBody>
                  <a:tcPr marL="9526" marR="9526" marT="9523" marB="0" anchor="ctr">
                    <a:solidFill>
                      <a:schemeClr val="bg1">
                        <a:lumMod val="20000"/>
                        <a:lumOff val="80000"/>
                      </a:schemeClr>
                    </a:solidFill>
                  </a:tcPr>
                </a:tc>
                <a:extLst>
                  <a:ext uri="{0D108BD9-81ED-4DB2-BD59-A6C34878D82A}">
                    <a16:rowId xmlns:a16="http://schemas.microsoft.com/office/drawing/2014/main" val="10002"/>
                  </a:ext>
                </a:extLst>
              </a:tr>
              <a:tr h="558162">
                <a:tc>
                  <a:txBody>
                    <a:bodyPr/>
                    <a:lstStyle/>
                    <a:p>
                      <a:pPr algn="l" fontAlgn="b"/>
                      <a:r>
                        <a:rPr lang="tr-TR" sz="2000" b="1" i="0" u="none" strike="noStrike" dirty="0" smtClean="0">
                          <a:solidFill>
                            <a:srgbClr val="000000"/>
                          </a:solidFill>
                          <a:effectLst/>
                          <a:latin typeface="+mj-lt"/>
                        </a:rPr>
                        <a:t>1. Nijer</a:t>
                      </a:r>
                      <a:endParaRPr lang="tr-TR" sz="2000" b="1" i="0" u="none" strike="noStrike" dirty="0">
                        <a:solidFill>
                          <a:srgbClr val="000000"/>
                        </a:solidFill>
                        <a:effectLst/>
                        <a:latin typeface="+mj-lt"/>
                      </a:endParaRPr>
                    </a:p>
                  </a:txBody>
                  <a:tcPr marL="228611" marR="9526" marT="9523" marB="0" anchor="b">
                    <a:solidFill>
                      <a:schemeClr val="bg1">
                        <a:lumMod val="40000"/>
                        <a:lumOff val="60000"/>
                      </a:schemeClr>
                    </a:solidFill>
                  </a:tcPr>
                </a:tc>
                <a:tc>
                  <a:txBody>
                    <a:bodyPr/>
                    <a:lstStyle/>
                    <a:p>
                      <a:pPr algn="ctr" fontAlgn="ctr"/>
                      <a:endParaRPr lang="tr-TR" sz="1600" b="1" i="0" u="none" strike="noStrike" dirty="0" smtClean="0">
                        <a:solidFill>
                          <a:srgbClr val="000000"/>
                        </a:solidFill>
                        <a:effectLst/>
                        <a:latin typeface="+mj-lt"/>
                      </a:endParaRPr>
                    </a:p>
                    <a:p>
                      <a:pPr algn="ctr" fontAlgn="ctr"/>
                      <a:r>
                        <a:rPr lang="tr-TR" sz="2000" b="1" i="0" u="none" strike="noStrike" dirty="0" smtClean="0">
                          <a:solidFill>
                            <a:srgbClr val="000000"/>
                          </a:solidFill>
                          <a:effectLst/>
                          <a:latin typeface="+mj-lt"/>
                        </a:rPr>
                        <a:t>204,8</a:t>
                      </a:r>
                      <a:endParaRPr lang="tr-TR" sz="2000" b="1" i="0" u="none" strike="noStrike" dirty="0">
                        <a:solidFill>
                          <a:srgbClr val="000000"/>
                        </a:solidFill>
                        <a:effectLst/>
                        <a:latin typeface="+mj-lt"/>
                      </a:endParaRPr>
                    </a:p>
                  </a:txBody>
                  <a:tcPr marL="9526" marR="9526" marT="9523" marB="0" anchor="ctr">
                    <a:solidFill>
                      <a:schemeClr val="bg1">
                        <a:lumMod val="20000"/>
                        <a:lumOff val="80000"/>
                      </a:schemeClr>
                    </a:solidFill>
                  </a:tcPr>
                </a:tc>
                <a:extLst>
                  <a:ext uri="{0D108BD9-81ED-4DB2-BD59-A6C34878D82A}">
                    <a16:rowId xmlns:a16="http://schemas.microsoft.com/office/drawing/2014/main" val="10003"/>
                  </a:ext>
                </a:extLst>
              </a:tr>
              <a:tr h="558162">
                <a:tc>
                  <a:txBody>
                    <a:bodyPr/>
                    <a:lstStyle/>
                    <a:p>
                      <a:pPr algn="l" fontAlgn="b"/>
                      <a:r>
                        <a:rPr lang="tr-TR" sz="2000" b="1" i="0" u="none" strike="noStrike" dirty="0" err="1" smtClean="0">
                          <a:solidFill>
                            <a:srgbClr val="000000"/>
                          </a:solidFill>
                          <a:effectLst/>
                          <a:latin typeface="+mj-lt"/>
                        </a:rPr>
                        <a:t>Lowest</a:t>
                      </a:r>
                      <a:r>
                        <a:rPr lang="tr-TR" sz="2000" b="1" i="0" u="none" strike="noStrike" dirty="0" smtClean="0">
                          <a:solidFill>
                            <a:srgbClr val="000000"/>
                          </a:solidFill>
                          <a:effectLst/>
                          <a:latin typeface="+mj-lt"/>
                        </a:rPr>
                        <a:t> </a:t>
                      </a:r>
                      <a:r>
                        <a:rPr lang="tr-TR" sz="2000" b="1" i="0" u="none" strike="noStrike" dirty="0" err="1" smtClean="0">
                          <a:solidFill>
                            <a:srgbClr val="000000"/>
                          </a:solidFill>
                          <a:effectLst/>
                          <a:latin typeface="+mj-lt"/>
                        </a:rPr>
                        <a:t>one</a:t>
                      </a:r>
                      <a:r>
                        <a:rPr lang="tr-TR" sz="2000" b="1" i="0" u="none" strike="noStrike" dirty="0" smtClean="0">
                          <a:solidFill>
                            <a:srgbClr val="000000"/>
                          </a:solidFill>
                          <a:effectLst/>
                          <a:latin typeface="+mj-lt"/>
                        </a:rPr>
                        <a:t> North </a:t>
                      </a:r>
                      <a:r>
                        <a:rPr lang="tr-TR" sz="2000" b="1" i="0" u="none" strike="noStrike" smtClean="0">
                          <a:solidFill>
                            <a:srgbClr val="000000"/>
                          </a:solidFill>
                          <a:effectLst/>
                          <a:latin typeface="+mj-lt"/>
                        </a:rPr>
                        <a:t>Korea</a:t>
                      </a:r>
                      <a:r>
                        <a:rPr lang="en-US" sz="2000" b="0" i="0" u="none" strike="noStrike" smtClean="0">
                          <a:solidFill>
                            <a:srgbClr val="000000"/>
                          </a:solidFill>
                          <a:effectLst/>
                          <a:latin typeface="+mj-lt"/>
                        </a:rPr>
                        <a:t> </a:t>
                      </a:r>
                      <a:endParaRPr lang="en-US" sz="2000" b="0" i="0" u="none" strike="noStrike" dirty="0">
                        <a:solidFill>
                          <a:srgbClr val="000000"/>
                        </a:solidFill>
                        <a:effectLst/>
                        <a:latin typeface="+mj-lt"/>
                      </a:endParaRPr>
                    </a:p>
                  </a:txBody>
                  <a:tcPr marL="228611" marR="9526" marT="9523" marB="0" anchor="b">
                    <a:solidFill>
                      <a:schemeClr val="bg1">
                        <a:lumMod val="40000"/>
                        <a:lumOff val="60000"/>
                      </a:schemeClr>
                    </a:solidFill>
                  </a:tcPr>
                </a:tc>
                <a:tc>
                  <a:txBody>
                    <a:bodyPr/>
                    <a:lstStyle/>
                    <a:p>
                      <a:pPr algn="ctr" fontAlgn="ctr"/>
                      <a:endParaRPr lang="tr-TR" sz="1600" b="0" i="0" u="none" strike="noStrike" dirty="0" smtClean="0">
                        <a:solidFill>
                          <a:srgbClr val="000000"/>
                        </a:solidFill>
                        <a:effectLst/>
                        <a:latin typeface="+mj-lt"/>
                      </a:endParaRPr>
                    </a:p>
                    <a:p>
                      <a:pPr algn="ctr" fontAlgn="ctr"/>
                      <a:r>
                        <a:rPr lang="tr-TR" sz="2000" b="1" i="0" u="none" strike="noStrike" dirty="0" smtClean="0">
                          <a:solidFill>
                            <a:srgbClr val="000000"/>
                          </a:solidFill>
                          <a:effectLst/>
                          <a:latin typeface="+mj-lt"/>
                        </a:rPr>
                        <a:t>0,6</a:t>
                      </a:r>
                      <a:endParaRPr lang="tr-TR" sz="2000" b="1" i="0" u="none" strike="noStrike" dirty="0">
                        <a:solidFill>
                          <a:srgbClr val="000000"/>
                        </a:solidFill>
                        <a:effectLst/>
                        <a:latin typeface="+mj-lt"/>
                      </a:endParaRPr>
                    </a:p>
                  </a:txBody>
                  <a:tcPr marL="9526" marR="9526" marT="9523" marB="0" anchor="ctr">
                    <a:solidFill>
                      <a:schemeClr val="bg1">
                        <a:lumMod val="20000"/>
                        <a:lumOff val="80000"/>
                      </a:schemeClr>
                    </a:solidFill>
                  </a:tcPr>
                </a:tc>
                <a:extLst>
                  <a:ext uri="{0D108BD9-81ED-4DB2-BD59-A6C34878D82A}">
                    <a16:rowId xmlns:a16="http://schemas.microsoft.com/office/drawing/2014/main" val="10004"/>
                  </a:ext>
                </a:extLst>
              </a:tr>
              <a:tr h="558162">
                <a:tc>
                  <a:txBody>
                    <a:bodyPr/>
                    <a:lstStyle/>
                    <a:p>
                      <a:pPr algn="l" fontAlgn="b"/>
                      <a:r>
                        <a:rPr lang="tr-TR" sz="2000" b="1" i="0" u="none" strike="noStrike" dirty="0" smtClean="0">
                          <a:solidFill>
                            <a:srgbClr val="000000"/>
                          </a:solidFill>
                          <a:effectLst/>
                          <a:latin typeface="+mj-lt"/>
                        </a:rPr>
                        <a:t>113.Turkey</a:t>
                      </a:r>
                      <a:endParaRPr lang="tr-TR" sz="2000" b="1" i="0" u="none" strike="noStrike" dirty="0">
                        <a:solidFill>
                          <a:srgbClr val="000000"/>
                        </a:solidFill>
                        <a:effectLst/>
                        <a:latin typeface="+mj-lt"/>
                      </a:endParaRPr>
                    </a:p>
                  </a:txBody>
                  <a:tcPr marL="228611" marR="9526" marT="9523" marB="0" anchor="b">
                    <a:solidFill>
                      <a:schemeClr val="bg1">
                        <a:lumMod val="40000"/>
                        <a:lumOff val="60000"/>
                      </a:schemeClr>
                    </a:solidFill>
                  </a:tcPr>
                </a:tc>
                <a:tc>
                  <a:txBody>
                    <a:bodyPr/>
                    <a:lstStyle/>
                    <a:p>
                      <a:pPr algn="ctr" fontAlgn="ctr"/>
                      <a:endParaRPr lang="tr-TR" sz="1600" b="1" i="0" u="none" strike="noStrike" dirty="0" smtClean="0">
                        <a:solidFill>
                          <a:srgbClr val="000000"/>
                        </a:solidFill>
                        <a:effectLst/>
                        <a:latin typeface="+mj-lt"/>
                      </a:endParaRPr>
                    </a:p>
                    <a:p>
                      <a:pPr algn="ctr" fontAlgn="ctr"/>
                      <a:r>
                        <a:rPr lang="tr-TR" sz="2000" b="1" i="0" u="none" strike="noStrike" dirty="0" smtClean="0">
                          <a:solidFill>
                            <a:srgbClr val="000000"/>
                          </a:solidFill>
                          <a:effectLst/>
                          <a:latin typeface="+mj-lt"/>
                        </a:rPr>
                        <a:t>30,9</a:t>
                      </a:r>
                      <a:endParaRPr lang="tr-TR" sz="2000" b="1" i="0" u="none" strike="noStrike" dirty="0">
                        <a:solidFill>
                          <a:srgbClr val="000000"/>
                        </a:solidFill>
                        <a:effectLst/>
                        <a:latin typeface="+mj-lt"/>
                      </a:endParaRPr>
                    </a:p>
                  </a:txBody>
                  <a:tcPr marL="9526" marR="9526" marT="9523" marB="0" anchor="ctr">
                    <a:solidFill>
                      <a:schemeClr val="bg1">
                        <a:lumMod val="20000"/>
                        <a:lumOff val="80000"/>
                      </a:schemeClr>
                    </a:solidFill>
                  </a:tcPr>
                </a:tc>
                <a:extLst>
                  <a:ext uri="{0D108BD9-81ED-4DB2-BD59-A6C34878D82A}">
                    <a16:rowId xmlns:a16="http://schemas.microsoft.com/office/drawing/2014/main" val="10005"/>
                  </a:ext>
                </a:extLst>
              </a:tr>
              <a:tr h="558162">
                <a:tc>
                  <a:txBody>
                    <a:bodyPr/>
                    <a:lstStyle/>
                    <a:p>
                      <a:pPr algn="l" fontAlgn="b"/>
                      <a:r>
                        <a:rPr lang="tr-TR" sz="2000" b="1" i="0" u="none" strike="noStrike" dirty="0" smtClean="0">
                          <a:solidFill>
                            <a:srgbClr val="000000"/>
                          </a:solidFill>
                          <a:effectLst/>
                          <a:latin typeface="+mj-lt"/>
                        </a:rPr>
                        <a:t>    </a:t>
                      </a:r>
                      <a:r>
                        <a:rPr lang="tr-TR" sz="2000" b="1" i="0" u="none" strike="noStrike" dirty="0" err="1" smtClean="0">
                          <a:solidFill>
                            <a:srgbClr val="000000"/>
                          </a:solidFill>
                          <a:effectLst/>
                          <a:latin typeface="+mj-lt"/>
                        </a:rPr>
                        <a:t>European</a:t>
                      </a:r>
                      <a:r>
                        <a:rPr lang="tr-TR" sz="2000" b="1" i="0" u="none" strike="noStrike" dirty="0" smtClean="0">
                          <a:solidFill>
                            <a:srgbClr val="000000"/>
                          </a:solidFill>
                          <a:effectLst/>
                          <a:latin typeface="+mj-lt"/>
                        </a:rPr>
                        <a:t> </a:t>
                      </a:r>
                      <a:r>
                        <a:rPr lang="tr-TR" sz="2000" b="1" i="0" u="none" strike="noStrike" dirty="0" err="1" smtClean="0">
                          <a:solidFill>
                            <a:srgbClr val="000000"/>
                          </a:solidFill>
                          <a:effectLst/>
                          <a:latin typeface="+mj-lt"/>
                        </a:rPr>
                        <a:t>Mean</a:t>
                      </a:r>
                      <a:r>
                        <a:rPr lang="tr-TR" sz="2000" b="1" i="0" u="none" strike="noStrike" dirty="0" smtClean="0">
                          <a:solidFill>
                            <a:srgbClr val="000000"/>
                          </a:solidFill>
                          <a:effectLst/>
                          <a:latin typeface="+mj-lt"/>
                        </a:rPr>
                        <a:t> Rate</a:t>
                      </a:r>
                      <a:endParaRPr lang="tr-TR" sz="2000" b="1" i="0" u="none" strike="noStrike" dirty="0">
                        <a:solidFill>
                          <a:srgbClr val="000000"/>
                        </a:solidFill>
                        <a:effectLst/>
                        <a:latin typeface="+mj-lt"/>
                      </a:endParaRPr>
                    </a:p>
                  </a:txBody>
                  <a:tcPr marL="9526" marR="9526" marT="9523" marB="0" anchor="b">
                    <a:solidFill>
                      <a:schemeClr val="bg1">
                        <a:lumMod val="40000"/>
                        <a:lumOff val="60000"/>
                      </a:schemeClr>
                    </a:solidFill>
                  </a:tcPr>
                </a:tc>
                <a:tc>
                  <a:txBody>
                    <a:bodyPr/>
                    <a:lstStyle/>
                    <a:p>
                      <a:pPr algn="ctr" fontAlgn="ctr"/>
                      <a:endParaRPr lang="tr-TR" sz="1600" b="0" i="0" u="none" strike="noStrike" dirty="0" smtClean="0">
                        <a:solidFill>
                          <a:srgbClr val="000000"/>
                        </a:solidFill>
                        <a:effectLst/>
                        <a:latin typeface="+mj-lt"/>
                      </a:endParaRPr>
                    </a:p>
                    <a:p>
                      <a:pPr algn="ctr" fontAlgn="ctr"/>
                      <a:r>
                        <a:rPr lang="tr-TR" sz="2000" b="0" i="0" u="none" strike="noStrike" dirty="0" smtClean="0">
                          <a:solidFill>
                            <a:srgbClr val="000000"/>
                          </a:solidFill>
                          <a:effectLst/>
                          <a:latin typeface="+mj-lt"/>
                        </a:rPr>
                        <a:t>15,0</a:t>
                      </a:r>
                      <a:endParaRPr lang="tr-TR" sz="2000" b="0" i="0" u="none" strike="noStrike" dirty="0">
                        <a:solidFill>
                          <a:srgbClr val="000000"/>
                        </a:solidFill>
                        <a:effectLst/>
                        <a:latin typeface="+mj-lt"/>
                      </a:endParaRPr>
                    </a:p>
                  </a:txBody>
                  <a:tcPr marL="9526" marR="9526" marT="9523" marB="0" anchor="ctr">
                    <a:solidFill>
                      <a:schemeClr val="bg1">
                        <a:lumMod val="20000"/>
                        <a:lumOff val="80000"/>
                      </a:schemeClr>
                    </a:solidFill>
                  </a:tcPr>
                </a:tc>
                <a:extLst>
                  <a:ext uri="{0D108BD9-81ED-4DB2-BD59-A6C34878D82A}">
                    <a16:rowId xmlns:a16="http://schemas.microsoft.com/office/drawing/2014/main" val="10006"/>
                  </a:ext>
                </a:extLst>
              </a:tr>
              <a:tr h="558162">
                <a:tc>
                  <a:txBody>
                    <a:bodyPr/>
                    <a:lstStyle/>
                    <a:p>
                      <a:pPr algn="l" fontAlgn="b"/>
                      <a:r>
                        <a:rPr lang="tr-TR" sz="2000" b="1" i="0" u="none" strike="noStrike" dirty="0" err="1" smtClean="0">
                          <a:solidFill>
                            <a:srgbClr val="000000"/>
                          </a:solidFill>
                          <a:effectLst/>
                          <a:latin typeface="+mj-lt"/>
                        </a:rPr>
                        <a:t>Bulgaria</a:t>
                      </a:r>
                      <a:r>
                        <a:rPr lang="tr-TR" sz="2000" b="1" i="0" u="none" strike="noStrike" dirty="0" smtClean="0">
                          <a:solidFill>
                            <a:srgbClr val="000000"/>
                          </a:solidFill>
                          <a:effectLst/>
                          <a:latin typeface="+mj-lt"/>
                        </a:rPr>
                        <a:t> </a:t>
                      </a:r>
                      <a:endParaRPr lang="tr-TR" sz="2000" b="0" i="0" u="none" strike="noStrike" dirty="0">
                        <a:solidFill>
                          <a:srgbClr val="000000"/>
                        </a:solidFill>
                        <a:effectLst/>
                        <a:latin typeface="+mj-lt"/>
                      </a:endParaRPr>
                    </a:p>
                  </a:txBody>
                  <a:tcPr marL="228611" marR="9526" marT="9523" marB="0" anchor="b">
                    <a:solidFill>
                      <a:schemeClr val="bg1">
                        <a:lumMod val="40000"/>
                        <a:lumOff val="60000"/>
                      </a:schemeClr>
                    </a:solidFill>
                  </a:tcPr>
                </a:tc>
                <a:tc>
                  <a:txBody>
                    <a:bodyPr/>
                    <a:lstStyle/>
                    <a:p>
                      <a:pPr algn="ctr" fontAlgn="ctr"/>
                      <a:endParaRPr lang="tr-TR" sz="1600" b="0" i="0" u="none" strike="noStrike" dirty="0" smtClean="0">
                        <a:solidFill>
                          <a:srgbClr val="000000"/>
                        </a:solidFill>
                        <a:effectLst/>
                        <a:latin typeface="+mj-lt"/>
                      </a:endParaRPr>
                    </a:p>
                    <a:p>
                      <a:pPr algn="ctr" fontAlgn="ctr"/>
                      <a:r>
                        <a:rPr lang="tr-TR" sz="2000" b="0" i="0" u="none" strike="noStrike" dirty="0" smtClean="0">
                          <a:solidFill>
                            <a:srgbClr val="000000"/>
                          </a:solidFill>
                          <a:effectLst/>
                          <a:latin typeface="+mj-lt"/>
                        </a:rPr>
                        <a:t>35,9</a:t>
                      </a:r>
                      <a:endParaRPr lang="tr-TR" sz="2000" b="0" i="0" u="none" strike="noStrike" dirty="0">
                        <a:solidFill>
                          <a:srgbClr val="000000"/>
                        </a:solidFill>
                        <a:effectLst/>
                        <a:latin typeface="+mj-lt"/>
                      </a:endParaRPr>
                    </a:p>
                  </a:txBody>
                  <a:tcPr marL="9526" marR="9526" marT="9523" marB="0" anchor="ctr">
                    <a:solidFill>
                      <a:schemeClr val="bg1">
                        <a:lumMod val="20000"/>
                        <a:lumOff val="80000"/>
                      </a:schemeClr>
                    </a:solidFill>
                  </a:tcPr>
                </a:tc>
                <a:extLst>
                  <a:ext uri="{0D108BD9-81ED-4DB2-BD59-A6C34878D82A}">
                    <a16:rowId xmlns:a16="http://schemas.microsoft.com/office/drawing/2014/main" val="10007"/>
                  </a:ext>
                </a:extLst>
              </a:tr>
              <a:tr h="558162">
                <a:tc>
                  <a:txBody>
                    <a:bodyPr/>
                    <a:lstStyle/>
                    <a:p>
                      <a:pPr algn="l" fontAlgn="b"/>
                      <a:r>
                        <a:rPr lang="tr-TR" sz="2000" b="1" i="0" u="none" strike="noStrike" dirty="0" smtClean="0">
                          <a:solidFill>
                            <a:srgbClr val="000000"/>
                          </a:solidFill>
                          <a:effectLst/>
                          <a:latin typeface="+mj-lt"/>
                        </a:rPr>
                        <a:t>UK</a:t>
                      </a:r>
                      <a:endParaRPr lang="tr-TR" sz="2000" b="0" i="0" u="none" strike="noStrike" dirty="0">
                        <a:solidFill>
                          <a:srgbClr val="000000"/>
                        </a:solidFill>
                        <a:effectLst/>
                        <a:latin typeface="+mj-lt"/>
                      </a:endParaRPr>
                    </a:p>
                  </a:txBody>
                  <a:tcPr marL="228611" marR="9526" marT="9523" marB="0" anchor="b">
                    <a:solidFill>
                      <a:schemeClr val="bg1">
                        <a:lumMod val="40000"/>
                        <a:lumOff val="60000"/>
                      </a:schemeClr>
                    </a:solidFill>
                  </a:tcPr>
                </a:tc>
                <a:tc>
                  <a:txBody>
                    <a:bodyPr/>
                    <a:lstStyle/>
                    <a:p>
                      <a:pPr algn="ctr" fontAlgn="ctr"/>
                      <a:endParaRPr lang="tr-TR" sz="1600" b="0" i="0" u="none" strike="noStrike" dirty="0" smtClean="0">
                        <a:solidFill>
                          <a:srgbClr val="000000"/>
                        </a:solidFill>
                        <a:effectLst/>
                        <a:latin typeface="+mj-lt"/>
                      </a:endParaRPr>
                    </a:p>
                    <a:p>
                      <a:pPr algn="ctr" fontAlgn="ctr"/>
                      <a:r>
                        <a:rPr lang="tr-TR" sz="2000" b="0" i="0" u="none" strike="noStrike" dirty="0" smtClean="0">
                          <a:solidFill>
                            <a:srgbClr val="000000"/>
                          </a:solidFill>
                          <a:effectLst/>
                          <a:latin typeface="+mj-lt"/>
                        </a:rPr>
                        <a:t>25,8</a:t>
                      </a:r>
                      <a:endParaRPr lang="tr-TR" sz="2000" b="0" i="0" u="none" strike="noStrike" dirty="0">
                        <a:solidFill>
                          <a:srgbClr val="000000"/>
                        </a:solidFill>
                        <a:effectLst/>
                        <a:latin typeface="+mj-lt"/>
                      </a:endParaRPr>
                    </a:p>
                  </a:txBody>
                  <a:tcPr marL="9526" marR="9526" marT="9523" marB="0" anchor="ctr">
                    <a:solidFill>
                      <a:schemeClr val="bg1">
                        <a:lumMod val="20000"/>
                        <a:lumOff val="80000"/>
                      </a:schemeClr>
                    </a:solidFill>
                  </a:tcPr>
                </a:tc>
                <a:extLst>
                  <a:ext uri="{0D108BD9-81ED-4DB2-BD59-A6C34878D82A}">
                    <a16:rowId xmlns:a16="http://schemas.microsoft.com/office/drawing/2014/main" val="10008"/>
                  </a:ext>
                </a:extLst>
              </a:tr>
              <a:tr h="558162">
                <a:tc>
                  <a:txBody>
                    <a:bodyPr/>
                    <a:lstStyle/>
                    <a:p>
                      <a:pPr algn="l" fontAlgn="b"/>
                      <a:r>
                        <a:rPr lang="tr-TR" sz="2000" b="1" i="0" u="none" strike="noStrike" dirty="0" err="1" smtClean="0">
                          <a:solidFill>
                            <a:srgbClr val="000000"/>
                          </a:solidFill>
                          <a:effectLst/>
                          <a:latin typeface="+mj-lt"/>
                        </a:rPr>
                        <a:t>Greece</a:t>
                      </a:r>
                      <a:endParaRPr lang="tr-TR" sz="2000" b="0" i="0" u="none" strike="noStrike" dirty="0">
                        <a:solidFill>
                          <a:srgbClr val="000000"/>
                        </a:solidFill>
                        <a:effectLst/>
                        <a:latin typeface="+mj-lt"/>
                      </a:endParaRPr>
                    </a:p>
                  </a:txBody>
                  <a:tcPr marL="228611" marR="9526" marT="9523" marB="0" anchor="b">
                    <a:solidFill>
                      <a:schemeClr val="bg1">
                        <a:lumMod val="40000"/>
                        <a:lumOff val="60000"/>
                      </a:schemeClr>
                    </a:solidFill>
                  </a:tcPr>
                </a:tc>
                <a:tc>
                  <a:txBody>
                    <a:bodyPr/>
                    <a:lstStyle/>
                    <a:p>
                      <a:pPr algn="ctr" fontAlgn="ctr"/>
                      <a:endParaRPr lang="tr-TR" sz="1600" b="0" i="0" u="none" strike="noStrike" dirty="0" smtClean="0">
                        <a:solidFill>
                          <a:srgbClr val="000000"/>
                        </a:solidFill>
                        <a:effectLst/>
                        <a:latin typeface="+mj-lt"/>
                      </a:endParaRPr>
                    </a:p>
                    <a:p>
                      <a:pPr algn="ctr" fontAlgn="ctr"/>
                      <a:r>
                        <a:rPr lang="tr-TR" sz="2000" b="0" i="0" u="none" strike="noStrike" dirty="0" smtClean="0">
                          <a:solidFill>
                            <a:srgbClr val="000000"/>
                          </a:solidFill>
                          <a:effectLst/>
                          <a:latin typeface="+mj-lt"/>
                        </a:rPr>
                        <a:t>11,9</a:t>
                      </a:r>
                      <a:endParaRPr lang="tr-TR" sz="2000" b="0" i="0" u="none" strike="noStrike" dirty="0">
                        <a:solidFill>
                          <a:srgbClr val="000000"/>
                        </a:solidFill>
                        <a:effectLst/>
                        <a:latin typeface="+mj-lt"/>
                      </a:endParaRPr>
                    </a:p>
                  </a:txBody>
                  <a:tcPr marL="9526" marR="9526" marT="9523" marB="0" anchor="ctr">
                    <a:solidFill>
                      <a:schemeClr val="bg1">
                        <a:lumMod val="20000"/>
                        <a:lumOff val="80000"/>
                      </a:schemeClr>
                    </a:solidFill>
                  </a:tcPr>
                </a:tc>
                <a:extLst>
                  <a:ext uri="{0D108BD9-81ED-4DB2-BD59-A6C34878D82A}">
                    <a16:rowId xmlns:a16="http://schemas.microsoft.com/office/drawing/2014/main" val="10009"/>
                  </a:ext>
                </a:extLst>
              </a:tr>
              <a:tr h="558162">
                <a:tc>
                  <a:txBody>
                    <a:bodyPr/>
                    <a:lstStyle/>
                    <a:p>
                      <a:pPr algn="l" fontAlgn="b"/>
                      <a:r>
                        <a:rPr lang="tr-TR" sz="2000" b="1" i="0" u="none" strike="noStrike" dirty="0" smtClean="0">
                          <a:solidFill>
                            <a:srgbClr val="000000"/>
                          </a:solidFill>
                          <a:effectLst/>
                          <a:latin typeface="+mj-lt"/>
                        </a:rPr>
                        <a:t>USA</a:t>
                      </a:r>
                      <a:endParaRPr lang="en-US" sz="2000" b="0" i="0" u="none" strike="noStrike" dirty="0">
                        <a:solidFill>
                          <a:srgbClr val="000000"/>
                        </a:solidFill>
                        <a:effectLst/>
                        <a:latin typeface="+mj-lt"/>
                      </a:endParaRPr>
                    </a:p>
                  </a:txBody>
                  <a:tcPr marL="228611" marR="9526" marT="9523" marB="0" anchor="b">
                    <a:solidFill>
                      <a:schemeClr val="bg1">
                        <a:lumMod val="40000"/>
                        <a:lumOff val="60000"/>
                      </a:schemeClr>
                    </a:solidFill>
                  </a:tcPr>
                </a:tc>
                <a:tc>
                  <a:txBody>
                    <a:bodyPr/>
                    <a:lstStyle/>
                    <a:p>
                      <a:pPr algn="ctr" fontAlgn="ctr"/>
                      <a:endParaRPr lang="tr-TR" sz="1600" b="0" i="0" u="none" strike="noStrike" dirty="0" smtClean="0">
                        <a:solidFill>
                          <a:srgbClr val="000000"/>
                        </a:solidFill>
                        <a:effectLst/>
                        <a:latin typeface="+mj-lt"/>
                      </a:endParaRPr>
                    </a:p>
                    <a:p>
                      <a:pPr algn="ctr" fontAlgn="ctr"/>
                      <a:r>
                        <a:rPr lang="tr-TR" sz="2000" b="0" i="0" u="none" strike="noStrike" dirty="0" smtClean="0">
                          <a:solidFill>
                            <a:srgbClr val="000000"/>
                          </a:solidFill>
                          <a:effectLst/>
                          <a:latin typeface="+mj-lt"/>
                        </a:rPr>
                        <a:t>31,0</a:t>
                      </a:r>
                      <a:endParaRPr lang="tr-TR" sz="2000" b="0" i="0" u="none" strike="noStrike" dirty="0">
                        <a:solidFill>
                          <a:srgbClr val="000000"/>
                        </a:solidFill>
                        <a:effectLst/>
                        <a:latin typeface="+mj-lt"/>
                      </a:endParaRPr>
                    </a:p>
                  </a:txBody>
                  <a:tcPr marL="9526" marR="9526" marT="9523" marB="0" anchor="ctr">
                    <a:solidFill>
                      <a:schemeClr val="bg1">
                        <a:lumMod val="20000"/>
                        <a:lumOff val="80000"/>
                      </a:schemeClr>
                    </a:solidFill>
                  </a:tcPr>
                </a:tc>
                <a:extLst>
                  <a:ext uri="{0D108BD9-81ED-4DB2-BD59-A6C34878D82A}">
                    <a16:rowId xmlns:a16="http://schemas.microsoft.com/office/drawing/2014/main" val="10010"/>
                  </a:ext>
                </a:extLst>
              </a:tr>
              <a:tr h="741041">
                <a:tc>
                  <a:txBody>
                    <a:bodyPr/>
                    <a:lstStyle/>
                    <a:p>
                      <a:pPr algn="l" fontAlgn="b"/>
                      <a:r>
                        <a:rPr lang="tr-TR" sz="2000" b="1" i="0" u="none" strike="noStrike" dirty="0" smtClean="0">
                          <a:solidFill>
                            <a:srgbClr val="000000"/>
                          </a:solidFill>
                          <a:effectLst/>
                          <a:latin typeface="+mj-lt"/>
                        </a:rPr>
                        <a:t>     UNPFA(2013</a:t>
                      </a:r>
                      <a:r>
                        <a:rPr lang="tr-TR" sz="2000" b="1" i="0" u="none" strike="noStrike" dirty="0">
                          <a:solidFill>
                            <a:srgbClr val="000000"/>
                          </a:solidFill>
                          <a:effectLst/>
                          <a:latin typeface="+mj-lt"/>
                        </a:rPr>
                        <a:t>) </a:t>
                      </a:r>
                      <a:r>
                        <a:rPr lang="tr-TR" sz="2000" b="1" i="0" u="none" strike="noStrike" dirty="0" err="1" smtClean="0">
                          <a:solidFill>
                            <a:srgbClr val="000000"/>
                          </a:solidFill>
                          <a:effectLst/>
                          <a:latin typeface="+mj-lt"/>
                        </a:rPr>
                        <a:t>Population</a:t>
                      </a:r>
                      <a:r>
                        <a:rPr lang="tr-TR" sz="2000" b="1" i="0" u="none" strike="noStrike" dirty="0" smtClean="0">
                          <a:solidFill>
                            <a:srgbClr val="000000"/>
                          </a:solidFill>
                          <a:effectLst/>
                          <a:latin typeface="+mj-lt"/>
                        </a:rPr>
                        <a:t> </a:t>
                      </a:r>
                      <a:r>
                        <a:rPr lang="tr-TR" sz="2000" b="1" i="0" u="none" strike="noStrike" dirty="0" err="1" smtClean="0">
                          <a:solidFill>
                            <a:srgbClr val="000000"/>
                          </a:solidFill>
                          <a:effectLst/>
                          <a:latin typeface="+mj-lt"/>
                        </a:rPr>
                        <a:t>Exp</a:t>
                      </a:r>
                      <a:r>
                        <a:rPr lang="tr-TR" sz="2000" b="1" i="0" u="none" strike="noStrike" dirty="0" smtClean="0">
                          <a:solidFill>
                            <a:srgbClr val="000000"/>
                          </a:solidFill>
                          <a:effectLst/>
                          <a:latin typeface="+mj-lt"/>
                        </a:rPr>
                        <a:t>. </a:t>
                      </a:r>
                      <a:r>
                        <a:rPr lang="tr-TR" sz="2000" b="1" i="0" u="none" strike="noStrike" dirty="0" err="1" smtClean="0">
                          <a:solidFill>
                            <a:srgbClr val="000000"/>
                          </a:solidFill>
                          <a:effectLst/>
                          <a:latin typeface="+mj-lt"/>
                        </a:rPr>
                        <a:t>Revision</a:t>
                      </a:r>
                      <a:r>
                        <a:rPr lang="tr-TR" sz="2000" b="1" i="0" u="none" strike="noStrike" dirty="0" smtClean="0">
                          <a:solidFill>
                            <a:srgbClr val="000000"/>
                          </a:solidFill>
                          <a:effectLst/>
                          <a:latin typeface="+mj-lt"/>
                        </a:rPr>
                        <a:t>: 2012. </a:t>
                      </a:r>
                      <a:endParaRPr lang="tr-TR" sz="2000" b="1" i="0" u="none" strike="noStrike" dirty="0">
                        <a:solidFill>
                          <a:srgbClr val="000000"/>
                        </a:solidFill>
                        <a:effectLst/>
                        <a:latin typeface="+mj-lt"/>
                      </a:endParaRPr>
                    </a:p>
                  </a:txBody>
                  <a:tcPr marL="9526" marR="9526" marT="9523" marB="0" anchor="b">
                    <a:solidFill>
                      <a:schemeClr val="bg1">
                        <a:lumMod val="40000"/>
                        <a:lumOff val="60000"/>
                      </a:schemeClr>
                    </a:solidFill>
                  </a:tcPr>
                </a:tc>
                <a:tc>
                  <a:txBody>
                    <a:bodyPr/>
                    <a:lstStyle/>
                    <a:p>
                      <a:pPr algn="l" fontAlgn="ctr"/>
                      <a:endParaRPr lang="tr-TR" sz="1600" b="0" i="0" u="none" strike="noStrike" dirty="0" smtClean="0">
                        <a:solidFill>
                          <a:srgbClr val="000000"/>
                        </a:solidFill>
                        <a:effectLst/>
                        <a:latin typeface="+mj-lt"/>
                      </a:endParaRPr>
                    </a:p>
                    <a:p>
                      <a:pPr algn="l" fontAlgn="ctr"/>
                      <a:endParaRPr lang="tr-TR" sz="1600" b="0" i="0" u="none" strike="noStrike" dirty="0" smtClean="0">
                        <a:solidFill>
                          <a:srgbClr val="000000"/>
                        </a:solidFill>
                        <a:effectLst/>
                        <a:latin typeface="+mj-lt"/>
                      </a:endParaRPr>
                    </a:p>
                    <a:p>
                      <a:pPr algn="l" fontAlgn="ctr"/>
                      <a:endParaRPr lang="tr-TR" sz="1600" b="0" i="0" u="none" strike="noStrike" dirty="0">
                        <a:solidFill>
                          <a:srgbClr val="000000"/>
                        </a:solidFill>
                        <a:effectLst/>
                        <a:latin typeface="+mj-lt"/>
                      </a:endParaRPr>
                    </a:p>
                  </a:txBody>
                  <a:tcPr marL="9526" marR="9526" marT="9523" marB="0" anchor="ctr">
                    <a:solidFill>
                      <a:schemeClr val="bg1">
                        <a:lumMod val="20000"/>
                        <a:lumOff val="80000"/>
                      </a:schemeClr>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985954023"/>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en-CA" dirty="0" smtClean="0"/>
              <a:t>Formal marriage or informal union before age 18..</a:t>
            </a:r>
          </a:p>
          <a:p>
            <a:endParaRPr lang="en-CA" dirty="0"/>
          </a:p>
          <a:p>
            <a:r>
              <a:rPr lang="en-CA" dirty="0" smtClean="0"/>
              <a:t>The reality for both boys and girls are affected. The girls, most disproportionately affected.</a:t>
            </a:r>
          </a:p>
          <a:p>
            <a:endParaRPr lang="en-CA" dirty="0"/>
          </a:p>
          <a:p>
            <a:r>
              <a:rPr lang="en-CA" dirty="0" smtClean="0"/>
              <a:t>Lead to a lifetime disadvantage and deprivation</a:t>
            </a:r>
            <a:endParaRPr lang="en-CA" dirty="0"/>
          </a:p>
        </p:txBody>
      </p:sp>
      <p:sp>
        <p:nvSpPr>
          <p:cNvPr id="4" name="Metin kutusu 3"/>
          <p:cNvSpPr txBox="1"/>
          <p:nvPr/>
        </p:nvSpPr>
        <p:spPr>
          <a:xfrm>
            <a:off x="1184564" y="5715001"/>
            <a:ext cx="10764982" cy="369332"/>
          </a:xfrm>
          <a:prstGeom prst="rect">
            <a:avLst/>
          </a:prstGeom>
          <a:noFill/>
        </p:spPr>
        <p:txBody>
          <a:bodyPr wrap="square" rtlCol="0">
            <a:spAutoFit/>
          </a:bodyPr>
          <a:lstStyle/>
          <a:p>
            <a:r>
              <a:rPr lang="en-CA" smtClean="0">
                <a:solidFill>
                  <a:srgbClr val="FF0000"/>
                </a:solidFill>
              </a:rPr>
              <a:t>slide…. </a:t>
            </a:r>
            <a:r>
              <a:rPr lang="en-CA" dirty="0" smtClean="0">
                <a:solidFill>
                  <a:srgbClr val="FF0000"/>
                </a:solidFill>
              </a:rPr>
              <a:t>With the permission of Prof. Dr. </a:t>
            </a:r>
            <a:r>
              <a:rPr lang="en-CA" dirty="0" err="1" smtClean="0">
                <a:solidFill>
                  <a:srgbClr val="FF0000"/>
                </a:solidFill>
              </a:rPr>
              <a:t>Baloglu</a:t>
            </a:r>
            <a:endParaRPr lang="en-CA" dirty="0">
              <a:solidFill>
                <a:srgbClr val="FF0000"/>
              </a:solidFill>
            </a:endParaRPr>
          </a:p>
        </p:txBody>
      </p:sp>
    </p:spTree>
    <p:extLst>
      <p:ext uri="{BB962C8B-B14F-4D97-AF65-F5344CB8AC3E}">
        <p14:creationId xmlns:p14="http://schemas.microsoft.com/office/powerpoint/2010/main" val="2943203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extLst>
              <p:ext uri="{D42A27DB-BD31-4B8C-83A1-F6EECF244321}">
                <p14:modId xmlns:p14="http://schemas.microsoft.com/office/powerpoint/2010/main" val="1392888522"/>
              </p:ext>
            </p:extLst>
          </p:nvPr>
        </p:nvGraphicFramePr>
        <p:xfrm>
          <a:off x="1774825" y="188914"/>
          <a:ext cx="8642350" cy="6529664"/>
        </p:xfrm>
        <a:graphic>
          <a:graphicData uri="http://schemas.openxmlformats.org/drawingml/2006/table">
            <a:tbl>
              <a:tblPr>
                <a:tableStyleId>{5C22544A-7EE6-4342-B048-85BDC9FD1C3A}</a:tableStyleId>
              </a:tblPr>
              <a:tblGrid>
                <a:gridCol w="2883275">
                  <a:extLst>
                    <a:ext uri="{9D8B030D-6E8A-4147-A177-3AD203B41FA5}">
                      <a16:colId xmlns:a16="http://schemas.microsoft.com/office/drawing/2014/main" val="20000"/>
                    </a:ext>
                  </a:extLst>
                </a:gridCol>
                <a:gridCol w="1506718">
                  <a:extLst>
                    <a:ext uri="{9D8B030D-6E8A-4147-A177-3AD203B41FA5}">
                      <a16:colId xmlns:a16="http://schemas.microsoft.com/office/drawing/2014/main" val="20001"/>
                    </a:ext>
                  </a:extLst>
                </a:gridCol>
                <a:gridCol w="1996705">
                  <a:extLst>
                    <a:ext uri="{9D8B030D-6E8A-4147-A177-3AD203B41FA5}">
                      <a16:colId xmlns:a16="http://schemas.microsoft.com/office/drawing/2014/main" val="20002"/>
                    </a:ext>
                  </a:extLst>
                </a:gridCol>
                <a:gridCol w="2255652">
                  <a:extLst>
                    <a:ext uri="{9D8B030D-6E8A-4147-A177-3AD203B41FA5}">
                      <a16:colId xmlns:a16="http://schemas.microsoft.com/office/drawing/2014/main" val="20003"/>
                    </a:ext>
                  </a:extLst>
                </a:gridCol>
              </a:tblGrid>
              <a:tr h="312368">
                <a:tc gridSpan="2">
                  <a:txBody>
                    <a:bodyPr/>
                    <a:lstStyle/>
                    <a:p>
                      <a:pPr algn="l" fontAlgn="ctr"/>
                      <a:r>
                        <a:rPr lang="tr-TR" sz="2000" b="1" u="none" strike="noStrike" dirty="0" smtClean="0">
                          <a:solidFill>
                            <a:srgbClr val="FFFF00"/>
                          </a:solidFill>
                          <a:effectLst/>
                          <a:latin typeface="+mj-lt"/>
                        </a:rPr>
                        <a:t>                  </a:t>
                      </a:r>
                      <a:r>
                        <a:rPr lang="tr-TR" sz="2000" b="1" u="none" strike="noStrike" dirty="0" err="1" smtClean="0">
                          <a:solidFill>
                            <a:srgbClr val="FFFF00"/>
                          </a:solidFill>
                          <a:effectLst/>
                          <a:latin typeface="+mj-lt"/>
                        </a:rPr>
                        <a:t>Adolescent</a:t>
                      </a:r>
                      <a:r>
                        <a:rPr lang="tr-TR" sz="2000" b="1" u="none" strike="noStrike" dirty="0" smtClean="0">
                          <a:solidFill>
                            <a:srgbClr val="FFFF00"/>
                          </a:solidFill>
                          <a:effectLst/>
                          <a:latin typeface="+mj-lt"/>
                        </a:rPr>
                        <a:t> </a:t>
                      </a:r>
                      <a:r>
                        <a:rPr lang="tr-TR" sz="2000" b="1" u="none" strike="noStrike" dirty="0" err="1" smtClean="0">
                          <a:solidFill>
                            <a:srgbClr val="FFFF00"/>
                          </a:solidFill>
                          <a:effectLst/>
                          <a:latin typeface="+mj-lt"/>
                        </a:rPr>
                        <a:t>Birth</a:t>
                      </a:r>
                      <a:r>
                        <a:rPr lang="tr-TR" sz="2000" b="1" u="none" strike="noStrike" dirty="0" smtClean="0">
                          <a:solidFill>
                            <a:srgbClr val="FFFF00"/>
                          </a:solidFill>
                          <a:effectLst/>
                          <a:latin typeface="+mj-lt"/>
                        </a:rPr>
                        <a:t> Rate 2013.</a:t>
                      </a:r>
                      <a:endParaRPr lang="tr-TR" sz="2000" b="1" i="0" u="none" strike="noStrike" dirty="0">
                        <a:solidFill>
                          <a:srgbClr val="FFFF00"/>
                        </a:solidFill>
                        <a:effectLst/>
                        <a:latin typeface="+mj-lt"/>
                      </a:endParaRPr>
                    </a:p>
                  </a:txBody>
                  <a:tcPr marL="7587" marR="7587" marT="7584" marB="0" anchor="ctr">
                    <a:solidFill>
                      <a:schemeClr val="bg1">
                        <a:lumMod val="50000"/>
                      </a:schemeClr>
                    </a:solidFill>
                  </a:tcPr>
                </a:tc>
                <a:tc hMerge="1">
                  <a:txBody>
                    <a:bodyPr/>
                    <a:lstStyle/>
                    <a:p>
                      <a:endParaRPr lang="tr-TR"/>
                    </a:p>
                  </a:txBody>
                  <a:tcPr/>
                </a:tc>
                <a:tc>
                  <a:txBody>
                    <a:bodyPr/>
                    <a:lstStyle/>
                    <a:p>
                      <a:pPr algn="l" fontAlgn="ctr"/>
                      <a:endParaRPr lang="tr-TR" sz="2000" b="0" i="0" u="none" strike="noStrike" dirty="0">
                        <a:effectLst/>
                        <a:latin typeface="+mj-lt"/>
                      </a:endParaRPr>
                    </a:p>
                  </a:txBody>
                  <a:tcPr marL="7587" marR="7587" marT="7584" marB="0" anchor="ctr">
                    <a:solidFill>
                      <a:schemeClr val="bg1">
                        <a:lumMod val="50000"/>
                      </a:schemeClr>
                    </a:solidFill>
                  </a:tcPr>
                </a:tc>
                <a:tc>
                  <a:txBody>
                    <a:bodyPr/>
                    <a:lstStyle/>
                    <a:p>
                      <a:pPr algn="l" fontAlgn="ctr"/>
                      <a:endParaRPr lang="tr-TR" sz="2000" b="0" i="0" u="none" strike="noStrike" dirty="0">
                        <a:effectLst/>
                        <a:latin typeface="+mj-lt"/>
                      </a:endParaRPr>
                    </a:p>
                  </a:txBody>
                  <a:tcPr marL="7587" marR="7587" marT="7584" marB="0" anchor="ctr">
                    <a:solidFill>
                      <a:schemeClr val="bg1">
                        <a:lumMod val="50000"/>
                      </a:schemeClr>
                    </a:solidFill>
                  </a:tcPr>
                </a:tc>
                <a:extLst>
                  <a:ext uri="{0D108BD9-81ED-4DB2-BD59-A6C34878D82A}">
                    <a16:rowId xmlns:a16="http://schemas.microsoft.com/office/drawing/2014/main" val="10000"/>
                  </a:ext>
                </a:extLst>
              </a:tr>
              <a:tr h="1226720">
                <a:tc>
                  <a:txBody>
                    <a:bodyPr/>
                    <a:lstStyle/>
                    <a:p>
                      <a:pPr algn="l" fontAlgn="ctr"/>
                      <a:r>
                        <a:rPr lang="tr-TR" sz="2000" u="none" strike="noStrike" dirty="0">
                          <a:effectLst/>
                          <a:latin typeface="+mj-lt"/>
                        </a:rPr>
                        <a:t/>
                      </a:r>
                      <a:br>
                        <a:rPr lang="tr-TR" sz="2000" u="none" strike="noStrike" dirty="0">
                          <a:effectLst/>
                          <a:latin typeface="+mj-lt"/>
                        </a:rPr>
                      </a:br>
                      <a:r>
                        <a:rPr lang="tr-TR" sz="2400" b="1" u="none" strike="noStrike" dirty="0" err="1" smtClean="0">
                          <a:effectLst/>
                          <a:latin typeface="+mj-lt"/>
                        </a:rPr>
                        <a:t>Province</a:t>
                      </a:r>
                      <a:endParaRPr lang="tr-TR" sz="2400" b="1" i="0" u="none" strike="noStrike" dirty="0">
                        <a:effectLst/>
                        <a:latin typeface="+mj-lt"/>
                      </a:endParaRPr>
                    </a:p>
                  </a:txBody>
                  <a:tcPr marL="7587" marR="7587" marT="7584" marB="0" anchor="ctr">
                    <a:solidFill>
                      <a:schemeClr val="bg1">
                        <a:lumMod val="20000"/>
                        <a:lumOff val="80000"/>
                      </a:schemeClr>
                    </a:solidFill>
                  </a:tcPr>
                </a:tc>
                <a:tc>
                  <a:txBody>
                    <a:bodyPr/>
                    <a:lstStyle/>
                    <a:p>
                      <a:pPr algn="ctr" fontAlgn="ctr"/>
                      <a:r>
                        <a:rPr lang="tr-TR" sz="2000" b="1" u="none" strike="noStrike" dirty="0" smtClean="0">
                          <a:effectLst/>
                          <a:latin typeface="+mj-lt"/>
                        </a:rPr>
                        <a:t>No of Delivery</a:t>
                      </a:r>
                      <a:endParaRPr lang="en-US" sz="2000" b="1"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en-US" sz="2000" b="1" u="none" strike="noStrike" dirty="0" smtClean="0">
                          <a:effectLst/>
                          <a:latin typeface="+mj-lt"/>
                        </a:rPr>
                        <a:t>15-19 y</a:t>
                      </a:r>
                      <a:r>
                        <a:rPr lang="tr-TR" sz="2000" b="1" u="none" strike="noStrike" dirty="0" err="1" smtClean="0">
                          <a:effectLst/>
                          <a:latin typeface="+mj-lt"/>
                        </a:rPr>
                        <a:t>ear</a:t>
                      </a:r>
                      <a:r>
                        <a:rPr lang="tr-TR" sz="2000" b="1" u="none" strike="noStrike" dirty="0" smtClean="0">
                          <a:effectLst/>
                          <a:latin typeface="+mj-lt"/>
                        </a:rPr>
                        <a:t> </a:t>
                      </a:r>
                      <a:r>
                        <a:rPr lang="tr-TR" sz="2000" b="1" u="none" strike="noStrike" dirty="0" err="1" smtClean="0">
                          <a:effectLst/>
                          <a:latin typeface="+mj-lt"/>
                        </a:rPr>
                        <a:t>population</a:t>
                      </a:r>
                      <a:endParaRPr lang="en-US" sz="2000" b="1"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endParaRPr lang="tr-TR" sz="2000" u="none" strike="noStrike" dirty="0" smtClean="0">
                        <a:effectLst/>
                        <a:latin typeface="+mj-lt"/>
                      </a:endParaRPr>
                    </a:p>
                    <a:p>
                      <a:pPr algn="ctr" fontAlgn="ctr"/>
                      <a:r>
                        <a:rPr lang="tr-TR" sz="2000" b="1" u="none" strike="noStrike" dirty="0" err="1" smtClean="0">
                          <a:effectLst/>
                          <a:latin typeface="+mj-lt"/>
                        </a:rPr>
                        <a:t>Adolescent</a:t>
                      </a:r>
                      <a:r>
                        <a:rPr lang="tr-TR" sz="2000" b="1" u="none" strike="noStrike" dirty="0" smtClean="0">
                          <a:effectLst/>
                          <a:latin typeface="+mj-lt"/>
                        </a:rPr>
                        <a:t> </a:t>
                      </a:r>
                      <a:r>
                        <a:rPr lang="tr-TR" sz="2000" b="1" u="none" strike="noStrike" dirty="0" err="1" smtClean="0">
                          <a:effectLst/>
                          <a:latin typeface="+mj-lt"/>
                        </a:rPr>
                        <a:t>Birth</a:t>
                      </a:r>
                      <a:r>
                        <a:rPr lang="tr-TR" sz="2000" b="1" u="none" strike="noStrike" dirty="0" smtClean="0">
                          <a:effectLst/>
                          <a:latin typeface="+mj-lt"/>
                        </a:rPr>
                        <a:t> Rate </a:t>
                      </a:r>
                      <a:r>
                        <a:rPr lang="tr-TR" sz="2000" b="1" u="none" strike="noStrike" dirty="0">
                          <a:effectLst/>
                          <a:latin typeface="+mj-lt"/>
                        </a:rPr>
                        <a:t/>
                      </a:r>
                      <a:br>
                        <a:rPr lang="tr-TR" sz="2000" b="1" u="none" strike="noStrike" dirty="0">
                          <a:effectLst/>
                          <a:latin typeface="+mj-lt"/>
                        </a:rPr>
                      </a:br>
                      <a:r>
                        <a:rPr lang="tr-TR" sz="2000" b="1" u="none" strike="noStrike" dirty="0" smtClean="0">
                          <a:effectLst/>
                          <a:latin typeface="+mj-lt"/>
                        </a:rPr>
                        <a:t>(‰)</a:t>
                      </a:r>
                      <a:endParaRPr lang="tr-TR" sz="2000" b="1" i="0" u="none" strike="noStrike" dirty="0">
                        <a:effectLst/>
                        <a:latin typeface="+mj-lt"/>
                      </a:endParaRPr>
                    </a:p>
                  </a:txBody>
                  <a:tcPr marL="7587" marR="7587" marT="7584" marB="0" anchor="ctr">
                    <a:solidFill>
                      <a:schemeClr val="bg1">
                        <a:lumMod val="60000"/>
                        <a:lumOff val="40000"/>
                      </a:schemeClr>
                    </a:solidFill>
                  </a:tcPr>
                </a:tc>
                <a:extLst>
                  <a:ext uri="{0D108BD9-81ED-4DB2-BD59-A6C34878D82A}">
                    <a16:rowId xmlns:a16="http://schemas.microsoft.com/office/drawing/2014/main" val="10001"/>
                  </a:ext>
                </a:extLst>
              </a:tr>
              <a:tr h="312368">
                <a:tc>
                  <a:txBody>
                    <a:bodyPr/>
                    <a:lstStyle/>
                    <a:p>
                      <a:pPr algn="l" fontAlgn="ctr"/>
                      <a:endParaRPr lang="tr-TR" sz="2000" b="1" i="0" u="none" strike="noStrike" dirty="0">
                        <a:effectLst/>
                        <a:latin typeface="+mj-lt"/>
                      </a:endParaRPr>
                    </a:p>
                  </a:txBody>
                  <a:tcPr marL="7587" marR="7587" marT="7584" marB="0" anchor="ctr">
                    <a:solidFill>
                      <a:schemeClr val="bg1">
                        <a:lumMod val="20000"/>
                        <a:lumOff val="80000"/>
                      </a:schemeClr>
                    </a:solidFill>
                  </a:tcPr>
                </a:tc>
                <a:tc>
                  <a:txBody>
                    <a:bodyPr/>
                    <a:lstStyle/>
                    <a:p>
                      <a:pPr algn="ctr" fontAlgn="ctr"/>
                      <a:endParaRPr lang="tr-TR" sz="2000" b="1"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endParaRPr lang="tr-TR" sz="2000" b="1"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endParaRPr lang="tr-TR" sz="2000" b="1" i="0" u="none" strike="noStrike">
                        <a:effectLst/>
                        <a:latin typeface="+mj-lt"/>
                      </a:endParaRPr>
                    </a:p>
                  </a:txBody>
                  <a:tcPr marL="7587" marR="7587" marT="7584" marB="0" anchor="ctr">
                    <a:solidFill>
                      <a:schemeClr val="bg1">
                        <a:lumMod val="60000"/>
                        <a:lumOff val="40000"/>
                      </a:schemeClr>
                    </a:solidFill>
                  </a:tcPr>
                </a:tc>
                <a:extLst>
                  <a:ext uri="{0D108BD9-81ED-4DB2-BD59-A6C34878D82A}">
                    <a16:rowId xmlns:a16="http://schemas.microsoft.com/office/drawing/2014/main" val="10002"/>
                  </a:ext>
                </a:extLst>
              </a:tr>
              <a:tr h="312368">
                <a:tc>
                  <a:txBody>
                    <a:bodyPr/>
                    <a:lstStyle/>
                    <a:p>
                      <a:pPr algn="l" fontAlgn="ctr"/>
                      <a:r>
                        <a:rPr lang="tr-TR" sz="2000" b="1" u="none" strike="noStrike" dirty="0" err="1" smtClean="0">
                          <a:effectLst/>
                          <a:latin typeface="+mj-lt"/>
                        </a:rPr>
                        <a:t>Turkey</a:t>
                      </a:r>
                      <a:endParaRPr lang="tr-TR" sz="2000" b="1" i="0" u="none" strike="noStrike" dirty="0">
                        <a:effectLst/>
                        <a:latin typeface="+mj-lt"/>
                      </a:endParaRPr>
                    </a:p>
                  </a:txBody>
                  <a:tcPr marL="7587" marR="7587" marT="7584" marB="0" anchor="ctr">
                    <a:solidFill>
                      <a:schemeClr val="bg1">
                        <a:lumMod val="20000"/>
                        <a:lumOff val="80000"/>
                      </a:schemeClr>
                    </a:solidFill>
                  </a:tcPr>
                </a:tc>
                <a:tc>
                  <a:txBody>
                    <a:bodyPr/>
                    <a:lstStyle/>
                    <a:p>
                      <a:pPr algn="ctr" fontAlgn="ctr"/>
                      <a:r>
                        <a:rPr lang="tr-TR" sz="2000" b="1" u="none" strike="noStrike" dirty="0">
                          <a:effectLst/>
                          <a:latin typeface="+mj-lt"/>
                        </a:rPr>
                        <a:t>91.114</a:t>
                      </a:r>
                      <a:endParaRPr lang="tr-TR" sz="2000" b="1"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b="1" u="none" strike="noStrike">
                          <a:effectLst/>
                          <a:latin typeface="+mj-lt"/>
                        </a:rPr>
                        <a:t>3.098.038</a:t>
                      </a:r>
                      <a:endParaRPr lang="tr-TR" sz="2000" b="1" i="0" u="none" strike="noStrike">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b="1" u="none" strike="noStrike" dirty="0">
                          <a:effectLst/>
                          <a:latin typeface="+mj-lt"/>
                        </a:rPr>
                        <a:t>29,4</a:t>
                      </a:r>
                      <a:endParaRPr lang="tr-TR" sz="2000" b="1" i="0" u="none" strike="noStrike" dirty="0">
                        <a:effectLst/>
                        <a:latin typeface="+mj-lt"/>
                      </a:endParaRPr>
                    </a:p>
                  </a:txBody>
                  <a:tcPr marL="7587" marR="7587" marT="7584" marB="0" anchor="ctr">
                    <a:solidFill>
                      <a:schemeClr val="bg1">
                        <a:lumMod val="60000"/>
                        <a:lumOff val="40000"/>
                      </a:schemeClr>
                    </a:solidFill>
                  </a:tcPr>
                </a:tc>
                <a:extLst>
                  <a:ext uri="{0D108BD9-81ED-4DB2-BD59-A6C34878D82A}">
                    <a16:rowId xmlns:a16="http://schemas.microsoft.com/office/drawing/2014/main" val="10003"/>
                  </a:ext>
                </a:extLst>
              </a:tr>
              <a:tr h="312368">
                <a:tc>
                  <a:txBody>
                    <a:bodyPr/>
                    <a:lstStyle/>
                    <a:p>
                      <a:pPr algn="l" fontAlgn="ctr"/>
                      <a:endParaRPr lang="tr-TR" sz="2000" b="1" i="0" u="none" strike="noStrike" dirty="0">
                        <a:effectLst/>
                        <a:latin typeface="+mj-lt"/>
                      </a:endParaRPr>
                    </a:p>
                  </a:txBody>
                  <a:tcPr marL="7587" marR="7587" marT="7584" marB="0" anchor="ctr">
                    <a:solidFill>
                      <a:schemeClr val="bg1">
                        <a:lumMod val="20000"/>
                        <a:lumOff val="80000"/>
                      </a:schemeClr>
                    </a:solidFill>
                  </a:tcPr>
                </a:tc>
                <a:tc>
                  <a:txBody>
                    <a:bodyPr/>
                    <a:lstStyle/>
                    <a:p>
                      <a:pPr algn="ctr" fontAlgn="ctr"/>
                      <a:endParaRPr lang="tr-TR" sz="2000" b="1" i="0" u="none" strike="noStrike" dirty="0">
                        <a:solidFill>
                          <a:schemeClr val="tx1"/>
                        </a:solidFill>
                        <a:effectLst/>
                        <a:latin typeface="+mj-lt"/>
                      </a:endParaRPr>
                    </a:p>
                  </a:txBody>
                  <a:tcPr marL="7587" marR="7587" marT="7584" marB="0" anchor="ctr">
                    <a:solidFill>
                      <a:schemeClr val="bg1">
                        <a:lumMod val="60000"/>
                        <a:lumOff val="40000"/>
                      </a:schemeClr>
                    </a:solidFill>
                  </a:tcPr>
                </a:tc>
                <a:tc>
                  <a:txBody>
                    <a:bodyPr/>
                    <a:lstStyle/>
                    <a:p>
                      <a:pPr algn="ctr" fontAlgn="ctr"/>
                      <a:endParaRPr lang="tr-TR" sz="2000" b="1" i="0" u="none" strike="noStrike" dirty="0">
                        <a:solidFill>
                          <a:schemeClr val="tx1"/>
                        </a:solidFill>
                        <a:effectLst/>
                        <a:latin typeface="+mj-lt"/>
                      </a:endParaRPr>
                    </a:p>
                  </a:txBody>
                  <a:tcPr marL="7587" marR="7587" marT="7584" marB="0" anchor="ctr">
                    <a:solidFill>
                      <a:schemeClr val="bg1">
                        <a:lumMod val="60000"/>
                        <a:lumOff val="40000"/>
                      </a:schemeClr>
                    </a:solidFill>
                  </a:tcPr>
                </a:tc>
                <a:tc>
                  <a:txBody>
                    <a:bodyPr/>
                    <a:lstStyle/>
                    <a:p>
                      <a:pPr algn="ctr" fontAlgn="ctr"/>
                      <a:endParaRPr lang="tr-TR" sz="2000" b="1" i="0" u="none" strike="noStrike">
                        <a:solidFill>
                          <a:schemeClr val="tx1"/>
                        </a:solidFill>
                        <a:effectLst/>
                        <a:latin typeface="+mj-lt"/>
                      </a:endParaRPr>
                    </a:p>
                  </a:txBody>
                  <a:tcPr marL="7587" marR="7587" marT="7584" marB="0" anchor="ctr">
                    <a:solidFill>
                      <a:schemeClr val="bg1">
                        <a:lumMod val="60000"/>
                        <a:lumOff val="40000"/>
                      </a:schemeClr>
                    </a:solidFill>
                  </a:tcPr>
                </a:tc>
                <a:extLst>
                  <a:ext uri="{0D108BD9-81ED-4DB2-BD59-A6C34878D82A}">
                    <a16:rowId xmlns:a16="http://schemas.microsoft.com/office/drawing/2014/main" val="10004"/>
                  </a:ext>
                </a:extLst>
              </a:tr>
              <a:tr h="312368">
                <a:tc>
                  <a:txBody>
                    <a:bodyPr/>
                    <a:lstStyle/>
                    <a:p>
                      <a:pPr algn="l" fontAlgn="ctr"/>
                      <a:r>
                        <a:rPr lang="tr-TR" sz="2000" b="1" u="none" strike="noStrike" dirty="0">
                          <a:solidFill>
                            <a:schemeClr val="tx1"/>
                          </a:solidFill>
                          <a:effectLst/>
                          <a:latin typeface="+mj-lt"/>
                        </a:rPr>
                        <a:t>Ağrı</a:t>
                      </a:r>
                      <a:endParaRPr lang="tr-TR" sz="2000" b="1" i="0" u="none" strike="noStrike" dirty="0">
                        <a:solidFill>
                          <a:schemeClr val="tx1"/>
                        </a:solidFill>
                        <a:effectLst/>
                        <a:latin typeface="+mj-lt"/>
                      </a:endParaRPr>
                    </a:p>
                  </a:txBody>
                  <a:tcPr marL="7587" marR="7587" marT="7584" marB="0" anchor="ctr">
                    <a:solidFill>
                      <a:schemeClr val="bg1">
                        <a:lumMod val="20000"/>
                        <a:lumOff val="80000"/>
                      </a:schemeClr>
                    </a:solidFill>
                  </a:tcPr>
                </a:tc>
                <a:tc>
                  <a:txBody>
                    <a:bodyPr/>
                    <a:lstStyle/>
                    <a:p>
                      <a:pPr algn="ctr" fontAlgn="ctr"/>
                      <a:r>
                        <a:rPr lang="tr-TR" sz="2000" b="1" u="none" strike="noStrike" dirty="0">
                          <a:solidFill>
                            <a:schemeClr val="tx1"/>
                          </a:solidFill>
                          <a:effectLst/>
                          <a:latin typeface="+mj-lt"/>
                        </a:rPr>
                        <a:t>2.165</a:t>
                      </a:r>
                      <a:endParaRPr lang="tr-TR" sz="2000" b="1" i="0" u="none" strike="noStrike" dirty="0">
                        <a:solidFill>
                          <a:schemeClr val="tx1"/>
                        </a:solidFill>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b="1" u="none" strike="noStrike" dirty="0">
                          <a:solidFill>
                            <a:schemeClr val="tx1"/>
                          </a:solidFill>
                          <a:effectLst/>
                          <a:latin typeface="+mj-lt"/>
                        </a:rPr>
                        <a:t>29.975</a:t>
                      </a:r>
                      <a:endParaRPr lang="tr-TR" sz="2000" b="1" i="0" u="none" strike="noStrike" dirty="0">
                        <a:solidFill>
                          <a:schemeClr val="tx1"/>
                        </a:solidFill>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b="1" u="none" strike="noStrike" dirty="0">
                          <a:solidFill>
                            <a:schemeClr val="tx1"/>
                          </a:solidFill>
                          <a:effectLst/>
                          <a:latin typeface="+mj-lt"/>
                        </a:rPr>
                        <a:t>72,2</a:t>
                      </a:r>
                      <a:endParaRPr lang="tr-TR" sz="2000" b="1" i="0" u="none" strike="noStrike" dirty="0">
                        <a:solidFill>
                          <a:schemeClr val="tx1"/>
                        </a:solidFill>
                        <a:effectLst/>
                        <a:latin typeface="+mj-lt"/>
                      </a:endParaRPr>
                    </a:p>
                  </a:txBody>
                  <a:tcPr marL="7587" marR="7587" marT="7584" marB="0" anchor="ctr">
                    <a:solidFill>
                      <a:schemeClr val="bg1">
                        <a:lumMod val="60000"/>
                        <a:lumOff val="40000"/>
                      </a:schemeClr>
                    </a:solidFill>
                  </a:tcPr>
                </a:tc>
                <a:extLst>
                  <a:ext uri="{0D108BD9-81ED-4DB2-BD59-A6C34878D82A}">
                    <a16:rowId xmlns:a16="http://schemas.microsoft.com/office/drawing/2014/main" val="10005"/>
                  </a:ext>
                </a:extLst>
              </a:tr>
              <a:tr h="312368">
                <a:tc>
                  <a:txBody>
                    <a:bodyPr/>
                    <a:lstStyle/>
                    <a:p>
                      <a:pPr algn="l" fontAlgn="ctr"/>
                      <a:r>
                        <a:rPr lang="tr-TR" sz="2000" b="1" u="none" strike="noStrike" dirty="0">
                          <a:effectLst/>
                          <a:latin typeface="+mj-lt"/>
                        </a:rPr>
                        <a:t>Kars</a:t>
                      </a:r>
                      <a:endParaRPr lang="tr-TR" sz="2000" b="1" i="0" u="none" strike="noStrike" dirty="0">
                        <a:effectLst/>
                        <a:latin typeface="+mj-lt"/>
                      </a:endParaRPr>
                    </a:p>
                  </a:txBody>
                  <a:tcPr marL="7587" marR="7587" marT="7584" marB="0" anchor="ctr">
                    <a:solidFill>
                      <a:schemeClr val="bg1">
                        <a:lumMod val="20000"/>
                        <a:lumOff val="80000"/>
                      </a:schemeClr>
                    </a:solidFill>
                  </a:tcPr>
                </a:tc>
                <a:tc>
                  <a:txBody>
                    <a:bodyPr/>
                    <a:lstStyle/>
                    <a:p>
                      <a:pPr algn="ctr" fontAlgn="ctr"/>
                      <a:r>
                        <a:rPr lang="tr-TR" sz="2000" b="1" u="none" strike="noStrike" dirty="0">
                          <a:effectLst/>
                          <a:latin typeface="+mj-lt"/>
                        </a:rPr>
                        <a:t>936</a:t>
                      </a:r>
                      <a:endParaRPr lang="tr-TR" sz="2000" b="1"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b="1" u="none" strike="noStrike" dirty="0">
                          <a:effectLst/>
                          <a:latin typeface="+mj-lt"/>
                        </a:rPr>
                        <a:t>14.651</a:t>
                      </a:r>
                      <a:endParaRPr lang="tr-TR" sz="2000" b="1"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b="1" u="none" strike="noStrike" dirty="0">
                          <a:effectLst/>
                          <a:latin typeface="+mj-lt"/>
                        </a:rPr>
                        <a:t>63,9</a:t>
                      </a:r>
                      <a:endParaRPr lang="tr-TR" sz="2000" b="1" i="0" u="none" strike="noStrike" dirty="0">
                        <a:effectLst/>
                        <a:latin typeface="+mj-lt"/>
                      </a:endParaRPr>
                    </a:p>
                  </a:txBody>
                  <a:tcPr marL="7587" marR="7587" marT="7584" marB="0" anchor="ctr">
                    <a:solidFill>
                      <a:schemeClr val="bg1">
                        <a:lumMod val="60000"/>
                        <a:lumOff val="40000"/>
                      </a:schemeClr>
                    </a:solidFill>
                  </a:tcPr>
                </a:tc>
                <a:extLst>
                  <a:ext uri="{0D108BD9-81ED-4DB2-BD59-A6C34878D82A}">
                    <a16:rowId xmlns:a16="http://schemas.microsoft.com/office/drawing/2014/main" val="10006"/>
                  </a:ext>
                </a:extLst>
              </a:tr>
              <a:tr h="312368">
                <a:tc>
                  <a:txBody>
                    <a:bodyPr/>
                    <a:lstStyle/>
                    <a:p>
                      <a:pPr algn="l" fontAlgn="ctr"/>
                      <a:r>
                        <a:rPr lang="tr-TR" sz="2000" b="1" u="none" strike="noStrike" dirty="0">
                          <a:effectLst/>
                          <a:latin typeface="+mj-lt"/>
                        </a:rPr>
                        <a:t>Muş</a:t>
                      </a:r>
                      <a:endParaRPr lang="tr-TR" sz="2000" b="1" i="0" u="none" strike="noStrike" dirty="0">
                        <a:effectLst/>
                        <a:latin typeface="+mj-lt"/>
                      </a:endParaRPr>
                    </a:p>
                  </a:txBody>
                  <a:tcPr marL="7587" marR="7587" marT="7584" marB="0" anchor="ctr">
                    <a:solidFill>
                      <a:schemeClr val="bg1">
                        <a:lumMod val="20000"/>
                        <a:lumOff val="80000"/>
                      </a:schemeClr>
                    </a:solidFill>
                  </a:tcPr>
                </a:tc>
                <a:tc>
                  <a:txBody>
                    <a:bodyPr/>
                    <a:lstStyle/>
                    <a:p>
                      <a:pPr algn="ctr" fontAlgn="ctr"/>
                      <a:r>
                        <a:rPr lang="tr-TR" sz="2000" b="1" u="none" strike="noStrike" dirty="0">
                          <a:effectLst/>
                          <a:latin typeface="+mj-lt"/>
                        </a:rPr>
                        <a:t>1.418</a:t>
                      </a:r>
                      <a:endParaRPr lang="tr-TR" sz="2000" b="1"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b="1" u="none" strike="noStrike" dirty="0">
                          <a:effectLst/>
                          <a:latin typeface="+mj-lt"/>
                        </a:rPr>
                        <a:t>23.471</a:t>
                      </a:r>
                      <a:endParaRPr lang="tr-TR" sz="2000" b="1"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b="1" u="none" strike="noStrike" dirty="0">
                          <a:effectLst/>
                          <a:latin typeface="+mj-lt"/>
                        </a:rPr>
                        <a:t>60,4</a:t>
                      </a:r>
                      <a:endParaRPr lang="tr-TR" sz="2000" b="1" i="0" u="none" strike="noStrike" dirty="0">
                        <a:effectLst/>
                        <a:latin typeface="+mj-lt"/>
                      </a:endParaRPr>
                    </a:p>
                  </a:txBody>
                  <a:tcPr marL="7587" marR="7587" marT="7584" marB="0" anchor="ctr">
                    <a:solidFill>
                      <a:schemeClr val="bg1">
                        <a:lumMod val="60000"/>
                        <a:lumOff val="40000"/>
                      </a:schemeClr>
                    </a:solidFill>
                  </a:tcPr>
                </a:tc>
                <a:extLst>
                  <a:ext uri="{0D108BD9-81ED-4DB2-BD59-A6C34878D82A}">
                    <a16:rowId xmlns:a16="http://schemas.microsoft.com/office/drawing/2014/main" val="10007"/>
                  </a:ext>
                </a:extLst>
              </a:tr>
              <a:tr h="312368">
                <a:tc>
                  <a:txBody>
                    <a:bodyPr/>
                    <a:lstStyle/>
                    <a:p>
                      <a:pPr algn="l" fontAlgn="ctr"/>
                      <a:r>
                        <a:rPr lang="tr-TR" sz="2000" b="1" u="none" strike="noStrike" dirty="0">
                          <a:effectLst/>
                          <a:latin typeface="+mj-lt"/>
                        </a:rPr>
                        <a:t>Van</a:t>
                      </a:r>
                      <a:endParaRPr lang="tr-TR" sz="2000" b="1" i="0" u="none" strike="noStrike" dirty="0">
                        <a:effectLst/>
                        <a:latin typeface="+mj-lt"/>
                      </a:endParaRPr>
                    </a:p>
                  </a:txBody>
                  <a:tcPr marL="7587" marR="7587" marT="7584" marB="0" anchor="ctr">
                    <a:solidFill>
                      <a:schemeClr val="bg1">
                        <a:lumMod val="20000"/>
                        <a:lumOff val="80000"/>
                      </a:schemeClr>
                    </a:solidFill>
                  </a:tcPr>
                </a:tc>
                <a:tc>
                  <a:txBody>
                    <a:bodyPr/>
                    <a:lstStyle/>
                    <a:p>
                      <a:pPr algn="ctr" fontAlgn="ctr"/>
                      <a:r>
                        <a:rPr lang="tr-TR" sz="2000" b="1" u="none" strike="noStrike" dirty="0">
                          <a:effectLst/>
                          <a:latin typeface="+mj-lt"/>
                        </a:rPr>
                        <a:t>3.253</a:t>
                      </a:r>
                      <a:endParaRPr lang="tr-TR" sz="2000" b="1"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b="1" u="none" strike="noStrike" dirty="0">
                          <a:effectLst/>
                          <a:latin typeface="+mj-lt"/>
                        </a:rPr>
                        <a:t>58.867</a:t>
                      </a:r>
                      <a:endParaRPr lang="tr-TR" sz="2000" b="1"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b="1" u="none" strike="noStrike" dirty="0">
                          <a:effectLst/>
                          <a:latin typeface="+mj-lt"/>
                        </a:rPr>
                        <a:t>55,3</a:t>
                      </a:r>
                      <a:endParaRPr lang="tr-TR" sz="2000" b="1" i="0" u="none" strike="noStrike" dirty="0">
                        <a:effectLst/>
                        <a:latin typeface="+mj-lt"/>
                      </a:endParaRPr>
                    </a:p>
                  </a:txBody>
                  <a:tcPr marL="7587" marR="7587" marT="7584" marB="0" anchor="ctr">
                    <a:solidFill>
                      <a:schemeClr val="bg1">
                        <a:lumMod val="60000"/>
                        <a:lumOff val="40000"/>
                      </a:schemeClr>
                    </a:solidFill>
                  </a:tcPr>
                </a:tc>
                <a:extLst>
                  <a:ext uri="{0D108BD9-81ED-4DB2-BD59-A6C34878D82A}">
                    <a16:rowId xmlns:a16="http://schemas.microsoft.com/office/drawing/2014/main" val="10008"/>
                  </a:ext>
                </a:extLst>
              </a:tr>
              <a:tr h="312368">
                <a:tc>
                  <a:txBody>
                    <a:bodyPr/>
                    <a:lstStyle/>
                    <a:p>
                      <a:pPr algn="l" fontAlgn="ctr"/>
                      <a:r>
                        <a:rPr lang="tr-TR" sz="2000" b="1" u="none" strike="noStrike" dirty="0">
                          <a:effectLst/>
                          <a:latin typeface="+mj-lt"/>
                        </a:rPr>
                        <a:t>Niğde</a:t>
                      </a:r>
                      <a:endParaRPr lang="tr-TR" sz="2000" b="1" i="0" u="none" strike="noStrike" dirty="0">
                        <a:effectLst/>
                        <a:latin typeface="+mj-lt"/>
                      </a:endParaRPr>
                    </a:p>
                  </a:txBody>
                  <a:tcPr marL="7587" marR="7587" marT="7584" marB="0" anchor="ctr">
                    <a:solidFill>
                      <a:schemeClr val="bg1">
                        <a:lumMod val="20000"/>
                        <a:lumOff val="80000"/>
                      </a:schemeClr>
                    </a:solidFill>
                  </a:tcPr>
                </a:tc>
                <a:tc>
                  <a:txBody>
                    <a:bodyPr/>
                    <a:lstStyle/>
                    <a:p>
                      <a:pPr algn="ctr" fontAlgn="ctr"/>
                      <a:r>
                        <a:rPr lang="tr-TR" sz="2000" b="1" u="none" strike="noStrike" dirty="0">
                          <a:effectLst/>
                          <a:latin typeface="+mj-lt"/>
                        </a:rPr>
                        <a:t>805</a:t>
                      </a:r>
                      <a:endParaRPr lang="tr-TR" sz="2000" b="1"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b="1" u="none" strike="noStrike" dirty="0">
                          <a:effectLst/>
                          <a:latin typeface="+mj-lt"/>
                        </a:rPr>
                        <a:t>15.617</a:t>
                      </a:r>
                      <a:endParaRPr lang="tr-TR" sz="2000" b="1"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b="1" u="none" strike="noStrike" dirty="0" smtClean="0">
                          <a:effectLst/>
                          <a:latin typeface="+mj-lt"/>
                        </a:rPr>
                        <a:t>51,5</a:t>
                      </a:r>
                    </a:p>
                  </a:txBody>
                  <a:tcPr marL="7587" marR="7587" marT="7584" marB="0" anchor="ctr">
                    <a:solidFill>
                      <a:schemeClr val="bg1">
                        <a:lumMod val="60000"/>
                        <a:lumOff val="40000"/>
                      </a:schemeClr>
                    </a:solidFill>
                  </a:tcPr>
                </a:tc>
                <a:extLst>
                  <a:ext uri="{0D108BD9-81ED-4DB2-BD59-A6C34878D82A}">
                    <a16:rowId xmlns:a16="http://schemas.microsoft.com/office/drawing/2014/main" val="10009"/>
                  </a:ext>
                </a:extLst>
              </a:tr>
              <a:tr h="617152">
                <a:tc>
                  <a:txBody>
                    <a:bodyPr/>
                    <a:lstStyle/>
                    <a:p>
                      <a:pPr algn="l" fontAlgn="ctr"/>
                      <a:endParaRPr lang="tr-TR" sz="2000" u="none" strike="noStrike" dirty="0" smtClean="0">
                        <a:effectLst/>
                        <a:latin typeface="+mj-lt"/>
                      </a:endParaRPr>
                    </a:p>
                    <a:p>
                      <a:pPr algn="l" fontAlgn="ctr"/>
                      <a:r>
                        <a:rPr lang="tr-TR" sz="2000" u="none" strike="noStrike" dirty="0" smtClean="0">
                          <a:effectLst/>
                          <a:latin typeface="+mj-lt"/>
                        </a:rPr>
                        <a:t>Rize</a:t>
                      </a:r>
                      <a:endParaRPr lang="tr-TR" sz="2000" b="0" i="0" u="none" strike="noStrike" dirty="0">
                        <a:effectLst/>
                        <a:latin typeface="+mj-lt"/>
                      </a:endParaRPr>
                    </a:p>
                  </a:txBody>
                  <a:tcPr marL="7587" marR="7587" marT="7584" marB="0" anchor="ctr">
                    <a:solidFill>
                      <a:schemeClr val="bg1">
                        <a:lumMod val="20000"/>
                        <a:lumOff val="80000"/>
                      </a:schemeClr>
                    </a:solidFill>
                  </a:tcPr>
                </a:tc>
                <a:tc>
                  <a:txBody>
                    <a:bodyPr/>
                    <a:lstStyle/>
                    <a:p>
                      <a:pPr algn="ctr" fontAlgn="ctr"/>
                      <a:endParaRPr lang="tr-TR" sz="2000" u="none" strike="noStrike" dirty="0" smtClean="0">
                        <a:effectLst/>
                        <a:latin typeface="+mj-lt"/>
                      </a:endParaRPr>
                    </a:p>
                    <a:p>
                      <a:pPr algn="ctr" fontAlgn="ctr"/>
                      <a:r>
                        <a:rPr lang="tr-TR" sz="2000" u="none" strike="noStrike" dirty="0" smtClean="0">
                          <a:effectLst/>
                          <a:latin typeface="+mj-lt"/>
                        </a:rPr>
                        <a:t>153</a:t>
                      </a:r>
                      <a:endParaRPr lang="tr-TR" sz="2000" b="0"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endParaRPr lang="tr-TR" sz="2000" u="none" strike="noStrike" dirty="0" smtClean="0">
                        <a:effectLst/>
                        <a:latin typeface="+mj-lt"/>
                      </a:endParaRPr>
                    </a:p>
                    <a:p>
                      <a:pPr algn="ctr" fontAlgn="ctr"/>
                      <a:r>
                        <a:rPr lang="tr-TR" sz="2000" u="none" strike="noStrike" dirty="0" smtClean="0">
                          <a:effectLst/>
                          <a:latin typeface="+mj-lt"/>
                        </a:rPr>
                        <a:t>13.528</a:t>
                      </a:r>
                      <a:endParaRPr lang="tr-TR" sz="2000" b="0"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endParaRPr lang="tr-TR" sz="2000" u="none" strike="noStrike" dirty="0" smtClean="0">
                        <a:effectLst/>
                        <a:latin typeface="+mj-lt"/>
                      </a:endParaRPr>
                    </a:p>
                    <a:p>
                      <a:pPr algn="ctr" fontAlgn="ctr"/>
                      <a:r>
                        <a:rPr lang="tr-TR" sz="2000" u="none" strike="noStrike" dirty="0" smtClean="0">
                          <a:effectLst/>
                          <a:latin typeface="+mj-lt"/>
                        </a:rPr>
                        <a:t>11,3</a:t>
                      </a:r>
                    </a:p>
                  </a:txBody>
                  <a:tcPr marL="7587" marR="7587" marT="7584" marB="0" anchor="ctr">
                    <a:solidFill>
                      <a:schemeClr val="bg1">
                        <a:lumMod val="60000"/>
                        <a:lumOff val="40000"/>
                      </a:schemeClr>
                    </a:solidFill>
                  </a:tcPr>
                </a:tc>
                <a:extLst>
                  <a:ext uri="{0D108BD9-81ED-4DB2-BD59-A6C34878D82A}">
                    <a16:rowId xmlns:a16="http://schemas.microsoft.com/office/drawing/2014/main" val="10010"/>
                  </a:ext>
                </a:extLst>
              </a:tr>
              <a:tr h="312368">
                <a:tc>
                  <a:txBody>
                    <a:bodyPr/>
                    <a:lstStyle/>
                    <a:p>
                      <a:pPr algn="l" fontAlgn="ctr"/>
                      <a:r>
                        <a:rPr lang="tr-TR" sz="2000" u="none" strike="noStrike" dirty="0">
                          <a:effectLst/>
                          <a:latin typeface="+mj-lt"/>
                        </a:rPr>
                        <a:t>Trabzon</a:t>
                      </a:r>
                      <a:endParaRPr lang="tr-TR" sz="2000" b="0" i="0" u="none" strike="noStrike" dirty="0">
                        <a:effectLst/>
                        <a:latin typeface="+mj-lt"/>
                      </a:endParaRPr>
                    </a:p>
                  </a:txBody>
                  <a:tcPr marL="7587" marR="7587" marT="7584" marB="0" anchor="ctr">
                    <a:solidFill>
                      <a:schemeClr val="bg1">
                        <a:lumMod val="20000"/>
                        <a:lumOff val="80000"/>
                      </a:schemeClr>
                    </a:solidFill>
                  </a:tcPr>
                </a:tc>
                <a:tc>
                  <a:txBody>
                    <a:bodyPr/>
                    <a:lstStyle/>
                    <a:p>
                      <a:pPr algn="ctr" fontAlgn="ctr"/>
                      <a:r>
                        <a:rPr lang="tr-TR" sz="2000" u="none" strike="noStrike" dirty="0">
                          <a:effectLst/>
                          <a:latin typeface="+mj-lt"/>
                        </a:rPr>
                        <a:t>345</a:t>
                      </a:r>
                      <a:endParaRPr lang="tr-TR" sz="2000" b="0"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u="none" strike="noStrike" dirty="0">
                          <a:effectLst/>
                          <a:latin typeface="+mj-lt"/>
                        </a:rPr>
                        <a:t>31.963</a:t>
                      </a:r>
                      <a:endParaRPr lang="tr-TR" sz="2000" b="0"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u="none" strike="noStrike" dirty="0">
                          <a:effectLst/>
                          <a:latin typeface="+mj-lt"/>
                        </a:rPr>
                        <a:t>10,8</a:t>
                      </a:r>
                      <a:endParaRPr lang="tr-TR" sz="2000" b="0" i="0" u="none" strike="noStrike" dirty="0">
                        <a:effectLst/>
                        <a:latin typeface="+mj-lt"/>
                      </a:endParaRPr>
                    </a:p>
                  </a:txBody>
                  <a:tcPr marL="7587" marR="7587" marT="7584" marB="0" anchor="ctr">
                    <a:solidFill>
                      <a:schemeClr val="bg1">
                        <a:lumMod val="60000"/>
                        <a:lumOff val="40000"/>
                      </a:schemeClr>
                    </a:solidFill>
                  </a:tcPr>
                </a:tc>
                <a:extLst>
                  <a:ext uri="{0D108BD9-81ED-4DB2-BD59-A6C34878D82A}">
                    <a16:rowId xmlns:a16="http://schemas.microsoft.com/office/drawing/2014/main" val="10011"/>
                  </a:ext>
                </a:extLst>
              </a:tr>
              <a:tr h="312368">
                <a:tc>
                  <a:txBody>
                    <a:bodyPr/>
                    <a:lstStyle/>
                    <a:p>
                      <a:pPr algn="l" fontAlgn="ctr"/>
                      <a:r>
                        <a:rPr lang="tr-TR" sz="2000" u="none" strike="noStrike" dirty="0">
                          <a:effectLst/>
                          <a:latin typeface="+mj-lt"/>
                        </a:rPr>
                        <a:t>Tunceli</a:t>
                      </a:r>
                      <a:endParaRPr lang="tr-TR" sz="2000" b="0" i="0" u="none" strike="noStrike" dirty="0">
                        <a:effectLst/>
                        <a:latin typeface="+mj-lt"/>
                      </a:endParaRPr>
                    </a:p>
                  </a:txBody>
                  <a:tcPr marL="7587" marR="7587" marT="7584" marB="0" anchor="ctr">
                    <a:solidFill>
                      <a:schemeClr val="bg1">
                        <a:lumMod val="20000"/>
                        <a:lumOff val="80000"/>
                      </a:schemeClr>
                    </a:solidFill>
                  </a:tcPr>
                </a:tc>
                <a:tc>
                  <a:txBody>
                    <a:bodyPr/>
                    <a:lstStyle/>
                    <a:p>
                      <a:pPr algn="ctr" fontAlgn="ctr"/>
                      <a:r>
                        <a:rPr lang="tr-TR" sz="2000" u="none" strike="noStrike" dirty="0">
                          <a:effectLst/>
                          <a:latin typeface="+mj-lt"/>
                        </a:rPr>
                        <a:t>35</a:t>
                      </a:r>
                      <a:endParaRPr lang="tr-TR" sz="2000" b="0"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u="none" strike="noStrike" dirty="0">
                          <a:effectLst/>
                          <a:latin typeface="+mj-lt"/>
                        </a:rPr>
                        <a:t>2.652</a:t>
                      </a:r>
                      <a:endParaRPr lang="tr-TR" sz="2000" b="0"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u="none" strike="noStrike" dirty="0">
                          <a:effectLst/>
                          <a:latin typeface="+mj-lt"/>
                        </a:rPr>
                        <a:t>13,2</a:t>
                      </a:r>
                      <a:endParaRPr lang="tr-TR" sz="2000" b="0" i="0" u="none" strike="noStrike" dirty="0">
                        <a:effectLst/>
                        <a:latin typeface="+mj-lt"/>
                      </a:endParaRPr>
                    </a:p>
                  </a:txBody>
                  <a:tcPr marL="7587" marR="7587" marT="7584" marB="0" anchor="ctr">
                    <a:solidFill>
                      <a:schemeClr val="bg1">
                        <a:lumMod val="60000"/>
                        <a:lumOff val="40000"/>
                      </a:schemeClr>
                    </a:solidFill>
                  </a:tcPr>
                </a:tc>
                <a:extLst>
                  <a:ext uri="{0D108BD9-81ED-4DB2-BD59-A6C34878D82A}">
                    <a16:rowId xmlns:a16="http://schemas.microsoft.com/office/drawing/2014/main" val="10012"/>
                  </a:ext>
                </a:extLst>
              </a:tr>
              <a:tr h="312368">
                <a:tc>
                  <a:txBody>
                    <a:bodyPr/>
                    <a:lstStyle/>
                    <a:p>
                      <a:pPr algn="l" fontAlgn="ctr"/>
                      <a:r>
                        <a:rPr lang="tr-TR" sz="2000" u="none" strike="noStrike" dirty="0">
                          <a:effectLst/>
                          <a:latin typeface="+mj-lt"/>
                        </a:rPr>
                        <a:t>Artvin</a:t>
                      </a:r>
                      <a:endParaRPr lang="tr-TR" sz="2000" b="0" i="0" u="none" strike="noStrike" dirty="0">
                        <a:effectLst/>
                        <a:latin typeface="+mj-lt"/>
                      </a:endParaRPr>
                    </a:p>
                  </a:txBody>
                  <a:tcPr marL="7587" marR="7587" marT="7584" marB="0" anchor="ctr">
                    <a:solidFill>
                      <a:schemeClr val="bg1">
                        <a:lumMod val="20000"/>
                        <a:lumOff val="80000"/>
                      </a:schemeClr>
                    </a:solidFill>
                  </a:tcPr>
                </a:tc>
                <a:tc>
                  <a:txBody>
                    <a:bodyPr/>
                    <a:lstStyle/>
                    <a:p>
                      <a:pPr algn="ctr" fontAlgn="ctr"/>
                      <a:r>
                        <a:rPr lang="tr-TR" sz="2000" u="none" strike="noStrike" dirty="0">
                          <a:effectLst/>
                          <a:latin typeface="+mj-lt"/>
                        </a:rPr>
                        <a:t>83</a:t>
                      </a:r>
                      <a:endParaRPr lang="tr-TR" sz="2000" b="0"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u="none" strike="noStrike" dirty="0">
                          <a:effectLst/>
                          <a:latin typeface="+mj-lt"/>
                        </a:rPr>
                        <a:t>6.247</a:t>
                      </a:r>
                      <a:endParaRPr lang="tr-TR" sz="2000" b="0"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u="none" strike="noStrike" dirty="0">
                          <a:effectLst/>
                          <a:latin typeface="+mj-lt"/>
                        </a:rPr>
                        <a:t>13,3</a:t>
                      </a:r>
                      <a:endParaRPr lang="tr-TR" sz="2000" b="0" i="0" u="none" strike="noStrike" dirty="0">
                        <a:effectLst/>
                        <a:latin typeface="+mj-lt"/>
                      </a:endParaRPr>
                    </a:p>
                  </a:txBody>
                  <a:tcPr marL="7587" marR="7587" marT="7584" marB="0" anchor="ctr">
                    <a:solidFill>
                      <a:schemeClr val="bg1">
                        <a:lumMod val="60000"/>
                        <a:lumOff val="40000"/>
                      </a:schemeClr>
                    </a:solidFill>
                  </a:tcPr>
                </a:tc>
                <a:extLst>
                  <a:ext uri="{0D108BD9-81ED-4DB2-BD59-A6C34878D82A}">
                    <a16:rowId xmlns:a16="http://schemas.microsoft.com/office/drawing/2014/main" val="10013"/>
                  </a:ext>
                </a:extLst>
              </a:tr>
              <a:tr h="312368">
                <a:tc>
                  <a:txBody>
                    <a:bodyPr/>
                    <a:lstStyle/>
                    <a:p>
                      <a:pPr algn="l" fontAlgn="ctr"/>
                      <a:r>
                        <a:rPr lang="tr-TR" sz="2000" u="none" strike="noStrike" dirty="0">
                          <a:effectLst/>
                          <a:latin typeface="+mj-lt"/>
                        </a:rPr>
                        <a:t>İstanbul</a:t>
                      </a:r>
                      <a:endParaRPr lang="tr-TR" sz="2000" b="0" i="0" u="none" strike="noStrike" dirty="0">
                        <a:effectLst/>
                        <a:latin typeface="+mj-lt"/>
                      </a:endParaRPr>
                    </a:p>
                  </a:txBody>
                  <a:tcPr marL="7587" marR="7587" marT="7584" marB="0" anchor="ctr">
                    <a:solidFill>
                      <a:schemeClr val="bg1">
                        <a:lumMod val="20000"/>
                        <a:lumOff val="80000"/>
                      </a:schemeClr>
                    </a:solidFill>
                  </a:tcPr>
                </a:tc>
                <a:tc>
                  <a:txBody>
                    <a:bodyPr/>
                    <a:lstStyle/>
                    <a:p>
                      <a:pPr algn="ctr" fontAlgn="ctr"/>
                      <a:r>
                        <a:rPr lang="tr-TR" sz="2000" u="none" strike="noStrike" dirty="0">
                          <a:effectLst/>
                          <a:latin typeface="+mj-lt"/>
                        </a:rPr>
                        <a:t>10.031</a:t>
                      </a:r>
                      <a:endParaRPr lang="tr-TR" sz="2000" b="0"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u="none" strike="noStrike" dirty="0">
                          <a:effectLst/>
                          <a:latin typeface="+mj-lt"/>
                        </a:rPr>
                        <a:t>513.910</a:t>
                      </a:r>
                      <a:endParaRPr lang="tr-TR" sz="2000" b="0"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u="none" strike="noStrike" dirty="0">
                          <a:effectLst/>
                          <a:latin typeface="+mj-lt"/>
                        </a:rPr>
                        <a:t>19,5</a:t>
                      </a:r>
                      <a:endParaRPr lang="tr-TR" sz="2000" b="0" i="0" u="none" strike="noStrike" dirty="0">
                        <a:effectLst/>
                        <a:latin typeface="+mj-lt"/>
                      </a:endParaRPr>
                    </a:p>
                  </a:txBody>
                  <a:tcPr marL="7587" marR="7587" marT="7584" marB="0" anchor="ctr">
                    <a:solidFill>
                      <a:schemeClr val="bg1">
                        <a:lumMod val="60000"/>
                        <a:lumOff val="40000"/>
                      </a:schemeClr>
                    </a:solidFill>
                  </a:tcPr>
                </a:tc>
                <a:extLst>
                  <a:ext uri="{0D108BD9-81ED-4DB2-BD59-A6C34878D82A}">
                    <a16:rowId xmlns:a16="http://schemas.microsoft.com/office/drawing/2014/main" val="10014"/>
                  </a:ext>
                </a:extLst>
              </a:tr>
              <a:tr h="312368">
                <a:tc>
                  <a:txBody>
                    <a:bodyPr/>
                    <a:lstStyle/>
                    <a:p>
                      <a:pPr algn="l" fontAlgn="ctr"/>
                      <a:r>
                        <a:rPr lang="tr-TR" sz="2000" u="none" strike="noStrike" dirty="0">
                          <a:effectLst/>
                          <a:latin typeface="+mj-lt"/>
                        </a:rPr>
                        <a:t>İzmir</a:t>
                      </a:r>
                      <a:endParaRPr lang="tr-TR" sz="2000" b="0" i="0" u="none" strike="noStrike" dirty="0">
                        <a:effectLst/>
                        <a:latin typeface="+mj-lt"/>
                      </a:endParaRPr>
                    </a:p>
                  </a:txBody>
                  <a:tcPr marL="7587" marR="7587" marT="7584" marB="0" anchor="ctr">
                    <a:solidFill>
                      <a:schemeClr val="bg1">
                        <a:lumMod val="20000"/>
                        <a:lumOff val="80000"/>
                      </a:schemeClr>
                    </a:solidFill>
                  </a:tcPr>
                </a:tc>
                <a:tc>
                  <a:txBody>
                    <a:bodyPr/>
                    <a:lstStyle/>
                    <a:p>
                      <a:pPr algn="ctr" fontAlgn="ctr"/>
                      <a:r>
                        <a:rPr lang="tr-TR" sz="2000" u="none" strike="noStrike" dirty="0">
                          <a:effectLst/>
                          <a:latin typeface="+mj-lt"/>
                        </a:rPr>
                        <a:t>3.075</a:t>
                      </a:r>
                      <a:endParaRPr lang="tr-TR" sz="2000" b="0"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u="none" strike="noStrike" dirty="0">
                          <a:effectLst/>
                          <a:latin typeface="+mj-lt"/>
                        </a:rPr>
                        <a:t>139.012</a:t>
                      </a:r>
                      <a:endParaRPr lang="tr-TR" sz="2000" b="0" i="0" u="none" strike="noStrike" dirty="0">
                        <a:effectLst/>
                        <a:latin typeface="+mj-lt"/>
                      </a:endParaRPr>
                    </a:p>
                  </a:txBody>
                  <a:tcPr marL="7587" marR="7587" marT="7584" marB="0" anchor="ctr">
                    <a:solidFill>
                      <a:schemeClr val="bg1">
                        <a:lumMod val="60000"/>
                        <a:lumOff val="40000"/>
                      </a:schemeClr>
                    </a:solidFill>
                  </a:tcPr>
                </a:tc>
                <a:tc>
                  <a:txBody>
                    <a:bodyPr/>
                    <a:lstStyle/>
                    <a:p>
                      <a:pPr algn="ctr" fontAlgn="ctr"/>
                      <a:r>
                        <a:rPr lang="tr-TR" sz="2000" u="none" strike="noStrike" dirty="0">
                          <a:effectLst/>
                          <a:latin typeface="+mj-lt"/>
                        </a:rPr>
                        <a:t>22,1</a:t>
                      </a:r>
                      <a:endParaRPr lang="tr-TR" sz="2000" b="0" i="0" u="none" strike="noStrike" dirty="0">
                        <a:effectLst/>
                        <a:latin typeface="+mj-lt"/>
                      </a:endParaRPr>
                    </a:p>
                  </a:txBody>
                  <a:tcPr marL="7587" marR="7587" marT="7584" marB="0" anchor="ctr">
                    <a:solidFill>
                      <a:schemeClr val="bg1">
                        <a:lumMod val="60000"/>
                        <a:lumOff val="40000"/>
                      </a:schemeClr>
                    </a:solidFill>
                  </a:tcPr>
                </a:tc>
                <a:extLst>
                  <a:ext uri="{0D108BD9-81ED-4DB2-BD59-A6C34878D82A}">
                    <a16:rowId xmlns:a16="http://schemas.microsoft.com/office/drawing/2014/main" val="10015"/>
                  </a:ext>
                </a:extLst>
              </a:tr>
              <a:tr h="312368">
                <a:tc gridSpan="4">
                  <a:txBody>
                    <a:bodyPr/>
                    <a:lstStyle/>
                    <a:p>
                      <a:pPr algn="l" fontAlgn="ctr"/>
                      <a:endParaRPr lang="tr-TR" sz="2000" b="1" i="0" u="none" strike="noStrike" dirty="0">
                        <a:effectLst/>
                        <a:latin typeface="+mj-lt"/>
                      </a:endParaRPr>
                    </a:p>
                  </a:txBody>
                  <a:tcPr marL="7587" marR="7587" marT="7584" marB="0" anchor="ctr">
                    <a:solidFill>
                      <a:schemeClr val="bg1">
                        <a:lumMod val="20000"/>
                        <a:lumOff val="80000"/>
                      </a:schemeClr>
                    </a:solidFill>
                  </a:tcPr>
                </a:tc>
                <a:tc hMerge="1">
                  <a:txBody>
                    <a:bodyPr/>
                    <a:lstStyle/>
                    <a:p>
                      <a:endParaRPr lang="tr-TR"/>
                    </a:p>
                  </a:txBody>
                  <a:tcPr/>
                </a:tc>
                <a:tc hMerge="1">
                  <a:txBody>
                    <a:bodyPr/>
                    <a:lstStyle/>
                    <a:p>
                      <a:endParaRPr lang="tr-TR"/>
                    </a:p>
                  </a:txBody>
                  <a:tcPr/>
                </a:tc>
                <a:tc hMerge="1">
                  <a:txBody>
                    <a:bodyPr/>
                    <a:lstStyle/>
                    <a:p>
                      <a:endParaRPr lang="tr-TR" dirty="0"/>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65867323"/>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nvPr>
        </p:nvGraphicFramePr>
        <p:xfrm>
          <a:off x="1992314" y="188913"/>
          <a:ext cx="7559675" cy="6310310"/>
        </p:xfrm>
        <a:graphic>
          <a:graphicData uri="http://schemas.openxmlformats.org/drawingml/2006/table">
            <a:tbl>
              <a:tblPr>
                <a:tableStyleId>{5C22544A-7EE6-4342-B048-85BDC9FD1C3A}</a:tableStyleId>
              </a:tblPr>
              <a:tblGrid>
                <a:gridCol w="770426">
                  <a:extLst>
                    <a:ext uri="{9D8B030D-6E8A-4147-A177-3AD203B41FA5}">
                      <a16:colId xmlns:a16="http://schemas.microsoft.com/office/drawing/2014/main" val="20000"/>
                    </a:ext>
                  </a:extLst>
                </a:gridCol>
                <a:gridCol w="1593521">
                  <a:extLst>
                    <a:ext uri="{9D8B030D-6E8A-4147-A177-3AD203B41FA5}">
                      <a16:colId xmlns:a16="http://schemas.microsoft.com/office/drawing/2014/main" val="20001"/>
                    </a:ext>
                  </a:extLst>
                </a:gridCol>
                <a:gridCol w="2963876">
                  <a:extLst>
                    <a:ext uri="{9D8B030D-6E8A-4147-A177-3AD203B41FA5}">
                      <a16:colId xmlns:a16="http://schemas.microsoft.com/office/drawing/2014/main" val="20002"/>
                    </a:ext>
                  </a:extLst>
                </a:gridCol>
                <a:gridCol w="2231852">
                  <a:extLst>
                    <a:ext uri="{9D8B030D-6E8A-4147-A177-3AD203B41FA5}">
                      <a16:colId xmlns:a16="http://schemas.microsoft.com/office/drawing/2014/main" val="20003"/>
                    </a:ext>
                  </a:extLst>
                </a:gridCol>
              </a:tblGrid>
              <a:tr h="372351">
                <a:tc gridSpan="3">
                  <a:txBody>
                    <a:bodyPr/>
                    <a:lstStyle/>
                    <a:p>
                      <a:pPr algn="l" fontAlgn="ctr"/>
                      <a:r>
                        <a:rPr lang="tr-TR" sz="2400" b="1" u="none" strike="noStrike" dirty="0" err="1" smtClean="0">
                          <a:solidFill>
                            <a:schemeClr val="tx2"/>
                          </a:solidFill>
                          <a:effectLst/>
                        </a:rPr>
                        <a:t>Adolescent</a:t>
                      </a:r>
                      <a:r>
                        <a:rPr lang="tr-TR" sz="2400" b="1" u="none" strike="noStrike" dirty="0" smtClean="0">
                          <a:solidFill>
                            <a:schemeClr val="tx2"/>
                          </a:solidFill>
                          <a:effectLst/>
                        </a:rPr>
                        <a:t> </a:t>
                      </a:r>
                      <a:r>
                        <a:rPr lang="tr-TR" sz="2400" b="1" u="none" strike="noStrike" dirty="0" err="1" smtClean="0">
                          <a:solidFill>
                            <a:schemeClr val="tx2"/>
                          </a:solidFill>
                          <a:effectLst/>
                        </a:rPr>
                        <a:t>Birth</a:t>
                      </a:r>
                      <a:r>
                        <a:rPr lang="tr-TR" sz="2400" b="1" u="none" strike="noStrike" dirty="0" smtClean="0">
                          <a:solidFill>
                            <a:schemeClr val="tx2"/>
                          </a:solidFill>
                          <a:effectLst/>
                        </a:rPr>
                        <a:t> </a:t>
                      </a:r>
                      <a:r>
                        <a:rPr lang="tr-TR" sz="2400" b="1" u="none" strike="noStrike" dirty="0" err="1" smtClean="0">
                          <a:solidFill>
                            <a:schemeClr val="tx2"/>
                          </a:solidFill>
                          <a:effectLst/>
                        </a:rPr>
                        <a:t>Rates</a:t>
                      </a:r>
                      <a:r>
                        <a:rPr lang="tr-TR" sz="2400" b="1" u="none" strike="noStrike" dirty="0" smtClean="0">
                          <a:solidFill>
                            <a:schemeClr val="tx2"/>
                          </a:solidFill>
                          <a:effectLst/>
                        </a:rPr>
                        <a:t> </a:t>
                      </a:r>
                      <a:r>
                        <a:rPr lang="tr-TR" sz="2400" b="1" u="none" strike="noStrike" dirty="0" err="1" smtClean="0">
                          <a:solidFill>
                            <a:schemeClr val="tx2"/>
                          </a:solidFill>
                          <a:effectLst/>
                        </a:rPr>
                        <a:t>yearly</a:t>
                      </a:r>
                      <a:r>
                        <a:rPr lang="sv-SE" sz="2400" b="1" u="none" strike="noStrike" dirty="0" smtClean="0">
                          <a:solidFill>
                            <a:schemeClr val="tx2"/>
                          </a:solidFill>
                          <a:effectLst/>
                        </a:rPr>
                        <a:t> 2001-201</a:t>
                      </a:r>
                      <a:r>
                        <a:rPr lang="tr-TR" sz="2400" b="1" u="none" strike="noStrike" dirty="0" smtClean="0">
                          <a:solidFill>
                            <a:schemeClr val="tx2"/>
                          </a:solidFill>
                          <a:effectLst/>
                        </a:rPr>
                        <a:t>4</a:t>
                      </a:r>
                      <a:endParaRPr lang="sv-SE" sz="2400" b="1" i="0" u="none" strike="noStrike" dirty="0">
                        <a:solidFill>
                          <a:schemeClr val="tx2"/>
                        </a:solidFill>
                        <a:effectLst/>
                        <a:latin typeface="Arial"/>
                      </a:endParaRPr>
                    </a:p>
                  </a:txBody>
                  <a:tcPr marL="6576" marR="6576" marT="6579" marB="0" anchor="ctr">
                    <a:solidFill>
                      <a:schemeClr val="bg1">
                        <a:lumMod val="50000"/>
                      </a:schemeClr>
                    </a:solidFill>
                  </a:tcPr>
                </a:tc>
                <a:tc hMerge="1">
                  <a:txBody>
                    <a:bodyPr/>
                    <a:lstStyle/>
                    <a:p>
                      <a:endParaRPr lang="tr-TR"/>
                    </a:p>
                  </a:txBody>
                  <a:tcPr/>
                </a:tc>
                <a:tc hMerge="1">
                  <a:txBody>
                    <a:bodyPr/>
                    <a:lstStyle/>
                    <a:p>
                      <a:endParaRPr lang="tr-TR"/>
                    </a:p>
                  </a:txBody>
                  <a:tcPr/>
                </a:tc>
                <a:tc>
                  <a:txBody>
                    <a:bodyPr/>
                    <a:lstStyle/>
                    <a:p>
                      <a:pPr algn="r" fontAlgn="ctr"/>
                      <a:endParaRPr lang="tr-TR" sz="2000" b="0" i="0" u="none" strike="noStrike" dirty="0">
                        <a:solidFill>
                          <a:srgbClr val="000000"/>
                        </a:solidFill>
                        <a:effectLst/>
                        <a:latin typeface="Arial"/>
                      </a:endParaRPr>
                    </a:p>
                  </a:txBody>
                  <a:tcPr marL="6576" marR="6576" marT="6579" marB="0" anchor="ctr"/>
                </a:tc>
                <a:extLst>
                  <a:ext uri="{0D108BD9-81ED-4DB2-BD59-A6C34878D82A}">
                    <a16:rowId xmlns:a16="http://schemas.microsoft.com/office/drawing/2014/main" val="10000"/>
                  </a:ext>
                </a:extLst>
              </a:tr>
              <a:tr h="994974">
                <a:tc>
                  <a:txBody>
                    <a:bodyPr/>
                    <a:lstStyle/>
                    <a:p>
                      <a:pPr algn="ctr" fontAlgn="ctr"/>
                      <a:r>
                        <a:rPr lang="tr-TR" sz="2000" u="none" strike="noStrike" dirty="0" err="1" smtClean="0">
                          <a:effectLst/>
                        </a:rPr>
                        <a:t>Year</a:t>
                      </a:r>
                      <a:endParaRPr lang="tr-TR" sz="2000" b="1"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smtClean="0">
                          <a:effectLst/>
                        </a:rPr>
                        <a:t>No of </a:t>
                      </a:r>
                      <a:r>
                        <a:rPr lang="tr-TR" sz="2000" u="none" strike="noStrike" dirty="0" err="1" smtClean="0">
                          <a:effectLst/>
                        </a:rPr>
                        <a:t>deliveries</a:t>
                      </a:r>
                      <a:endParaRPr lang="en-US" sz="2000" b="1"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en-US" sz="2000" u="none" strike="noStrike" dirty="0">
                          <a:effectLst/>
                        </a:rPr>
                        <a:t>15-19 </a:t>
                      </a:r>
                      <a:r>
                        <a:rPr lang="tr-TR" sz="2000" u="none" strike="noStrike" dirty="0" err="1" smtClean="0">
                          <a:effectLst/>
                        </a:rPr>
                        <a:t>years</a:t>
                      </a:r>
                      <a:r>
                        <a:rPr lang="tr-TR" sz="2000" u="none" strike="noStrike" dirty="0" smtClean="0">
                          <a:effectLst/>
                        </a:rPr>
                        <a:t> </a:t>
                      </a:r>
                      <a:r>
                        <a:rPr lang="tr-TR" sz="2000" u="none" strike="noStrike" dirty="0" err="1" smtClean="0">
                          <a:effectLst/>
                        </a:rPr>
                        <a:t>old</a:t>
                      </a:r>
                      <a:endParaRPr lang="tr-TR" sz="2000" u="none" strike="noStrike" dirty="0" smtClean="0">
                        <a:effectLst/>
                      </a:endParaRPr>
                    </a:p>
                    <a:p>
                      <a:pPr algn="ctr" fontAlgn="ctr"/>
                      <a:r>
                        <a:rPr lang="tr-TR" sz="2000" u="none" strike="noStrike" dirty="0" smtClean="0">
                          <a:effectLst/>
                        </a:rPr>
                        <a:t> </a:t>
                      </a:r>
                      <a:r>
                        <a:rPr lang="tr-TR" sz="2000" u="none" strike="noStrike" dirty="0" err="1" smtClean="0">
                          <a:effectLst/>
                        </a:rPr>
                        <a:t>population</a:t>
                      </a:r>
                      <a:endParaRPr lang="en-US" sz="2000" b="1"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err="1" smtClean="0">
                          <a:effectLst/>
                        </a:rPr>
                        <a:t>Adolescent</a:t>
                      </a:r>
                      <a:r>
                        <a:rPr lang="tr-TR" sz="2000" u="none" strike="noStrike" dirty="0" smtClean="0">
                          <a:effectLst/>
                        </a:rPr>
                        <a:t> </a:t>
                      </a:r>
                      <a:r>
                        <a:rPr lang="tr-TR" sz="2000" u="none" strike="noStrike" dirty="0" err="1" smtClean="0">
                          <a:effectLst/>
                        </a:rPr>
                        <a:t>Birth</a:t>
                      </a:r>
                      <a:r>
                        <a:rPr lang="tr-TR" sz="2000" u="none" strike="noStrike" dirty="0" smtClean="0">
                          <a:effectLst/>
                        </a:rPr>
                        <a:t> Rate</a:t>
                      </a:r>
                      <a:r>
                        <a:rPr lang="tr-TR" sz="2000" u="none" strike="noStrike" dirty="0">
                          <a:effectLst/>
                        </a:rPr>
                        <a:t/>
                      </a:r>
                      <a:br>
                        <a:rPr lang="tr-TR" sz="2000" u="none" strike="noStrike" dirty="0">
                          <a:effectLst/>
                        </a:rPr>
                      </a:br>
                      <a:r>
                        <a:rPr lang="tr-TR" sz="2000" u="none" strike="noStrike" dirty="0">
                          <a:effectLst/>
                        </a:rPr>
                        <a:t> (‰)</a:t>
                      </a:r>
                      <a:endParaRPr lang="tr-TR" sz="2000" b="1" i="0" u="none" strike="noStrike" dirty="0">
                        <a:solidFill>
                          <a:srgbClr val="000000"/>
                        </a:solidFill>
                        <a:effectLst/>
                        <a:latin typeface="Arial"/>
                      </a:endParaRPr>
                    </a:p>
                  </a:txBody>
                  <a:tcPr marL="6576" marR="6576" marT="6579" marB="0" anchor="ctr">
                    <a:solidFill>
                      <a:schemeClr val="bg1">
                        <a:lumMod val="40000"/>
                        <a:lumOff val="60000"/>
                      </a:schemeClr>
                    </a:solidFill>
                  </a:tcPr>
                </a:tc>
                <a:extLst>
                  <a:ext uri="{0D108BD9-81ED-4DB2-BD59-A6C34878D82A}">
                    <a16:rowId xmlns:a16="http://schemas.microsoft.com/office/drawing/2014/main" val="10001"/>
                  </a:ext>
                </a:extLst>
              </a:tr>
              <a:tr h="356763">
                <a:tc>
                  <a:txBody>
                    <a:bodyPr/>
                    <a:lstStyle/>
                    <a:p>
                      <a:pPr algn="ctr" fontAlgn="ctr"/>
                      <a:r>
                        <a:rPr lang="tr-TR" sz="2000" u="none" strike="noStrike" dirty="0">
                          <a:effectLst/>
                        </a:rPr>
                        <a:t>2001 </a:t>
                      </a:r>
                      <a:endParaRPr lang="tr-TR" sz="2000" b="1"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154.322</a:t>
                      </a:r>
                      <a:endParaRPr lang="tr-TR" sz="2000" b="0"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3.132.000</a:t>
                      </a:r>
                      <a:endParaRPr lang="tr-TR" sz="2000" b="0"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49,3</a:t>
                      </a:r>
                      <a:endParaRPr lang="tr-TR" sz="2000" b="0" i="0" u="none" strike="noStrike" dirty="0">
                        <a:solidFill>
                          <a:srgbClr val="000000"/>
                        </a:solidFill>
                        <a:effectLst/>
                        <a:latin typeface="Arial"/>
                      </a:endParaRPr>
                    </a:p>
                  </a:txBody>
                  <a:tcPr marL="6576" marR="6576" marT="6579" marB="0" anchor="ctr">
                    <a:solidFill>
                      <a:schemeClr val="bg1">
                        <a:lumMod val="40000"/>
                        <a:lumOff val="60000"/>
                      </a:schemeClr>
                    </a:solidFill>
                  </a:tcPr>
                </a:tc>
                <a:extLst>
                  <a:ext uri="{0D108BD9-81ED-4DB2-BD59-A6C34878D82A}">
                    <a16:rowId xmlns:a16="http://schemas.microsoft.com/office/drawing/2014/main" val="10002"/>
                  </a:ext>
                </a:extLst>
              </a:tr>
              <a:tr h="356763">
                <a:tc>
                  <a:txBody>
                    <a:bodyPr/>
                    <a:lstStyle/>
                    <a:p>
                      <a:pPr algn="ctr" fontAlgn="ctr"/>
                      <a:r>
                        <a:rPr lang="tr-TR" sz="2000" u="none" strike="noStrike" dirty="0">
                          <a:effectLst/>
                        </a:rPr>
                        <a:t>2002 </a:t>
                      </a:r>
                      <a:endParaRPr lang="tr-TR" sz="2000" b="1"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a:effectLst/>
                        </a:rPr>
                        <a:t>135.104</a:t>
                      </a:r>
                      <a:endParaRPr lang="tr-TR" sz="2000" b="0" i="0" u="none" strike="noStrike">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3.099.000</a:t>
                      </a:r>
                      <a:endParaRPr lang="tr-TR" sz="2000" b="0"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43,6</a:t>
                      </a:r>
                      <a:endParaRPr lang="tr-TR" sz="2000" b="0" i="0" u="none" strike="noStrike" dirty="0">
                        <a:solidFill>
                          <a:srgbClr val="000000"/>
                        </a:solidFill>
                        <a:effectLst/>
                        <a:latin typeface="Arial"/>
                      </a:endParaRPr>
                    </a:p>
                  </a:txBody>
                  <a:tcPr marL="6576" marR="6576" marT="6579" marB="0" anchor="ctr">
                    <a:solidFill>
                      <a:schemeClr val="bg1">
                        <a:lumMod val="40000"/>
                        <a:lumOff val="60000"/>
                      </a:schemeClr>
                    </a:solidFill>
                  </a:tcPr>
                </a:tc>
                <a:extLst>
                  <a:ext uri="{0D108BD9-81ED-4DB2-BD59-A6C34878D82A}">
                    <a16:rowId xmlns:a16="http://schemas.microsoft.com/office/drawing/2014/main" val="10003"/>
                  </a:ext>
                </a:extLst>
              </a:tr>
              <a:tr h="356763">
                <a:tc>
                  <a:txBody>
                    <a:bodyPr/>
                    <a:lstStyle/>
                    <a:p>
                      <a:pPr algn="ctr" fontAlgn="ctr"/>
                      <a:r>
                        <a:rPr lang="tr-TR" sz="2000" u="none" strike="noStrike" dirty="0">
                          <a:effectLst/>
                        </a:rPr>
                        <a:t>2003 </a:t>
                      </a:r>
                      <a:endParaRPr lang="tr-TR" sz="2000" b="1"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a:effectLst/>
                        </a:rPr>
                        <a:t>123.999</a:t>
                      </a:r>
                      <a:endParaRPr lang="tr-TR" sz="2000" b="0" i="0" u="none" strike="noStrike">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3.066.000</a:t>
                      </a:r>
                      <a:endParaRPr lang="tr-TR" sz="2000" b="0"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40,4</a:t>
                      </a:r>
                      <a:endParaRPr lang="tr-TR" sz="2000" b="0" i="0" u="none" strike="noStrike" dirty="0">
                        <a:solidFill>
                          <a:srgbClr val="000000"/>
                        </a:solidFill>
                        <a:effectLst/>
                        <a:latin typeface="Arial"/>
                      </a:endParaRPr>
                    </a:p>
                  </a:txBody>
                  <a:tcPr marL="6576" marR="6576" marT="6579" marB="0" anchor="ctr">
                    <a:solidFill>
                      <a:schemeClr val="bg1">
                        <a:lumMod val="40000"/>
                        <a:lumOff val="60000"/>
                      </a:schemeClr>
                    </a:solidFill>
                  </a:tcPr>
                </a:tc>
                <a:extLst>
                  <a:ext uri="{0D108BD9-81ED-4DB2-BD59-A6C34878D82A}">
                    <a16:rowId xmlns:a16="http://schemas.microsoft.com/office/drawing/2014/main" val="10004"/>
                  </a:ext>
                </a:extLst>
              </a:tr>
              <a:tr h="356763">
                <a:tc>
                  <a:txBody>
                    <a:bodyPr/>
                    <a:lstStyle/>
                    <a:p>
                      <a:pPr algn="ctr" fontAlgn="ctr"/>
                      <a:r>
                        <a:rPr lang="tr-TR" sz="2000" u="none" strike="noStrike" dirty="0">
                          <a:effectLst/>
                        </a:rPr>
                        <a:t>2004 </a:t>
                      </a:r>
                      <a:endParaRPr lang="tr-TR" sz="2000" b="1"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a:effectLst/>
                        </a:rPr>
                        <a:t>123.834</a:t>
                      </a:r>
                      <a:endParaRPr lang="tr-TR" sz="2000" b="0" i="0" u="none" strike="noStrike">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3.051.000</a:t>
                      </a:r>
                      <a:endParaRPr lang="tr-TR" sz="2000" b="0"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40,6</a:t>
                      </a:r>
                      <a:endParaRPr lang="tr-TR" sz="2000" b="0" i="0" u="none" strike="noStrike" dirty="0">
                        <a:solidFill>
                          <a:srgbClr val="000000"/>
                        </a:solidFill>
                        <a:effectLst/>
                        <a:latin typeface="Arial"/>
                      </a:endParaRPr>
                    </a:p>
                  </a:txBody>
                  <a:tcPr marL="6576" marR="6576" marT="6579" marB="0" anchor="ctr">
                    <a:solidFill>
                      <a:schemeClr val="bg1">
                        <a:lumMod val="40000"/>
                        <a:lumOff val="60000"/>
                      </a:schemeClr>
                    </a:solidFill>
                  </a:tcPr>
                </a:tc>
                <a:extLst>
                  <a:ext uri="{0D108BD9-81ED-4DB2-BD59-A6C34878D82A}">
                    <a16:rowId xmlns:a16="http://schemas.microsoft.com/office/drawing/2014/main" val="10005"/>
                  </a:ext>
                </a:extLst>
              </a:tr>
              <a:tr h="356763">
                <a:tc>
                  <a:txBody>
                    <a:bodyPr/>
                    <a:lstStyle/>
                    <a:p>
                      <a:pPr algn="ctr" fontAlgn="ctr"/>
                      <a:r>
                        <a:rPr lang="tr-TR" sz="2000" u="none" strike="noStrike" dirty="0">
                          <a:effectLst/>
                        </a:rPr>
                        <a:t>2005 </a:t>
                      </a:r>
                      <a:endParaRPr lang="tr-TR" sz="2000" b="1"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a:effectLst/>
                        </a:rPr>
                        <a:t>123.475</a:t>
                      </a:r>
                      <a:endParaRPr lang="tr-TR" sz="2000" b="0" i="0" u="none" strike="noStrike">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3.035.000</a:t>
                      </a:r>
                      <a:endParaRPr lang="tr-TR" sz="2000" b="0"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40,7</a:t>
                      </a:r>
                      <a:endParaRPr lang="tr-TR" sz="2000" b="0" i="0" u="none" strike="noStrike" dirty="0">
                        <a:solidFill>
                          <a:srgbClr val="000000"/>
                        </a:solidFill>
                        <a:effectLst/>
                        <a:latin typeface="Arial"/>
                      </a:endParaRPr>
                    </a:p>
                  </a:txBody>
                  <a:tcPr marL="6576" marR="6576" marT="6579" marB="0" anchor="ctr">
                    <a:solidFill>
                      <a:schemeClr val="bg1">
                        <a:lumMod val="40000"/>
                        <a:lumOff val="60000"/>
                      </a:schemeClr>
                    </a:solidFill>
                  </a:tcPr>
                </a:tc>
                <a:extLst>
                  <a:ext uri="{0D108BD9-81ED-4DB2-BD59-A6C34878D82A}">
                    <a16:rowId xmlns:a16="http://schemas.microsoft.com/office/drawing/2014/main" val="10006"/>
                  </a:ext>
                </a:extLst>
              </a:tr>
              <a:tr h="356763">
                <a:tc>
                  <a:txBody>
                    <a:bodyPr/>
                    <a:lstStyle/>
                    <a:p>
                      <a:pPr algn="ctr" fontAlgn="ctr"/>
                      <a:r>
                        <a:rPr lang="tr-TR" sz="2000" u="none" strike="noStrike" dirty="0">
                          <a:effectLst/>
                        </a:rPr>
                        <a:t>2006 </a:t>
                      </a:r>
                      <a:endParaRPr lang="tr-TR" sz="2000" b="1"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a:effectLst/>
                        </a:rPr>
                        <a:t>121.572</a:t>
                      </a:r>
                      <a:endParaRPr lang="tr-TR" sz="2000" b="0" i="0" u="none" strike="noStrike">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3.019.000</a:t>
                      </a:r>
                      <a:endParaRPr lang="tr-TR" sz="2000" b="0"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40,3</a:t>
                      </a:r>
                      <a:endParaRPr lang="tr-TR" sz="2000" b="0" i="0" u="none" strike="noStrike" dirty="0">
                        <a:solidFill>
                          <a:srgbClr val="000000"/>
                        </a:solidFill>
                        <a:effectLst/>
                        <a:latin typeface="Arial"/>
                      </a:endParaRPr>
                    </a:p>
                  </a:txBody>
                  <a:tcPr marL="6576" marR="6576" marT="6579" marB="0" anchor="ctr">
                    <a:solidFill>
                      <a:schemeClr val="bg1">
                        <a:lumMod val="40000"/>
                        <a:lumOff val="60000"/>
                      </a:schemeClr>
                    </a:solidFill>
                  </a:tcPr>
                </a:tc>
                <a:extLst>
                  <a:ext uri="{0D108BD9-81ED-4DB2-BD59-A6C34878D82A}">
                    <a16:rowId xmlns:a16="http://schemas.microsoft.com/office/drawing/2014/main" val="10007"/>
                  </a:ext>
                </a:extLst>
              </a:tr>
              <a:tr h="356763">
                <a:tc>
                  <a:txBody>
                    <a:bodyPr/>
                    <a:lstStyle/>
                    <a:p>
                      <a:pPr algn="ctr" fontAlgn="ctr"/>
                      <a:r>
                        <a:rPr lang="tr-TR" sz="2000" u="none" strike="noStrike" dirty="0">
                          <a:effectLst/>
                        </a:rPr>
                        <a:t>2007 </a:t>
                      </a:r>
                      <a:endParaRPr lang="tr-TR" sz="2000" b="1"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a:effectLst/>
                        </a:rPr>
                        <a:t>119.962</a:t>
                      </a:r>
                      <a:endParaRPr lang="tr-TR" sz="2000" b="0" i="0" u="none" strike="noStrike">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3.001.000</a:t>
                      </a:r>
                      <a:endParaRPr lang="tr-TR" sz="2000" b="0"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40,0</a:t>
                      </a:r>
                      <a:endParaRPr lang="tr-TR" sz="2000" b="0" i="0" u="none" strike="noStrike" dirty="0">
                        <a:solidFill>
                          <a:srgbClr val="000000"/>
                        </a:solidFill>
                        <a:effectLst/>
                        <a:latin typeface="Arial"/>
                      </a:endParaRPr>
                    </a:p>
                  </a:txBody>
                  <a:tcPr marL="6576" marR="6576" marT="6579" marB="0" anchor="ctr">
                    <a:solidFill>
                      <a:schemeClr val="bg1">
                        <a:lumMod val="40000"/>
                        <a:lumOff val="60000"/>
                      </a:schemeClr>
                    </a:solidFill>
                  </a:tcPr>
                </a:tc>
                <a:extLst>
                  <a:ext uri="{0D108BD9-81ED-4DB2-BD59-A6C34878D82A}">
                    <a16:rowId xmlns:a16="http://schemas.microsoft.com/office/drawing/2014/main" val="10008"/>
                  </a:ext>
                </a:extLst>
              </a:tr>
              <a:tr h="356763">
                <a:tc>
                  <a:txBody>
                    <a:bodyPr/>
                    <a:lstStyle/>
                    <a:p>
                      <a:pPr algn="ctr" fontAlgn="ctr"/>
                      <a:r>
                        <a:rPr lang="tr-TR" sz="2000" u="none" strike="noStrike" dirty="0">
                          <a:effectLst/>
                        </a:rPr>
                        <a:t>2008 </a:t>
                      </a:r>
                      <a:endParaRPr lang="tr-TR" sz="2000" b="1"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a:effectLst/>
                        </a:rPr>
                        <a:t>118.759</a:t>
                      </a:r>
                      <a:endParaRPr lang="tr-TR" sz="2000" b="0" i="0" u="none" strike="noStrike">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2.985.000</a:t>
                      </a:r>
                      <a:endParaRPr lang="tr-TR" sz="2000" b="0"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39,8</a:t>
                      </a:r>
                      <a:endParaRPr lang="tr-TR" sz="2000" b="0" i="0" u="none" strike="noStrike" dirty="0">
                        <a:solidFill>
                          <a:srgbClr val="000000"/>
                        </a:solidFill>
                        <a:effectLst/>
                        <a:latin typeface="Arial"/>
                      </a:endParaRPr>
                    </a:p>
                  </a:txBody>
                  <a:tcPr marL="6576" marR="6576" marT="6579" marB="0" anchor="ctr">
                    <a:solidFill>
                      <a:schemeClr val="bg1">
                        <a:lumMod val="40000"/>
                        <a:lumOff val="60000"/>
                      </a:schemeClr>
                    </a:solidFill>
                  </a:tcPr>
                </a:tc>
                <a:extLst>
                  <a:ext uri="{0D108BD9-81ED-4DB2-BD59-A6C34878D82A}">
                    <a16:rowId xmlns:a16="http://schemas.microsoft.com/office/drawing/2014/main" val="10009"/>
                  </a:ext>
                </a:extLst>
              </a:tr>
              <a:tr h="356763">
                <a:tc>
                  <a:txBody>
                    <a:bodyPr/>
                    <a:lstStyle/>
                    <a:p>
                      <a:pPr algn="ctr" fontAlgn="ctr"/>
                      <a:r>
                        <a:rPr lang="tr-TR" sz="2000" u="none" strike="noStrike" dirty="0">
                          <a:effectLst/>
                        </a:rPr>
                        <a:t>2009 </a:t>
                      </a:r>
                      <a:endParaRPr lang="tr-TR" sz="2000" b="1"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a:effectLst/>
                        </a:rPr>
                        <a:t>110.505</a:t>
                      </a:r>
                      <a:endParaRPr lang="tr-TR" sz="2000" b="0" i="0" u="none" strike="noStrike">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3.025.257</a:t>
                      </a:r>
                      <a:endParaRPr lang="tr-TR" sz="2000" b="0"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36,5</a:t>
                      </a:r>
                      <a:endParaRPr lang="tr-TR" sz="2000" b="0" i="0" u="none" strike="noStrike" dirty="0">
                        <a:solidFill>
                          <a:srgbClr val="000000"/>
                        </a:solidFill>
                        <a:effectLst/>
                        <a:latin typeface="Arial"/>
                      </a:endParaRPr>
                    </a:p>
                  </a:txBody>
                  <a:tcPr marL="6576" marR="6576" marT="6579" marB="0" anchor="ctr">
                    <a:solidFill>
                      <a:schemeClr val="bg1">
                        <a:lumMod val="40000"/>
                        <a:lumOff val="60000"/>
                      </a:schemeClr>
                    </a:solidFill>
                  </a:tcPr>
                </a:tc>
                <a:extLst>
                  <a:ext uri="{0D108BD9-81ED-4DB2-BD59-A6C34878D82A}">
                    <a16:rowId xmlns:a16="http://schemas.microsoft.com/office/drawing/2014/main" val="10010"/>
                  </a:ext>
                </a:extLst>
              </a:tr>
              <a:tr h="356763">
                <a:tc>
                  <a:txBody>
                    <a:bodyPr/>
                    <a:lstStyle/>
                    <a:p>
                      <a:pPr algn="ctr" fontAlgn="ctr"/>
                      <a:r>
                        <a:rPr lang="tr-TR" sz="2000" u="none" strike="noStrike" dirty="0">
                          <a:effectLst/>
                        </a:rPr>
                        <a:t>2010 </a:t>
                      </a:r>
                      <a:endParaRPr lang="tr-TR" sz="2000" b="1"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a:effectLst/>
                        </a:rPr>
                        <a:t>101.220</a:t>
                      </a:r>
                      <a:endParaRPr lang="tr-TR" sz="2000" b="0" i="0" u="none" strike="noStrike">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3.047.707</a:t>
                      </a:r>
                      <a:endParaRPr lang="tr-TR" sz="2000" b="0"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33,2</a:t>
                      </a:r>
                      <a:endParaRPr lang="tr-TR" sz="2000" b="0" i="0" u="none" strike="noStrike" dirty="0">
                        <a:solidFill>
                          <a:srgbClr val="000000"/>
                        </a:solidFill>
                        <a:effectLst/>
                        <a:latin typeface="Arial"/>
                      </a:endParaRPr>
                    </a:p>
                  </a:txBody>
                  <a:tcPr marL="6576" marR="6576" marT="6579" marB="0" anchor="ctr">
                    <a:solidFill>
                      <a:schemeClr val="bg1">
                        <a:lumMod val="40000"/>
                        <a:lumOff val="60000"/>
                      </a:schemeClr>
                    </a:solidFill>
                  </a:tcPr>
                </a:tc>
                <a:extLst>
                  <a:ext uri="{0D108BD9-81ED-4DB2-BD59-A6C34878D82A}">
                    <a16:rowId xmlns:a16="http://schemas.microsoft.com/office/drawing/2014/main" val="10011"/>
                  </a:ext>
                </a:extLst>
              </a:tr>
              <a:tr h="356763">
                <a:tc>
                  <a:txBody>
                    <a:bodyPr/>
                    <a:lstStyle/>
                    <a:p>
                      <a:pPr algn="ctr" fontAlgn="ctr"/>
                      <a:r>
                        <a:rPr lang="tr-TR" sz="2000" u="none" strike="noStrike" dirty="0">
                          <a:effectLst/>
                        </a:rPr>
                        <a:t>2011 </a:t>
                      </a:r>
                      <a:endParaRPr lang="tr-TR" sz="2000" b="1"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a:effectLst/>
                        </a:rPr>
                        <a:t>95.280</a:t>
                      </a:r>
                      <a:endParaRPr lang="tr-TR" sz="2000" b="0" i="0" u="none" strike="noStrike">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3.067.737</a:t>
                      </a:r>
                      <a:endParaRPr lang="tr-TR" sz="2000" b="0"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31,1</a:t>
                      </a:r>
                      <a:endParaRPr lang="tr-TR" sz="2000" b="0" i="0" u="none" strike="noStrike" dirty="0">
                        <a:solidFill>
                          <a:srgbClr val="000000"/>
                        </a:solidFill>
                        <a:effectLst/>
                        <a:latin typeface="Arial"/>
                      </a:endParaRPr>
                    </a:p>
                  </a:txBody>
                  <a:tcPr marL="6576" marR="6576" marT="6579" marB="0" anchor="ctr">
                    <a:solidFill>
                      <a:schemeClr val="bg1">
                        <a:lumMod val="40000"/>
                        <a:lumOff val="60000"/>
                      </a:schemeClr>
                    </a:solidFill>
                  </a:tcPr>
                </a:tc>
                <a:extLst>
                  <a:ext uri="{0D108BD9-81ED-4DB2-BD59-A6C34878D82A}">
                    <a16:rowId xmlns:a16="http://schemas.microsoft.com/office/drawing/2014/main" val="10012"/>
                  </a:ext>
                </a:extLst>
              </a:tr>
              <a:tr h="356763">
                <a:tc>
                  <a:txBody>
                    <a:bodyPr/>
                    <a:lstStyle/>
                    <a:p>
                      <a:pPr algn="ctr" fontAlgn="ctr"/>
                      <a:r>
                        <a:rPr lang="tr-TR" sz="2000" u="none" strike="noStrike" dirty="0">
                          <a:effectLst/>
                        </a:rPr>
                        <a:t>2012 </a:t>
                      </a:r>
                      <a:endParaRPr lang="tr-TR" sz="2000" b="1"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91.114</a:t>
                      </a:r>
                      <a:endParaRPr lang="tr-TR" sz="2000" b="0"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3.098.038</a:t>
                      </a:r>
                      <a:endParaRPr lang="tr-TR" sz="2000" b="0" i="0" u="none" strike="noStrike" dirty="0">
                        <a:solidFill>
                          <a:srgbClr val="000000"/>
                        </a:solidFill>
                        <a:effectLst/>
                        <a:latin typeface="Arial"/>
                      </a:endParaRPr>
                    </a:p>
                  </a:txBody>
                  <a:tcPr marL="6576" marR="6576" marT="6579" marB="0" anchor="ctr">
                    <a:solidFill>
                      <a:schemeClr val="bg1">
                        <a:lumMod val="20000"/>
                        <a:lumOff val="80000"/>
                      </a:schemeClr>
                    </a:solidFill>
                  </a:tcPr>
                </a:tc>
                <a:tc>
                  <a:txBody>
                    <a:bodyPr/>
                    <a:lstStyle/>
                    <a:p>
                      <a:pPr algn="ctr" fontAlgn="ctr"/>
                      <a:r>
                        <a:rPr lang="tr-TR" sz="2000" u="none" strike="noStrike" dirty="0">
                          <a:effectLst/>
                        </a:rPr>
                        <a:t>29,4</a:t>
                      </a:r>
                      <a:endParaRPr lang="tr-TR" sz="2000" b="0" i="0" u="none" strike="noStrike" dirty="0">
                        <a:solidFill>
                          <a:srgbClr val="000000"/>
                        </a:solidFill>
                        <a:effectLst/>
                        <a:latin typeface="Arial"/>
                      </a:endParaRPr>
                    </a:p>
                  </a:txBody>
                  <a:tcPr marL="6576" marR="6576" marT="6579" marB="0" anchor="ctr">
                    <a:solidFill>
                      <a:schemeClr val="bg1">
                        <a:lumMod val="40000"/>
                        <a:lumOff val="60000"/>
                      </a:schemeClr>
                    </a:solidFill>
                  </a:tcPr>
                </a:tc>
                <a:extLst>
                  <a:ext uri="{0D108BD9-81ED-4DB2-BD59-A6C34878D82A}">
                    <a16:rowId xmlns:a16="http://schemas.microsoft.com/office/drawing/2014/main" val="10013"/>
                  </a:ext>
                </a:extLst>
              </a:tr>
              <a:tr h="661829">
                <a:tc gridSpan="4">
                  <a:txBody>
                    <a:bodyPr/>
                    <a:lstStyle/>
                    <a:p>
                      <a:pPr algn="l" fontAlgn="ctr"/>
                      <a:r>
                        <a:rPr lang="tr-TR" sz="2000" u="none" strike="noStrike" dirty="0" smtClean="0">
                          <a:effectLst/>
                        </a:rPr>
                        <a:t>TÜİK</a:t>
                      </a:r>
                      <a:r>
                        <a:rPr lang="tr-TR" sz="2000" u="none" strike="noStrike" dirty="0">
                          <a:effectLst/>
                        </a:rPr>
                        <a:t>, </a:t>
                      </a:r>
                      <a:r>
                        <a:rPr lang="tr-TR" sz="2000" u="none" strike="noStrike" dirty="0" smtClean="0">
                          <a:effectLst/>
                        </a:rPr>
                        <a:t>2014.</a:t>
                      </a:r>
                      <a:endParaRPr lang="tr-TR" sz="2000" b="1" i="0" u="none" strike="noStrike" dirty="0">
                        <a:solidFill>
                          <a:srgbClr val="000000"/>
                        </a:solidFill>
                        <a:effectLst/>
                        <a:latin typeface="Arial"/>
                      </a:endParaRPr>
                    </a:p>
                  </a:txBody>
                  <a:tcPr marL="6576" marR="6576" marT="6579" marB="0" anchor="ctr">
                    <a:solidFill>
                      <a:schemeClr val="bg1">
                        <a:lumMod val="40000"/>
                        <a:lumOff val="60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14"/>
                  </a:ext>
                </a:extLst>
              </a:tr>
            </a:tbl>
          </a:graphicData>
        </a:graphic>
      </p:graphicFrame>
      <p:sp>
        <p:nvSpPr>
          <p:cNvPr id="6" name="Aşağı Ok 5"/>
          <p:cNvSpPr/>
          <p:nvPr/>
        </p:nvSpPr>
        <p:spPr>
          <a:xfrm>
            <a:off x="9696450" y="1196976"/>
            <a:ext cx="647700" cy="3889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dirty="0">
              <a:solidFill>
                <a:srgbClr val="FF0000"/>
              </a:solidFill>
            </a:endParaRPr>
          </a:p>
        </p:txBody>
      </p:sp>
    </p:spTree>
    <p:extLst>
      <p:ext uri="{BB962C8B-B14F-4D97-AF65-F5344CB8AC3E}">
        <p14:creationId xmlns:p14="http://schemas.microsoft.com/office/powerpoint/2010/main" val="827890041"/>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CA" dirty="0" smtClean="0"/>
              <a:t>Underlying causes</a:t>
            </a:r>
            <a:endParaRPr lang="en-CA" dirty="0"/>
          </a:p>
        </p:txBody>
      </p:sp>
      <p:sp>
        <p:nvSpPr>
          <p:cNvPr id="3" name="İçerik Yer Tutucusu 2"/>
          <p:cNvSpPr>
            <a:spLocks noGrp="1"/>
          </p:cNvSpPr>
          <p:nvPr>
            <p:ph idx="1"/>
          </p:nvPr>
        </p:nvSpPr>
        <p:spPr>
          <a:xfrm>
            <a:off x="734291" y="1825624"/>
            <a:ext cx="10619509" cy="4651375"/>
          </a:xfrm>
        </p:spPr>
        <p:txBody>
          <a:bodyPr>
            <a:normAutofit lnSpcReduction="10000"/>
          </a:bodyPr>
          <a:lstStyle/>
          <a:p>
            <a:pPr marL="0" indent="0">
              <a:buNone/>
              <a:defRPr/>
            </a:pPr>
            <a:r>
              <a:rPr lang="tr-TR" dirty="0">
                <a:cs typeface="Times New Roman" panose="02020603050405020304" pitchFamily="18" charset="0"/>
              </a:rPr>
              <a:t> </a:t>
            </a:r>
            <a:r>
              <a:rPr lang="en-US" sz="3000" dirty="0">
                <a:cs typeface="Times New Roman" panose="02020603050405020304" pitchFamily="18" charset="0"/>
              </a:rPr>
              <a:t>Low socioeconomic status</a:t>
            </a:r>
            <a:r>
              <a:rPr lang="tr-TR" sz="3000" dirty="0">
                <a:cs typeface="Times New Roman" panose="02020603050405020304" pitchFamily="18" charset="0"/>
              </a:rPr>
              <a:t> </a:t>
            </a:r>
            <a:r>
              <a:rPr lang="tr-TR" sz="3000" dirty="0" err="1">
                <a:cs typeface="Times New Roman" panose="02020603050405020304" pitchFamily="18" charset="0"/>
              </a:rPr>
              <a:t>and</a:t>
            </a:r>
            <a:r>
              <a:rPr lang="tr-TR" sz="3000" dirty="0">
                <a:cs typeface="Times New Roman" panose="02020603050405020304" pitchFamily="18" charset="0"/>
              </a:rPr>
              <a:t> </a:t>
            </a:r>
            <a:r>
              <a:rPr lang="en-US" sz="3000" dirty="0">
                <a:cs typeface="Times New Roman" panose="02020603050405020304" pitchFamily="18" charset="0"/>
              </a:rPr>
              <a:t>income</a:t>
            </a:r>
            <a:endParaRPr lang="tr-TR" sz="3000" dirty="0">
              <a:cs typeface="Times New Roman" panose="02020603050405020304" pitchFamily="18" charset="0"/>
            </a:endParaRPr>
          </a:p>
          <a:p>
            <a:pPr marL="0" indent="0">
              <a:buNone/>
              <a:defRPr/>
            </a:pPr>
            <a:r>
              <a:rPr lang="en-US" sz="3000" dirty="0">
                <a:cs typeface="Times New Roman" panose="02020603050405020304" pitchFamily="18" charset="0"/>
              </a:rPr>
              <a:t> </a:t>
            </a:r>
            <a:r>
              <a:rPr lang="tr-TR" sz="3000" dirty="0">
                <a:cs typeface="Times New Roman" panose="02020603050405020304" pitchFamily="18" charset="0"/>
              </a:rPr>
              <a:t>R</a:t>
            </a:r>
            <a:r>
              <a:rPr lang="en-US" sz="3000" dirty="0">
                <a:cs typeface="Times New Roman" panose="02020603050405020304" pitchFamily="18" charset="0"/>
              </a:rPr>
              <a:t>ape </a:t>
            </a:r>
            <a:endParaRPr lang="tr-TR" sz="3000" dirty="0">
              <a:cs typeface="Times New Roman" panose="02020603050405020304" pitchFamily="18" charset="0"/>
            </a:endParaRPr>
          </a:p>
          <a:p>
            <a:pPr marL="0" indent="0">
              <a:buNone/>
              <a:defRPr/>
            </a:pPr>
            <a:r>
              <a:rPr lang="tr-TR" sz="3000" dirty="0">
                <a:cs typeface="Times New Roman" panose="02020603050405020304" pitchFamily="18" charset="0"/>
              </a:rPr>
              <a:t> A</a:t>
            </a:r>
            <a:r>
              <a:rPr lang="en-US" sz="3000" dirty="0">
                <a:cs typeface="Times New Roman" panose="02020603050405020304" pitchFamily="18" charset="0"/>
              </a:rPr>
              <a:t> lack of peer pressure </a:t>
            </a:r>
            <a:endParaRPr lang="tr-TR" sz="3000" dirty="0">
              <a:cs typeface="Times New Roman" panose="02020603050405020304" pitchFamily="18" charset="0"/>
            </a:endParaRPr>
          </a:p>
          <a:p>
            <a:pPr marL="0" indent="0">
              <a:buNone/>
              <a:defRPr/>
            </a:pPr>
            <a:r>
              <a:rPr lang="tr-TR" sz="3000" dirty="0">
                <a:cs typeface="Times New Roman" panose="02020603050405020304" pitchFamily="18" charset="0"/>
              </a:rPr>
              <a:t> L</a:t>
            </a:r>
            <a:r>
              <a:rPr lang="en-US" sz="3000" dirty="0">
                <a:cs typeface="Times New Roman" panose="02020603050405020304" pitchFamily="18" charset="0"/>
              </a:rPr>
              <a:t>ow level of education </a:t>
            </a:r>
            <a:endParaRPr lang="tr-TR" sz="3000" dirty="0">
              <a:cs typeface="Times New Roman" panose="02020603050405020304" pitchFamily="18" charset="0"/>
            </a:endParaRPr>
          </a:p>
          <a:p>
            <a:pPr marL="0" indent="0">
              <a:buNone/>
              <a:defRPr/>
            </a:pPr>
            <a:r>
              <a:rPr lang="tr-TR" sz="3000" dirty="0">
                <a:cs typeface="Times New Roman" panose="02020603050405020304" pitchFamily="18" charset="0"/>
              </a:rPr>
              <a:t> P</a:t>
            </a:r>
            <a:r>
              <a:rPr lang="en-US" sz="3000" dirty="0" err="1">
                <a:cs typeface="Times New Roman" panose="02020603050405020304" pitchFamily="18" charset="0"/>
              </a:rPr>
              <a:t>artner</a:t>
            </a:r>
            <a:r>
              <a:rPr lang="en-US" sz="3000" dirty="0">
                <a:cs typeface="Times New Roman" panose="02020603050405020304" pitchFamily="18" charset="0"/>
              </a:rPr>
              <a:t> suppressing </a:t>
            </a:r>
            <a:endParaRPr lang="tr-TR" sz="3000" dirty="0">
              <a:cs typeface="Times New Roman" panose="02020603050405020304" pitchFamily="18" charset="0"/>
            </a:endParaRPr>
          </a:p>
          <a:p>
            <a:pPr marL="0" indent="0">
              <a:buNone/>
              <a:defRPr/>
            </a:pPr>
            <a:r>
              <a:rPr lang="tr-TR" sz="3000" dirty="0">
                <a:cs typeface="Times New Roman" panose="02020603050405020304" pitchFamily="18" charset="0"/>
              </a:rPr>
              <a:t> </a:t>
            </a:r>
            <a:r>
              <a:rPr lang="en-US" sz="3000" dirty="0">
                <a:cs typeface="Times New Roman" panose="02020603050405020304" pitchFamily="18" charset="0"/>
              </a:rPr>
              <a:t>Weak family ties </a:t>
            </a:r>
            <a:r>
              <a:rPr lang="tr-TR" sz="3000" dirty="0">
                <a:cs typeface="Times New Roman" panose="02020603050405020304" pitchFamily="18" charset="0"/>
              </a:rPr>
              <a:t>(</a:t>
            </a:r>
            <a:r>
              <a:rPr lang="en-US" sz="3000" dirty="0">
                <a:cs typeface="Times New Roman" panose="02020603050405020304" pitchFamily="18" charset="0"/>
              </a:rPr>
              <a:t>Shattered</a:t>
            </a:r>
            <a:r>
              <a:rPr lang="tr-TR" sz="3000" dirty="0">
                <a:cs typeface="Times New Roman" panose="02020603050405020304" pitchFamily="18" charset="0"/>
              </a:rPr>
              <a:t> </a:t>
            </a:r>
            <a:r>
              <a:rPr lang="en-US" sz="3000" dirty="0">
                <a:cs typeface="Times New Roman" panose="02020603050405020304" pitchFamily="18" charset="0"/>
              </a:rPr>
              <a:t>families</a:t>
            </a:r>
            <a:r>
              <a:rPr lang="tr-TR" sz="3000" dirty="0">
                <a:cs typeface="Times New Roman" panose="02020603050405020304" pitchFamily="18" charset="0"/>
              </a:rPr>
              <a:t>)</a:t>
            </a:r>
            <a:r>
              <a:rPr lang="en-US" sz="3000" dirty="0">
                <a:cs typeface="Times New Roman" panose="02020603050405020304" pitchFamily="18" charset="0"/>
              </a:rPr>
              <a:t> </a:t>
            </a:r>
            <a:endParaRPr lang="tr-TR" sz="3000" dirty="0">
              <a:cs typeface="Times New Roman" panose="02020603050405020304" pitchFamily="18" charset="0"/>
            </a:endParaRPr>
          </a:p>
          <a:p>
            <a:pPr marL="0" indent="0">
              <a:buNone/>
              <a:defRPr/>
            </a:pPr>
            <a:r>
              <a:rPr lang="tr-TR" sz="3000" dirty="0">
                <a:cs typeface="Times New Roman" panose="02020603050405020304" pitchFamily="18" charset="0"/>
              </a:rPr>
              <a:t> L</a:t>
            </a:r>
            <a:r>
              <a:rPr lang="en-US" sz="3000" dirty="0" err="1">
                <a:cs typeface="Times New Roman" panose="02020603050405020304" pitchFamily="18" charset="0"/>
              </a:rPr>
              <a:t>osing</a:t>
            </a:r>
            <a:r>
              <a:rPr lang="en-US" sz="3000" dirty="0">
                <a:cs typeface="Times New Roman" panose="02020603050405020304" pitchFamily="18" charset="0"/>
              </a:rPr>
              <a:t> sense of belonging </a:t>
            </a:r>
            <a:endParaRPr lang="tr-TR" sz="3000" dirty="0">
              <a:cs typeface="Times New Roman" panose="02020603050405020304" pitchFamily="18" charset="0"/>
            </a:endParaRPr>
          </a:p>
          <a:p>
            <a:pPr marL="0" indent="0">
              <a:buNone/>
              <a:defRPr/>
            </a:pPr>
            <a:r>
              <a:rPr lang="tr-TR" sz="3000" dirty="0">
                <a:cs typeface="Times New Roman" panose="02020603050405020304" pitchFamily="18" charset="0"/>
              </a:rPr>
              <a:t> L</a:t>
            </a:r>
            <a:r>
              <a:rPr lang="en-US" sz="3000" dirty="0" err="1">
                <a:cs typeface="Times New Roman" panose="02020603050405020304" pitchFamily="18" charset="0"/>
              </a:rPr>
              <a:t>iving</a:t>
            </a:r>
            <a:r>
              <a:rPr lang="en-US" sz="3000" dirty="0">
                <a:cs typeface="Times New Roman" panose="02020603050405020304" pitchFamily="18" charset="0"/>
              </a:rPr>
              <a:t> early and </a:t>
            </a:r>
            <a:r>
              <a:rPr lang="tr-TR" sz="3000" dirty="0">
                <a:cs typeface="Times New Roman" panose="02020603050405020304" pitchFamily="18" charset="0"/>
              </a:rPr>
              <a:t>  </a:t>
            </a:r>
            <a:r>
              <a:rPr lang="en-US" sz="3000" dirty="0">
                <a:cs typeface="Times New Roman" panose="02020603050405020304" pitchFamily="18" charset="0"/>
              </a:rPr>
              <a:t>unprotected sex </a:t>
            </a:r>
            <a:endParaRPr lang="tr-TR" sz="3000" dirty="0">
              <a:cs typeface="Times New Roman" panose="02020603050405020304" pitchFamily="18" charset="0"/>
            </a:endParaRPr>
          </a:p>
          <a:p>
            <a:pPr marL="0" indent="0">
              <a:buNone/>
              <a:defRPr/>
            </a:pPr>
            <a:r>
              <a:rPr lang="tr-TR" sz="3000" dirty="0">
                <a:cs typeface="Times New Roman" panose="02020603050405020304" pitchFamily="18" charset="0"/>
              </a:rPr>
              <a:t> G</a:t>
            </a:r>
            <a:r>
              <a:rPr lang="en-US" sz="3000" dirty="0">
                <a:cs typeface="Times New Roman" panose="02020603050405020304" pitchFamily="18" charset="0"/>
              </a:rPr>
              <a:t>ender inequality</a:t>
            </a:r>
            <a:endParaRPr lang="tr-TR" sz="3000" dirty="0">
              <a:cs typeface="Times New Roman" panose="02020603050405020304" pitchFamily="18" charset="0"/>
            </a:endParaRPr>
          </a:p>
        </p:txBody>
      </p:sp>
    </p:spTree>
    <p:extLst>
      <p:ext uri="{BB962C8B-B14F-4D97-AF65-F5344CB8AC3E}">
        <p14:creationId xmlns:p14="http://schemas.microsoft.com/office/powerpoint/2010/main" val="3502642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03388" y="201614"/>
            <a:ext cx="5986462" cy="1112837"/>
          </a:xfrm>
          <a:solidFill>
            <a:schemeClr val="bg1">
              <a:lumMod val="50000"/>
            </a:schemeClr>
          </a:solidFill>
        </p:spPr>
        <p:txBody>
          <a:bodyPr/>
          <a:lstStyle/>
          <a:p>
            <a:pPr eaLnBrk="1" hangingPunct="1">
              <a:defRPr/>
            </a:pPr>
            <a:r>
              <a:rPr lang="tr-TR" sz="2400" dirty="0" err="1">
                <a:solidFill>
                  <a:srgbClr val="FFFF00"/>
                </a:solidFill>
                <a:cs typeface="Times New Roman" panose="02020603050405020304" pitchFamily="18" charset="0"/>
              </a:rPr>
              <a:t>Faced</a:t>
            </a:r>
            <a:r>
              <a:rPr lang="tr-TR" sz="2400" dirty="0">
                <a:solidFill>
                  <a:srgbClr val="FFFF00"/>
                </a:solidFill>
                <a:cs typeface="Times New Roman" panose="02020603050405020304" pitchFamily="18" charset="0"/>
              </a:rPr>
              <a:t> </a:t>
            </a:r>
            <a:r>
              <a:rPr lang="tr-TR" sz="2400" dirty="0" err="1">
                <a:solidFill>
                  <a:srgbClr val="FFFF00"/>
                </a:solidFill>
                <a:cs typeface="Times New Roman" panose="02020603050405020304" pitchFamily="18" charset="0"/>
              </a:rPr>
              <a:t>risks</a:t>
            </a:r>
            <a:r>
              <a:rPr lang="tr-TR" sz="2400" dirty="0">
                <a:solidFill>
                  <a:srgbClr val="FFFF00"/>
                </a:solidFill>
                <a:cs typeface="Times New Roman" panose="02020603050405020304" pitchFamily="18" charset="0"/>
              </a:rPr>
              <a:t> of Adolescents/</a:t>
            </a:r>
            <a:r>
              <a:rPr lang="tr-TR" sz="2400" dirty="0" err="1">
                <a:solidFill>
                  <a:srgbClr val="FFFF00"/>
                </a:solidFill>
                <a:cs typeface="Times New Roman" panose="02020603050405020304" pitchFamily="18" charset="0"/>
              </a:rPr>
              <a:t>Youngs</a:t>
            </a:r>
            <a:r>
              <a:rPr lang="tr-TR" sz="2400" dirty="0">
                <a:solidFill>
                  <a:srgbClr val="FFFF00"/>
                </a:solidFill>
                <a:cs typeface="Times New Roman" panose="02020603050405020304" pitchFamily="18" charset="0"/>
              </a:rPr>
              <a:t> </a:t>
            </a:r>
            <a:endParaRPr lang="en-US" sz="2400" dirty="0">
              <a:solidFill>
                <a:srgbClr val="FFFF00"/>
              </a:solidFill>
              <a:cs typeface="Times New Roman" panose="02020603050405020304" pitchFamily="18" charset="0"/>
            </a:endParaRPr>
          </a:p>
        </p:txBody>
      </p:sp>
      <p:sp>
        <p:nvSpPr>
          <p:cNvPr id="12291" name="Rectangle 3"/>
          <p:cNvSpPr>
            <a:spLocks noGrp="1" noChangeArrowheads="1"/>
          </p:cNvSpPr>
          <p:nvPr>
            <p:ph type="body" sz="half" idx="1"/>
          </p:nvPr>
        </p:nvSpPr>
        <p:spPr>
          <a:xfrm>
            <a:off x="2208214" y="1981200"/>
            <a:ext cx="3430587" cy="3200400"/>
          </a:xfrm>
        </p:spPr>
        <p:txBody>
          <a:bodyPr/>
          <a:lstStyle/>
          <a:p>
            <a:pPr marL="0" indent="0">
              <a:buNone/>
              <a:defRPr/>
            </a:pPr>
            <a:endParaRPr lang="tr-TR" sz="2400" dirty="0">
              <a:solidFill>
                <a:srgbClr val="FFFF00"/>
              </a:solidFill>
              <a:effectLst>
                <a:outerShdw blurRad="38100" dist="38100" dir="2700000" algn="tl">
                  <a:srgbClr val="FFFFFF"/>
                </a:outerShdw>
              </a:effectLst>
              <a:latin typeface="Verdana" pitchFamily="34" charset="0"/>
            </a:endParaRPr>
          </a:p>
          <a:p>
            <a:pPr marL="0" indent="0">
              <a:buNone/>
              <a:defRPr/>
            </a:pPr>
            <a:r>
              <a:rPr lang="tr-TR" sz="2400" dirty="0">
                <a:cs typeface="Times New Roman" panose="02020603050405020304" pitchFamily="18" charset="0"/>
              </a:rPr>
              <a:t> </a:t>
            </a:r>
            <a:r>
              <a:rPr lang="tr-TR" sz="2400" dirty="0" err="1">
                <a:cs typeface="Times New Roman" panose="02020603050405020304" pitchFamily="18" charset="0"/>
              </a:rPr>
              <a:t>Pubertae</a:t>
            </a:r>
            <a:r>
              <a:rPr lang="tr-TR" sz="2400" dirty="0">
                <a:cs typeface="Times New Roman" panose="02020603050405020304" pitchFamily="18" charset="0"/>
              </a:rPr>
              <a:t> / </a:t>
            </a:r>
            <a:r>
              <a:rPr lang="tr-TR" sz="2400" dirty="0" err="1">
                <a:cs typeface="Times New Roman" panose="02020603050405020304" pitchFamily="18" charset="0"/>
              </a:rPr>
              <a:t>menarch</a:t>
            </a:r>
            <a:endParaRPr lang="tr-TR" sz="2400" dirty="0">
              <a:cs typeface="Times New Roman" panose="02020603050405020304" pitchFamily="18" charset="0"/>
            </a:endParaRPr>
          </a:p>
          <a:p>
            <a:pPr marL="0" indent="0">
              <a:buNone/>
              <a:defRPr/>
            </a:pPr>
            <a:r>
              <a:rPr lang="tr-TR" sz="2400" dirty="0">
                <a:cs typeface="Times New Roman" panose="02020603050405020304" pitchFamily="18" charset="0"/>
              </a:rPr>
              <a:t> </a:t>
            </a:r>
            <a:r>
              <a:rPr lang="tr-TR" sz="2400" dirty="0" err="1">
                <a:cs typeface="Times New Roman" panose="02020603050405020304" pitchFamily="18" charset="0"/>
              </a:rPr>
              <a:t>Sexuality</a:t>
            </a:r>
            <a:endParaRPr lang="tr-TR" sz="2400" dirty="0">
              <a:cs typeface="Times New Roman" panose="02020603050405020304" pitchFamily="18" charset="0"/>
            </a:endParaRPr>
          </a:p>
          <a:p>
            <a:pPr marL="0" indent="0">
              <a:buNone/>
              <a:defRPr/>
            </a:pPr>
            <a:r>
              <a:rPr lang="tr-TR" sz="2400" dirty="0">
                <a:cs typeface="Times New Roman" panose="02020603050405020304" pitchFamily="18" charset="0"/>
              </a:rPr>
              <a:t> </a:t>
            </a:r>
            <a:r>
              <a:rPr lang="tr-TR" sz="2400" dirty="0" err="1">
                <a:cs typeface="Times New Roman" panose="02020603050405020304" pitchFamily="18" charset="0"/>
              </a:rPr>
              <a:t>Sexual</a:t>
            </a:r>
            <a:r>
              <a:rPr lang="tr-TR" sz="2400" dirty="0">
                <a:cs typeface="Times New Roman" panose="02020603050405020304" pitchFamily="18" charset="0"/>
              </a:rPr>
              <a:t> </a:t>
            </a:r>
            <a:r>
              <a:rPr lang="tr-TR" sz="2400" dirty="0" err="1">
                <a:cs typeface="Times New Roman" panose="02020603050405020304" pitchFamily="18" charset="0"/>
              </a:rPr>
              <a:t>activity</a:t>
            </a:r>
            <a:endParaRPr lang="tr-TR" sz="2400" dirty="0">
              <a:cs typeface="Times New Roman" panose="02020603050405020304" pitchFamily="18" charset="0"/>
            </a:endParaRPr>
          </a:p>
          <a:p>
            <a:pPr marL="0" indent="0">
              <a:buNone/>
              <a:defRPr/>
            </a:pPr>
            <a:r>
              <a:rPr lang="tr-TR" sz="2400" dirty="0">
                <a:cs typeface="Times New Roman" panose="02020603050405020304" pitchFamily="18" charset="0"/>
              </a:rPr>
              <a:t> Risk of </a:t>
            </a:r>
            <a:r>
              <a:rPr lang="tr-TR" sz="2400" dirty="0" err="1">
                <a:cs typeface="Times New Roman" panose="02020603050405020304" pitchFamily="18" charset="0"/>
              </a:rPr>
              <a:t>pregnancy</a:t>
            </a:r>
            <a:endParaRPr lang="tr-TR" sz="2400" dirty="0">
              <a:cs typeface="Times New Roman" panose="02020603050405020304" pitchFamily="18" charset="0"/>
            </a:endParaRPr>
          </a:p>
          <a:p>
            <a:pPr marL="0" indent="0">
              <a:buNone/>
              <a:defRPr/>
            </a:pPr>
            <a:r>
              <a:rPr lang="tr-TR" sz="2400" dirty="0">
                <a:cs typeface="Times New Roman" panose="02020603050405020304" pitchFamily="18" charset="0"/>
              </a:rPr>
              <a:t> </a:t>
            </a:r>
            <a:r>
              <a:rPr lang="tr-TR" sz="2400" dirty="0" err="1">
                <a:cs typeface="Times New Roman" panose="02020603050405020304" pitchFamily="18" charset="0"/>
              </a:rPr>
              <a:t>Unexpected</a:t>
            </a:r>
            <a:r>
              <a:rPr lang="tr-TR" sz="2400" dirty="0">
                <a:cs typeface="Times New Roman" panose="02020603050405020304" pitchFamily="18" charset="0"/>
              </a:rPr>
              <a:t> </a:t>
            </a:r>
            <a:r>
              <a:rPr lang="tr-TR" sz="2400" dirty="0" err="1">
                <a:cs typeface="Times New Roman" panose="02020603050405020304" pitchFamily="18" charset="0"/>
              </a:rPr>
              <a:t>pregnancies</a:t>
            </a:r>
            <a:endParaRPr lang="tr-TR" sz="2400" dirty="0">
              <a:cs typeface="Times New Roman" panose="02020603050405020304" pitchFamily="18" charset="0"/>
            </a:endParaRPr>
          </a:p>
          <a:p>
            <a:pPr marL="0" indent="0">
              <a:buNone/>
              <a:defRPr/>
            </a:pPr>
            <a:r>
              <a:rPr lang="tr-TR" sz="2400" dirty="0">
                <a:cs typeface="Times New Roman" panose="02020603050405020304" pitchFamily="18" charset="0"/>
              </a:rPr>
              <a:t> </a:t>
            </a:r>
            <a:r>
              <a:rPr lang="tr-TR" sz="2400" dirty="0" err="1">
                <a:cs typeface="Times New Roman" panose="02020603050405020304" pitchFamily="18" charset="0"/>
              </a:rPr>
              <a:t>Planned</a:t>
            </a:r>
            <a:r>
              <a:rPr lang="tr-TR" sz="2400" dirty="0">
                <a:cs typeface="Times New Roman" panose="02020603050405020304" pitchFamily="18" charset="0"/>
              </a:rPr>
              <a:t> </a:t>
            </a:r>
            <a:r>
              <a:rPr lang="tr-TR" sz="2400" dirty="0" err="1">
                <a:cs typeface="Times New Roman" panose="02020603050405020304" pitchFamily="18" charset="0"/>
              </a:rPr>
              <a:t>abortion</a:t>
            </a:r>
            <a:endParaRPr lang="en-US" sz="2400" dirty="0">
              <a:cs typeface="Times New Roman" panose="02020603050405020304" pitchFamily="18" charset="0"/>
            </a:endParaRPr>
          </a:p>
        </p:txBody>
      </p:sp>
      <p:sp>
        <p:nvSpPr>
          <p:cNvPr id="12292" name="Rectangle 4"/>
          <p:cNvSpPr>
            <a:spLocks noGrp="1" noChangeArrowheads="1"/>
          </p:cNvSpPr>
          <p:nvPr>
            <p:ph type="body" sz="half" idx="2"/>
          </p:nvPr>
        </p:nvSpPr>
        <p:spPr>
          <a:xfrm>
            <a:off x="7319964" y="2743200"/>
            <a:ext cx="3348037" cy="3422650"/>
          </a:xfrm>
        </p:spPr>
        <p:txBody>
          <a:bodyPr/>
          <a:lstStyle/>
          <a:p>
            <a:pPr marL="0" indent="0">
              <a:buNone/>
            </a:pPr>
            <a:r>
              <a:rPr lang="tr-TR" altLang="tr-TR" sz="2400" dirty="0" err="1">
                <a:cs typeface="Times New Roman" panose="02020603050405020304" pitchFamily="18" charset="0"/>
              </a:rPr>
              <a:t>Contraception</a:t>
            </a:r>
            <a:endParaRPr lang="tr-TR" altLang="tr-TR" sz="2400" dirty="0">
              <a:cs typeface="Times New Roman" panose="02020603050405020304" pitchFamily="18" charset="0"/>
            </a:endParaRPr>
          </a:p>
          <a:p>
            <a:pPr marL="0" indent="0">
              <a:buNone/>
            </a:pPr>
            <a:r>
              <a:rPr lang="tr-TR" altLang="tr-TR" sz="2400" dirty="0">
                <a:cs typeface="Times New Roman" panose="02020603050405020304" pitchFamily="18" charset="0"/>
              </a:rPr>
              <a:t>STD</a:t>
            </a:r>
          </a:p>
          <a:p>
            <a:pPr marL="0" indent="0">
              <a:buNone/>
            </a:pPr>
            <a:r>
              <a:rPr lang="tr-TR" altLang="tr-TR" sz="2400" dirty="0" err="1">
                <a:cs typeface="Times New Roman" panose="02020603050405020304" pitchFamily="18" charset="0"/>
              </a:rPr>
              <a:t>Gender</a:t>
            </a:r>
            <a:r>
              <a:rPr lang="tr-TR" altLang="tr-TR" sz="2400" dirty="0">
                <a:cs typeface="Times New Roman" panose="02020603050405020304" pitchFamily="18" charset="0"/>
              </a:rPr>
              <a:t> </a:t>
            </a:r>
            <a:r>
              <a:rPr lang="tr-TR" altLang="tr-TR" sz="2400" dirty="0" err="1">
                <a:cs typeface="Times New Roman" panose="02020603050405020304" pitchFamily="18" charset="0"/>
              </a:rPr>
              <a:t>discrimination</a:t>
            </a:r>
            <a:endParaRPr lang="tr-TR" altLang="tr-TR" sz="2400" dirty="0">
              <a:cs typeface="Times New Roman" panose="02020603050405020304" pitchFamily="18" charset="0"/>
            </a:endParaRPr>
          </a:p>
          <a:p>
            <a:pPr marL="0" indent="0">
              <a:buNone/>
            </a:pPr>
            <a:r>
              <a:rPr lang="tr-TR" altLang="tr-TR" sz="2400" dirty="0" err="1">
                <a:cs typeface="Times New Roman" panose="02020603050405020304" pitchFamily="18" charset="0"/>
              </a:rPr>
              <a:t>Sexuel</a:t>
            </a:r>
            <a:r>
              <a:rPr lang="tr-TR" altLang="tr-TR" sz="2400" dirty="0">
                <a:cs typeface="Times New Roman" panose="02020603050405020304" pitchFamily="18" charset="0"/>
              </a:rPr>
              <a:t> </a:t>
            </a:r>
            <a:r>
              <a:rPr lang="tr-TR" altLang="tr-TR" sz="2400" dirty="0" err="1">
                <a:cs typeface="Times New Roman" panose="02020603050405020304" pitchFamily="18" charset="0"/>
              </a:rPr>
              <a:t>violance</a:t>
            </a:r>
            <a:endParaRPr lang="tr-TR" altLang="tr-TR" sz="2400" dirty="0">
              <a:cs typeface="Times New Roman" panose="02020603050405020304" pitchFamily="18" charset="0"/>
            </a:endParaRPr>
          </a:p>
          <a:p>
            <a:pPr marL="0" indent="0">
              <a:buNone/>
            </a:pPr>
            <a:r>
              <a:rPr lang="tr-TR" altLang="tr-TR" sz="2400" dirty="0" err="1">
                <a:cs typeface="Times New Roman" panose="02020603050405020304" pitchFamily="18" charset="0"/>
              </a:rPr>
              <a:t>Cigarette</a:t>
            </a:r>
            <a:r>
              <a:rPr lang="tr-TR" altLang="tr-TR" sz="2400" dirty="0">
                <a:cs typeface="Times New Roman" panose="02020603050405020304" pitchFamily="18" charset="0"/>
              </a:rPr>
              <a:t>/</a:t>
            </a:r>
            <a:r>
              <a:rPr lang="tr-TR" altLang="tr-TR" sz="2400" dirty="0" err="1">
                <a:cs typeface="Times New Roman" panose="02020603050405020304" pitchFamily="18" charset="0"/>
              </a:rPr>
              <a:t>alcohol</a:t>
            </a:r>
            <a:r>
              <a:rPr lang="tr-TR" altLang="tr-TR" sz="2400" dirty="0">
                <a:cs typeface="Times New Roman" panose="02020603050405020304" pitchFamily="18" charset="0"/>
              </a:rPr>
              <a:t>/</a:t>
            </a:r>
          </a:p>
          <a:p>
            <a:pPr marL="0" indent="0">
              <a:buNone/>
            </a:pPr>
            <a:r>
              <a:rPr lang="tr-TR" altLang="tr-TR" sz="2400" dirty="0" err="1">
                <a:cs typeface="Times New Roman" panose="02020603050405020304" pitchFamily="18" charset="0"/>
              </a:rPr>
              <a:t>substance</a:t>
            </a:r>
            <a:r>
              <a:rPr lang="tr-TR" altLang="tr-TR" sz="2400" dirty="0">
                <a:cs typeface="Times New Roman" panose="02020603050405020304" pitchFamily="18" charset="0"/>
              </a:rPr>
              <a:t> </a:t>
            </a:r>
            <a:r>
              <a:rPr lang="tr-TR" altLang="tr-TR" sz="2400" dirty="0" err="1">
                <a:cs typeface="Times New Roman" panose="02020603050405020304" pitchFamily="18" charset="0"/>
              </a:rPr>
              <a:t>use</a:t>
            </a:r>
            <a:endParaRPr lang="en-US" altLang="tr-TR" sz="2400" dirty="0">
              <a:cs typeface="Times New Roman" panose="02020603050405020304" pitchFamily="18" charset="0"/>
            </a:endParaRPr>
          </a:p>
        </p:txBody>
      </p:sp>
      <p:pic>
        <p:nvPicPr>
          <p:cNvPr id="12293" name="Picture 5" descr="g0439975">
            <a:hlinkClick r:id="rId2" tooltip="Formats: EPS, JPG, WMF"/>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2514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6" descr="ELF371">
            <a:hlinkClick r:id="rId4" tooltip="Formats: JPG"/>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6500" y="4705350"/>
            <a:ext cx="2133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7" descr="00v">
            <a:hlinkClick r:id="rId6" tooltip="Formats: EPS, GIF, WMF, JPG"/>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9713" y="2201863"/>
            <a:ext cx="2000250" cy="205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8855172"/>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CA" dirty="0" smtClean="0"/>
              <a:t>Detrimental effects of early child marriage </a:t>
            </a:r>
            <a:endParaRPr lang="en-CA" dirty="0"/>
          </a:p>
        </p:txBody>
      </p:sp>
      <p:sp>
        <p:nvSpPr>
          <p:cNvPr id="3" name="İçerik Yer Tutucusu 2"/>
          <p:cNvSpPr>
            <a:spLocks noGrp="1"/>
          </p:cNvSpPr>
          <p:nvPr>
            <p:ph idx="1"/>
          </p:nvPr>
        </p:nvSpPr>
        <p:spPr/>
        <p:txBody>
          <a:bodyPr>
            <a:noAutofit/>
          </a:bodyPr>
          <a:lstStyle/>
          <a:p>
            <a:pPr marL="0" indent="0" algn="just">
              <a:buNone/>
              <a:defRPr/>
            </a:pPr>
            <a:r>
              <a:rPr lang="en-US" sz="3000" dirty="0"/>
              <a:t>Still births and newborn deaths are 50</a:t>
            </a:r>
            <a:r>
              <a:rPr lang="tr-TR" sz="3000" dirty="0"/>
              <a:t>% </a:t>
            </a:r>
            <a:r>
              <a:rPr lang="en-US" sz="3000" dirty="0"/>
              <a:t>higher among mothers under 20 than in women who get pregnant in their 20</a:t>
            </a:r>
            <a:r>
              <a:rPr lang="tr-TR" sz="3000" dirty="0"/>
              <a:t>’</a:t>
            </a:r>
            <a:r>
              <a:rPr lang="en-US" sz="3000" dirty="0"/>
              <a:t>s</a:t>
            </a:r>
            <a:r>
              <a:rPr lang="en-US" sz="3000" dirty="0" smtClean="0"/>
              <a:t>.</a:t>
            </a:r>
          </a:p>
          <a:p>
            <a:pPr marL="0" indent="0" algn="just">
              <a:buNone/>
              <a:defRPr/>
            </a:pPr>
            <a:endParaRPr lang="en-US" sz="3000" dirty="0"/>
          </a:p>
          <a:p>
            <a:pPr marL="0" indent="0" algn="just">
              <a:buNone/>
              <a:defRPr/>
            </a:pPr>
            <a:r>
              <a:rPr lang="en-US" sz="3000" dirty="0"/>
              <a:t>In many poor countries, most young girls, regardless of age, are forced to demonstrate their fertility once they are married</a:t>
            </a:r>
            <a:r>
              <a:rPr lang="tr-TR" sz="3000" dirty="0"/>
              <a:t>,</a:t>
            </a:r>
          </a:p>
          <a:p>
            <a:pPr marL="0" indent="0" algn="just">
              <a:buNone/>
              <a:defRPr/>
            </a:pPr>
            <a:endParaRPr lang="en-US" sz="3000" dirty="0"/>
          </a:p>
          <a:p>
            <a:pPr marL="0" indent="0" algn="just">
              <a:buNone/>
              <a:defRPr/>
            </a:pPr>
            <a:r>
              <a:rPr lang="en-US" sz="3000" dirty="0"/>
              <a:t>These children, because that’s what they are, are discouraged from using contraceptives or might have to ask their husbands’ permission, or they have no knowledge of or access to what they need</a:t>
            </a:r>
            <a:r>
              <a:rPr lang="tr-TR" sz="3000" dirty="0"/>
              <a:t>.</a:t>
            </a:r>
            <a:endParaRPr lang="en-US" sz="3000" dirty="0"/>
          </a:p>
        </p:txBody>
      </p:sp>
    </p:spTree>
    <p:extLst>
      <p:ext uri="{BB962C8B-B14F-4D97-AF65-F5344CB8AC3E}">
        <p14:creationId xmlns:p14="http://schemas.microsoft.com/office/powerpoint/2010/main" val="3873902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CA" dirty="0" smtClean="0"/>
              <a:t>Parents </a:t>
            </a:r>
            <a:endParaRPr lang="en-CA" dirty="0"/>
          </a:p>
        </p:txBody>
      </p:sp>
      <p:sp>
        <p:nvSpPr>
          <p:cNvPr id="3" name="İçerik Yer Tutucusu 2"/>
          <p:cNvSpPr>
            <a:spLocks noGrp="1"/>
          </p:cNvSpPr>
          <p:nvPr>
            <p:ph idx="1"/>
          </p:nvPr>
        </p:nvSpPr>
        <p:spPr/>
        <p:txBody>
          <a:bodyPr/>
          <a:lstStyle/>
          <a:p>
            <a:pPr marL="0" indent="0" algn="just">
              <a:buNone/>
              <a:defRPr/>
            </a:pPr>
            <a:r>
              <a:rPr lang="en-US" dirty="0" err="1" smtClean="0"/>
              <a:t>Researchs</a:t>
            </a:r>
            <a:r>
              <a:rPr lang="en-US" dirty="0" smtClean="0"/>
              <a:t> </a:t>
            </a:r>
            <a:r>
              <a:rPr lang="en-US" dirty="0"/>
              <a:t>during the past decade </a:t>
            </a:r>
            <a:r>
              <a:rPr lang="en-US" dirty="0" smtClean="0"/>
              <a:t>confirm </a:t>
            </a:r>
            <a:r>
              <a:rPr lang="en-US" dirty="0"/>
              <a:t>the </a:t>
            </a:r>
            <a:r>
              <a:rPr lang="tr-TR" dirty="0"/>
              <a:t> </a:t>
            </a:r>
            <a:r>
              <a:rPr lang="en-US" dirty="0"/>
              <a:t>common belief that children of adolescent mothers do not fare as well as those of adult mothers. </a:t>
            </a:r>
            <a:endParaRPr lang="tr-TR" dirty="0"/>
          </a:p>
          <a:p>
            <a:pPr marL="0" indent="0" algn="just">
              <a:buNone/>
              <a:defRPr/>
            </a:pPr>
            <a:endParaRPr lang="tr-TR" dirty="0"/>
          </a:p>
          <a:p>
            <a:pPr marL="0" indent="0" algn="just">
              <a:buNone/>
              <a:defRPr/>
            </a:pPr>
            <a:r>
              <a:rPr lang="en-US" dirty="0"/>
              <a:t>These children have increased risks of developmental delay, academic difficulties, behavioral disorders, substance abuse, early sexual activity, depression, and becoming adolescent parents themselves.</a:t>
            </a:r>
            <a:endParaRPr lang="tr-TR" dirty="0"/>
          </a:p>
        </p:txBody>
      </p:sp>
    </p:spTree>
    <p:extLst>
      <p:ext uri="{BB962C8B-B14F-4D97-AF65-F5344CB8AC3E}">
        <p14:creationId xmlns:p14="http://schemas.microsoft.com/office/powerpoint/2010/main" val="4226436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63739" y="260351"/>
            <a:ext cx="8366125" cy="1008063"/>
          </a:xfrm>
          <a:solidFill>
            <a:schemeClr val="bg1">
              <a:lumMod val="50000"/>
            </a:schemeClr>
          </a:solidFill>
        </p:spPr>
        <p:txBody>
          <a:bodyPr/>
          <a:lstStyle/>
          <a:p>
            <a:pPr eaLnBrk="1" hangingPunct="1">
              <a:defRPr/>
            </a:pPr>
            <a:r>
              <a:rPr lang="tr-TR" altLang="tr-TR" sz="2800" b="1" dirty="0">
                <a:solidFill>
                  <a:srgbClr val="FFFF00"/>
                </a:solidFill>
              </a:rPr>
              <a:t>High </a:t>
            </a:r>
            <a:r>
              <a:rPr lang="tr-TR" altLang="tr-TR" sz="2800" b="1" dirty="0" err="1">
                <a:solidFill>
                  <a:srgbClr val="FFFF00"/>
                </a:solidFill>
              </a:rPr>
              <a:t>rates</a:t>
            </a:r>
            <a:r>
              <a:rPr lang="tr-TR" altLang="tr-TR" sz="2800" b="1" dirty="0">
                <a:solidFill>
                  <a:srgbClr val="FFFF00"/>
                </a:solidFill>
              </a:rPr>
              <a:t> of </a:t>
            </a:r>
            <a:r>
              <a:rPr lang="tr-TR" altLang="tr-TR" sz="2800" b="1" dirty="0" err="1">
                <a:solidFill>
                  <a:srgbClr val="FFFF00"/>
                </a:solidFill>
              </a:rPr>
              <a:t>maternal</a:t>
            </a:r>
            <a:r>
              <a:rPr lang="tr-TR" altLang="tr-TR" sz="2800" b="1" dirty="0">
                <a:solidFill>
                  <a:srgbClr val="FFFF00"/>
                </a:solidFill>
              </a:rPr>
              <a:t> </a:t>
            </a:r>
            <a:r>
              <a:rPr lang="tr-TR" altLang="tr-TR" sz="2800" b="1" dirty="0" err="1">
                <a:solidFill>
                  <a:srgbClr val="FFFF00"/>
                </a:solidFill>
              </a:rPr>
              <a:t>mortality</a:t>
            </a:r>
            <a:endParaRPr lang="en-US" altLang="tr-TR" sz="2800" b="1" dirty="0">
              <a:solidFill>
                <a:srgbClr val="FFFF00"/>
              </a:solidFill>
            </a:endParaRPr>
          </a:p>
        </p:txBody>
      </p:sp>
      <p:sp>
        <p:nvSpPr>
          <p:cNvPr id="26627" name="Rectangle 4"/>
          <p:cNvSpPr>
            <a:spLocks noChangeArrowheads="1"/>
          </p:cNvSpPr>
          <p:nvPr/>
        </p:nvSpPr>
        <p:spPr bwMode="auto">
          <a:xfrm>
            <a:off x="2513014" y="2192338"/>
            <a:ext cx="6848475" cy="2684462"/>
          </a:xfrm>
          <a:prstGeom prst="rect">
            <a:avLst/>
          </a:prstGeom>
          <a:noFill/>
          <a:ln w="15875">
            <a:solidFill>
              <a:srgbClr val="B6C7C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20485" name="Rectangle 5"/>
          <p:cNvSpPr>
            <a:spLocks noChangeArrowheads="1"/>
          </p:cNvSpPr>
          <p:nvPr/>
        </p:nvSpPr>
        <p:spPr bwMode="auto">
          <a:xfrm>
            <a:off x="2360926" y="4837113"/>
            <a:ext cx="99386" cy="215444"/>
          </a:xfrm>
          <a:prstGeom prst="rect">
            <a:avLst/>
          </a:prstGeom>
          <a:noFill/>
          <a:ln w="9525">
            <a:noFill/>
            <a:miter lim="800000"/>
            <a:headEnd/>
            <a:tailEnd/>
          </a:ln>
        </p:spPr>
        <p:txBody>
          <a:bodyPr wrap="none" lIns="0" tIns="0" rIns="0" bIns="0">
            <a:spAutoFit/>
          </a:bodyPr>
          <a:lstStyle/>
          <a:p>
            <a:pPr algn="ctr">
              <a:defRPr/>
            </a:pPr>
            <a:r>
              <a:rPr lang="pt-PT" sz="1400" b="1">
                <a:solidFill>
                  <a:srgbClr val="FFFFFF"/>
                </a:solidFill>
                <a:effectLst>
                  <a:outerShdw blurRad="38100" dist="38100" dir="2700000" algn="tl">
                    <a:srgbClr val="808080"/>
                  </a:outerShdw>
                </a:effectLst>
                <a:latin typeface="Helvetica" pitchFamily="34" charset="0"/>
              </a:rPr>
              <a:t>0</a:t>
            </a:r>
            <a:endParaRPr lang="pt-PT" sz="4200">
              <a:solidFill>
                <a:srgbClr val="003399"/>
              </a:solidFill>
              <a:effectLst>
                <a:outerShdw blurRad="38100" dist="38100" dir="2700000" algn="tl">
                  <a:srgbClr val="FFFFFF"/>
                </a:outerShdw>
              </a:effectLst>
              <a:latin typeface="Arial" charset="0"/>
            </a:endParaRPr>
          </a:p>
        </p:txBody>
      </p:sp>
      <p:sp>
        <p:nvSpPr>
          <p:cNvPr id="20486" name="Rectangle 6"/>
          <p:cNvSpPr>
            <a:spLocks noChangeArrowheads="1"/>
          </p:cNvSpPr>
          <p:nvPr/>
        </p:nvSpPr>
        <p:spPr bwMode="auto">
          <a:xfrm>
            <a:off x="2360926" y="4449763"/>
            <a:ext cx="99386" cy="215444"/>
          </a:xfrm>
          <a:prstGeom prst="rect">
            <a:avLst/>
          </a:prstGeom>
          <a:noFill/>
          <a:ln w="9525">
            <a:noFill/>
            <a:miter lim="800000"/>
            <a:headEnd/>
            <a:tailEnd/>
          </a:ln>
        </p:spPr>
        <p:txBody>
          <a:bodyPr wrap="none" lIns="0" tIns="0" rIns="0" bIns="0">
            <a:spAutoFit/>
          </a:bodyPr>
          <a:lstStyle/>
          <a:p>
            <a:pPr algn="ctr">
              <a:defRPr/>
            </a:pPr>
            <a:r>
              <a:rPr lang="pt-PT" sz="1400" b="1">
                <a:solidFill>
                  <a:srgbClr val="FFFFFF"/>
                </a:solidFill>
                <a:effectLst>
                  <a:outerShdw blurRad="38100" dist="38100" dir="2700000" algn="tl">
                    <a:srgbClr val="808080"/>
                  </a:outerShdw>
                </a:effectLst>
                <a:latin typeface="Helvetica" pitchFamily="34" charset="0"/>
              </a:rPr>
              <a:t>4</a:t>
            </a:r>
            <a:endParaRPr lang="pt-PT" sz="4200">
              <a:solidFill>
                <a:srgbClr val="003399"/>
              </a:solidFill>
              <a:effectLst>
                <a:outerShdw blurRad="38100" dist="38100" dir="2700000" algn="tl">
                  <a:srgbClr val="FFFFFF"/>
                </a:outerShdw>
              </a:effectLst>
              <a:latin typeface="Arial" charset="0"/>
            </a:endParaRPr>
          </a:p>
        </p:txBody>
      </p:sp>
      <p:sp>
        <p:nvSpPr>
          <p:cNvPr id="20487" name="Rectangle 7"/>
          <p:cNvSpPr>
            <a:spLocks noChangeArrowheads="1"/>
          </p:cNvSpPr>
          <p:nvPr/>
        </p:nvSpPr>
        <p:spPr bwMode="auto">
          <a:xfrm>
            <a:off x="2360926" y="4065588"/>
            <a:ext cx="99386" cy="215444"/>
          </a:xfrm>
          <a:prstGeom prst="rect">
            <a:avLst/>
          </a:prstGeom>
          <a:noFill/>
          <a:ln w="9525">
            <a:noFill/>
            <a:miter lim="800000"/>
            <a:headEnd/>
            <a:tailEnd/>
          </a:ln>
        </p:spPr>
        <p:txBody>
          <a:bodyPr wrap="none" lIns="0" tIns="0" rIns="0" bIns="0">
            <a:spAutoFit/>
          </a:bodyPr>
          <a:lstStyle/>
          <a:p>
            <a:pPr algn="ctr">
              <a:defRPr/>
            </a:pPr>
            <a:r>
              <a:rPr lang="pt-PT" sz="1400" b="1">
                <a:solidFill>
                  <a:srgbClr val="FFFFFF"/>
                </a:solidFill>
                <a:effectLst>
                  <a:outerShdw blurRad="38100" dist="38100" dir="2700000" algn="tl">
                    <a:srgbClr val="808080"/>
                  </a:outerShdw>
                </a:effectLst>
                <a:latin typeface="Helvetica" pitchFamily="34" charset="0"/>
              </a:rPr>
              <a:t>8</a:t>
            </a:r>
            <a:endParaRPr lang="pt-PT" sz="4200">
              <a:solidFill>
                <a:srgbClr val="003399"/>
              </a:solidFill>
              <a:effectLst>
                <a:outerShdw blurRad="38100" dist="38100" dir="2700000" algn="tl">
                  <a:srgbClr val="FFFFFF"/>
                </a:outerShdw>
              </a:effectLst>
              <a:latin typeface="Arial" charset="0"/>
            </a:endParaRPr>
          </a:p>
        </p:txBody>
      </p:sp>
      <p:sp>
        <p:nvSpPr>
          <p:cNvPr id="20488" name="Rectangle 8"/>
          <p:cNvSpPr>
            <a:spLocks noChangeArrowheads="1"/>
          </p:cNvSpPr>
          <p:nvPr/>
        </p:nvSpPr>
        <p:spPr bwMode="auto">
          <a:xfrm>
            <a:off x="2259640" y="3678238"/>
            <a:ext cx="198773" cy="215444"/>
          </a:xfrm>
          <a:prstGeom prst="rect">
            <a:avLst/>
          </a:prstGeom>
          <a:noFill/>
          <a:ln w="9525">
            <a:noFill/>
            <a:miter lim="800000"/>
            <a:headEnd/>
            <a:tailEnd/>
          </a:ln>
        </p:spPr>
        <p:txBody>
          <a:bodyPr wrap="none" lIns="0" tIns="0" rIns="0" bIns="0">
            <a:spAutoFit/>
          </a:bodyPr>
          <a:lstStyle/>
          <a:p>
            <a:pPr algn="ctr">
              <a:defRPr/>
            </a:pPr>
            <a:r>
              <a:rPr lang="pt-PT" sz="1400" b="1">
                <a:solidFill>
                  <a:srgbClr val="FFFFFF"/>
                </a:solidFill>
                <a:effectLst>
                  <a:outerShdw blurRad="38100" dist="38100" dir="2700000" algn="tl">
                    <a:srgbClr val="808080"/>
                  </a:outerShdw>
                </a:effectLst>
                <a:latin typeface="Helvetica" pitchFamily="34" charset="0"/>
              </a:rPr>
              <a:t>12</a:t>
            </a:r>
            <a:endParaRPr lang="pt-PT" sz="4200">
              <a:solidFill>
                <a:srgbClr val="003399"/>
              </a:solidFill>
              <a:effectLst>
                <a:outerShdw blurRad="38100" dist="38100" dir="2700000" algn="tl">
                  <a:srgbClr val="FFFFFF"/>
                </a:outerShdw>
              </a:effectLst>
              <a:latin typeface="Arial" charset="0"/>
            </a:endParaRPr>
          </a:p>
        </p:txBody>
      </p:sp>
      <p:sp>
        <p:nvSpPr>
          <p:cNvPr id="20489" name="Rectangle 9"/>
          <p:cNvSpPr>
            <a:spLocks noChangeArrowheads="1"/>
          </p:cNvSpPr>
          <p:nvPr/>
        </p:nvSpPr>
        <p:spPr bwMode="auto">
          <a:xfrm>
            <a:off x="2259640" y="3294063"/>
            <a:ext cx="198773" cy="215444"/>
          </a:xfrm>
          <a:prstGeom prst="rect">
            <a:avLst/>
          </a:prstGeom>
          <a:noFill/>
          <a:ln w="9525">
            <a:noFill/>
            <a:miter lim="800000"/>
            <a:headEnd/>
            <a:tailEnd/>
          </a:ln>
        </p:spPr>
        <p:txBody>
          <a:bodyPr wrap="none" lIns="0" tIns="0" rIns="0" bIns="0">
            <a:spAutoFit/>
          </a:bodyPr>
          <a:lstStyle/>
          <a:p>
            <a:pPr algn="ctr">
              <a:defRPr/>
            </a:pPr>
            <a:r>
              <a:rPr lang="pt-PT" sz="1400" b="1">
                <a:solidFill>
                  <a:srgbClr val="FFFFFF"/>
                </a:solidFill>
                <a:effectLst>
                  <a:outerShdw blurRad="38100" dist="38100" dir="2700000" algn="tl">
                    <a:srgbClr val="808080"/>
                  </a:outerShdw>
                </a:effectLst>
                <a:latin typeface="Helvetica" pitchFamily="34" charset="0"/>
              </a:rPr>
              <a:t>16</a:t>
            </a:r>
            <a:endParaRPr lang="pt-PT" sz="4200">
              <a:solidFill>
                <a:srgbClr val="003399"/>
              </a:solidFill>
              <a:effectLst>
                <a:outerShdw blurRad="38100" dist="38100" dir="2700000" algn="tl">
                  <a:srgbClr val="FFFFFF"/>
                </a:outerShdw>
              </a:effectLst>
              <a:latin typeface="Arial" charset="0"/>
            </a:endParaRPr>
          </a:p>
        </p:txBody>
      </p:sp>
      <p:sp>
        <p:nvSpPr>
          <p:cNvPr id="20490" name="Rectangle 10"/>
          <p:cNvSpPr>
            <a:spLocks noChangeArrowheads="1"/>
          </p:cNvSpPr>
          <p:nvPr/>
        </p:nvSpPr>
        <p:spPr bwMode="auto">
          <a:xfrm>
            <a:off x="2259640" y="2908300"/>
            <a:ext cx="198773" cy="215444"/>
          </a:xfrm>
          <a:prstGeom prst="rect">
            <a:avLst/>
          </a:prstGeom>
          <a:noFill/>
          <a:ln w="9525">
            <a:noFill/>
            <a:miter lim="800000"/>
            <a:headEnd/>
            <a:tailEnd/>
          </a:ln>
        </p:spPr>
        <p:txBody>
          <a:bodyPr wrap="none" lIns="0" tIns="0" rIns="0" bIns="0">
            <a:spAutoFit/>
          </a:bodyPr>
          <a:lstStyle/>
          <a:p>
            <a:pPr algn="ctr">
              <a:defRPr/>
            </a:pPr>
            <a:r>
              <a:rPr lang="pt-PT" sz="1400" b="1">
                <a:solidFill>
                  <a:srgbClr val="FFFFFF"/>
                </a:solidFill>
                <a:effectLst>
                  <a:outerShdw blurRad="38100" dist="38100" dir="2700000" algn="tl">
                    <a:srgbClr val="808080"/>
                  </a:outerShdw>
                </a:effectLst>
                <a:latin typeface="Helvetica" pitchFamily="34" charset="0"/>
              </a:rPr>
              <a:t>20</a:t>
            </a:r>
            <a:endParaRPr lang="pt-PT" sz="4200">
              <a:solidFill>
                <a:srgbClr val="003399"/>
              </a:solidFill>
              <a:effectLst>
                <a:outerShdw blurRad="38100" dist="38100" dir="2700000" algn="tl">
                  <a:srgbClr val="FFFFFF"/>
                </a:outerShdw>
              </a:effectLst>
              <a:latin typeface="Arial" charset="0"/>
            </a:endParaRPr>
          </a:p>
        </p:txBody>
      </p:sp>
      <p:sp>
        <p:nvSpPr>
          <p:cNvPr id="20491" name="Rectangle 11"/>
          <p:cNvSpPr>
            <a:spLocks noChangeArrowheads="1"/>
          </p:cNvSpPr>
          <p:nvPr/>
        </p:nvSpPr>
        <p:spPr bwMode="auto">
          <a:xfrm>
            <a:off x="2259640" y="2520950"/>
            <a:ext cx="198773" cy="215444"/>
          </a:xfrm>
          <a:prstGeom prst="rect">
            <a:avLst/>
          </a:prstGeom>
          <a:noFill/>
          <a:ln w="9525">
            <a:noFill/>
            <a:miter lim="800000"/>
            <a:headEnd/>
            <a:tailEnd/>
          </a:ln>
        </p:spPr>
        <p:txBody>
          <a:bodyPr wrap="none" lIns="0" tIns="0" rIns="0" bIns="0">
            <a:spAutoFit/>
          </a:bodyPr>
          <a:lstStyle/>
          <a:p>
            <a:pPr algn="ctr">
              <a:defRPr/>
            </a:pPr>
            <a:r>
              <a:rPr lang="pt-PT" sz="1400" b="1">
                <a:solidFill>
                  <a:srgbClr val="FFFFFF"/>
                </a:solidFill>
                <a:effectLst>
                  <a:outerShdw blurRad="38100" dist="38100" dir="2700000" algn="tl">
                    <a:srgbClr val="808080"/>
                  </a:outerShdw>
                </a:effectLst>
                <a:latin typeface="Helvetica" pitchFamily="34" charset="0"/>
              </a:rPr>
              <a:t>24</a:t>
            </a:r>
            <a:endParaRPr lang="pt-PT" sz="4200">
              <a:solidFill>
                <a:srgbClr val="003399"/>
              </a:solidFill>
              <a:effectLst>
                <a:outerShdw blurRad="38100" dist="38100" dir="2700000" algn="tl">
                  <a:srgbClr val="FFFFFF"/>
                </a:outerShdw>
              </a:effectLst>
              <a:latin typeface="Arial" charset="0"/>
            </a:endParaRPr>
          </a:p>
        </p:txBody>
      </p:sp>
      <p:sp>
        <p:nvSpPr>
          <p:cNvPr id="20492" name="Rectangle 12"/>
          <p:cNvSpPr>
            <a:spLocks noChangeArrowheads="1"/>
          </p:cNvSpPr>
          <p:nvPr/>
        </p:nvSpPr>
        <p:spPr bwMode="auto">
          <a:xfrm>
            <a:off x="2259640" y="2136775"/>
            <a:ext cx="198773" cy="215444"/>
          </a:xfrm>
          <a:prstGeom prst="rect">
            <a:avLst/>
          </a:prstGeom>
          <a:noFill/>
          <a:ln w="9525">
            <a:noFill/>
            <a:miter lim="800000"/>
            <a:headEnd/>
            <a:tailEnd/>
          </a:ln>
        </p:spPr>
        <p:txBody>
          <a:bodyPr wrap="none" lIns="0" tIns="0" rIns="0" bIns="0">
            <a:spAutoFit/>
          </a:bodyPr>
          <a:lstStyle/>
          <a:p>
            <a:pPr algn="ctr">
              <a:defRPr/>
            </a:pPr>
            <a:r>
              <a:rPr lang="pt-PT" sz="1400" b="1">
                <a:solidFill>
                  <a:srgbClr val="FFFFFF"/>
                </a:solidFill>
                <a:effectLst>
                  <a:outerShdw blurRad="38100" dist="38100" dir="2700000" algn="tl">
                    <a:srgbClr val="808080"/>
                  </a:outerShdw>
                </a:effectLst>
                <a:latin typeface="Helvetica" pitchFamily="34" charset="0"/>
              </a:rPr>
              <a:t>28</a:t>
            </a:r>
            <a:endParaRPr lang="pt-PT" sz="4200">
              <a:solidFill>
                <a:srgbClr val="003399"/>
              </a:solidFill>
              <a:effectLst>
                <a:outerShdw blurRad="38100" dist="38100" dir="2700000" algn="tl">
                  <a:srgbClr val="FFFFFF"/>
                </a:outerShdw>
              </a:effectLst>
              <a:latin typeface="Arial" charset="0"/>
            </a:endParaRPr>
          </a:p>
        </p:txBody>
      </p:sp>
      <p:sp>
        <p:nvSpPr>
          <p:cNvPr id="26636" name="Line 13"/>
          <p:cNvSpPr>
            <a:spLocks noChangeShapeType="1"/>
          </p:cNvSpPr>
          <p:nvPr/>
        </p:nvSpPr>
        <p:spPr bwMode="auto">
          <a:xfrm flipV="1">
            <a:off x="2506664" y="2249488"/>
            <a:ext cx="1587" cy="2667000"/>
          </a:xfrm>
          <a:prstGeom prst="line">
            <a:avLst/>
          </a:prstGeom>
          <a:noFill/>
          <a:ln w="33338">
            <a:solidFill>
              <a:srgbClr val="B6C7C9"/>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6637" name="Line 14"/>
          <p:cNvSpPr>
            <a:spLocks noChangeShapeType="1"/>
          </p:cNvSpPr>
          <p:nvPr/>
        </p:nvSpPr>
        <p:spPr bwMode="auto">
          <a:xfrm>
            <a:off x="2520951" y="4935539"/>
            <a:ext cx="6829425" cy="1587"/>
          </a:xfrm>
          <a:prstGeom prst="line">
            <a:avLst/>
          </a:prstGeom>
          <a:noFill/>
          <a:ln w="33338">
            <a:solidFill>
              <a:srgbClr val="5A777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495" name="Rectangle 15"/>
          <p:cNvSpPr>
            <a:spLocks noChangeArrowheads="1"/>
          </p:cNvSpPr>
          <p:nvPr/>
        </p:nvSpPr>
        <p:spPr bwMode="auto">
          <a:xfrm>
            <a:off x="3315680" y="4991101"/>
            <a:ext cx="782266" cy="276999"/>
          </a:xfrm>
          <a:prstGeom prst="rect">
            <a:avLst/>
          </a:prstGeom>
          <a:noFill/>
          <a:ln w="9525">
            <a:noFill/>
            <a:miter lim="800000"/>
            <a:headEnd/>
            <a:tailEnd/>
          </a:ln>
        </p:spPr>
        <p:txBody>
          <a:bodyPr wrap="none" lIns="0" tIns="0" rIns="0" bIns="0">
            <a:spAutoFit/>
          </a:bodyPr>
          <a:lstStyle/>
          <a:p>
            <a:pPr algn="ctr">
              <a:defRPr/>
            </a:pPr>
            <a:r>
              <a:rPr lang="pt-PT" b="1" dirty="0">
                <a:solidFill>
                  <a:srgbClr val="FFFFFF"/>
                </a:solidFill>
                <a:latin typeface="Helvetica" pitchFamily="34" charset="0"/>
              </a:rPr>
              <a:t>Nigeria</a:t>
            </a:r>
            <a:endParaRPr lang="pt-PT" sz="4200" dirty="0">
              <a:solidFill>
                <a:srgbClr val="003399"/>
              </a:solidFill>
              <a:effectLst>
                <a:outerShdw blurRad="38100" dist="38100" dir="2700000" algn="tl">
                  <a:srgbClr val="FFFFFF"/>
                </a:outerShdw>
              </a:effectLst>
              <a:latin typeface="Arial" charset="0"/>
            </a:endParaRPr>
          </a:p>
        </p:txBody>
      </p:sp>
      <p:sp>
        <p:nvSpPr>
          <p:cNvPr id="20496" name="Rectangle 16"/>
          <p:cNvSpPr>
            <a:spLocks noChangeArrowheads="1"/>
          </p:cNvSpPr>
          <p:nvPr/>
        </p:nvSpPr>
        <p:spPr bwMode="auto">
          <a:xfrm>
            <a:off x="5341963" y="4991101"/>
            <a:ext cx="1308051" cy="276999"/>
          </a:xfrm>
          <a:prstGeom prst="rect">
            <a:avLst/>
          </a:prstGeom>
          <a:noFill/>
          <a:ln w="9525">
            <a:noFill/>
            <a:miter lim="800000"/>
            <a:headEnd/>
            <a:tailEnd/>
          </a:ln>
        </p:spPr>
        <p:txBody>
          <a:bodyPr wrap="none" lIns="0" tIns="0" rIns="0" bIns="0">
            <a:spAutoFit/>
          </a:bodyPr>
          <a:lstStyle/>
          <a:p>
            <a:pPr algn="ctr">
              <a:defRPr/>
            </a:pPr>
            <a:r>
              <a:rPr lang="pt-PT" b="1" dirty="0">
                <a:solidFill>
                  <a:srgbClr val="FFFFFF"/>
                </a:solidFill>
                <a:latin typeface="Helvetica" pitchFamily="34" charset="0"/>
              </a:rPr>
              <a:t>Bangladesh</a:t>
            </a:r>
            <a:endParaRPr lang="pt-PT" sz="4200" dirty="0">
              <a:solidFill>
                <a:srgbClr val="003399"/>
              </a:solidFill>
              <a:effectLst>
                <a:outerShdw blurRad="38100" dist="38100" dir="2700000" algn="tl">
                  <a:srgbClr val="FFFFFF"/>
                </a:outerShdw>
              </a:effectLst>
              <a:latin typeface="Arial" charset="0"/>
            </a:endParaRPr>
          </a:p>
        </p:txBody>
      </p:sp>
      <p:sp>
        <p:nvSpPr>
          <p:cNvPr id="20497" name="Rectangle 17"/>
          <p:cNvSpPr>
            <a:spLocks noChangeArrowheads="1"/>
          </p:cNvSpPr>
          <p:nvPr/>
        </p:nvSpPr>
        <p:spPr bwMode="auto">
          <a:xfrm>
            <a:off x="7825147" y="4991101"/>
            <a:ext cx="910506" cy="276999"/>
          </a:xfrm>
          <a:prstGeom prst="rect">
            <a:avLst/>
          </a:prstGeom>
          <a:noFill/>
          <a:ln w="9525">
            <a:noFill/>
            <a:miter lim="800000"/>
            <a:headEnd/>
            <a:tailEnd/>
          </a:ln>
        </p:spPr>
        <p:txBody>
          <a:bodyPr wrap="none" lIns="0" tIns="0" rIns="0" bIns="0">
            <a:spAutoFit/>
          </a:bodyPr>
          <a:lstStyle/>
          <a:p>
            <a:pPr algn="ctr">
              <a:defRPr/>
            </a:pPr>
            <a:r>
              <a:rPr lang="pt-PT" b="1" dirty="0">
                <a:solidFill>
                  <a:srgbClr val="FFFFFF"/>
                </a:solidFill>
                <a:latin typeface="Helvetica" pitchFamily="34" charset="0"/>
              </a:rPr>
              <a:t>Ethiopia</a:t>
            </a:r>
            <a:endParaRPr lang="pt-PT" sz="4200" dirty="0">
              <a:solidFill>
                <a:srgbClr val="003399"/>
              </a:solidFill>
              <a:effectLst>
                <a:outerShdw blurRad="38100" dist="38100" dir="2700000" algn="tl">
                  <a:srgbClr val="FFFFFF"/>
                </a:outerShdw>
              </a:effectLst>
              <a:latin typeface="Arial" charset="0"/>
            </a:endParaRPr>
          </a:p>
        </p:txBody>
      </p:sp>
      <p:sp>
        <p:nvSpPr>
          <p:cNvPr id="26641" name="Line 18"/>
          <p:cNvSpPr>
            <a:spLocks noChangeShapeType="1"/>
          </p:cNvSpPr>
          <p:nvPr/>
        </p:nvSpPr>
        <p:spPr bwMode="auto">
          <a:xfrm>
            <a:off x="2520950" y="4935539"/>
            <a:ext cx="6832600" cy="1587"/>
          </a:xfrm>
          <a:prstGeom prst="line">
            <a:avLst/>
          </a:prstGeom>
          <a:noFill/>
          <a:ln w="33338">
            <a:solidFill>
              <a:srgbClr val="B6C7C9"/>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6642" name="Rectangle 19"/>
          <p:cNvSpPr>
            <a:spLocks noChangeArrowheads="1"/>
          </p:cNvSpPr>
          <p:nvPr/>
        </p:nvSpPr>
        <p:spPr bwMode="auto">
          <a:xfrm>
            <a:off x="2732089" y="2338389"/>
            <a:ext cx="600075" cy="2587625"/>
          </a:xfrm>
          <a:prstGeom prst="rect">
            <a:avLst/>
          </a:prstGeom>
          <a:solidFill>
            <a:srgbClr val="FFBB00"/>
          </a:solidFill>
          <a:ln w="19050">
            <a:solidFill>
              <a:srgbClr val="B6C7C9"/>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26643" name="Rectangle 20"/>
          <p:cNvSpPr>
            <a:spLocks noChangeArrowheads="1"/>
          </p:cNvSpPr>
          <p:nvPr/>
        </p:nvSpPr>
        <p:spPr bwMode="auto">
          <a:xfrm>
            <a:off x="5021264" y="3238501"/>
            <a:ext cx="598487" cy="1687513"/>
          </a:xfrm>
          <a:prstGeom prst="rect">
            <a:avLst/>
          </a:prstGeom>
          <a:solidFill>
            <a:srgbClr val="FFBB00"/>
          </a:solidFill>
          <a:ln w="19050">
            <a:solidFill>
              <a:srgbClr val="B6C7C9"/>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26644" name="Rectangle 21"/>
          <p:cNvSpPr>
            <a:spLocks noChangeArrowheads="1"/>
          </p:cNvSpPr>
          <p:nvPr/>
        </p:nvSpPr>
        <p:spPr bwMode="auto">
          <a:xfrm>
            <a:off x="7307264" y="3719513"/>
            <a:ext cx="600075" cy="1206500"/>
          </a:xfrm>
          <a:prstGeom prst="rect">
            <a:avLst/>
          </a:prstGeom>
          <a:solidFill>
            <a:srgbClr val="FFBB00"/>
          </a:solidFill>
          <a:ln w="19050">
            <a:solidFill>
              <a:srgbClr val="B6C7C9"/>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26645" name="Rectangle 22"/>
          <p:cNvSpPr>
            <a:spLocks noChangeArrowheads="1"/>
          </p:cNvSpPr>
          <p:nvPr/>
        </p:nvSpPr>
        <p:spPr bwMode="auto">
          <a:xfrm>
            <a:off x="3348038" y="4557713"/>
            <a:ext cx="601662" cy="368300"/>
          </a:xfrm>
          <a:prstGeom prst="rect">
            <a:avLst/>
          </a:prstGeom>
          <a:solidFill>
            <a:srgbClr val="D50031"/>
          </a:solidFill>
          <a:ln w="19050">
            <a:solidFill>
              <a:srgbClr val="B6C7C9"/>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26646" name="Rectangle 23"/>
          <p:cNvSpPr>
            <a:spLocks noChangeArrowheads="1"/>
          </p:cNvSpPr>
          <p:nvPr/>
        </p:nvSpPr>
        <p:spPr bwMode="auto">
          <a:xfrm>
            <a:off x="5635626" y="4578351"/>
            <a:ext cx="600075" cy="347663"/>
          </a:xfrm>
          <a:prstGeom prst="rect">
            <a:avLst/>
          </a:prstGeom>
          <a:solidFill>
            <a:srgbClr val="D50031"/>
          </a:solidFill>
          <a:ln w="19050">
            <a:solidFill>
              <a:srgbClr val="B6C7C9"/>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26647" name="Rectangle 24"/>
          <p:cNvSpPr>
            <a:spLocks noChangeArrowheads="1"/>
          </p:cNvSpPr>
          <p:nvPr/>
        </p:nvSpPr>
        <p:spPr bwMode="auto">
          <a:xfrm>
            <a:off x="7924801" y="4268789"/>
            <a:ext cx="601663" cy="657225"/>
          </a:xfrm>
          <a:prstGeom prst="rect">
            <a:avLst/>
          </a:prstGeom>
          <a:solidFill>
            <a:srgbClr val="D50031"/>
          </a:solidFill>
          <a:ln w="19050">
            <a:solidFill>
              <a:srgbClr val="B6C7C9"/>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26648" name="Rectangle 25"/>
          <p:cNvSpPr>
            <a:spLocks noChangeArrowheads="1"/>
          </p:cNvSpPr>
          <p:nvPr/>
        </p:nvSpPr>
        <p:spPr bwMode="auto">
          <a:xfrm>
            <a:off x="3967164" y="3884613"/>
            <a:ext cx="600075" cy="1041400"/>
          </a:xfrm>
          <a:prstGeom prst="rect">
            <a:avLst/>
          </a:prstGeom>
          <a:solidFill>
            <a:srgbClr val="0096D5"/>
          </a:solidFill>
          <a:ln w="19050">
            <a:solidFill>
              <a:srgbClr val="B6C7C9"/>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26649" name="Rectangle 26"/>
          <p:cNvSpPr>
            <a:spLocks noChangeArrowheads="1"/>
          </p:cNvSpPr>
          <p:nvPr/>
        </p:nvSpPr>
        <p:spPr bwMode="auto">
          <a:xfrm>
            <a:off x="6253164" y="4348163"/>
            <a:ext cx="600075" cy="577850"/>
          </a:xfrm>
          <a:prstGeom prst="rect">
            <a:avLst/>
          </a:prstGeom>
          <a:solidFill>
            <a:srgbClr val="0096D5"/>
          </a:solidFill>
          <a:ln w="19050">
            <a:solidFill>
              <a:srgbClr val="B6C7C9"/>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26650" name="Rectangle 27"/>
          <p:cNvSpPr>
            <a:spLocks noChangeArrowheads="1"/>
          </p:cNvSpPr>
          <p:nvPr/>
        </p:nvSpPr>
        <p:spPr bwMode="auto">
          <a:xfrm>
            <a:off x="8542338" y="4673601"/>
            <a:ext cx="601662" cy="252413"/>
          </a:xfrm>
          <a:prstGeom prst="rect">
            <a:avLst/>
          </a:prstGeom>
          <a:solidFill>
            <a:srgbClr val="0096D5"/>
          </a:solidFill>
          <a:ln w="19050">
            <a:solidFill>
              <a:srgbClr val="B6C7C9"/>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26651" name="Rectangle 28"/>
          <p:cNvSpPr>
            <a:spLocks noChangeArrowheads="1"/>
          </p:cNvSpPr>
          <p:nvPr/>
        </p:nvSpPr>
        <p:spPr bwMode="auto">
          <a:xfrm>
            <a:off x="2508250" y="6215063"/>
            <a:ext cx="66690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pt-PT" altLang="tr-TR" sz="1600" b="1">
                <a:solidFill>
                  <a:srgbClr val="FF0000"/>
                </a:solidFill>
                <a:latin typeface="Arial" panose="020B0604020202020204" pitchFamily="34" charset="0"/>
              </a:rPr>
              <a:t>  </a:t>
            </a:r>
            <a:r>
              <a:rPr lang="pt-PT" altLang="tr-TR" sz="1600" b="1">
                <a:solidFill>
                  <a:schemeClr val="tx2"/>
                </a:solidFill>
                <a:latin typeface="Arial" panose="020B0604020202020204" pitchFamily="34" charset="0"/>
              </a:rPr>
              <a:t>Studies in Family Planning, 1986; British Journal of Ob/Gyn, </a:t>
            </a:r>
            <a:r>
              <a:rPr lang="tr-TR" altLang="tr-TR" sz="1600" b="1">
                <a:solidFill>
                  <a:schemeClr val="tx2"/>
                </a:solidFill>
                <a:latin typeface="Arial" panose="020B0604020202020204" pitchFamily="34" charset="0"/>
              </a:rPr>
              <a:t>2002</a:t>
            </a:r>
            <a:r>
              <a:rPr lang="pt-PT" altLang="tr-TR" sz="1600" b="1">
                <a:solidFill>
                  <a:schemeClr val="tx2"/>
                </a:solidFill>
                <a:latin typeface="Arial" panose="020B0604020202020204" pitchFamily="34" charset="0"/>
              </a:rPr>
              <a:t>.</a:t>
            </a:r>
          </a:p>
        </p:txBody>
      </p:sp>
      <p:sp>
        <p:nvSpPr>
          <p:cNvPr id="26652" name="Rectangle 29"/>
          <p:cNvSpPr>
            <a:spLocks noChangeArrowheads="1"/>
          </p:cNvSpPr>
          <p:nvPr/>
        </p:nvSpPr>
        <p:spPr bwMode="auto">
          <a:xfrm>
            <a:off x="2181225" y="1854201"/>
            <a:ext cx="3708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tr-TR" altLang="tr-TR" sz="1600">
                <a:latin typeface="Arial" panose="020B0604020202020204" pitchFamily="34" charset="0"/>
              </a:rPr>
              <a:t>M</a:t>
            </a:r>
            <a:r>
              <a:rPr lang="en-US" altLang="tr-TR" sz="1600">
                <a:latin typeface="Arial" panose="020B0604020202020204" pitchFamily="34" charset="0"/>
              </a:rPr>
              <a:t>aternal mortality rate of 1000 live births</a:t>
            </a:r>
            <a:endParaRPr lang="pt-PT" altLang="tr-TR" sz="4200">
              <a:latin typeface="Arial" panose="020B0604020202020204" pitchFamily="34" charset="0"/>
            </a:endParaRPr>
          </a:p>
        </p:txBody>
      </p:sp>
      <p:sp>
        <p:nvSpPr>
          <p:cNvPr id="26653" name="Rectangle 30"/>
          <p:cNvSpPr>
            <a:spLocks noChangeArrowheads="1"/>
          </p:cNvSpPr>
          <p:nvPr/>
        </p:nvSpPr>
        <p:spPr bwMode="auto">
          <a:xfrm>
            <a:off x="2595563" y="5500688"/>
            <a:ext cx="6875462" cy="558800"/>
          </a:xfrm>
          <a:prstGeom prst="rect">
            <a:avLst/>
          </a:prstGeom>
          <a:solidFill>
            <a:srgbClr val="5A77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26654" name="Rectangle 31"/>
          <p:cNvSpPr>
            <a:spLocks noChangeArrowheads="1"/>
          </p:cNvSpPr>
          <p:nvPr/>
        </p:nvSpPr>
        <p:spPr bwMode="auto">
          <a:xfrm>
            <a:off x="3054351" y="5605463"/>
            <a:ext cx="238125" cy="265112"/>
          </a:xfrm>
          <a:prstGeom prst="rect">
            <a:avLst/>
          </a:prstGeom>
          <a:solidFill>
            <a:srgbClr val="FFBB00"/>
          </a:solidFill>
          <a:ln w="12700">
            <a:solidFill>
              <a:srgbClr val="B6C7C9"/>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26655" name="Rectangle 32"/>
          <p:cNvSpPr>
            <a:spLocks noChangeArrowheads="1"/>
          </p:cNvSpPr>
          <p:nvPr/>
        </p:nvSpPr>
        <p:spPr bwMode="auto">
          <a:xfrm>
            <a:off x="4423998" y="5640389"/>
            <a:ext cx="4039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pt-PT" altLang="tr-TR" sz="1600" b="1">
                <a:solidFill>
                  <a:srgbClr val="FFFFFF"/>
                </a:solidFill>
                <a:latin typeface="Helvetica" panose="020B0604020202020204" pitchFamily="34" charset="0"/>
              </a:rPr>
              <a:t>       </a:t>
            </a:r>
            <a:endParaRPr lang="pt-PT" altLang="tr-TR" sz="4200">
              <a:solidFill>
                <a:srgbClr val="003399"/>
              </a:solidFill>
              <a:latin typeface="Arial" panose="020B0604020202020204" pitchFamily="34" charset="0"/>
            </a:endParaRPr>
          </a:p>
        </p:txBody>
      </p:sp>
      <p:sp>
        <p:nvSpPr>
          <p:cNvPr id="26656" name="Rectangle 33"/>
          <p:cNvSpPr>
            <a:spLocks noChangeArrowheads="1"/>
          </p:cNvSpPr>
          <p:nvPr/>
        </p:nvSpPr>
        <p:spPr bwMode="auto">
          <a:xfrm>
            <a:off x="3716339" y="5638801"/>
            <a:ext cx="8207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pt-PT" altLang="tr-TR" sz="1600" b="1">
                <a:solidFill>
                  <a:srgbClr val="FFFFFF"/>
                </a:solidFill>
                <a:latin typeface="Helvetica" panose="020B0604020202020204" pitchFamily="34" charset="0"/>
                <a:sym typeface="Symbol" panose="05050102010706020507" pitchFamily="18" charset="2"/>
              </a:rPr>
              <a:t> </a:t>
            </a:r>
            <a:r>
              <a:rPr lang="pt-PT" altLang="tr-TR" sz="1600" b="1">
                <a:solidFill>
                  <a:srgbClr val="FFFFFF"/>
                </a:solidFill>
                <a:latin typeface="Helvetica" panose="020B0604020202020204" pitchFamily="34" charset="0"/>
              </a:rPr>
              <a:t>15 </a:t>
            </a:r>
            <a:r>
              <a:rPr lang="tr-TR" altLang="tr-TR" sz="1600" b="1">
                <a:solidFill>
                  <a:srgbClr val="FFFFFF"/>
                </a:solidFill>
                <a:latin typeface="Helvetica" panose="020B0604020202020204" pitchFamily="34" charset="0"/>
              </a:rPr>
              <a:t> yrs</a:t>
            </a:r>
            <a:endParaRPr lang="pt-PT" altLang="tr-TR" sz="4200">
              <a:solidFill>
                <a:srgbClr val="003399"/>
              </a:solidFill>
              <a:latin typeface="Arial" panose="020B0604020202020204" pitchFamily="34" charset="0"/>
            </a:endParaRPr>
          </a:p>
        </p:txBody>
      </p:sp>
      <p:sp>
        <p:nvSpPr>
          <p:cNvPr id="26657" name="Rectangle 34"/>
          <p:cNvSpPr>
            <a:spLocks noChangeArrowheads="1"/>
          </p:cNvSpPr>
          <p:nvPr/>
        </p:nvSpPr>
        <p:spPr bwMode="auto">
          <a:xfrm>
            <a:off x="4423998" y="5640389"/>
            <a:ext cx="4039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pt-PT" altLang="tr-TR" sz="1600" b="1">
                <a:solidFill>
                  <a:srgbClr val="FFFFFF"/>
                </a:solidFill>
                <a:latin typeface="Helvetica" panose="020B0604020202020204" pitchFamily="34" charset="0"/>
              </a:rPr>
              <a:t>       </a:t>
            </a:r>
            <a:endParaRPr lang="pt-PT" altLang="tr-TR" sz="4200">
              <a:solidFill>
                <a:srgbClr val="003399"/>
              </a:solidFill>
              <a:latin typeface="Arial" panose="020B0604020202020204" pitchFamily="34" charset="0"/>
            </a:endParaRPr>
          </a:p>
        </p:txBody>
      </p:sp>
      <p:sp>
        <p:nvSpPr>
          <p:cNvPr id="26658" name="Rectangle 35"/>
          <p:cNvSpPr>
            <a:spLocks noChangeArrowheads="1"/>
          </p:cNvSpPr>
          <p:nvPr/>
        </p:nvSpPr>
        <p:spPr bwMode="auto">
          <a:xfrm>
            <a:off x="5356226" y="5605463"/>
            <a:ext cx="212725" cy="265112"/>
          </a:xfrm>
          <a:prstGeom prst="rect">
            <a:avLst/>
          </a:prstGeom>
          <a:solidFill>
            <a:srgbClr val="D50031"/>
          </a:solidFill>
          <a:ln w="12700">
            <a:solidFill>
              <a:srgbClr val="B6C7C9"/>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26659" name="Rectangle 36"/>
          <p:cNvSpPr>
            <a:spLocks noChangeArrowheads="1"/>
          </p:cNvSpPr>
          <p:nvPr/>
        </p:nvSpPr>
        <p:spPr bwMode="auto">
          <a:xfrm>
            <a:off x="5991225" y="5651501"/>
            <a:ext cx="889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pt-PT" altLang="tr-TR" sz="1600" b="1">
                <a:solidFill>
                  <a:srgbClr val="FF0000"/>
                </a:solidFill>
                <a:latin typeface="Helvetica" panose="020B0604020202020204" pitchFamily="34" charset="0"/>
              </a:rPr>
              <a:t>20-24 y</a:t>
            </a:r>
            <a:r>
              <a:rPr lang="tr-TR" altLang="tr-TR" sz="1600" b="1">
                <a:solidFill>
                  <a:srgbClr val="FF0000"/>
                </a:solidFill>
                <a:latin typeface="Helvetica" panose="020B0604020202020204" pitchFamily="34" charset="0"/>
              </a:rPr>
              <a:t>rs</a:t>
            </a:r>
            <a:endParaRPr lang="pt-PT" altLang="tr-TR" sz="4200">
              <a:solidFill>
                <a:srgbClr val="FF0000"/>
              </a:solidFill>
              <a:latin typeface="Arial" panose="020B0604020202020204" pitchFamily="34" charset="0"/>
            </a:endParaRPr>
          </a:p>
        </p:txBody>
      </p:sp>
      <p:sp>
        <p:nvSpPr>
          <p:cNvPr id="26660" name="Rectangle 37"/>
          <p:cNvSpPr>
            <a:spLocks noChangeArrowheads="1"/>
          </p:cNvSpPr>
          <p:nvPr/>
        </p:nvSpPr>
        <p:spPr bwMode="auto">
          <a:xfrm>
            <a:off x="6901613" y="5640389"/>
            <a:ext cx="1731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pt-PT" altLang="tr-TR" sz="1600" b="1">
                <a:solidFill>
                  <a:srgbClr val="FFFFFF"/>
                </a:solidFill>
                <a:latin typeface="Helvetica" panose="020B0604020202020204" pitchFamily="34" charset="0"/>
              </a:rPr>
              <a:t>   </a:t>
            </a:r>
            <a:endParaRPr lang="pt-PT" altLang="tr-TR" sz="4200">
              <a:solidFill>
                <a:srgbClr val="003399"/>
              </a:solidFill>
              <a:latin typeface="Arial" panose="020B0604020202020204" pitchFamily="34" charset="0"/>
            </a:endParaRPr>
          </a:p>
        </p:txBody>
      </p:sp>
      <p:sp>
        <p:nvSpPr>
          <p:cNvPr id="26661" name="Rectangle 38"/>
          <p:cNvSpPr>
            <a:spLocks noChangeArrowheads="1"/>
          </p:cNvSpPr>
          <p:nvPr/>
        </p:nvSpPr>
        <p:spPr bwMode="auto">
          <a:xfrm>
            <a:off x="6901613" y="5640389"/>
            <a:ext cx="1731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pt-PT" altLang="tr-TR" sz="1600" b="1">
                <a:solidFill>
                  <a:srgbClr val="FFFFFF"/>
                </a:solidFill>
                <a:latin typeface="Helvetica" panose="020B0604020202020204" pitchFamily="34" charset="0"/>
              </a:rPr>
              <a:t>   </a:t>
            </a:r>
            <a:endParaRPr lang="pt-PT" altLang="tr-TR" sz="4200">
              <a:solidFill>
                <a:srgbClr val="003399"/>
              </a:solidFill>
              <a:latin typeface="Arial" panose="020B0604020202020204" pitchFamily="34" charset="0"/>
            </a:endParaRPr>
          </a:p>
        </p:txBody>
      </p:sp>
      <p:sp>
        <p:nvSpPr>
          <p:cNvPr id="26662" name="Rectangle 39"/>
          <p:cNvSpPr>
            <a:spLocks noChangeArrowheads="1"/>
          </p:cNvSpPr>
          <p:nvPr/>
        </p:nvSpPr>
        <p:spPr bwMode="auto">
          <a:xfrm>
            <a:off x="7648575" y="5605463"/>
            <a:ext cx="215900" cy="265112"/>
          </a:xfrm>
          <a:prstGeom prst="rect">
            <a:avLst/>
          </a:prstGeom>
          <a:solidFill>
            <a:srgbClr val="0096D5"/>
          </a:solidFill>
          <a:ln w="12700">
            <a:solidFill>
              <a:srgbClr val="B6C7C9"/>
            </a:solidFill>
            <a:miter lim="800000"/>
            <a:headEnd/>
            <a:tailEnd/>
          </a:ln>
        </p:spPr>
        <p:txBody>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26663" name="Rectangle 40"/>
          <p:cNvSpPr>
            <a:spLocks noChangeArrowheads="1"/>
          </p:cNvSpPr>
          <p:nvPr/>
        </p:nvSpPr>
        <p:spPr bwMode="auto">
          <a:xfrm>
            <a:off x="8281988" y="5651501"/>
            <a:ext cx="889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pt-PT" altLang="tr-TR" sz="1600" b="1">
                <a:solidFill>
                  <a:schemeClr val="bg1"/>
                </a:solidFill>
                <a:latin typeface="Helvetica" panose="020B0604020202020204" pitchFamily="34" charset="0"/>
              </a:rPr>
              <a:t>30-34</a:t>
            </a:r>
            <a:r>
              <a:rPr lang="pt-PT" altLang="tr-TR" sz="1600" b="1">
                <a:solidFill>
                  <a:srgbClr val="000000"/>
                </a:solidFill>
                <a:latin typeface="Helvetica" panose="020B0604020202020204" pitchFamily="34" charset="0"/>
              </a:rPr>
              <a:t> </a:t>
            </a:r>
            <a:r>
              <a:rPr lang="pt-PT" altLang="tr-TR" sz="1600" b="1">
                <a:solidFill>
                  <a:schemeClr val="bg1"/>
                </a:solidFill>
                <a:latin typeface="Helvetica" panose="020B0604020202020204" pitchFamily="34" charset="0"/>
              </a:rPr>
              <a:t>y</a:t>
            </a:r>
            <a:r>
              <a:rPr lang="tr-TR" altLang="tr-TR" sz="1600" b="1">
                <a:solidFill>
                  <a:schemeClr val="bg1"/>
                </a:solidFill>
                <a:latin typeface="Helvetica" panose="020B0604020202020204" pitchFamily="34" charset="0"/>
              </a:rPr>
              <a:t>rs</a:t>
            </a:r>
            <a:endParaRPr lang="pt-PT" altLang="tr-TR" sz="4200">
              <a:solidFill>
                <a:schemeClr val="bg1"/>
              </a:solidFill>
              <a:latin typeface="Arial" panose="020B0604020202020204" pitchFamily="34" charset="0"/>
            </a:endParaRPr>
          </a:p>
        </p:txBody>
      </p:sp>
      <p:sp>
        <p:nvSpPr>
          <p:cNvPr id="26664" name="Rectangle 41"/>
          <p:cNvSpPr>
            <a:spLocks noChangeArrowheads="1"/>
          </p:cNvSpPr>
          <p:nvPr/>
        </p:nvSpPr>
        <p:spPr bwMode="auto">
          <a:xfrm>
            <a:off x="9192376" y="5640389"/>
            <a:ext cx="1731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pt-PT" altLang="tr-TR" sz="1600" b="1">
                <a:solidFill>
                  <a:srgbClr val="FFFFFF"/>
                </a:solidFill>
                <a:latin typeface="Helvetica" panose="020B0604020202020204" pitchFamily="34" charset="0"/>
              </a:rPr>
              <a:t>   </a:t>
            </a:r>
            <a:endParaRPr lang="pt-PT" altLang="tr-TR" sz="4200">
              <a:solidFill>
                <a:srgbClr val="003399"/>
              </a:solidFill>
              <a:latin typeface="Arial" panose="020B0604020202020204" pitchFamily="34" charset="0"/>
            </a:endParaRPr>
          </a:p>
        </p:txBody>
      </p:sp>
      <p:sp>
        <p:nvSpPr>
          <p:cNvPr id="26665" name="Rectangle 42"/>
          <p:cNvSpPr>
            <a:spLocks noChangeArrowheads="1"/>
          </p:cNvSpPr>
          <p:nvPr/>
        </p:nvSpPr>
        <p:spPr bwMode="auto">
          <a:xfrm>
            <a:off x="9120188" y="5661026"/>
            <a:ext cx="114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pt-PT" altLang="tr-TR" sz="1600" b="1">
                <a:solidFill>
                  <a:srgbClr val="FFFFFF"/>
                </a:solidFill>
                <a:latin typeface="Helvetica" panose="020B0604020202020204" pitchFamily="34" charset="0"/>
              </a:rPr>
              <a:t>  </a:t>
            </a:r>
            <a:endParaRPr lang="pt-PT" altLang="tr-TR" sz="4200">
              <a:solidFill>
                <a:srgbClr val="003399"/>
              </a:solidFill>
              <a:latin typeface="Arial" panose="020B0604020202020204" pitchFamily="34" charset="0"/>
            </a:endParaRPr>
          </a:p>
        </p:txBody>
      </p:sp>
      <p:sp>
        <p:nvSpPr>
          <p:cNvPr id="42" name="Rectangle 15"/>
          <p:cNvSpPr>
            <a:spLocks noChangeArrowheads="1"/>
          </p:cNvSpPr>
          <p:nvPr/>
        </p:nvSpPr>
        <p:spPr bwMode="auto">
          <a:xfrm>
            <a:off x="2874320" y="4991328"/>
            <a:ext cx="1528425" cy="369332"/>
          </a:xfrm>
          <a:prstGeom prst="rect">
            <a:avLst/>
          </a:prstGeom>
          <a:noFill/>
          <a:ln w="9525">
            <a:noFill/>
            <a:miter lim="800000"/>
            <a:headEnd/>
            <a:tailEnd/>
          </a:ln>
        </p:spPr>
        <p:txBody>
          <a:bodyPr wrap="square" lIns="0" tIns="0" rIns="0" bIns="0">
            <a:spAutoFit/>
          </a:bodyPr>
          <a:lstStyle/>
          <a:p>
            <a:pPr algn="ctr">
              <a:defRPr/>
            </a:pPr>
            <a:r>
              <a:rPr lang="pt-PT" sz="2400" b="1" dirty="0">
                <a:latin typeface="Helvetica" pitchFamily="34" charset="0"/>
              </a:rPr>
              <a:t>Nigeria</a:t>
            </a:r>
            <a:endParaRPr lang="pt-PT" sz="4800" dirty="0">
              <a:effectLst>
                <a:outerShdw blurRad="38100" dist="38100" dir="2700000" algn="tl">
                  <a:srgbClr val="FFFFFF"/>
                </a:outerShdw>
              </a:effectLst>
              <a:latin typeface="Arial" charset="0"/>
            </a:endParaRPr>
          </a:p>
        </p:txBody>
      </p:sp>
      <p:sp>
        <p:nvSpPr>
          <p:cNvPr id="43" name="Rectangle 16"/>
          <p:cNvSpPr>
            <a:spLocks noChangeArrowheads="1"/>
          </p:cNvSpPr>
          <p:nvPr/>
        </p:nvSpPr>
        <p:spPr bwMode="auto">
          <a:xfrm>
            <a:off x="4859990" y="5012508"/>
            <a:ext cx="1915931" cy="369332"/>
          </a:xfrm>
          <a:prstGeom prst="rect">
            <a:avLst/>
          </a:prstGeom>
          <a:noFill/>
          <a:ln w="9525">
            <a:noFill/>
            <a:miter lim="800000"/>
            <a:headEnd/>
            <a:tailEnd/>
          </a:ln>
        </p:spPr>
        <p:txBody>
          <a:bodyPr wrap="square" lIns="0" tIns="0" rIns="0" bIns="0">
            <a:spAutoFit/>
          </a:bodyPr>
          <a:lstStyle/>
          <a:p>
            <a:pPr algn="ctr">
              <a:defRPr/>
            </a:pPr>
            <a:r>
              <a:rPr lang="pt-PT" sz="2400" b="1" dirty="0">
                <a:latin typeface="Helvetica" pitchFamily="34" charset="0"/>
              </a:rPr>
              <a:t>Bangladesh</a:t>
            </a:r>
            <a:endParaRPr lang="pt-PT" sz="4800" dirty="0">
              <a:effectLst>
                <a:outerShdw blurRad="38100" dist="38100" dir="2700000" algn="tl">
                  <a:srgbClr val="FFFFFF"/>
                </a:outerShdw>
              </a:effectLst>
              <a:latin typeface="Arial" charset="0"/>
            </a:endParaRPr>
          </a:p>
        </p:txBody>
      </p:sp>
      <p:sp>
        <p:nvSpPr>
          <p:cNvPr id="44" name="Rectangle 17"/>
          <p:cNvSpPr>
            <a:spLocks noChangeArrowheads="1"/>
          </p:cNvSpPr>
          <p:nvPr/>
        </p:nvSpPr>
        <p:spPr bwMode="auto">
          <a:xfrm>
            <a:off x="7265807" y="4991327"/>
            <a:ext cx="1587605" cy="369332"/>
          </a:xfrm>
          <a:prstGeom prst="rect">
            <a:avLst/>
          </a:prstGeom>
          <a:noFill/>
          <a:ln w="9525">
            <a:noFill/>
            <a:miter lim="800000"/>
            <a:headEnd/>
            <a:tailEnd/>
          </a:ln>
        </p:spPr>
        <p:txBody>
          <a:bodyPr wrap="square" lIns="0" tIns="0" rIns="0" bIns="0">
            <a:spAutoFit/>
          </a:bodyPr>
          <a:lstStyle/>
          <a:p>
            <a:pPr algn="ctr">
              <a:defRPr/>
            </a:pPr>
            <a:r>
              <a:rPr lang="pt-PT" sz="2400" b="1" dirty="0">
                <a:latin typeface="Helvetica" pitchFamily="34" charset="0"/>
              </a:rPr>
              <a:t>Ethiopia</a:t>
            </a:r>
            <a:endParaRPr lang="pt-PT" sz="4800" dirty="0">
              <a:effectLst>
                <a:outerShdw blurRad="38100" dist="38100" dir="2700000" algn="tl">
                  <a:srgbClr val="FFFFFF"/>
                </a:outerShdw>
              </a:effectLst>
              <a:latin typeface="Arial" charset="0"/>
            </a:endParaRPr>
          </a:p>
        </p:txBody>
      </p:sp>
    </p:spTree>
    <p:extLst>
      <p:ext uri="{BB962C8B-B14F-4D97-AF65-F5344CB8AC3E}">
        <p14:creationId xmlns:p14="http://schemas.microsoft.com/office/powerpoint/2010/main" val="3191862415"/>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997527" y="1989139"/>
            <a:ext cx="10688781" cy="3921125"/>
          </a:xfrm>
          <a:prstGeom prst="rect">
            <a:avLst/>
          </a:prstGeom>
          <a:solidFill>
            <a:schemeClr val="bg1"/>
          </a:solidFill>
          <a:ln w="19050">
            <a:solidFill>
              <a:srgbClr val="FF0000"/>
            </a:solidFill>
            <a:miter lim="800000"/>
            <a:headEnd/>
            <a:tailEnd/>
          </a:ln>
          <a:effectLst>
            <a:outerShdw dist="107763" dir="2700000" algn="ctr" rotWithShape="0">
              <a:schemeClr val="bg2"/>
            </a:outerShdw>
          </a:effectLst>
        </p:spPr>
        <p:txBody>
          <a:bodyPr lIns="137160" tIns="46038" rIns="92075" bIns="46038"/>
          <a:lstStyle>
            <a:lvl1pPr marL="342900" indent="-342900">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buClr>
                <a:schemeClr val="accent1"/>
              </a:buClr>
              <a:buSzTx/>
              <a:buFontTx/>
              <a:buNone/>
              <a:defRPr/>
            </a:pPr>
            <a:endParaRPr lang="en-US" altLang="tr-TR" sz="800" dirty="0">
              <a:latin typeface="Tahoma" panose="020B0604030504040204" pitchFamily="34" charset="0"/>
            </a:endParaRPr>
          </a:p>
          <a:p>
            <a:pPr eaLnBrk="1" hangingPunct="1">
              <a:buClr>
                <a:schemeClr val="accent1"/>
              </a:buClr>
              <a:buSzTx/>
              <a:buFontTx/>
              <a:buNone/>
              <a:defRPr/>
            </a:pPr>
            <a:r>
              <a:rPr lang="tr-TR" altLang="tr-TR" sz="2800" dirty="0">
                <a:solidFill>
                  <a:schemeClr val="tx2"/>
                </a:solidFill>
                <a:latin typeface="Tahoma" panose="020B0604030504040204" pitchFamily="34" charset="0"/>
              </a:rPr>
              <a:t> </a:t>
            </a:r>
            <a:r>
              <a:rPr lang="tr-TR" altLang="tr-TR" sz="3600" dirty="0">
                <a:solidFill>
                  <a:schemeClr val="tx2"/>
                </a:solidFill>
                <a:latin typeface="+mn-lt"/>
              </a:rPr>
              <a:t>Under </a:t>
            </a:r>
            <a:r>
              <a:rPr lang="tr-TR" altLang="tr-TR" sz="3600" dirty="0" err="1">
                <a:solidFill>
                  <a:schemeClr val="tx2"/>
                </a:solidFill>
                <a:latin typeface="+mn-lt"/>
              </a:rPr>
              <a:t>age</a:t>
            </a:r>
            <a:r>
              <a:rPr lang="tr-TR" altLang="tr-TR" sz="3600" dirty="0">
                <a:solidFill>
                  <a:schemeClr val="tx2"/>
                </a:solidFill>
                <a:latin typeface="+mn-lt"/>
              </a:rPr>
              <a:t> 16:</a:t>
            </a:r>
            <a:r>
              <a:rPr lang="en-US" altLang="tr-TR" sz="3600" dirty="0">
                <a:solidFill>
                  <a:schemeClr val="tx2"/>
                </a:solidFill>
                <a:latin typeface="+mn-lt"/>
              </a:rPr>
              <a:t>		 </a:t>
            </a:r>
            <a:r>
              <a:rPr lang="tr-TR" altLang="tr-TR" sz="3600" dirty="0">
                <a:solidFill>
                  <a:schemeClr val="tx2"/>
                </a:solidFill>
                <a:latin typeface="+mn-lt"/>
              </a:rPr>
              <a:t>         </a:t>
            </a:r>
            <a:r>
              <a:rPr lang="en-CA" altLang="tr-TR" sz="3600" dirty="0">
                <a:solidFill>
                  <a:schemeClr val="tx2"/>
                </a:solidFill>
                <a:latin typeface="+mn-lt"/>
              </a:rPr>
              <a:t>	</a:t>
            </a:r>
            <a:r>
              <a:rPr lang="tr-TR" altLang="tr-TR" sz="3600" dirty="0" smtClean="0">
                <a:solidFill>
                  <a:schemeClr val="tx2"/>
                </a:solidFill>
                <a:latin typeface="+mn-lt"/>
              </a:rPr>
              <a:t>As </a:t>
            </a:r>
            <a:r>
              <a:rPr lang="tr-TR" altLang="tr-TR" sz="3600" dirty="0">
                <a:solidFill>
                  <a:schemeClr val="tx2"/>
                </a:solidFill>
                <a:latin typeface="+mn-lt"/>
              </a:rPr>
              <a:t>a </a:t>
            </a:r>
            <a:r>
              <a:rPr lang="tr-TR" altLang="tr-TR" sz="3600" dirty="0" err="1">
                <a:solidFill>
                  <a:schemeClr val="tx2"/>
                </a:solidFill>
                <a:latin typeface="+mn-lt"/>
              </a:rPr>
              <a:t>result</a:t>
            </a:r>
            <a:r>
              <a:rPr lang="tr-TR" altLang="tr-TR" sz="3600" dirty="0">
                <a:solidFill>
                  <a:schemeClr val="tx2"/>
                </a:solidFill>
                <a:latin typeface="+mn-lt"/>
              </a:rPr>
              <a:t>:</a:t>
            </a:r>
            <a:endParaRPr lang="en-US" altLang="tr-TR" sz="3600" dirty="0">
              <a:solidFill>
                <a:schemeClr val="tx2"/>
              </a:solidFill>
              <a:latin typeface="+mn-lt"/>
            </a:endParaRPr>
          </a:p>
          <a:p>
            <a:pPr eaLnBrk="1" hangingPunct="1">
              <a:buClr>
                <a:schemeClr val="accent1"/>
              </a:buClr>
              <a:buSzTx/>
              <a:buFontTx/>
              <a:buNone/>
              <a:defRPr/>
            </a:pPr>
            <a:endParaRPr lang="en-US" altLang="tr-TR" sz="1000" dirty="0">
              <a:solidFill>
                <a:schemeClr val="tx2"/>
              </a:solidFill>
              <a:latin typeface="+mn-lt"/>
            </a:endParaRPr>
          </a:p>
          <a:p>
            <a:pPr eaLnBrk="1" hangingPunct="1">
              <a:lnSpc>
                <a:spcPct val="60000"/>
              </a:lnSpc>
              <a:buClr>
                <a:schemeClr val="accent1"/>
              </a:buClr>
              <a:buSzTx/>
              <a:buFontTx/>
              <a:buNone/>
              <a:defRPr/>
            </a:pPr>
            <a:r>
              <a:rPr lang="en-US" altLang="tr-TR" sz="3600" dirty="0">
                <a:latin typeface="+mn-lt"/>
              </a:rPr>
              <a:t> </a:t>
            </a:r>
            <a:r>
              <a:rPr lang="en-US" altLang="tr-TR" dirty="0">
                <a:latin typeface="+mn-lt"/>
              </a:rPr>
              <a:t>Narrow pelvis</a:t>
            </a:r>
            <a:r>
              <a:rPr lang="tr-TR" altLang="tr-TR" dirty="0">
                <a:latin typeface="+mn-lt"/>
              </a:rPr>
              <a:t>             </a:t>
            </a:r>
            <a:r>
              <a:rPr lang="en-US" altLang="tr-TR" dirty="0">
                <a:latin typeface="+mn-lt"/>
              </a:rPr>
              <a:t> </a:t>
            </a:r>
            <a:r>
              <a:rPr lang="tr-TR" altLang="tr-TR" dirty="0">
                <a:latin typeface="+mn-lt"/>
              </a:rPr>
              <a:t>      </a:t>
            </a:r>
            <a:r>
              <a:rPr lang="en-CA" altLang="tr-TR" dirty="0" smtClean="0">
                <a:latin typeface="+mn-lt"/>
              </a:rPr>
              <a:t>		</a:t>
            </a:r>
            <a:r>
              <a:rPr lang="tr-TR" altLang="tr-TR" dirty="0" smtClean="0">
                <a:latin typeface="+mn-lt"/>
              </a:rPr>
              <a:t>D</a:t>
            </a:r>
            <a:r>
              <a:rPr lang="en-US" altLang="tr-TR" dirty="0" err="1">
                <a:latin typeface="+mn-lt"/>
              </a:rPr>
              <a:t>ifficult</a:t>
            </a:r>
            <a:r>
              <a:rPr lang="en-US" altLang="tr-TR" dirty="0">
                <a:latin typeface="+mn-lt"/>
              </a:rPr>
              <a:t> and pro</a:t>
            </a:r>
            <a:r>
              <a:rPr lang="tr-TR" altLang="tr-TR" dirty="0" err="1">
                <a:latin typeface="+mn-lt"/>
              </a:rPr>
              <a:t>longed</a:t>
            </a:r>
            <a:r>
              <a:rPr lang="tr-TR" altLang="tr-TR" dirty="0">
                <a:latin typeface="+mn-lt"/>
              </a:rPr>
              <a:t> </a:t>
            </a:r>
            <a:r>
              <a:rPr lang="tr-TR" altLang="tr-TR" dirty="0" err="1">
                <a:latin typeface="+mn-lt"/>
              </a:rPr>
              <a:t>labor</a:t>
            </a:r>
            <a:r>
              <a:rPr lang="en-US" altLang="tr-TR" dirty="0">
                <a:latin typeface="+mn-lt"/>
              </a:rPr>
              <a:t>	  </a:t>
            </a:r>
          </a:p>
          <a:p>
            <a:pPr eaLnBrk="1" hangingPunct="1">
              <a:lnSpc>
                <a:spcPct val="70000"/>
              </a:lnSpc>
              <a:buClr>
                <a:schemeClr val="accent1"/>
              </a:buClr>
              <a:buSzTx/>
              <a:buFontTx/>
              <a:buNone/>
              <a:defRPr/>
            </a:pPr>
            <a:endParaRPr lang="en-US" altLang="tr-TR" sz="2400" dirty="0">
              <a:latin typeface="+mn-lt"/>
            </a:endParaRPr>
          </a:p>
          <a:p>
            <a:pPr eaLnBrk="1" hangingPunct="1">
              <a:lnSpc>
                <a:spcPct val="70000"/>
              </a:lnSpc>
              <a:buClr>
                <a:schemeClr val="accent1"/>
              </a:buClr>
              <a:buSzTx/>
              <a:buFontTx/>
              <a:buNone/>
              <a:defRPr/>
            </a:pPr>
            <a:r>
              <a:rPr lang="tr-TR" altLang="tr-TR" sz="3600" dirty="0">
                <a:solidFill>
                  <a:schemeClr val="tx2"/>
                </a:solidFill>
                <a:latin typeface="+mn-lt"/>
              </a:rPr>
              <a:t> </a:t>
            </a:r>
            <a:r>
              <a:rPr lang="tr-TR" altLang="tr-TR" sz="3600" dirty="0" err="1">
                <a:solidFill>
                  <a:schemeClr val="tx2"/>
                </a:solidFill>
                <a:latin typeface="+mn-lt"/>
              </a:rPr>
              <a:t>Primigravida</a:t>
            </a:r>
            <a:r>
              <a:rPr lang="tr-TR" altLang="tr-TR" sz="3600" dirty="0">
                <a:solidFill>
                  <a:schemeClr val="tx2"/>
                </a:solidFill>
                <a:latin typeface="+mn-lt"/>
              </a:rPr>
              <a:t>:</a:t>
            </a:r>
            <a:r>
              <a:rPr lang="tr-TR" altLang="tr-TR" sz="3600" dirty="0">
                <a:solidFill>
                  <a:schemeClr val="hlink"/>
                </a:solidFill>
                <a:latin typeface="+mn-lt"/>
              </a:rPr>
              <a:t>	</a:t>
            </a:r>
            <a:r>
              <a:rPr lang="en-US" altLang="tr-TR" dirty="0">
                <a:latin typeface="+mn-lt"/>
              </a:rPr>
              <a:t>					</a:t>
            </a:r>
          </a:p>
          <a:p>
            <a:pPr eaLnBrk="1" hangingPunct="1">
              <a:lnSpc>
                <a:spcPct val="60000"/>
              </a:lnSpc>
              <a:buClr>
                <a:schemeClr val="accent1"/>
              </a:buClr>
              <a:buSzTx/>
              <a:buFontTx/>
              <a:buNone/>
              <a:defRPr/>
            </a:pPr>
            <a:r>
              <a:rPr lang="tr-TR" altLang="tr-TR" dirty="0">
                <a:latin typeface="+mn-lt"/>
              </a:rPr>
              <a:t> </a:t>
            </a:r>
            <a:r>
              <a:rPr lang="tr-TR" altLang="tr-TR" dirty="0" err="1">
                <a:latin typeface="+mn-lt"/>
              </a:rPr>
              <a:t>Hypertansive</a:t>
            </a:r>
            <a:r>
              <a:rPr lang="tr-TR" altLang="tr-TR" dirty="0">
                <a:latin typeface="+mn-lt"/>
              </a:rPr>
              <a:t> </a:t>
            </a:r>
            <a:r>
              <a:rPr lang="tr-TR" altLang="tr-TR" dirty="0" err="1">
                <a:latin typeface="+mn-lt"/>
              </a:rPr>
              <a:t>Disease</a:t>
            </a:r>
            <a:r>
              <a:rPr lang="en-US" altLang="tr-TR" dirty="0">
                <a:latin typeface="+mn-lt"/>
              </a:rPr>
              <a:t>	</a:t>
            </a:r>
            <a:r>
              <a:rPr lang="tr-TR" altLang="tr-TR" dirty="0">
                <a:latin typeface="+mn-lt"/>
              </a:rPr>
              <a:t>                     PPH </a:t>
            </a:r>
            <a:r>
              <a:rPr lang="tr-TR" altLang="tr-TR" dirty="0" err="1">
                <a:latin typeface="+mn-lt"/>
              </a:rPr>
              <a:t>and</a:t>
            </a:r>
            <a:r>
              <a:rPr lang="tr-TR" altLang="tr-TR" dirty="0">
                <a:latin typeface="+mn-lt"/>
              </a:rPr>
              <a:t> </a:t>
            </a:r>
            <a:r>
              <a:rPr lang="tr-TR" altLang="tr-TR" dirty="0" err="1">
                <a:latin typeface="+mn-lt"/>
              </a:rPr>
              <a:t>Ecla</a:t>
            </a:r>
            <a:r>
              <a:rPr lang="tr-TR" altLang="tr-TR" sz="2400" dirty="0" err="1">
                <a:latin typeface="+mn-lt"/>
              </a:rPr>
              <a:t>mpsia</a:t>
            </a:r>
            <a:r>
              <a:rPr lang="en-US" altLang="tr-TR" sz="2400" dirty="0">
                <a:latin typeface="Tahoma" panose="020B0604030504040204" pitchFamily="34" charset="0"/>
              </a:rPr>
              <a:t>	    </a:t>
            </a:r>
            <a:endParaRPr lang="en-US" altLang="tr-TR" sz="2600" dirty="0">
              <a:latin typeface="Tahoma" panose="020B0604030504040204" pitchFamily="34" charset="0"/>
            </a:endParaRPr>
          </a:p>
          <a:p>
            <a:pPr algn="ctr" eaLnBrk="1" hangingPunct="1">
              <a:lnSpc>
                <a:spcPct val="60000"/>
              </a:lnSpc>
              <a:buClr>
                <a:schemeClr val="accent1"/>
              </a:buClr>
              <a:buSzTx/>
              <a:buFontTx/>
              <a:buNone/>
              <a:defRPr/>
            </a:pPr>
            <a:endParaRPr lang="en-US" altLang="tr-TR" sz="1700" i="1" dirty="0">
              <a:solidFill>
                <a:schemeClr val="hlink"/>
              </a:solidFill>
              <a:latin typeface="Tahoma" panose="020B0604030504040204" pitchFamily="34" charset="0"/>
            </a:endParaRPr>
          </a:p>
          <a:p>
            <a:pPr algn="ctr" eaLnBrk="1" hangingPunct="1">
              <a:lnSpc>
                <a:spcPct val="60000"/>
              </a:lnSpc>
              <a:buClr>
                <a:schemeClr val="accent1"/>
              </a:buClr>
              <a:buSzTx/>
              <a:buFontTx/>
              <a:buNone/>
              <a:defRPr/>
            </a:pPr>
            <a:endParaRPr lang="en-US" altLang="tr-TR" sz="800" dirty="0">
              <a:solidFill>
                <a:schemeClr val="hlink"/>
              </a:solidFill>
              <a:latin typeface="Tahoma" panose="020B0604030504040204" pitchFamily="34" charset="0"/>
            </a:endParaRPr>
          </a:p>
        </p:txBody>
      </p:sp>
      <p:sp>
        <p:nvSpPr>
          <p:cNvPr id="27651" name="Line 3"/>
          <p:cNvSpPr>
            <a:spLocks noChangeShapeType="1"/>
          </p:cNvSpPr>
          <p:nvPr/>
        </p:nvSpPr>
        <p:spPr bwMode="auto">
          <a:xfrm flipV="1">
            <a:off x="5074228" y="4478626"/>
            <a:ext cx="1143000" cy="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en-CA"/>
          </a:p>
        </p:txBody>
      </p:sp>
      <p:sp>
        <p:nvSpPr>
          <p:cNvPr id="27652" name="Line 4"/>
          <p:cNvSpPr>
            <a:spLocks noChangeShapeType="1"/>
          </p:cNvSpPr>
          <p:nvPr/>
        </p:nvSpPr>
        <p:spPr bwMode="auto">
          <a:xfrm flipV="1">
            <a:off x="4305300" y="3239653"/>
            <a:ext cx="1143000" cy="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en-CA"/>
          </a:p>
        </p:txBody>
      </p:sp>
      <p:sp>
        <p:nvSpPr>
          <p:cNvPr id="19462" name="Text Box 6"/>
          <p:cNvSpPr txBox="1">
            <a:spLocks noChangeArrowheads="1"/>
          </p:cNvSpPr>
          <p:nvPr/>
        </p:nvSpPr>
        <p:spPr bwMode="auto">
          <a:xfrm>
            <a:off x="3014664" y="5943601"/>
            <a:ext cx="5824537" cy="347663"/>
          </a:xfrm>
          <a:prstGeom prst="rect">
            <a:avLst/>
          </a:prstGeom>
          <a:noFill/>
          <a:ln w="9525">
            <a:noFill/>
            <a:miter lim="800000"/>
            <a:headEnd/>
            <a:tailEnd/>
          </a:ln>
          <a:effectLst/>
        </p:spPr>
        <p:txBody>
          <a:bodyPr>
            <a:spAutoFit/>
          </a:bodyPr>
          <a:lstStyle/>
          <a:p>
            <a:pPr algn="ctr">
              <a:lnSpc>
                <a:spcPct val="60000"/>
              </a:lnSpc>
              <a:spcBef>
                <a:spcPct val="20000"/>
              </a:spcBef>
              <a:buClr>
                <a:srgbClr val="FFCC00"/>
              </a:buClr>
              <a:buSzPct val="55000"/>
              <a:buFont typeface="Monotype Sorts" pitchFamily="2" charset="2"/>
              <a:buNone/>
              <a:defRPr/>
            </a:pPr>
            <a:endParaRPr lang="en-US" sz="2800">
              <a:solidFill>
                <a:srgbClr val="003399"/>
              </a:solidFill>
              <a:effectLst>
                <a:outerShdw blurRad="38100" dist="38100" dir="2700000" algn="tl">
                  <a:srgbClr val="FFFFFF"/>
                </a:outerShdw>
              </a:effectLst>
              <a:latin typeface="Arial" charset="0"/>
            </a:endParaRPr>
          </a:p>
        </p:txBody>
      </p:sp>
      <p:sp>
        <p:nvSpPr>
          <p:cNvPr id="7" name="Unvan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smtClean="0"/>
              <a:t>Medical risks of adolescent pregnancy</a:t>
            </a:r>
            <a:endParaRPr lang="en-CA" dirty="0"/>
          </a:p>
        </p:txBody>
      </p:sp>
    </p:spTree>
    <p:extLst>
      <p:ext uri="{BB962C8B-B14F-4D97-AF65-F5344CB8AC3E}">
        <p14:creationId xmlns:p14="http://schemas.microsoft.com/office/powerpoint/2010/main" val="294956184"/>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4509" y="260351"/>
            <a:ext cx="8887691" cy="1152525"/>
          </a:xfrm>
          <a:solidFill>
            <a:schemeClr val="bg1"/>
          </a:solidFill>
        </p:spPr>
        <p:txBody>
          <a:bodyPr>
            <a:noAutofit/>
          </a:bodyPr>
          <a:lstStyle/>
          <a:p>
            <a:pPr>
              <a:defRPr/>
            </a:pPr>
            <a:r>
              <a:rPr lang="tr-TR" sz="3200" b="1" dirty="0" err="1"/>
              <a:t>Adolescent</a:t>
            </a:r>
            <a:r>
              <a:rPr lang="tr-TR" sz="3200" b="1" dirty="0"/>
              <a:t> </a:t>
            </a:r>
            <a:r>
              <a:rPr lang="tr-TR" sz="3200" b="1" dirty="0" err="1"/>
              <a:t>Pregnancy</a:t>
            </a:r>
            <a:r>
              <a:rPr lang="tr-TR" sz="3200" b="1" dirty="0"/>
              <a:t> ,</a:t>
            </a:r>
            <a:r>
              <a:rPr lang="tr-TR" sz="3200" b="1" dirty="0" err="1"/>
              <a:t>Fetal</a:t>
            </a:r>
            <a:r>
              <a:rPr lang="tr-TR" sz="3200" b="1" dirty="0"/>
              <a:t> </a:t>
            </a:r>
            <a:r>
              <a:rPr lang="tr-TR" sz="3200" b="1" dirty="0" err="1"/>
              <a:t>and</a:t>
            </a:r>
            <a:r>
              <a:rPr lang="tr-TR" sz="3200" b="1" dirty="0"/>
              <a:t> </a:t>
            </a:r>
            <a:r>
              <a:rPr lang="tr-TR" sz="3200" b="1" dirty="0" err="1"/>
              <a:t>Maternal</a:t>
            </a:r>
            <a:r>
              <a:rPr lang="tr-TR" sz="3200" b="1" dirty="0"/>
              <a:t> </a:t>
            </a:r>
            <a:r>
              <a:rPr lang="tr-TR" sz="3200" b="1" dirty="0" err="1"/>
              <a:t>Results</a:t>
            </a:r>
            <a:r>
              <a:rPr lang="tr-TR" sz="3200" b="1" dirty="0"/>
              <a:t>.</a:t>
            </a:r>
            <a:br>
              <a:rPr lang="tr-TR" sz="3200" b="1" dirty="0"/>
            </a:br>
            <a:r>
              <a:rPr lang="tr-TR" sz="2800" b="1" dirty="0" err="1"/>
              <a:t>Baloğlu.A</a:t>
            </a:r>
            <a:r>
              <a:rPr lang="tr-TR" sz="2800" b="1" dirty="0"/>
              <a:t>, et all.2012 .MKU Med.Jour.2013 -32</a:t>
            </a:r>
            <a:r>
              <a:rPr lang="tr-TR" sz="3200" b="1" dirty="0"/>
              <a:t>.</a:t>
            </a:r>
          </a:p>
        </p:txBody>
      </p:sp>
      <p:sp>
        <p:nvSpPr>
          <p:cNvPr id="3" name="İçerik Yer Tutucusu 2"/>
          <p:cNvSpPr>
            <a:spLocks noGrp="1"/>
          </p:cNvSpPr>
          <p:nvPr>
            <p:ph idx="1"/>
          </p:nvPr>
        </p:nvSpPr>
        <p:spPr>
          <a:xfrm>
            <a:off x="2225675" y="1916114"/>
            <a:ext cx="7772400" cy="3673475"/>
          </a:xfrm>
        </p:spPr>
        <p:txBody>
          <a:bodyPr/>
          <a:lstStyle/>
          <a:p>
            <a:pPr algn="just">
              <a:defRPr/>
            </a:pPr>
            <a:r>
              <a:rPr lang="tr-TR" sz="1800" dirty="0" err="1"/>
              <a:t>Pregnant</a:t>
            </a:r>
            <a:r>
              <a:rPr lang="tr-TR" sz="1800" dirty="0"/>
              <a:t> </a:t>
            </a:r>
            <a:r>
              <a:rPr lang="tr-TR" sz="1800" dirty="0" err="1"/>
              <a:t>women</a:t>
            </a:r>
            <a:r>
              <a:rPr lang="tr-TR" sz="1800" dirty="0"/>
              <a:t> </a:t>
            </a:r>
            <a:r>
              <a:rPr lang="tr-TR" sz="1800" dirty="0" err="1"/>
              <a:t>more</a:t>
            </a:r>
            <a:r>
              <a:rPr lang="tr-TR" sz="1800" dirty="0"/>
              <a:t> </a:t>
            </a:r>
            <a:r>
              <a:rPr lang="tr-TR" sz="1800" dirty="0" err="1"/>
              <a:t>than</a:t>
            </a:r>
            <a:r>
              <a:rPr lang="tr-TR" sz="1800" dirty="0"/>
              <a:t> </a:t>
            </a:r>
            <a:r>
              <a:rPr lang="en-US" sz="1800" dirty="0"/>
              <a:t>20 weeks </a:t>
            </a:r>
            <a:r>
              <a:rPr lang="tr-TR" sz="1800" dirty="0"/>
              <a:t>of </a:t>
            </a:r>
            <a:r>
              <a:rPr lang="tr-TR" sz="1800" dirty="0" err="1"/>
              <a:t>gestation</a:t>
            </a:r>
            <a:r>
              <a:rPr lang="tr-TR" sz="1800" dirty="0"/>
              <a:t> </a:t>
            </a:r>
            <a:r>
              <a:rPr lang="en-US" sz="1800" dirty="0"/>
              <a:t>in our hospital </a:t>
            </a:r>
            <a:r>
              <a:rPr lang="tr-TR" sz="1800" dirty="0"/>
              <a:t> </a:t>
            </a:r>
            <a:r>
              <a:rPr lang="tr-TR" sz="1800" dirty="0" err="1"/>
              <a:t>between</a:t>
            </a:r>
            <a:r>
              <a:rPr lang="tr-TR" sz="1800" dirty="0"/>
              <a:t> </a:t>
            </a:r>
            <a:r>
              <a:rPr lang="tr-TR" sz="1800" dirty="0" err="1"/>
              <a:t>the</a:t>
            </a:r>
            <a:r>
              <a:rPr lang="tr-TR" sz="1800" dirty="0"/>
              <a:t> </a:t>
            </a:r>
            <a:r>
              <a:rPr lang="tr-TR" sz="1800" dirty="0" err="1"/>
              <a:t>dates</a:t>
            </a:r>
            <a:r>
              <a:rPr lang="tr-TR" sz="1800" dirty="0"/>
              <a:t> of  </a:t>
            </a:r>
            <a:r>
              <a:rPr lang="en-US" sz="1800" dirty="0"/>
              <a:t>01.01.2008-01.08.201</a:t>
            </a:r>
            <a:r>
              <a:rPr lang="tr-TR" sz="1800" dirty="0"/>
              <a:t>2.  Case </a:t>
            </a:r>
            <a:r>
              <a:rPr lang="tr-TR" sz="1800" dirty="0" err="1"/>
              <a:t>Groups</a:t>
            </a:r>
            <a:r>
              <a:rPr lang="tr-TR" sz="1800" dirty="0"/>
              <a:t> : 80 AP </a:t>
            </a:r>
            <a:r>
              <a:rPr lang="tr-TR" sz="1800" dirty="0" err="1"/>
              <a:t>versus</a:t>
            </a:r>
            <a:r>
              <a:rPr lang="tr-TR" sz="1800" dirty="0"/>
              <a:t> 102 </a:t>
            </a:r>
            <a:r>
              <a:rPr lang="tr-TR" sz="1800" dirty="0" err="1"/>
              <a:t>Controls</a:t>
            </a:r>
            <a:r>
              <a:rPr lang="tr-TR" sz="1800" dirty="0"/>
              <a:t>.</a:t>
            </a:r>
          </a:p>
          <a:p>
            <a:pPr algn="just">
              <a:defRPr/>
            </a:pPr>
            <a:r>
              <a:rPr lang="tr-TR" sz="1800" dirty="0" err="1"/>
              <a:t>Li</a:t>
            </a:r>
            <a:r>
              <a:rPr lang="en-US" sz="1800" dirty="0" err="1"/>
              <a:t>ve</a:t>
            </a:r>
            <a:r>
              <a:rPr lang="en-US" sz="1800" dirty="0"/>
              <a:t>, single pregnant women who gave birth under</a:t>
            </a:r>
            <a:r>
              <a:rPr lang="tr-TR" sz="1800" dirty="0"/>
              <a:t> </a:t>
            </a:r>
            <a:r>
              <a:rPr lang="tr-TR" sz="1800" dirty="0" err="1"/>
              <a:t>and</a:t>
            </a:r>
            <a:r>
              <a:rPr lang="tr-TR" sz="1800" dirty="0"/>
              <a:t> </a:t>
            </a:r>
            <a:r>
              <a:rPr lang="tr-TR" sz="1800" dirty="0" err="1"/>
              <a:t>over</a:t>
            </a:r>
            <a:r>
              <a:rPr lang="tr-TR" sz="1800" dirty="0"/>
              <a:t> </a:t>
            </a:r>
            <a:r>
              <a:rPr lang="en-US" sz="1800" dirty="0"/>
              <a:t>19 years of age were examined </a:t>
            </a:r>
            <a:r>
              <a:rPr lang="tr-TR" sz="1800" dirty="0" err="1"/>
              <a:t>during</a:t>
            </a:r>
            <a:r>
              <a:rPr lang="tr-TR" sz="1800" dirty="0"/>
              <a:t> s</a:t>
            </a:r>
            <a:r>
              <a:rPr lang="en-US" sz="1800" dirty="0" err="1"/>
              <a:t>ame</a:t>
            </a:r>
            <a:r>
              <a:rPr lang="en-US" sz="1800" dirty="0"/>
              <a:t> period retrospectively. </a:t>
            </a:r>
            <a:endParaRPr lang="tr-TR" sz="1800" dirty="0"/>
          </a:p>
          <a:p>
            <a:pPr algn="just">
              <a:defRPr/>
            </a:pPr>
            <a:r>
              <a:rPr lang="en-US" sz="1800" dirty="0"/>
              <a:t>The demographic characteristics of the group (age, gravity, parity, is the married official with the spouse, relationship with spouse), obstetric outcomes (gestational age at birth, shape, birth weight, 1 and 5 minute Apgar scores</a:t>
            </a:r>
            <a:r>
              <a:rPr lang="tr-TR" sz="1800" dirty="0"/>
              <a:t>,T</a:t>
            </a:r>
            <a:r>
              <a:rPr lang="en-US" sz="1800" dirty="0"/>
              <a:t>he presence of anemia) and obstetric complications (preterm birth,</a:t>
            </a:r>
            <a:r>
              <a:rPr lang="tr-TR" sz="1800" dirty="0"/>
              <a:t> </a:t>
            </a:r>
            <a:r>
              <a:rPr lang="en-US" sz="1800" dirty="0"/>
              <a:t>intrauterine development retardation, oligohydramnios, gestational diabetes, macrosomia, placental abnormalities, fetal distress) was comparable terms.</a:t>
            </a:r>
            <a:endParaRPr lang="tr-TR" sz="1800" dirty="0"/>
          </a:p>
          <a:p>
            <a:pPr algn="just">
              <a:defRPr/>
            </a:pPr>
            <a:r>
              <a:rPr lang="en-US" sz="1800" dirty="0"/>
              <a:t>Results for the statistical significance </a:t>
            </a:r>
            <a:r>
              <a:rPr lang="tr-TR" sz="1800" dirty="0"/>
              <a:t> as </a:t>
            </a:r>
            <a:r>
              <a:rPr lang="tr-TR" sz="1800" dirty="0" err="1"/>
              <a:t>the</a:t>
            </a:r>
            <a:r>
              <a:rPr lang="tr-TR" sz="1800" dirty="0"/>
              <a:t> le</a:t>
            </a:r>
            <a:r>
              <a:rPr lang="en-US" sz="1800" dirty="0" err="1"/>
              <a:t>vel</a:t>
            </a:r>
            <a:r>
              <a:rPr lang="en-US" sz="1800" dirty="0"/>
              <a:t> of </a:t>
            </a:r>
            <a:r>
              <a:rPr lang="tr-TR" sz="1800" dirty="0"/>
              <a:t> P</a:t>
            </a:r>
            <a:r>
              <a:rPr lang="en-US" sz="1800" dirty="0"/>
              <a:t> &lt;0.05 </a:t>
            </a:r>
            <a:r>
              <a:rPr lang="tr-TR" sz="1800" dirty="0"/>
              <a:t>.</a:t>
            </a:r>
            <a:endParaRPr lang="en-US" sz="1800" dirty="0"/>
          </a:p>
          <a:p>
            <a:pPr algn="just">
              <a:defRPr/>
            </a:pPr>
            <a:endParaRPr lang="tr-TR" sz="1800" dirty="0"/>
          </a:p>
        </p:txBody>
      </p:sp>
    </p:spTree>
    <p:extLst>
      <p:ext uri="{BB962C8B-B14F-4D97-AF65-F5344CB8AC3E}">
        <p14:creationId xmlns:p14="http://schemas.microsoft.com/office/powerpoint/2010/main" val="1134773716"/>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CA" dirty="0"/>
              <a:t>Obstetric and neonatal outcomes</a:t>
            </a:r>
            <a:br>
              <a:rPr lang="en-CA" dirty="0"/>
            </a:br>
            <a:r>
              <a:rPr lang="en-CA" dirty="0"/>
              <a:t>of adolescent pregnancy</a:t>
            </a:r>
          </a:p>
        </p:txBody>
      </p:sp>
      <p:sp>
        <p:nvSpPr>
          <p:cNvPr id="3" name="İçerik Yer Tutucusu 2"/>
          <p:cNvSpPr>
            <a:spLocks noGrp="1"/>
          </p:cNvSpPr>
          <p:nvPr>
            <p:ph idx="1"/>
          </p:nvPr>
        </p:nvSpPr>
        <p:spPr/>
        <p:txBody>
          <a:bodyPr/>
          <a:lstStyle/>
          <a:p>
            <a:endParaRPr lang="en-CA" b="1" dirty="0" smtClean="0"/>
          </a:p>
          <a:p>
            <a:r>
              <a:rPr lang="en-CA" b="1" smtClean="0"/>
              <a:t>CONCLUSION: (n=341) </a:t>
            </a:r>
            <a:r>
              <a:rPr lang="en-CA" dirty="0"/>
              <a:t>In our retrospective study, we found lower our complication rates in adolescent age group </a:t>
            </a:r>
            <a:r>
              <a:rPr lang="en-CA" dirty="0" smtClean="0"/>
              <a:t>when compared </a:t>
            </a:r>
            <a:r>
              <a:rPr lang="en-CA" dirty="0"/>
              <a:t>with the adult age group, and other studies performed in adolescents. Since our hospital is a </a:t>
            </a:r>
            <a:r>
              <a:rPr lang="en-CA" dirty="0" smtClean="0"/>
              <a:t>tertiary health </a:t>
            </a:r>
            <a:r>
              <a:rPr lang="en-CA" dirty="0"/>
              <a:t>care institute, and we </a:t>
            </a:r>
            <a:r>
              <a:rPr lang="en-CA" dirty="0" err="1"/>
              <a:t>monitorized</a:t>
            </a:r>
            <a:r>
              <a:rPr lang="en-CA" dirty="0"/>
              <a:t> our patients closely, our incidence rates can be better than those </a:t>
            </a:r>
            <a:r>
              <a:rPr lang="en-CA" dirty="0" smtClean="0"/>
              <a:t>cited in </a:t>
            </a:r>
            <a:r>
              <a:rPr lang="en-CA" dirty="0"/>
              <a:t>the literature. As long as proper antenatal surveillance is employed, adolescent mothers do not seem to </a:t>
            </a:r>
            <a:r>
              <a:rPr lang="en-CA" dirty="0" smtClean="0"/>
              <a:t>have increased </a:t>
            </a:r>
            <a:r>
              <a:rPr lang="en-CA" dirty="0"/>
              <a:t>risk for most of obstetric complications.</a:t>
            </a:r>
          </a:p>
        </p:txBody>
      </p:sp>
      <p:sp>
        <p:nvSpPr>
          <p:cNvPr id="4" name="Metin kutusu 3"/>
          <p:cNvSpPr txBox="1"/>
          <p:nvPr/>
        </p:nvSpPr>
        <p:spPr>
          <a:xfrm>
            <a:off x="533400" y="6096000"/>
            <a:ext cx="10377055" cy="369332"/>
          </a:xfrm>
          <a:prstGeom prst="rect">
            <a:avLst/>
          </a:prstGeom>
          <a:noFill/>
        </p:spPr>
        <p:txBody>
          <a:bodyPr wrap="square" rtlCol="0">
            <a:spAutoFit/>
          </a:bodyPr>
          <a:lstStyle/>
          <a:p>
            <a:r>
              <a:rPr lang="en-CA" b="1" dirty="0" err="1">
                <a:solidFill>
                  <a:srgbClr val="FF0000"/>
                </a:solidFill>
              </a:rPr>
              <a:t>Tuncay</a:t>
            </a:r>
            <a:r>
              <a:rPr lang="en-CA" b="1" dirty="0">
                <a:solidFill>
                  <a:srgbClr val="FF0000"/>
                </a:solidFill>
              </a:rPr>
              <a:t> </a:t>
            </a:r>
            <a:r>
              <a:rPr lang="en-CA" b="1" dirty="0" err="1" smtClean="0">
                <a:solidFill>
                  <a:srgbClr val="FF0000"/>
                </a:solidFill>
              </a:rPr>
              <a:t>Yuce</a:t>
            </a:r>
            <a:r>
              <a:rPr lang="en-CA" b="1" dirty="0" smtClean="0">
                <a:solidFill>
                  <a:srgbClr val="FF0000"/>
                </a:solidFill>
              </a:rPr>
              <a:t> et al </a:t>
            </a:r>
            <a:r>
              <a:rPr lang="en-CA" dirty="0" smtClean="0">
                <a:solidFill>
                  <a:srgbClr val="FF0000"/>
                </a:solidFill>
              </a:rPr>
              <a:t>North </a:t>
            </a:r>
            <a:r>
              <a:rPr lang="en-CA" dirty="0" err="1">
                <a:solidFill>
                  <a:srgbClr val="FF0000"/>
                </a:solidFill>
              </a:rPr>
              <a:t>Clin</a:t>
            </a:r>
            <a:r>
              <a:rPr lang="en-CA" dirty="0">
                <a:solidFill>
                  <a:srgbClr val="FF0000"/>
                </a:solidFill>
              </a:rPr>
              <a:t> Istanbul 2015;2(2):</a:t>
            </a:r>
            <a:r>
              <a:rPr lang="en-CA" dirty="0" smtClean="0">
                <a:solidFill>
                  <a:srgbClr val="FF0000"/>
                </a:solidFill>
              </a:rPr>
              <a:t>122-127 </a:t>
            </a:r>
            <a:r>
              <a:rPr lang="en-CA" dirty="0" err="1" smtClean="0">
                <a:solidFill>
                  <a:srgbClr val="FF0000"/>
                </a:solidFill>
              </a:rPr>
              <a:t>doi</a:t>
            </a:r>
            <a:r>
              <a:rPr lang="en-CA" dirty="0">
                <a:solidFill>
                  <a:srgbClr val="FF0000"/>
                </a:solidFill>
              </a:rPr>
              <a:t>: </a:t>
            </a:r>
            <a:r>
              <a:rPr lang="en-CA" dirty="0" smtClean="0">
                <a:solidFill>
                  <a:srgbClr val="FF0000"/>
                </a:solidFill>
              </a:rPr>
              <a:t>10.14744/nci.2015.86158 Ankara </a:t>
            </a:r>
            <a:r>
              <a:rPr lang="en-CA" dirty="0" err="1" smtClean="0">
                <a:solidFill>
                  <a:srgbClr val="FF0000"/>
                </a:solidFill>
              </a:rPr>
              <a:t>Univ</a:t>
            </a:r>
            <a:endParaRPr lang="en-CA" dirty="0">
              <a:solidFill>
                <a:srgbClr val="FF0000"/>
              </a:solidFill>
            </a:endParaRPr>
          </a:p>
        </p:txBody>
      </p:sp>
    </p:spTree>
    <p:extLst>
      <p:ext uri="{BB962C8B-B14F-4D97-AF65-F5344CB8AC3E}">
        <p14:creationId xmlns:p14="http://schemas.microsoft.com/office/powerpoint/2010/main" val="2942811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82" y="176645"/>
            <a:ext cx="5658197" cy="3536373"/>
          </a:xfrm>
          <a:prstGeom prst="rect">
            <a:avLst/>
          </a:prstGeom>
        </p:spPr>
      </p:pic>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2651" y="176645"/>
            <a:ext cx="6159349" cy="2658053"/>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5761" y="2473035"/>
            <a:ext cx="4384965" cy="4384965"/>
          </a:xfrm>
          <a:prstGeom prst="rect">
            <a:avLst/>
          </a:prstGeom>
        </p:spPr>
      </p:pic>
      <p:pic>
        <p:nvPicPr>
          <p:cNvPr id="7" name="Resim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182" y="1505671"/>
            <a:ext cx="6858000" cy="5219700"/>
          </a:xfrm>
          <a:prstGeom prst="rect">
            <a:avLst/>
          </a:prstGeom>
        </p:spPr>
      </p:pic>
    </p:spTree>
    <p:extLst>
      <p:ext uri="{BB962C8B-B14F-4D97-AF65-F5344CB8AC3E}">
        <p14:creationId xmlns:p14="http://schemas.microsoft.com/office/powerpoint/2010/main" val="127233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CA" dirty="0"/>
              <a:t>Original Research - Qualitative Pregnant adolescent women’s perceptions of depression and psychiatric services in the United States </a:t>
            </a:r>
          </a:p>
        </p:txBody>
      </p:sp>
      <p:sp>
        <p:nvSpPr>
          <p:cNvPr id="3" name="İçerik Yer Tutucusu 2"/>
          <p:cNvSpPr>
            <a:spLocks noGrp="1"/>
          </p:cNvSpPr>
          <p:nvPr>
            <p:ph idx="1"/>
          </p:nvPr>
        </p:nvSpPr>
        <p:spPr/>
        <p:txBody>
          <a:bodyPr/>
          <a:lstStyle/>
          <a:p>
            <a:r>
              <a:rPr lang="en-CA" dirty="0"/>
              <a:t>Problem or issue </a:t>
            </a:r>
            <a:endParaRPr lang="en-CA" dirty="0" smtClean="0"/>
          </a:p>
          <a:p>
            <a:pPr marL="0" indent="0">
              <a:buNone/>
            </a:pPr>
            <a:r>
              <a:rPr lang="en-CA" dirty="0" smtClean="0"/>
              <a:t>Pregnant </a:t>
            </a:r>
            <a:r>
              <a:rPr lang="en-CA" dirty="0"/>
              <a:t>adolescent women with depression have low levels of engagement and retention in psychiatric services. </a:t>
            </a:r>
            <a:endParaRPr lang="en-CA" dirty="0" smtClean="0"/>
          </a:p>
          <a:p>
            <a:r>
              <a:rPr lang="en-CA" dirty="0"/>
              <a:t>What is already known </a:t>
            </a:r>
            <a:endParaRPr lang="en-CA" dirty="0" smtClean="0"/>
          </a:p>
          <a:p>
            <a:pPr marL="0" indent="0">
              <a:buNone/>
            </a:pPr>
            <a:r>
              <a:rPr lang="en-CA" dirty="0" smtClean="0"/>
              <a:t>Adolescent </a:t>
            </a:r>
            <a:r>
              <a:rPr lang="en-CA" dirty="0"/>
              <a:t>mothers and their children are a high-risk group for depression and the associated negative educational, social, health, and economic outcomes. Few pregnant adolescent women with depression receive psychiatric services, especially low-income or racial/ethnic minority adolescent women. </a:t>
            </a:r>
          </a:p>
        </p:txBody>
      </p:sp>
      <p:sp>
        <p:nvSpPr>
          <p:cNvPr id="4" name="İçerik Yer Tutucusu 2"/>
          <p:cNvSpPr txBox="1">
            <a:spLocks/>
          </p:cNvSpPr>
          <p:nvPr/>
        </p:nvSpPr>
        <p:spPr>
          <a:xfrm>
            <a:off x="734291" y="1825625"/>
            <a:ext cx="10515600"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dirty="0" smtClean="0"/>
          </a:p>
          <a:p>
            <a:pPr marL="0" indent="0">
              <a:buFont typeface="Arial" panose="020B0604020202020204" pitchFamily="34" charset="0"/>
              <a:buNone/>
            </a:pPr>
            <a:endParaRPr lang="en-CA" dirty="0" smtClean="0"/>
          </a:p>
          <a:p>
            <a:pPr marL="0" indent="0">
              <a:buFont typeface="Arial" panose="020B0604020202020204" pitchFamily="34" charset="0"/>
              <a:buNone/>
            </a:pPr>
            <a:r>
              <a:rPr lang="en-CA" dirty="0" smtClean="0"/>
              <a:t>Adolescent mothers do not often recognize the symptoms of depression and have limited experiences with psychiatric services. In order for adolescent women to engage in services practical and psychological barriers as well as the underlying causes of depression should be addressed. </a:t>
            </a:r>
            <a:endParaRPr lang="en-CA" dirty="0"/>
          </a:p>
        </p:txBody>
      </p:sp>
      <p:sp>
        <p:nvSpPr>
          <p:cNvPr id="5" name="Metin kutusu 4"/>
          <p:cNvSpPr txBox="1"/>
          <p:nvPr/>
        </p:nvSpPr>
        <p:spPr>
          <a:xfrm>
            <a:off x="415636" y="6123709"/>
            <a:ext cx="10778837" cy="369332"/>
          </a:xfrm>
          <a:prstGeom prst="rect">
            <a:avLst/>
          </a:prstGeom>
          <a:noFill/>
        </p:spPr>
        <p:txBody>
          <a:bodyPr wrap="square" rtlCol="0">
            <a:spAutoFit/>
          </a:bodyPr>
          <a:lstStyle/>
          <a:p>
            <a:r>
              <a:rPr lang="en-CA" dirty="0">
                <a:solidFill>
                  <a:srgbClr val="FF0000"/>
                </a:solidFill>
              </a:rPr>
              <a:t>Women and Birth </a:t>
            </a:r>
            <a:r>
              <a:rPr lang="en-CA" dirty="0" smtClean="0">
                <a:solidFill>
                  <a:srgbClr val="FF0000"/>
                </a:solidFill>
              </a:rPr>
              <a:t>11 </a:t>
            </a:r>
            <a:r>
              <a:rPr lang="en-CA" dirty="0">
                <a:solidFill>
                  <a:srgbClr val="FF0000"/>
                </a:solidFill>
              </a:rPr>
              <a:t>February 2017 </a:t>
            </a:r>
          </a:p>
        </p:txBody>
      </p:sp>
    </p:spTree>
    <p:extLst>
      <p:ext uri="{BB962C8B-B14F-4D97-AF65-F5344CB8AC3E}">
        <p14:creationId xmlns:p14="http://schemas.microsoft.com/office/powerpoint/2010/main" val="329904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68400" y="1270000"/>
            <a:ext cx="10877550" cy="4571426"/>
          </a:xfrm>
        </p:spPr>
        <p:txBody>
          <a:bodyPr>
            <a:normAutofit fontScale="92500" lnSpcReduction="10000"/>
          </a:bodyPr>
          <a:lstStyle/>
          <a:p>
            <a:endParaRPr lang="en-CA" dirty="0" smtClean="0"/>
          </a:p>
          <a:p>
            <a:r>
              <a:rPr lang="en-CA" dirty="0" smtClean="0"/>
              <a:t>Children…..	 	Unprotected/vulnerable….. 	Need love</a:t>
            </a:r>
          </a:p>
          <a:p>
            <a:endParaRPr lang="en-CA" dirty="0"/>
          </a:p>
          <a:p>
            <a:r>
              <a:rPr lang="en-CA" dirty="0" smtClean="0"/>
              <a:t>Young people….. 	Energetic……. 		Need responsibility</a:t>
            </a:r>
            <a:endParaRPr lang="en-CA" dirty="0"/>
          </a:p>
          <a:p>
            <a:endParaRPr lang="en-CA" dirty="0" smtClean="0"/>
          </a:p>
          <a:p>
            <a:r>
              <a:rPr lang="en-CA" dirty="0" smtClean="0"/>
              <a:t>Senior people….	Experienced….			Need respect</a:t>
            </a:r>
          </a:p>
          <a:p>
            <a:endParaRPr lang="en-CA" dirty="0"/>
          </a:p>
          <a:p>
            <a:pPr marL="0" indent="0">
              <a:buNone/>
            </a:pPr>
            <a:r>
              <a:rPr lang="en-CA" dirty="0" smtClean="0"/>
              <a:t>IF WE DO ALL WELL…… CAN CREAT A PLACE TURNING INTO HUMANISTIC</a:t>
            </a:r>
          </a:p>
          <a:p>
            <a:pPr marL="0" indent="0">
              <a:buNone/>
            </a:pPr>
            <a:endParaRPr lang="en-CA" dirty="0"/>
          </a:p>
          <a:p>
            <a:pPr marL="0" indent="0">
              <a:buNone/>
            </a:pPr>
            <a:r>
              <a:rPr lang="en-CA" dirty="0" smtClean="0"/>
              <a:t>		</a:t>
            </a:r>
            <a:r>
              <a:rPr lang="en-CA" dirty="0" smtClean="0">
                <a:solidFill>
                  <a:srgbClr val="FF0000"/>
                </a:solidFill>
              </a:rPr>
              <a:t>IT MIGHT BE CALLED PARADISE</a:t>
            </a:r>
            <a:endParaRPr lang="en-CA" dirty="0">
              <a:solidFill>
                <a:srgbClr val="FF0000"/>
              </a:solidFill>
            </a:endParaRPr>
          </a:p>
        </p:txBody>
      </p:sp>
    </p:spTree>
    <p:extLst>
      <p:ext uri="{BB962C8B-B14F-4D97-AF65-F5344CB8AC3E}">
        <p14:creationId xmlns:p14="http://schemas.microsoft.com/office/powerpoint/2010/main" val="27390861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p:cNvSpPr>
            <a:spLocks noGrp="1"/>
          </p:cNvSpPr>
          <p:nvPr>
            <p:ph idx="1"/>
          </p:nvPr>
        </p:nvSpPr>
        <p:spPr>
          <a:xfrm>
            <a:off x="838200" y="1784063"/>
            <a:ext cx="10515600" cy="4351338"/>
          </a:xfrm>
        </p:spPr>
        <p:txBody>
          <a:bodyPr>
            <a:normAutofit/>
          </a:bodyPr>
          <a:lstStyle/>
          <a:p>
            <a:r>
              <a:rPr lang="en-CA" dirty="0" smtClean="0"/>
              <a:t>Our </a:t>
            </a:r>
            <a:r>
              <a:rPr lang="en-CA" dirty="0"/>
              <a:t>nation is determined to become a strong nation. This is one of the motivations for our women to rise in every regard</a:t>
            </a:r>
            <a:r>
              <a:rPr lang="en-CA" dirty="0" smtClean="0"/>
              <a:t>. </a:t>
            </a:r>
            <a:r>
              <a:rPr lang="en-CA" dirty="0"/>
              <a:t>Because of this, our men and women of Science they will be teaching and go through all the steps will be the </a:t>
            </a:r>
            <a:r>
              <a:rPr lang="en-CA" dirty="0" smtClean="0"/>
              <a:t>owner.</a:t>
            </a:r>
          </a:p>
          <a:p>
            <a:pPr marL="0" indent="0">
              <a:buNone/>
            </a:pPr>
            <a:endParaRPr lang="en-CA" dirty="0" smtClean="0"/>
          </a:p>
          <a:p>
            <a:r>
              <a:rPr lang="en-CA" dirty="0" smtClean="0"/>
              <a:t>Our </a:t>
            </a:r>
            <a:r>
              <a:rPr lang="en-CA" dirty="0"/>
              <a:t>religion has never demanded women to be lower than men. Commanded by God as well for men and women, </a:t>
            </a:r>
            <a:r>
              <a:rPr lang="en-CA" dirty="0" smtClean="0"/>
              <a:t>Muslims must obtain enlightenments. </a:t>
            </a:r>
            <a:r>
              <a:rPr lang="en-CA" dirty="0"/>
              <a:t>Men and women seek science and wisdom, and wherever they could find </a:t>
            </a:r>
            <a:r>
              <a:rPr lang="en-CA" dirty="0" smtClean="0"/>
              <a:t>they should go and furnished with.  </a:t>
            </a:r>
            <a:endParaRPr lang="en-CA" dirty="0"/>
          </a:p>
        </p:txBody>
      </p:sp>
      <p:sp>
        <p:nvSpPr>
          <p:cNvPr id="6" name="Metin kutusu 5"/>
          <p:cNvSpPr txBox="1"/>
          <p:nvPr/>
        </p:nvSpPr>
        <p:spPr>
          <a:xfrm>
            <a:off x="1496291" y="6075218"/>
            <a:ext cx="10577945" cy="461665"/>
          </a:xfrm>
          <a:prstGeom prst="rect">
            <a:avLst/>
          </a:prstGeom>
          <a:noFill/>
        </p:spPr>
        <p:txBody>
          <a:bodyPr wrap="square" rtlCol="0">
            <a:spAutoFit/>
          </a:bodyPr>
          <a:lstStyle/>
          <a:p>
            <a:r>
              <a:rPr lang="en-CA" sz="2400" dirty="0" smtClean="0">
                <a:solidFill>
                  <a:srgbClr val="FF0000"/>
                </a:solidFill>
              </a:rPr>
              <a:t>Mustafa Kemal Ataturk</a:t>
            </a:r>
            <a:endParaRPr lang="en-CA" sz="2400" dirty="0">
              <a:solidFill>
                <a:srgbClr val="FF0000"/>
              </a:solidFill>
            </a:endParaRPr>
          </a:p>
        </p:txBody>
      </p:sp>
    </p:spTree>
    <p:extLst>
      <p:ext uri="{BB962C8B-B14F-4D97-AF65-F5344CB8AC3E}">
        <p14:creationId xmlns:p14="http://schemas.microsoft.com/office/powerpoint/2010/main" val="8830763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209800" y="476250"/>
            <a:ext cx="7772400" cy="865188"/>
          </a:xfrm>
          <a:solidFill>
            <a:schemeClr val="bg1"/>
          </a:solidFill>
        </p:spPr>
        <p:txBody>
          <a:bodyPr>
            <a:normAutofit/>
          </a:bodyPr>
          <a:lstStyle/>
          <a:p>
            <a:pPr>
              <a:defRPr/>
            </a:pPr>
            <a:r>
              <a:rPr lang="tr-TR" b="1" dirty="0" err="1">
                <a:solidFill>
                  <a:srgbClr val="FF0000"/>
                </a:solidFill>
              </a:rPr>
              <a:t>Take</a:t>
            </a:r>
            <a:r>
              <a:rPr lang="tr-TR" b="1" dirty="0">
                <a:solidFill>
                  <a:srgbClr val="FF0000"/>
                </a:solidFill>
              </a:rPr>
              <a:t> Home </a:t>
            </a:r>
            <a:r>
              <a:rPr lang="tr-TR" b="1" dirty="0" err="1">
                <a:solidFill>
                  <a:srgbClr val="FF0000"/>
                </a:solidFill>
              </a:rPr>
              <a:t>Messages</a:t>
            </a:r>
            <a:endParaRPr lang="tr-TR" b="1" dirty="0">
              <a:solidFill>
                <a:srgbClr val="FF0000"/>
              </a:solidFill>
            </a:endParaRPr>
          </a:p>
        </p:txBody>
      </p:sp>
      <p:sp>
        <p:nvSpPr>
          <p:cNvPr id="3" name="İçerik Yer Tutucusu 2"/>
          <p:cNvSpPr>
            <a:spLocks noGrp="1"/>
          </p:cNvSpPr>
          <p:nvPr>
            <p:ph idx="1"/>
          </p:nvPr>
        </p:nvSpPr>
        <p:spPr>
          <a:xfrm>
            <a:off x="2243138" y="2276475"/>
            <a:ext cx="8424862" cy="4114800"/>
          </a:xfrm>
        </p:spPr>
        <p:txBody>
          <a:bodyPr>
            <a:normAutofit/>
          </a:bodyPr>
          <a:lstStyle/>
          <a:p>
            <a:pPr marL="0" indent="0">
              <a:buNone/>
              <a:defRPr/>
            </a:pPr>
            <a:r>
              <a:rPr lang="tr-TR" dirty="0" err="1"/>
              <a:t>Adolescent</a:t>
            </a:r>
            <a:r>
              <a:rPr lang="tr-TR" dirty="0"/>
              <a:t> </a:t>
            </a:r>
            <a:r>
              <a:rPr lang="tr-TR" dirty="0" err="1"/>
              <a:t>pregnancy</a:t>
            </a:r>
            <a:r>
              <a:rPr lang="tr-TR" dirty="0"/>
              <a:t> is a global </a:t>
            </a:r>
            <a:r>
              <a:rPr lang="tr-TR" dirty="0" err="1"/>
              <a:t>issue</a:t>
            </a:r>
            <a:r>
              <a:rPr lang="tr-TR" dirty="0"/>
              <a:t>.</a:t>
            </a:r>
          </a:p>
          <a:p>
            <a:pPr marL="0" indent="0">
              <a:buNone/>
              <a:defRPr/>
            </a:pPr>
            <a:r>
              <a:rPr lang="tr-TR" dirty="0" err="1"/>
              <a:t>Decrease</a:t>
            </a:r>
            <a:r>
              <a:rPr lang="tr-TR" dirty="0"/>
              <a:t> in </a:t>
            </a:r>
            <a:r>
              <a:rPr lang="tr-TR" dirty="0" err="1"/>
              <a:t>the</a:t>
            </a:r>
            <a:r>
              <a:rPr lang="tr-TR" dirty="0"/>
              <a:t> rate is </a:t>
            </a:r>
            <a:r>
              <a:rPr lang="tr-TR" dirty="0" err="1"/>
              <a:t>gratifying</a:t>
            </a:r>
            <a:r>
              <a:rPr lang="tr-TR" dirty="0"/>
              <a:t> </a:t>
            </a:r>
            <a:r>
              <a:rPr lang="tr-TR" dirty="0" err="1"/>
              <a:t>for</a:t>
            </a:r>
            <a:r>
              <a:rPr lang="tr-TR" dirty="0"/>
              <a:t> </a:t>
            </a:r>
            <a:r>
              <a:rPr lang="tr-TR" dirty="0" err="1"/>
              <a:t>each</a:t>
            </a:r>
            <a:r>
              <a:rPr lang="tr-TR" dirty="0"/>
              <a:t> </a:t>
            </a:r>
            <a:r>
              <a:rPr lang="tr-TR" dirty="0" err="1"/>
              <a:t>year</a:t>
            </a:r>
            <a:r>
              <a:rPr lang="tr-TR" dirty="0"/>
              <a:t>.</a:t>
            </a:r>
          </a:p>
          <a:p>
            <a:pPr marL="0" indent="0">
              <a:buNone/>
              <a:defRPr/>
            </a:pPr>
            <a:r>
              <a:rPr lang="tr-TR" dirty="0"/>
              <a:t>E</a:t>
            </a:r>
            <a:r>
              <a:rPr lang="en-US" dirty="0" err="1"/>
              <a:t>arly</a:t>
            </a:r>
            <a:r>
              <a:rPr lang="en-US" dirty="0"/>
              <a:t> diagnosis and management </a:t>
            </a:r>
            <a:r>
              <a:rPr lang="tr-TR" dirty="0"/>
              <a:t>is </a:t>
            </a:r>
            <a:r>
              <a:rPr lang="tr-TR" dirty="0" err="1"/>
              <a:t>so</a:t>
            </a:r>
            <a:r>
              <a:rPr lang="tr-TR" dirty="0"/>
              <a:t> </a:t>
            </a:r>
            <a:r>
              <a:rPr lang="tr-TR" dirty="0" err="1"/>
              <a:t>important</a:t>
            </a:r>
            <a:r>
              <a:rPr lang="tr-TR" dirty="0"/>
              <a:t>.</a:t>
            </a:r>
          </a:p>
          <a:p>
            <a:pPr marL="0" indent="0">
              <a:buNone/>
              <a:defRPr/>
            </a:pPr>
            <a:r>
              <a:rPr lang="en-US" dirty="0"/>
              <a:t>Effective contraception should be applied</a:t>
            </a:r>
            <a:r>
              <a:rPr lang="tr-TR" dirty="0" smtClean="0"/>
              <a:t>.</a:t>
            </a:r>
            <a:endParaRPr lang="en-CA" dirty="0" smtClean="0"/>
          </a:p>
          <a:p>
            <a:pPr marL="0" indent="0">
              <a:buNone/>
              <a:defRPr/>
            </a:pPr>
            <a:endParaRPr lang="en-CA" dirty="0"/>
          </a:p>
          <a:p>
            <a:pPr marL="0" indent="0">
              <a:buNone/>
              <a:defRPr/>
            </a:pPr>
            <a:r>
              <a:rPr lang="en-CA" dirty="0" smtClean="0"/>
              <a:t>EDUCATION…	EDUCATION….	EDUCATION</a:t>
            </a:r>
            <a:endParaRPr lang="tr-TR" dirty="0"/>
          </a:p>
        </p:txBody>
      </p:sp>
    </p:spTree>
    <p:extLst>
      <p:ext uri="{BB962C8B-B14F-4D97-AF65-F5344CB8AC3E}">
        <p14:creationId xmlns:p14="http://schemas.microsoft.com/office/powerpoint/2010/main" val="1421716801"/>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491801"/>
            <a:ext cx="10515600" cy="1325563"/>
          </a:xfrm>
        </p:spPr>
        <p:txBody>
          <a:bodyPr>
            <a:normAutofit/>
          </a:bodyPr>
          <a:lstStyle/>
          <a:p>
            <a:pPr algn="ctr"/>
            <a:r>
              <a:rPr lang="en-CA" sz="6000" dirty="0" smtClean="0"/>
              <a:t>Thank you</a:t>
            </a:r>
            <a:endParaRPr lang="en-CA" sz="6000" dirty="0"/>
          </a:p>
        </p:txBody>
      </p:sp>
    </p:spTree>
    <p:extLst>
      <p:ext uri="{BB962C8B-B14F-4D97-AF65-F5344CB8AC3E}">
        <p14:creationId xmlns:p14="http://schemas.microsoft.com/office/powerpoint/2010/main" val="17210445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CA"/>
          </a:p>
        </p:txBody>
      </p:sp>
      <p:sp>
        <p:nvSpPr>
          <p:cNvPr id="3" name="İçerik Yer Tutucusu 2"/>
          <p:cNvSpPr>
            <a:spLocks noGrp="1"/>
          </p:cNvSpPr>
          <p:nvPr>
            <p:ph idx="1"/>
          </p:nvPr>
        </p:nvSpPr>
        <p:spPr/>
        <p:txBody>
          <a:bodyPr>
            <a:normAutofit lnSpcReduction="10000"/>
          </a:bodyPr>
          <a:lstStyle/>
          <a:p>
            <a:pPr marL="0" indent="0" algn="just">
              <a:buNone/>
              <a:defRPr/>
            </a:pPr>
            <a:r>
              <a:rPr lang="en-US" dirty="0">
                <a:cs typeface="Times New Roman" panose="02020603050405020304" pitchFamily="18" charset="0"/>
              </a:rPr>
              <a:t>Tradition of </a:t>
            </a:r>
            <a:r>
              <a:rPr lang="tr-TR" dirty="0">
                <a:cs typeface="Times New Roman" panose="02020603050405020304" pitchFamily="18" charset="0"/>
              </a:rPr>
              <a:t>c</a:t>
            </a:r>
            <a:r>
              <a:rPr lang="en-US" dirty="0" err="1">
                <a:cs typeface="Times New Roman" panose="02020603050405020304" pitchFamily="18" charset="0"/>
              </a:rPr>
              <a:t>hild</a:t>
            </a:r>
            <a:r>
              <a:rPr lang="en-US" dirty="0">
                <a:cs typeface="Times New Roman" panose="02020603050405020304" pitchFamily="18" charset="0"/>
              </a:rPr>
              <a:t> marriage</a:t>
            </a:r>
            <a:endParaRPr lang="tr-TR" dirty="0">
              <a:cs typeface="Times New Roman" panose="02020603050405020304" pitchFamily="18" charset="0"/>
            </a:endParaRPr>
          </a:p>
          <a:p>
            <a:pPr marL="0" indent="0" algn="just">
              <a:buNone/>
              <a:defRPr/>
            </a:pPr>
            <a:r>
              <a:rPr lang="en-US" dirty="0">
                <a:cs typeface="Times New Roman" panose="02020603050405020304" pitchFamily="18" charset="0"/>
              </a:rPr>
              <a:t>Migration and human rights barriers </a:t>
            </a:r>
            <a:endParaRPr lang="tr-TR" dirty="0">
              <a:cs typeface="Times New Roman" panose="02020603050405020304" pitchFamily="18" charset="0"/>
            </a:endParaRPr>
          </a:p>
          <a:p>
            <a:pPr marL="0" indent="0" algn="just">
              <a:buNone/>
              <a:defRPr/>
            </a:pPr>
            <a:r>
              <a:rPr lang="tr-TR" dirty="0">
                <a:cs typeface="Times New Roman" panose="02020603050405020304" pitchFamily="18" charset="0"/>
              </a:rPr>
              <a:t>A</a:t>
            </a:r>
            <a:r>
              <a:rPr lang="en-US" dirty="0" err="1">
                <a:cs typeface="Times New Roman" panose="02020603050405020304" pitchFamily="18" charset="0"/>
              </a:rPr>
              <a:t>dolescent</a:t>
            </a:r>
            <a:r>
              <a:rPr lang="en-US" dirty="0">
                <a:cs typeface="Times New Roman" panose="02020603050405020304" pitchFamily="18" charset="0"/>
              </a:rPr>
              <a:t> pregnancy is in the immediate vicinity of the marriage or extramarital adolescent pregnancy </a:t>
            </a:r>
            <a:endParaRPr lang="tr-TR" dirty="0">
              <a:cs typeface="Times New Roman" panose="02020603050405020304" pitchFamily="18" charset="0"/>
            </a:endParaRPr>
          </a:p>
          <a:p>
            <a:pPr marL="0" indent="0" algn="just">
              <a:buNone/>
              <a:defRPr/>
            </a:pPr>
            <a:r>
              <a:rPr lang="tr-TR" dirty="0">
                <a:cs typeface="Times New Roman" panose="02020603050405020304" pitchFamily="18" charset="0"/>
              </a:rPr>
              <a:t>S</a:t>
            </a:r>
            <a:r>
              <a:rPr lang="en-US" dirty="0" err="1">
                <a:cs typeface="Times New Roman" panose="02020603050405020304" pitchFamily="18" charset="0"/>
              </a:rPr>
              <a:t>exual</a:t>
            </a:r>
            <a:r>
              <a:rPr lang="en-US" dirty="0">
                <a:cs typeface="Times New Roman" panose="02020603050405020304" pitchFamily="18" charset="0"/>
              </a:rPr>
              <a:t> violence </a:t>
            </a:r>
            <a:endParaRPr lang="tr-TR" dirty="0">
              <a:cs typeface="Times New Roman" panose="02020603050405020304" pitchFamily="18" charset="0"/>
            </a:endParaRPr>
          </a:p>
          <a:p>
            <a:pPr marL="0" indent="0" algn="just">
              <a:buNone/>
              <a:defRPr/>
            </a:pPr>
            <a:r>
              <a:rPr lang="tr-TR" dirty="0" err="1">
                <a:cs typeface="Times New Roman" panose="02020603050405020304" pitchFamily="18" charset="0"/>
              </a:rPr>
              <a:t>Contraceptional</a:t>
            </a:r>
            <a:r>
              <a:rPr lang="en-US" dirty="0">
                <a:cs typeface="Times New Roman" panose="02020603050405020304" pitchFamily="18" charset="0"/>
              </a:rPr>
              <a:t> restrict</a:t>
            </a:r>
            <a:r>
              <a:rPr lang="tr-TR" dirty="0" err="1">
                <a:cs typeface="Times New Roman" panose="02020603050405020304" pitchFamily="18" charset="0"/>
              </a:rPr>
              <a:t>ion</a:t>
            </a:r>
            <a:r>
              <a:rPr lang="en-US" dirty="0">
                <a:cs typeface="Times New Roman" panose="02020603050405020304" pitchFamily="18" charset="0"/>
              </a:rPr>
              <a:t> </a:t>
            </a:r>
            <a:endParaRPr lang="tr-TR" dirty="0">
              <a:cs typeface="Times New Roman" panose="02020603050405020304" pitchFamily="18" charset="0"/>
            </a:endParaRPr>
          </a:p>
          <a:p>
            <a:pPr marL="0" indent="0" algn="just">
              <a:buNone/>
              <a:defRPr/>
            </a:pPr>
            <a:r>
              <a:rPr lang="tr-TR" dirty="0" err="1">
                <a:cs typeface="Times New Roman" panose="02020603050405020304" pitchFamily="18" charset="0"/>
              </a:rPr>
              <a:t>Na</a:t>
            </a:r>
            <a:r>
              <a:rPr lang="en-US" dirty="0" err="1">
                <a:cs typeface="Times New Roman" panose="02020603050405020304" pitchFamily="18" charset="0"/>
              </a:rPr>
              <a:t>tional</a:t>
            </a:r>
            <a:r>
              <a:rPr lang="en-US" dirty="0">
                <a:cs typeface="Times New Roman" panose="02020603050405020304" pitchFamily="18" charset="0"/>
              </a:rPr>
              <a:t> policies</a:t>
            </a:r>
            <a:endParaRPr lang="tr-TR" dirty="0">
              <a:cs typeface="Times New Roman" panose="02020603050405020304" pitchFamily="18" charset="0"/>
            </a:endParaRPr>
          </a:p>
          <a:p>
            <a:pPr marL="0" indent="0" algn="just">
              <a:buNone/>
              <a:defRPr/>
            </a:pPr>
            <a:r>
              <a:rPr lang="tr-TR" dirty="0">
                <a:cs typeface="Times New Roman" panose="02020603050405020304" pitchFamily="18" charset="0"/>
              </a:rPr>
              <a:t>A</a:t>
            </a:r>
            <a:r>
              <a:rPr lang="en-US" dirty="0" err="1">
                <a:cs typeface="Times New Roman" panose="02020603050405020304" pitchFamily="18" charset="0"/>
              </a:rPr>
              <a:t>ppropriate</a:t>
            </a:r>
            <a:r>
              <a:rPr lang="en-US" dirty="0">
                <a:cs typeface="Times New Roman" panose="02020603050405020304" pitchFamily="18" charset="0"/>
              </a:rPr>
              <a:t> sex education</a:t>
            </a:r>
            <a:endParaRPr lang="tr-TR" dirty="0">
              <a:cs typeface="Times New Roman" panose="02020603050405020304" pitchFamily="18" charset="0"/>
            </a:endParaRPr>
          </a:p>
          <a:p>
            <a:pPr marL="0" indent="0" algn="just">
              <a:buNone/>
              <a:defRPr/>
            </a:pPr>
            <a:r>
              <a:rPr lang="tr-TR" dirty="0">
                <a:cs typeface="Times New Roman" panose="02020603050405020304" pitchFamily="18" charset="0"/>
              </a:rPr>
              <a:t>R</a:t>
            </a:r>
            <a:r>
              <a:rPr lang="en-US" dirty="0" err="1">
                <a:cs typeface="Times New Roman" panose="02020603050405020304" pitchFamily="18" charset="0"/>
              </a:rPr>
              <a:t>eproductive</a:t>
            </a:r>
            <a:r>
              <a:rPr lang="en-US" dirty="0">
                <a:cs typeface="Times New Roman" panose="02020603050405020304" pitchFamily="18" charset="0"/>
              </a:rPr>
              <a:t> health units not being </a:t>
            </a:r>
            <a:r>
              <a:rPr lang="tr-TR" dirty="0" err="1" smtClean="0">
                <a:cs typeface="Times New Roman" panose="02020603050405020304" pitchFamily="18" charset="0"/>
              </a:rPr>
              <a:t>developed</a:t>
            </a:r>
            <a:r>
              <a:rPr lang="en-US" dirty="0" smtClean="0">
                <a:cs typeface="Times New Roman" panose="02020603050405020304" pitchFamily="18" charset="0"/>
              </a:rPr>
              <a:t>…</a:t>
            </a:r>
            <a:endParaRPr lang="tr-TR" dirty="0">
              <a:cs typeface="Times New Roman" panose="02020603050405020304" pitchFamily="18" charset="0"/>
            </a:endParaRPr>
          </a:p>
        </p:txBody>
      </p:sp>
    </p:spTree>
    <p:extLst>
      <p:ext uri="{BB962C8B-B14F-4D97-AF65-F5344CB8AC3E}">
        <p14:creationId xmlns:p14="http://schemas.microsoft.com/office/powerpoint/2010/main" val="26832159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20473" y="540327"/>
            <a:ext cx="11916875" cy="6123709"/>
          </a:xfrm>
          <a:prstGeom prst="rect">
            <a:avLst/>
          </a:prstGeom>
        </p:spPr>
      </p:pic>
    </p:spTree>
    <p:extLst>
      <p:ext uri="{BB962C8B-B14F-4D97-AF65-F5344CB8AC3E}">
        <p14:creationId xmlns:p14="http://schemas.microsoft.com/office/powerpoint/2010/main" val="17244399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06875" y="376747"/>
            <a:ext cx="11493289" cy="6211090"/>
          </a:xfrm>
          <a:prstGeom prst="rect">
            <a:avLst/>
          </a:prstGeom>
        </p:spPr>
      </p:pic>
    </p:spTree>
    <p:extLst>
      <p:ext uri="{BB962C8B-B14F-4D97-AF65-F5344CB8AC3E}">
        <p14:creationId xmlns:p14="http://schemas.microsoft.com/office/powerpoint/2010/main" val="39867097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1440873" y="2349499"/>
            <a:ext cx="9393382" cy="3891974"/>
          </a:xfrm>
          <a:solidFill>
            <a:schemeClr val="bg1"/>
          </a:solidFill>
        </p:spPr>
        <p:txBody>
          <a:bodyPr>
            <a:normAutofit/>
          </a:bodyPr>
          <a:lstStyle/>
          <a:p>
            <a:pPr marL="0" indent="0">
              <a:buClr>
                <a:schemeClr val="tx1"/>
              </a:buClr>
              <a:buNone/>
              <a:defRPr/>
            </a:pPr>
            <a:r>
              <a:rPr lang="tr-TR" altLang="tr-TR" sz="2600" dirty="0"/>
              <a:t> </a:t>
            </a:r>
            <a:r>
              <a:rPr lang="en-US" altLang="tr-TR" dirty="0"/>
              <a:t>The single mother and social stigma</a:t>
            </a:r>
            <a:r>
              <a:rPr lang="tr-TR" altLang="tr-TR" dirty="0"/>
              <a:t> of </a:t>
            </a:r>
            <a:r>
              <a:rPr lang="tr-TR" altLang="tr-TR" dirty="0" err="1"/>
              <a:t>the</a:t>
            </a:r>
            <a:r>
              <a:rPr lang="tr-TR" altLang="tr-TR" dirty="0"/>
              <a:t> </a:t>
            </a:r>
            <a:r>
              <a:rPr lang="tr-TR" altLang="tr-TR" dirty="0" err="1"/>
              <a:t>child</a:t>
            </a:r>
            <a:endParaRPr lang="tr-TR" altLang="tr-TR" dirty="0"/>
          </a:p>
          <a:p>
            <a:pPr marL="0" indent="0">
              <a:buClr>
                <a:schemeClr val="tx1"/>
              </a:buClr>
              <a:buNone/>
              <a:defRPr/>
            </a:pPr>
            <a:r>
              <a:rPr lang="tr-TR" altLang="tr-TR" dirty="0"/>
              <a:t> </a:t>
            </a:r>
            <a:r>
              <a:rPr lang="tr-TR" altLang="tr-TR" dirty="0" err="1"/>
              <a:t>Lack</a:t>
            </a:r>
            <a:r>
              <a:rPr lang="tr-TR" altLang="tr-TR" dirty="0"/>
              <a:t> of</a:t>
            </a:r>
            <a:r>
              <a:rPr lang="en-US" altLang="tr-TR" dirty="0"/>
              <a:t> education, </a:t>
            </a:r>
            <a:endParaRPr lang="tr-TR" altLang="tr-TR" dirty="0"/>
          </a:p>
          <a:p>
            <a:pPr marL="0" indent="0">
              <a:buClr>
                <a:schemeClr val="tx1"/>
              </a:buClr>
              <a:buNone/>
              <a:defRPr/>
            </a:pPr>
            <a:r>
              <a:rPr lang="tr-TR" altLang="tr-TR" dirty="0"/>
              <a:t> Limited </a:t>
            </a:r>
            <a:r>
              <a:rPr lang="en-US" altLang="tr-TR" dirty="0"/>
              <a:t>job and career opportunities</a:t>
            </a:r>
            <a:endParaRPr lang="tr-TR" altLang="tr-TR" dirty="0"/>
          </a:p>
          <a:p>
            <a:pPr marL="0" indent="0">
              <a:buClr>
                <a:schemeClr val="tx1"/>
              </a:buClr>
              <a:buNone/>
              <a:defRPr/>
            </a:pPr>
            <a:r>
              <a:rPr lang="tr-TR" altLang="tr-TR" dirty="0"/>
              <a:t> </a:t>
            </a:r>
            <a:r>
              <a:rPr lang="en-US" altLang="tr-TR" dirty="0"/>
              <a:t>Heavy economic burden </a:t>
            </a:r>
            <a:endParaRPr lang="tr-TR" altLang="tr-TR" dirty="0"/>
          </a:p>
          <a:p>
            <a:pPr marL="0" indent="0">
              <a:buClr>
                <a:schemeClr val="tx1"/>
              </a:buClr>
              <a:buNone/>
              <a:defRPr/>
            </a:pPr>
            <a:r>
              <a:rPr lang="tr-TR" altLang="tr-TR" dirty="0"/>
              <a:t> De</a:t>
            </a:r>
            <a:r>
              <a:rPr lang="en-US" altLang="tr-TR" dirty="0" err="1"/>
              <a:t>pression</a:t>
            </a:r>
            <a:r>
              <a:rPr lang="en-US" altLang="tr-TR" dirty="0"/>
              <a:t>, insecurity</a:t>
            </a:r>
            <a:r>
              <a:rPr lang="tr-TR" altLang="tr-TR" dirty="0"/>
              <a:t> of</a:t>
            </a:r>
            <a:r>
              <a:rPr lang="en-US" altLang="tr-TR" dirty="0"/>
              <a:t> young women, </a:t>
            </a:r>
            <a:endParaRPr lang="tr-TR" altLang="tr-TR" dirty="0"/>
          </a:p>
          <a:p>
            <a:pPr marL="0" indent="0">
              <a:buClr>
                <a:schemeClr val="tx1"/>
              </a:buClr>
              <a:buNone/>
              <a:defRPr/>
            </a:pPr>
            <a:r>
              <a:rPr lang="tr-TR" altLang="tr-TR" dirty="0"/>
              <a:t> C</a:t>
            </a:r>
            <a:r>
              <a:rPr lang="en-US" altLang="tr-TR" dirty="0" err="1"/>
              <a:t>hildren</a:t>
            </a:r>
            <a:r>
              <a:rPr lang="tr-TR" altLang="tr-TR" dirty="0"/>
              <a:t>’s </a:t>
            </a:r>
            <a:r>
              <a:rPr lang="en-US" altLang="tr-TR" dirty="0"/>
              <a:t> psychological, social</a:t>
            </a:r>
            <a:r>
              <a:rPr lang="tr-TR" altLang="tr-TR" dirty="0"/>
              <a:t> </a:t>
            </a:r>
            <a:r>
              <a:rPr lang="tr-TR" altLang="tr-TR" dirty="0" err="1"/>
              <a:t>and</a:t>
            </a:r>
            <a:r>
              <a:rPr lang="en-US" altLang="tr-TR" dirty="0"/>
              <a:t> economic aspects </a:t>
            </a:r>
            <a:r>
              <a:rPr lang="tr-TR" altLang="tr-TR" dirty="0" err="1"/>
              <a:t>are</a:t>
            </a:r>
            <a:r>
              <a:rPr lang="tr-TR" altLang="tr-TR" dirty="0"/>
              <a:t>  </a:t>
            </a:r>
            <a:r>
              <a:rPr lang="en-US" altLang="tr-TR" dirty="0"/>
              <a:t>more problematic</a:t>
            </a:r>
            <a:r>
              <a:rPr lang="tr-TR" altLang="tr-TR" dirty="0"/>
              <a:t>..</a:t>
            </a:r>
            <a:endParaRPr lang="en-US" altLang="tr-TR" dirty="0"/>
          </a:p>
        </p:txBody>
      </p:sp>
      <p:sp>
        <p:nvSpPr>
          <p:cNvPr id="4" name="Unvan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smtClean="0"/>
              <a:t>Psychological and social consequences of pregnancy in unmarried Adolescent</a:t>
            </a:r>
            <a:endParaRPr lang="en-CA" dirty="0"/>
          </a:p>
        </p:txBody>
      </p:sp>
      <p:sp>
        <p:nvSpPr>
          <p:cNvPr id="2" name="Unvan 1"/>
          <p:cNvSpPr>
            <a:spLocks noGrp="1"/>
          </p:cNvSpPr>
          <p:nvPr>
            <p:ph type="title"/>
          </p:nvPr>
        </p:nvSpPr>
        <p:spPr/>
        <p:txBody>
          <a:bodyPr/>
          <a:lstStyle/>
          <a:p>
            <a:endParaRPr lang="en-CA" dirty="0"/>
          </a:p>
        </p:txBody>
      </p:sp>
    </p:spTree>
    <p:extLst>
      <p:ext uri="{BB962C8B-B14F-4D97-AF65-F5344CB8AC3E}">
        <p14:creationId xmlns:p14="http://schemas.microsoft.com/office/powerpoint/2010/main" val="178356353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066549" y="1916113"/>
            <a:ext cx="324604" cy="4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945" tIns="41473" rIns="82945" bIns="41473">
            <a:spAutoFit/>
          </a:bodyPr>
          <a:lstStyle>
            <a:lvl1pPr defTabSz="828675">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defTabSz="828675">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defTabSz="828675">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defTabSz="828675">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defTabSz="828675">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en-GB" altLang="tr-TR" sz="2200" b="1">
                <a:latin typeface="Arial Unicode MS" panose="020B0604020202020204" pitchFamily="34" charset="-128"/>
                <a:ea typeface="Arial Unicode MS" panose="020B0604020202020204" pitchFamily="34" charset="-128"/>
                <a:cs typeface="Arial Unicode MS" panose="020B0604020202020204" pitchFamily="34" charset="-128"/>
              </a:rPr>
              <a:t>0</a:t>
            </a:r>
            <a:endParaRPr lang="en-GB" altLang="tr-TR" sz="2200" b="1">
              <a:solidFill>
                <a:srgbClr val="FFFFC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387" name="Text Box 3"/>
          <p:cNvSpPr txBox="1">
            <a:spLocks noChangeArrowheads="1"/>
          </p:cNvSpPr>
          <p:nvPr/>
        </p:nvSpPr>
        <p:spPr bwMode="auto">
          <a:xfrm>
            <a:off x="4239077" y="1949450"/>
            <a:ext cx="481699" cy="4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945" tIns="41473" rIns="82945" bIns="41473">
            <a:spAutoFit/>
          </a:bodyPr>
          <a:lstStyle>
            <a:lvl1pPr defTabSz="828675">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defTabSz="828675">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defTabSz="828675">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defTabSz="828675">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defTabSz="828675">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en-GB" altLang="tr-TR" sz="2200" b="1">
                <a:latin typeface="Arial Unicode MS" panose="020B0604020202020204" pitchFamily="34" charset="-128"/>
                <a:ea typeface="Arial Unicode MS" panose="020B0604020202020204" pitchFamily="34" charset="-128"/>
                <a:cs typeface="Arial Unicode MS" panose="020B0604020202020204" pitchFamily="34" charset="-128"/>
              </a:rPr>
              <a:t>10</a:t>
            </a:r>
            <a:endParaRPr lang="en-GB" altLang="tr-TR" sz="2200" b="1">
              <a:solidFill>
                <a:srgbClr val="FFFFC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388" name="Text Box 4"/>
          <p:cNvSpPr txBox="1">
            <a:spLocks noChangeArrowheads="1"/>
          </p:cNvSpPr>
          <p:nvPr/>
        </p:nvSpPr>
        <p:spPr bwMode="auto">
          <a:xfrm>
            <a:off x="5153477" y="2589213"/>
            <a:ext cx="481699" cy="4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945" tIns="41473" rIns="82945" bIns="41473">
            <a:spAutoFit/>
          </a:bodyPr>
          <a:lstStyle>
            <a:lvl1pPr defTabSz="828675">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defTabSz="828675">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defTabSz="828675">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defTabSz="828675">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defTabSz="828675">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en-GB" altLang="tr-TR" sz="2200" b="1">
                <a:latin typeface="Arial Unicode MS" panose="020B0604020202020204" pitchFamily="34" charset="-128"/>
                <a:ea typeface="Arial Unicode MS" panose="020B0604020202020204" pitchFamily="34" charset="-128"/>
                <a:cs typeface="Arial Unicode MS" panose="020B0604020202020204" pitchFamily="34" charset="-128"/>
              </a:rPr>
              <a:t>15</a:t>
            </a:r>
          </a:p>
        </p:txBody>
      </p:sp>
      <p:sp>
        <p:nvSpPr>
          <p:cNvPr id="16389" name="Text Box 5"/>
          <p:cNvSpPr txBox="1">
            <a:spLocks noChangeArrowheads="1"/>
          </p:cNvSpPr>
          <p:nvPr/>
        </p:nvSpPr>
        <p:spPr bwMode="auto">
          <a:xfrm>
            <a:off x="6210300" y="1944688"/>
            <a:ext cx="800100" cy="4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945" tIns="41473" rIns="82945" bIns="41473">
            <a:spAutoFit/>
          </a:bodyPr>
          <a:lstStyle>
            <a:lvl1pPr defTabSz="828675">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defTabSz="828675">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defTabSz="828675">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defTabSz="828675">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defTabSz="828675">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en-GB" altLang="tr-TR" sz="2200" b="1">
                <a:latin typeface="Arial Unicode MS" panose="020B0604020202020204" pitchFamily="34" charset="-128"/>
                <a:ea typeface="Arial Unicode MS" panose="020B0604020202020204" pitchFamily="34" charset="-128"/>
                <a:cs typeface="Arial Unicode MS" panose="020B0604020202020204" pitchFamily="34" charset="-128"/>
              </a:rPr>
              <a:t>19</a:t>
            </a:r>
          </a:p>
        </p:txBody>
      </p:sp>
      <p:sp>
        <p:nvSpPr>
          <p:cNvPr id="16390" name="AutoShape 6"/>
          <p:cNvSpPr>
            <a:spLocks/>
          </p:cNvSpPr>
          <p:nvPr/>
        </p:nvSpPr>
        <p:spPr bwMode="auto">
          <a:xfrm rot="-5400000">
            <a:off x="6511132" y="2058194"/>
            <a:ext cx="123825" cy="2065338"/>
          </a:xfrm>
          <a:prstGeom prst="leftBrace">
            <a:avLst>
              <a:gd name="adj1" fmla="val 13899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lIns="82945" tIns="41473" rIns="82945" bIns="41473" anchor="ctr"/>
          <a:lstStyle>
            <a:lvl1pPr defTabSz="828675">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defTabSz="828675">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defTabSz="828675">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defTabSz="828675">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defTabSz="828675">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GB" altLang="tr-TR" sz="2200" b="1">
              <a:solidFill>
                <a:srgbClr val="CC3399"/>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391" name="Text Box 7"/>
          <p:cNvSpPr txBox="1">
            <a:spLocks noChangeArrowheads="1"/>
          </p:cNvSpPr>
          <p:nvPr/>
        </p:nvSpPr>
        <p:spPr bwMode="auto">
          <a:xfrm>
            <a:off x="9048751" y="2173288"/>
            <a:ext cx="1285875" cy="4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945" tIns="41473" rIns="82945" bIns="41473">
            <a:spAutoFit/>
          </a:bodyPr>
          <a:lstStyle>
            <a:lvl1pPr defTabSz="828675">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defTabSz="828675">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defTabSz="828675">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defTabSz="828675">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defTabSz="828675">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en-GB" altLang="tr-TR" sz="2200" b="1">
                <a:latin typeface="Arial Unicode MS" panose="020B0604020202020204" pitchFamily="34" charset="-128"/>
                <a:ea typeface="Arial Unicode MS" panose="020B0604020202020204" pitchFamily="34" charset="-128"/>
                <a:cs typeface="Arial Unicode MS" panose="020B0604020202020204" pitchFamily="34" charset="-128"/>
              </a:rPr>
              <a:t>Ya</a:t>
            </a:r>
            <a:r>
              <a:rPr lang="en-US" altLang="zh-CN" sz="2200" b="1">
                <a:latin typeface="Arial Unicode MS" panose="020B0604020202020204" pitchFamily="34" charset="-128"/>
                <a:ea typeface="Arial Unicode MS" panose="020B0604020202020204" pitchFamily="34" charset="-128"/>
                <a:cs typeface="Arial Unicode MS" panose="020B0604020202020204" pitchFamily="34" charset="-128"/>
              </a:rPr>
              <a:t>ş</a:t>
            </a:r>
            <a:r>
              <a:rPr lang="en-US" altLang="zh-CN" sz="220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GB" altLang="tr-TR" sz="22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224" name="Text Box 8"/>
          <p:cNvSpPr txBox="1">
            <a:spLocks noChangeArrowheads="1"/>
          </p:cNvSpPr>
          <p:nvPr/>
        </p:nvSpPr>
        <p:spPr bwMode="auto">
          <a:xfrm>
            <a:off x="5448300" y="3189289"/>
            <a:ext cx="2376488" cy="422275"/>
          </a:xfrm>
          <a:prstGeom prst="rect">
            <a:avLst/>
          </a:prstGeom>
          <a:noFill/>
          <a:ln w="12700">
            <a:noFill/>
            <a:miter lim="800000"/>
            <a:headEnd/>
            <a:tailEnd/>
          </a:ln>
          <a:effectLst/>
        </p:spPr>
        <p:txBody>
          <a:bodyPr lIns="82945" tIns="41473" rIns="82945" bIns="41473">
            <a:spAutoFit/>
          </a:bodyPr>
          <a:lstStyle/>
          <a:p>
            <a:pPr algn="ctr" defTabSz="828675">
              <a:defRPr/>
            </a:pPr>
            <a:r>
              <a:rPr lang="tr-TR" sz="2200" b="1" dirty="0" err="1">
                <a:latin typeface="+mj-lt"/>
                <a:ea typeface="Arial Unicode MS" pitchFamily="34" charset="-128"/>
                <a:cs typeface="Arial" charset="0"/>
              </a:rPr>
              <a:t>Youth</a:t>
            </a:r>
            <a:r>
              <a:rPr lang="en-US" altLang="zh-CN" sz="2200" b="1" dirty="0">
                <a:latin typeface="+mj-lt"/>
                <a:ea typeface="Arial Unicode MS" pitchFamily="34" charset="-128"/>
                <a:cs typeface="Arial" charset="0"/>
              </a:rPr>
              <a:t> </a:t>
            </a:r>
            <a:endParaRPr lang="en-GB" sz="2200" b="1" dirty="0">
              <a:latin typeface="+mj-lt"/>
              <a:ea typeface="Arial Unicode MS" pitchFamily="34" charset="-128"/>
              <a:cs typeface="Arial" charset="0"/>
            </a:endParaRPr>
          </a:p>
        </p:txBody>
      </p:sp>
      <p:sp>
        <p:nvSpPr>
          <p:cNvPr id="16393" name="AutoShape 9"/>
          <p:cNvSpPr>
            <a:spLocks/>
          </p:cNvSpPr>
          <p:nvPr/>
        </p:nvSpPr>
        <p:spPr bwMode="auto">
          <a:xfrm rot="-5400000">
            <a:off x="5969000" y="2436813"/>
            <a:ext cx="266700" cy="3048000"/>
          </a:xfrm>
          <a:prstGeom prst="leftBrace">
            <a:avLst>
              <a:gd name="adj1" fmla="val 9523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lIns="82945" tIns="41473" rIns="82945" bIns="41473" anchor="ctr"/>
          <a:lstStyle>
            <a:lvl1pPr defTabSz="828675">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defTabSz="828675">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defTabSz="828675">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defTabSz="828675">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defTabSz="828675">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GB" altLang="tr-TR" sz="2200" b="1">
              <a:solidFill>
                <a:srgbClr val="CCFF66"/>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226" name="Text Box 10"/>
          <p:cNvSpPr txBox="1">
            <a:spLocks noChangeArrowheads="1"/>
          </p:cNvSpPr>
          <p:nvPr/>
        </p:nvSpPr>
        <p:spPr bwMode="auto">
          <a:xfrm>
            <a:off x="4503739" y="4184650"/>
            <a:ext cx="3101975" cy="514350"/>
          </a:xfrm>
          <a:prstGeom prst="rect">
            <a:avLst/>
          </a:prstGeom>
          <a:noFill/>
          <a:ln w="12700">
            <a:noFill/>
            <a:miter lim="800000"/>
            <a:headEnd/>
            <a:tailEnd/>
          </a:ln>
          <a:effectLst/>
        </p:spPr>
        <p:txBody>
          <a:bodyPr lIns="82945" tIns="41473" rIns="82945" bIns="41473">
            <a:spAutoFit/>
          </a:bodyPr>
          <a:lstStyle/>
          <a:p>
            <a:pPr algn="ctr" defTabSz="828675">
              <a:defRPr/>
            </a:pPr>
            <a:r>
              <a:rPr lang="tr-TR" sz="2800" b="1" dirty="0" err="1">
                <a:effectLst>
                  <a:outerShdw blurRad="38100" dist="38100" dir="2700000" algn="tl">
                    <a:srgbClr val="808080"/>
                  </a:outerShdw>
                </a:effectLst>
                <a:latin typeface="+mj-lt"/>
                <a:ea typeface="Arial Unicode MS" pitchFamily="34" charset="-128"/>
                <a:cs typeface="Arial" charset="0"/>
              </a:rPr>
              <a:t>Young</a:t>
            </a:r>
            <a:r>
              <a:rPr lang="tr-TR" sz="2800" b="1" dirty="0">
                <a:effectLst>
                  <a:outerShdw blurRad="38100" dist="38100" dir="2700000" algn="tl">
                    <a:srgbClr val="808080"/>
                  </a:outerShdw>
                </a:effectLst>
                <a:latin typeface="+mj-lt"/>
                <a:ea typeface="Arial Unicode MS" pitchFamily="34" charset="-128"/>
                <a:cs typeface="Arial" charset="0"/>
              </a:rPr>
              <a:t> </a:t>
            </a:r>
            <a:r>
              <a:rPr lang="tr-TR" sz="2800" b="1" dirty="0" err="1">
                <a:effectLst>
                  <a:outerShdw blurRad="38100" dist="38100" dir="2700000" algn="tl">
                    <a:srgbClr val="808080"/>
                  </a:outerShdw>
                </a:effectLst>
                <a:latin typeface="+mj-lt"/>
                <a:ea typeface="Arial Unicode MS" pitchFamily="34" charset="-128"/>
                <a:cs typeface="Arial" charset="0"/>
              </a:rPr>
              <a:t>Period</a:t>
            </a:r>
            <a:r>
              <a:rPr lang="en-US" altLang="zh-CN" sz="2200" dirty="0">
                <a:solidFill>
                  <a:srgbClr val="FFFF00"/>
                </a:solidFill>
                <a:latin typeface="+mj-lt"/>
                <a:ea typeface="Arial Unicode MS" pitchFamily="34" charset="-128"/>
                <a:cs typeface="Arial" charset="0"/>
              </a:rPr>
              <a:t> </a:t>
            </a:r>
            <a:endParaRPr lang="en-GB" sz="2200" dirty="0">
              <a:solidFill>
                <a:srgbClr val="FFFF00"/>
              </a:solidFill>
              <a:latin typeface="+mj-lt"/>
              <a:ea typeface="Arial Unicode MS" pitchFamily="34" charset="-128"/>
              <a:cs typeface="Arial" charset="0"/>
            </a:endParaRPr>
          </a:p>
        </p:txBody>
      </p:sp>
      <p:sp>
        <p:nvSpPr>
          <p:cNvPr id="16395" name="AutoShape 11"/>
          <p:cNvSpPr>
            <a:spLocks/>
          </p:cNvSpPr>
          <p:nvPr/>
        </p:nvSpPr>
        <p:spPr bwMode="auto">
          <a:xfrm rot="5400000" flipV="1">
            <a:off x="5385595" y="1096170"/>
            <a:ext cx="212725" cy="1557337"/>
          </a:xfrm>
          <a:prstGeom prst="leftBrace">
            <a:avLst>
              <a:gd name="adj1" fmla="val 6100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tr-TR" altLang="tr-TR" sz="1800"/>
          </a:p>
        </p:txBody>
      </p:sp>
      <p:sp>
        <p:nvSpPr>
          <p:cNvPr id="9228" name="Text Box 12"/>
          <p:cNvSpPr txBox="1">
            <a:spLocks noChangeArrowheads="1"/>
          </p:cNvSpPr>
          <p:nvPr/>
        </p:nvSpPr>
        <p:spPr bwMode="auto">
          <a:xfrm>
            <a:off x="4375150" y="1341438"/>
            <a:ext cx="2370138" cy="514350"/>
          </a:xfrm>
          <a:prstGeom prst="rect">
            <a:avLst/>
          </a:prstGeom>
          <a:noFill/>
          <a:ln w="12700">
            <a:noFill/>
            <a:miter lim="800000"/>
            <a:headEnd/>
            <a:tailEnd/>
          </a:ln>
          <a:effectLst/>
        </p:spPr>
        <p:txBody>
          <a:bodyPr lIns="82945" tIns="41473" rIns="82945" bIns="41473">
            <a:spAutoFit/>
          </a:bodyPr>
          <a:lstStyle/>
          <a:p>
            <a:pPr algn="ctr" defTabSz="828675">
              <a:defRPr/>
            </a:pPr>
            <a:r>
              <a:rPr lang="en-GB" sz="2800" b="1" dirty="0" err="1">
                <a:solidFill>
                  <a:srgbClr val="FF3300"/>
                </a:solidFill>
                <a:latin typeface="+mj-lt"/>
                <a:ea typeface="Arial Unicode MS" pitchFamily="34" charset="-128"/>
                <a:cs typeface="Arial" charset="0"/>
              </a:rPr>
              <a:t>Adoles</a:t>
            </a:r>
            <a:r>
              <a:rPr lang="tr-TR" sz="2800" b="1" dirty="0" err="1">
                <a:solidFill>
                  <a:srgbClr val="FF3300"/>
                </a:solidFill>
                <a:latin typeface="+mj-lt"/>
                <a:ea typeface="Arial Unicode MS" pitchFamily="34" charset="-128"/>
                <a:cs typeface="Arial" charset="0"/>
              </a:rPr>
              <a:t>cent</a:t>
            </a:r>
            <a:endParaRPr lang="en-GB" sz="2800" b="1" dirty="0">
              <a:solidFill>
                <a:srgbClr val="FF3300"/>
              </a:solidFill>
              <a:latin typeface="+mj-lt"/>
              <a:ea typeface="Arial Unicode MS" pitchFamily="34" charset="-128"/>
              <a:cs typeface="Arial" charset="0"/>
            </a:endParaRPr>
          </a:p>
        </p:txBody>
      </p:sp>
      <p:sp>
        <p:nvSpPr>
          <p:cNvPr id="16397" name="Text Box 13"/>
          <p:cNvSpPr txBox="1">
            <a:spLocks noChangeArrowheads="1"/>
          </p:cNvSpPr>
          <p:nvPr/>
        </p:nvSpPr>
        <p:spPr bwMode="auto">
          <a:xfrm>
            <a:off x="7618865" y="2606675"/>
            <a:ext cx="481699" cy="4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945" tIns="41473" rIns="82945" bIns="41473">
            <a:spAutoFit/>
          </a:bodyPr>
          <a:lstStyle>
            <a:lvl1pPr defTabSz="828675">
              <a:spcBef>
                <a:spcPct val="20000"/>
              </a:spcBef>
              <a:buClr>
                <a:schemeClr val="tx2"/>
              </a:buClr>
              <a:buSzPct val="75000"/>
              <a:buFont typeface="Monotype Sorts"/>
              <a:buChar char="n"/>
              <a:defRPr sz="3200">
                <a:solidFill>
                  <a:schemeClr val="tx1"/>
                </a:solidFill>
                <a:latin typeface="Times New Roman" panose="02020603050405020304" pitchFamily="18" charset="0"/>
              </a:defRPr>
            </a:lvl1pPr>
            <a:lvl2pPr marL="742950" indent="-285750" defTabSz="828675">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defTabSz="828675">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defTabSz="828675">
              <a:spcBef>
                <a:spcPct val="20000"/>
              </a:spcBef>
              <a:buClr>
                <a:schemeClr val="tx2"/>
              </a:buClr>
              <a:buSzPct val="65000"/>
              <a:buFont typeface="Monotype Sorts"/>
              <a:buChar char="n"/>
              <a:defRPr sz="2000">
                <a:solidFill>
                  <a:schemeClr val="tx1"/>
                </a:solidFill>
                <a:latin typeface="Times New Roman" panose="02020603050405020304" pitchFamily="18" charset="0"/>
              </a:defRPr>
            </a:lvl4pPr>
            <a:lvl5pPr marL="2057400" indent="-228600" defTabSz="828675">
              <a:spcBef>
                <a:spcPct val="20000"/>
              </a:spcBef>
              <a:buClr>
                <a:schemeClr val="tx1"/>
              </a:buClr>
              <a:buSzPct val="100000"/>
              <a:buChar char="–"/>
              <a:defRPr sz="2000">
                <a:solidFill>
                  <a:schemeClr val="tx1"/>
                </a:solidFill>
                <a:latin typeface="Times New Roman" panose="02020603050405020304" pitchFamily="18" charset="0"/>
              </a:defRPr>
            </a:lvl5pPr>
            <a:lvl6pPr marL="25146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defTabSz="828675"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algn="ctr">
              <a:spcBef>
                <a:spcPct val="0"/>
              </a:spcBef>
              <a:buClrTx/>
              <a:buSzTx/>
              <a:buFontTx/>
              <a:buNone/>
            </a:pPr>
            <a:r>
              <a:rPr lang="en-GB" altLang="tr-TR" sz="2200" b="1">
                <a:latin typeface="Arial Unicode MS" panose="020B0604020202020204" pitchFamily="34" charset="-128"/>
                <a:ea typeface="Arial Unicode MS" panose="020B0604020202020204" pitchFamily="34" charset="-128"/>
                <a:cs typeface="Arial Unicode MS" panose="020B0604020202020204" pitchFamily="34" charset="-128"/>
              </a:rPr>
              <a:t>24</a:t>
            </a:r>
          </a:p>
        </p:txBody>
      </p:sp>
      <p:sp>
        <p:nvSpPr>
          <p:cNvPr id="16398" name="Line 14"/>
          <p:cNvSpPr>
            <a:spLocks noChangeShapeType="1"/>
          </p:cNvSpPr>
          <p:nvPr/>
        </p:nvSpPr>
        <p:spPr bwMode="auto">
          <a:xfrm>
            <a:off x="4503738" y="2408239"/>
            <a:ext cx="0" cy="142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399" name="Line 15"/>
          <p:cNvSpPr>
            <a:spLocks noChangeShapeType="1"/>
          </p:cNvSpPr>
          <p:nvPr/>
        </p:nvSpPr>
        <p:spPr bwMode="auto">
          <a:xfrm>
            <a:off x="5384800" y="2408239"/>
            <a:ext cx="0" cy="142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00" name="Line 16"/>
          <p:cNvSpPr>
            <a:spLocks noChangeShapeType="1"/>
          </p:cNvSpPr>
          <p:nvPr/>
        </p:nvSpPr>
        <p:spPr bwMode="auto">
          <a:xfrm>
            <a:off x="2268539" y="2479675"/>
            <a:ext cx="6842125"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tr-TR"/>
          </a:p>
        </p:txBody>
      </p:sp>
      <p:sp>
        <p:nvSpPr>
          <p:cNvPr id="16401" name="Line 17"/>
          <p:cNvSpPr>
            <a:spLocks noChangeShapeType="1"/>
          </p:cNvSpPr>
          <p:nvPr/>
        </p:nvSpPr>
        <p:spPr bwMode="auto">
          <a:xfrm>
            <a:off x="6604000" y="2408239"/>
            <a:ext cx="0" cy="142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02" name="Line 18"/>
          <p:cNvSpPr>
            <a:spLocks noChangeShapeType="1"/>
          </p:cNvSpPr>
          <p:nvPr/>
        </p:nvSpPr>
        <p:spPr bwMode="auto">
          <a:xfrm>
            <a:off x="7891463" y="2408239"/>
            <a:ext cx="0" cy="142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Tree>
    <p:extLst>
      <p:ext uri="{BB962C8B-B14F-4D97-AF65-F5344CB8AC3E}">
        <p14:creationId xmlns:p14="http://schemas.microsoft.com/office/powerpoint/2010/main" val="4036356785"/>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85023"/>
            <a:ext cx="10515600" cy="1325563"/>
          </a:xfrm>
        </p:spPr>
        <p:txBody>
          <a:bodyPr/>
          <a:lstStyle/>
          <a:p>
            <a:r>
              <a:rPr lang="en-CA" dirty="0" smtClean="0"/>
              <a:t>A girl who is 15 years of age.. Marriage???</a:t>
            </a:r>
            <a:endParaRPr lang="en-CA" dirty="0"/>
          </a:p>
        </p:txBody>
      </p:sp>
      <p:pic>
        <p:nvPicPr>
          <p:cNvPr id="4" name="İçerik Yer Tutucusu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49036" y="1290497"/>
            <a:ext cx="9289474" cy="5467523"/>
          </a:xfrm>
          <a:prstGeom prst="rect">
            <a:avLst/>
          </a:prstGeom>
        </p:spPr>
      </p:pic>
    </p:spTree>
    <p:extLst>
      <p:ext uri="{BB962C8B-B14F-4D97-AF65-F5344CB8AC3E}">
        <p14:creationId xmlns:p14="http://schemas.microsoft.com/office/powerpoint/2010/main" val="4273850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CA" dirty="0" smtClean="0"/>
              <a:t>With parental consent ??</a:t>
            </a:r>
            <a:endParaRPr lang="en-CA"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45473"/>
            <a:ext cx="9220199" cy="6394450"/>
          </a:xfrm>
        </p:spPr>
      </p:pic>
    </p:spTree>
    <p:extLst>
      <p:ext uri="{BB962C8B-B14F-4D97-AF65-F5344CB8AC3E}">
        <p14:creationId xmlns:p14="http://schemas.microsoft.com/office/powerpoint/2010/main" val="1358087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27364" y="519545"/>
            <a:ext cx="10626436" cy="5657418"/>
          </a:xfrm>
        </p:spPr>
        <p:txBody>
          <a:bodyPr>
            <a:noAutofit/>
          </a:bodyPr>
          <a:lstStyle/>
          <a:p>
            <a:r>
              <a:rPr lang="en-CA" sz="3000" dirty="0"/>
              <a:t>Worldwide, more than 700 million women alive today were married as children. </a:t>
            </a:r>
            <a:endParaRPr lang="en-CA" sz="3000" dirty="0" smtClean="0"/>
          </a:p>
          <a:p>
            <a:pPr marL="0" indent="0">
              <a:buNone/>
            </a:pPr>
            <a:endParaRPr lang="en-CA" sz="3000" dirty="0" smtClean="0"/>
          </a:p>
          <a:p>
            <a:r>
              <a:rPr lang="en-CA" sz="3000" dirty="0" smtClean="0"/>
              <a:t>More </a:t>
            </a:r>
            <a:r>
              <a:rPr lang="en-CA" sz="3000" dirty="0"/>
              <a:t>than 1 in 3 – or some 250 million – were married before 15</a:t>
            </a:r>
            <a:r>
              <a:rPr lang="en-CA" sz="3000" dirty="0" smtClean="0"/>
              <a:t>.</a:t>
            </a:r>
          </a:p>
          <a:p>
            <a:pPr marL="0" indent="0">
              <a:buNone/>
            </a:pPr>
            <a:r>
              <a:rPr lang="en-CA" sz="3000" dirty="0" smtClean="0"/>
              <a:t> </a:t>
            </a:r>
          </a:p>
          <a:p>
            <a:r>
              <a:rPr lang="en-CA" sz="3000" dirty="0" smtClean="0"/>
              <a:t>Girls </a:t>
            </a:r>
            <a:r>
              <a:rPr lang="en-CA" sz="3000" dirty="0"/>
              <a:t>who marry before they turn 18 are less likely to remain in school and more likely to experience domestic violence. </a:t>
            </a:r>
            <a:endParaRPr lang="en-CA" sz="3000" dirty="0" smtClean="0"/>
          </a:p>
          <a:p>
            <a:pPr marL="0" indent="0">
              <a:buNone/>
            </a:pPr>
            <a:endParaRPr lang="en-CA" sz="3000" dirty="0" smtClean="0"/>
          </a:p>
          <a:p>
            <a:r>
              <a:rPr lang="en-CA" sz="3000" dirty="0" smtClean="0"/>
              <a:t>Young </a:t>
            </a:r>
            <a:r>
              <a:rPr lang="en-CA" sz="3000" dirty="0"/>
              <a:t>teenage girls are more likely to die due to complications in pregnancy and childbirth than women in their 20s; their infants are more likely to be stillborn or die in the first month of life</a:t>
            </a:r>
          </a:p>
        </p:txBody>
      </p:sp>
      <p:sp>
        <p:nvSpPr>
          <p:cNvPr id="4" name="Metin kutusu 3"/>
          <p:cNvSpPr txBox="1"/>
          <p:nvPr/>
        </p:nvSpPr>
        <p:spPr>
          <a:xfrm>
            <a:off x="644236" y="6116779"/>
            <a:ext cx="11083637" cy="369332"/>
          </a:xfrm>
          <a:prstGeom prst="rect">
            <a:avLst/>
          </a:prstGeom>
          <a:noFill/>
        </p:spPr>
        <p:txBody>
          <a:bodyPr wrap="square" rtlCol="0">
            <a:spAutoFit/>
          </a:bodyPr>
          <a:lstStyle/>
          <a:p>
            <a:r>
              <a:rPr lang="en-CA" dirty="0" smtClean="0">
                <a:solidFill>
                  <a:srgbClr val="FF0000"/>
                </a:solidFill>
              </a:rPr>
              <a:t>UNICEF 2014</a:t>
            </a:r>
            <a:endParaRPr lang="en-CA" dirty="0">
              <a:solidFill>
                <a:srgbClr val="FF0000"/>
              </a:solidFill>
            </a:endParaRPr>
          </a:p>
        </p:txBody>
      </p:sp>
    </p:spTree>
    <p:extLst>
      <p:ext uri="{BB962C8B-B14F-4D97-AF65-F5344CB8AC3E}">
        <p14:creationId xmlns:p14="http://schemas.microsoft.com/office/powerpoint/2010/main" val="773304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CA" dirty="0" smtClean="0"/>
              <a:t>Child marriage</a:t>
            </a:r>
            <a:endParaRPr lang="en-CA" dirty="0"/>
          </a:p>
        </p:txBody>
      </p:sp>
      <p:sp>
        <p:nvSpPr>
          <p:cNvPr id="3" name="İçerik Yer Tutucusu 2"/>
          <p:cNvSpPr>
            <a:spLocks noGrp="1"/>
          </p:cNvSpPr>
          <p:nvPr>
            <p:ph idx="1"/>
          </p:nvPr>
        </p:nvSpPr>
        <p:spPr/>
        <p:txBody>
          <a:bodyPr/>
          <a:lstStyle/>
          <a:p>
            <a:pPr marL="0" indent="0" algn="just">
              <a:buNone/>
              <a:defRPr/>
            </a:pPr>
            <a:r>
              <a:rPr lang="en-US" dirty="0"/>
              <a:t>39 000</a:t>
            </a:r>
            <a:r>
              <a:rPr lang="tr-TR" dirty="0"/>
              <a:t> /</a:t>
            </a:r>
            <a:r>
              <a:rPr lang="en-US" dirty="0"/>
              <a:t> every day</a:t>
            </a:r>
            <a:r>
              <a:rPr lang="tr-TR" dirty="0"/>
              <a:t>,</a:t>
            </a:r>
            <a:endParaRPr lang="en-US" dirty="0"/>
          </a:p>
          <a:p>
            <a:pPr marL="0" indent="0" algn="just">
              <a:buNone/>
              <a:defRPr/>
            </a:pPr>
            <a:r>
              <a:rPr lang="en-US" dirty="0"/>
              <a:t>More than 140 million girls will marry between 201</a:t>
            </a:r>
            <a:r>
              <a:rPr lang="tr-TR" dirty="0"/>
              <a:t>6</a:t>
            </a:r>
            <a:r>
              <a:rPr lang="en-US" dirty="0"/>
              <a:t> and 202</a:t>
            </a:r>
            <a:r>
              <a:rPr lang="tr-TR" dirty="0"/>
              <a:t>2.</a:t>
            </a:r>
          </a:p>
          <a:p>
            <a:pPr marL="0" indent="0" algn="just">
              <a:buNone/>
              <a:defRPr/>
            </a:pPr>
            <a:r>
              <a:rPr lang="tr-TR" dirty="0"/>
              <a:t>T</a:t>
            </a:r>
            <a:r>
              <a:rPr lang="en-US" dirty="0"/>
              <a:t>he average global birth rate among 15 to 19 </a:t>
            </a:r>
            <a:r>
              <a:rPr lang="en-US" dirty="0" smtClean="0"/>
              <a:t>years old </a:t>
            </a:r>
            <a:r>
              <a:rPr lang="en-US" dirty="0"/>
              <a:t>is 49 per 1000 girls. </a:t>
            </a:r>
            <a:endParaRPr lang="tr-TR" dirty="0"/>
          </a:p>
          <a:p>
            <a:pPr marL="0" indent="0" algn="just">
              <a:buNone/>
              <a:defRPr/>
            </a:pPr>
            <a:r>
              <a:rPr lang="tr-TR" sz="2400" dirty="0">
                <a:solidFill>
                  <a:schemeClr val="tx2"/>
                </a:solidFill>
              </a:rPr>
              <a:t>2</a:t>
            </a:r>
            <a:r>
              <a:rPr lang="en-US" sz="2400" dirty="0">
                <a:solidFill>
                  <a:schemeClr val="tx2"/>
                </a:solidFill>
              </a:rPr>
              <a:t>014 World Health Statistics</a:t>
            </a:r>
            <a:r>
              <a:rPr lang="tr-TR" dirty="0"/>
              <a:t>.</a:t>
            </a:r>
          </a:p>
          <a:p>
            <a:pPr marL="0" indent="0" algn="just">
              <a:buNone/>
              <a:defRPr/>
            </a:pPr>
            <a:r>
              <a:rPr lang="en-US" dirty="0"/>
              <a:t>Country rates range from 1 to 299 births per 1000 girls, with the highest rates in sub-Saharan Africa</a:t>
            </a:r>
            <a:r>
              <a:rPr lang="en-US" dirty="0" smtClean="0"/>
              <a:t>.</a:t>
            </a:r>
            <a:endParaRPr lang="en-US" dirty="0"/>
          </a:p>
        </p:txBody>
      </p:sp>
      <p:sp>
        <p:nvSpPr>
          <p:cNvPr id="4" name="Metin kutusu 3"/>
          <p:cNvSpPr txBox="1"/>
          <p:nvPr/>
        </p:nvSpPr>
        <p:spPr>
          <a:xfrm>
            <a:off x="228600" y="5881254"/>
            <a:ext cx="11263745" cy="369332"/>
          </a:xfrm>
          <a:prstGeom prst="rect">
            <a:avLst/>
          </a:prstGeom>
          <a:noFill/>
        </p:spPr>
        <p:txBody>
          <a:bodyPr wrap="square" rtlCol="0">
            <a:spAutoFit/>
          </a:bodyPr>
          <a:lstStyle/>
          <a:p>
            <a:pPr>
              <a:defRPr/>
            </a:pPr>
            <a:r>
              <a:rPr lang="en-US" dirty="0">
                <a:solidFill>
                  <a:srgbClr val="FF0000"/>
                </a:solidFill>
              </a:rPr>
              <a:t>United</a:t>
            </a:r>
            <a:r>
              <a:rPr lang="tr-TR" dirty="0">
                <a:solidFill>
                  <a:srgbClr val="FF0000"/>
                </a:solidFill>
              </a:rPr>
              <a:t> </a:t>
            </a:r>
            <a:r>
              <a:rPr lang="en-US" dirty="0">
                <a:solidFill>
                  <a:srgbClr val="FF0000"/>
                </a:solidFill>
              </a:rPr>
              <a:t>Nations </a:t>
            </a:r>
            <a:r>
              <a:rPr lang="tr-TR" dirty="0">
                <a:solidFill>
                  <a:srgbClr val="FF0000"/>
                </a:solidFill>
              </a:rPr>
              <a:t>F</a:t>
            </a:r>
            <a:r>
              <a:rPr lang="en-US" dirty="0" err="1">
                <a:solidFill>
                  <a:srgbClr val="FF0000"/>
                </a:solidFill>
              </a:rPr>
              <a:t>oundatio</a:t>
            </a:r>
            <a:r>
              <a:rPr lang="tr-TR" dirty="0">
                <a:solidFill>
                  <a:srgbClr val="FF0000"/>
                </a:solidFill>
              </a:rPr>
              <a:t>n</a:t>
            </a:r>
            <a:r>
              <a:rPr lang="en-US" dirty="0">
                <a:solidFill>
                  <a:srgbClr val="FF0000"/>
                </a:solidFill>
              </a:rPr>
              <a:t>/UNFPA/UNICEF/UN Women/WHO/World Vision/World YWCA </a:t>
            </a:r>
          </a:p>
        </p:txBody>
      </p:sp>
    </p:spTree>
    <p:extLst>
      <p:ext uri="{BB962C8B-B14F-4D97-AF65-F5344CB8AC3E}">
        <p14:creationId xmlns:p14="http://schemas.microsoft.com/office/powerpoint/2010/main" val="2672904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endParaRPr lang="en-CA" dirty="0" smtClean="0"/>
          </a:p>
          <a:p>
            <a:pPr marL="0" indent="0">
              <a:buNone/>
            </a:pPr>
            <a:r>
              <a:rPr lang="en-CA" dirty="0" smtClean="0"/>
              <a:t>Each </a:t>
            </a:r>
            <a:r>
              <a:rPr lang="en-CA" dirty="0"/>
              <a:t>year, more than half a million women die from causes related to pregnancy and childbirth, </a:t>
            </a:r>
            <a:endParaRPr lang="en-CA" dirty="0" smtClean="0"/>
          </a:p>
          <a:p>
            <a:pPr marL="0" indent="0">
              <a:buNone/>
            </a:pPr>
            <a:endParaRPr lang="en-CA" dirty="0"/>
          </a:p>
          <a:p>
            <a:pPr marL="0" indent="0">
              <a:buNone/>
            </a:pPr>
            <a:r>
              <a:rPr lang="en-CA" dirty="0" smtClean="0"/>
              <a:t>Nearly </a:t>
            </a:r>
            <a:r>
              <a:rPr lang="en-CA" dirty="0"/>
              <a:t>4 million newborns die within 28 days of birth. Millions more suffer from disability, disease, infection and injury</a:t>
            </a:r>
          </a:p>
        </p:txBody>
      </p:sp>
      <p:sp>
        <p:nvSpPr>
          <p:cNvPr id="4" name="Metin kutusu 3"/>
          <p:cNvSpPr txBox="1"/>
          <p:nvPr/>
        </p:nvSpPr>
        <p:spPr>
          <a:xfrm>
            <a:off x="768927" y="5992297"/>
            <a:ext cx="4267200" cy="369332"/>
          </a:xfrm>
          <a:prstGeom prst="rect">
            <a:avLst/>
          </a:prstGeom>
          <a:noFill/>
        </p:spPr>
        <p:txBody>
          <a:bodyPr wrap="square" rtlCol="0">
            <a:spAutoFit/>
          </a:bodyPr>
          <a:lstStyle/>
          <a:p>
            <a:r>
              <a:rPr lang="en-CA" dirty="0" smtClean="0">
                <a:solidFill>
                  <a:srgbClr val="FF0000"/>
                </a:solidFill>
              </a:rPr>
              <a:t>UNICEF</a:t>
            </a:r>
            <a:endParaRPr lang="en-CA" dirty="0">
              <a:solidFill>
                <a:srgbClr val="FF0000"/>
              </a:solidFill>
            </a:endParaRPr>
          </a:p>
        </p:txBody>
      </p:sp>
    </p:spTree>
    <p:extLst>
      <p:ext uri="{BB962C8B-B14F-4D97-AF65-F5344CB8AC3E}">
        <p14:creationId xmlns:p14="http://schemas.microsoft.com/office/powerpoint/2010/main" val="635920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TotalTime>
  <Words>1620</Words>
  <Application>Microsoft Office PowerPoint</Application>
  <PresentationFormat>Widescreen</PresentationFormat>
  <Paragraphs>355</Paragraphs>
  <Slides>38</Slides>
  <Notes>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2" baseType="lpstr">
      <vt:lpstr>Arial</vt:lpstr>
      <vt:lpstr>Arial Unicode MS</vt:lpstr>
      <vt:lpstr>Calibri</vt:lpstr>
      <vt:lpstr>Calibri Light</vt:lpstr>
      <vt:lpstr>Comic Sans MS</vt:lpstr>
      <vt:lpstr>Helvetica</vt:lpstr>
      <vt:lpstr>Monotype Sorts</vt:lpstr>
      <vt:lpstr>Symbol</vt:lpstr>
      <vt:lpstr>Tahoma</vt:lpstr>
      <vt:lpstr>Times New Roman</vt:lpstr>
      <vt:lpstr>Verdana</vt:lpstr>
      <vt:lpstr>Wingdings</vt:lpstr>
      <vt:lpstr>Office Teması</vt:lpstr>
      <vt:lpstr>Chart</vt:lpstr>
      <vt:lpstr>CHILD MARRIAGE / ADOLESCENT PREGNANCIES MATERNAL/NEONATAL OUTCOMES</vt:lpstr>
      <vt:lpstr>PowerPoint Presentation</vt:lpstr>
      <vt:lpstr>PowerPoint Presentation</vt:lpstr>
      <vt:lpstr>PowerPoint Presentation</vt:lpstr>
      <vt:lpstr>A girl who is 15 years of age.. Marriage???</vt:lpstr>
      <vt:lpstr>With parental consent ??</vt:lpstr>
      <vt:lpstr>PowerPoint Presentation</vt:lpstr>
      <vt:lpstr>Child marriage</vt:lpstr>
      <vt:lpstr>PowerPoint Presentation</vt:lpstr>
      <vt:lpstr>Really important</vt:lpstr>
      <vt:lpstr>PowerPoint Presentation</vt:lpstr>
      <vt:lpstr>PowerPoint Presentation</vt:lpstr>
      <vt:lpstr>PowerPoint Presentation</vt:lpstr>
      <vt:lpstr>PowerPoint Presentation</vt:lpstr>
      <vt:lpstr>Adolescents/Teenager/Risks,  Sexual and Reproductive Health Concerns</vt:lpstr>
      <vt:lpstr>PowerPoint Presentation</vt:lpstr>
      <vt:lpstr>The vast majority of births are the result of unwanted pregnancy (age under 20)</vt:lpstr>
      <vt:lpstr>Adolescent pregnancy trends</vt:lpstr>
      <vt:lpstr>PowerPoint Presentation</vt:lpstr>
      <vt:lpstr>PowerPoint Presentation</vt:lpstr>
      <vt:lpstr>PowerPoint Presentation</vt:lpstr>
      <vt:lpstr>Underlying causes</vt:lpstr>
      <vt:lpstr>Faced risks of Adolescents/Youngs </vt:lpstr>
      <vt:lpstr>Detrimental effects of early child marriage </vt:lpstr>
      <vt:lpstr>Parents </vt:lpstr>
      <vt:lpstr>High rates of maternal mortality</vt:lpstr>
      <vt:lpstr>PowerPoint Presentation</vt:lpstr>
      <vt:lpstr>Adolescent Pregnancy ,Fetal and Maternal Results. Baloğlu.A, et all.2012 .MKU Med.Jour.2013 -32.</vt:lpstr>
      <vt:lpstr>Obstetric and neonatal outcomes of adolescent pregnancy</vt:lpstr>
      <vt:lpstr>Original Research - Qualitative Pregnant adolescent women’s perceptions of depression and psychiatric services in the United States </vt:lpstr>
      <vt:lpstr>PowerPoint Presentation</vt:lpstr>
      <vt:lpstr>PowerPoint Presentation</vt:lpstr>
      <vt:lpstr>Take Home Messages</vt:lpstr>
      <vt:lpstr>Thank you</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MARRIAGE / ADOLESCENT PREGNANCIES MATERNAL/NEONATAL OUTCOMES</dc:title>
  <dc:creator>Faik Mümtaz Koyuncu</dc:creator>
  <cp:lastModifiedBy>Gokhan Yildirimkaya</cp:lastModifiedBy>
  <cp:revision>69</cp:revision>
  <dcterms:created xsi:type="dcterms:W3CDTF">2017-05-07T15:19:41Z</dcterms:created>
  <dcterms:modified xsi:type="dcterms:W3CDTF">2017-07-18T12:21:18Z</dcterms:modified>
</cp:coreProperties>
</file>