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76" r:id="rId2"/>
    <p:sldId id="526" r:id="rId3"/>
    <p:sldId id="543" r:id="rId4"/>
    <p:sldId id="508" r:id="rId5"/>
    <p:sldId id="506" r:id="rId6"/>
    <p:sldId id="507" r:id="rId7"/>
    <p:sldId id="527" r:id="rId8"/>
    <p:sldId id="544" r:id="rId9"/>
    <p:sldId id="545" r:id="rId10"/>
    <p:sldId id="546" r:id="rId11"/>
    <p:sldId id="524" r:id="rId12"/>
    <p:sldId id="518" r:id="rId13"/>
    <p:sldId id="538" r:id="rId14"/>
    <p:sldId id="515" r:id="rId15"/>
    <p:sldId id="517" r:id="rId16"/>
    <p:sldId id="539" r:id="rId17"/>
    <p:sldId id="519" r:id="rId18"/>
    <p:sldId id="528" r:id="rId19"/>
    <p:sldId id="525" r:id="rId20"/>
    <p:sldId id="530" r:id="rId21"/>
    <p:sldId id="535" r:id="rId22"/>
    <p:sldId id="536" r:id="rId23"/>
    <p:sldId id="537" r:id="rId24"/>
    <p:sldId id="541" r:id="rId25"/>
    <p:sldId id="542" r:id="rId26"/>
    <p:sldId id="458" r:id="rId27"/>
    <p:sldId id="523" r:id="rId2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atma Hacioglu" initials="FH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FF"/>
    <a:srgbClr val="FD9A37"/>
    <a:srgbClr val="FFAA2D"/>
    <a:srgbClr val="FEC420"/>
    <a:srgbClr val="FFAD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787"/>
    <p:restoredTop sz="90314" autoAdjust="0"/>
  </p:normalViewPr>
  <p:slideViewPr>
    <p:cSldViewPr>
      <p:cViewPr varScale="1">
        <p:scale>
          <a:sx n="62" d="100"/>
          <a:sy n="62" d="100"/>
        </p:scale>
        <p:origin x="740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-184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41DF73DE-4D28-440C-A58C-0F5057BE8EE4}" type="datetimeFigureOut">
              <a:rPr lang="tr-TR"/>
              <a:pPr>
                <a:defRPr/>
              </a:pPr>
              <a:t>12.10.2017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6BCA4C70-E19E-458F-94F4-17CD2E16CC32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813533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36E430E-71F2-4B3B-B5A1-02F49DDB884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42488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1A6F98E-1C2A-404F-82A5-FF769161F01F}" type="slidenum">
              <a:rPr lang="tr-TR" altLang="tr-TR" smtClean="0"/>
              <a:pPr>
                <a:spcBef>
                  <a:spcPct val="0"/>
                </a:spcBef>
              </a:pPr>
              <a:t>5</a:t>
            </a:fld>
            <a:endParaRPr lang="tr-TR" altLang="tr-TR" smtClean="0"/>
          </a:p>
        </p:txBody>
      </p:sp>
      <p:sp>
        <p:nvSpPr>
          <p:cNvPr id="614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C334584E-EBA9-40F9-A4A4-A310A5734DE9}" type="slidenum">
              <a:rPr lang="tr-TR" altLang="tr-TR"/>
              <a:pPr algn="r" eaLnBrk="1" hangingPunct="1">
                <a:spcBef>
                  <a:spcPct val="0"/>
                </a:spcBef>
              </a:pPr>
              <a:t>5</a:t>
            </a:fld>
            <a:endParaRPr lang="tr-TR" altLang="tr-TR"/>
          </a:p>
        </p:txBody>
      </p:sp>
      <p:sp>
        <p:nvSpPr>
          <p:cNvPr id="61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tr-TR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2511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6E430E-71F2-4B3B-B5A1-02F49DDB884C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11553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147536D-A401-4A3C-A6A9-D07F03DAED1B}" type="slidenum">
              <a:rPr lang="tr-TR" altLang="tr-TR" smtClean="0"/>
              <a:pPr/>
              <a:t>17</a:t>
            </a:fld>
            <a:endParaRPr lang="tr-TR" altLang="tr-TR" smtClean="0"/>
          </a:p>
        </p:txBody>
      </p:sp>
    </p:spTree>
    <p:extLst>
      <p:ext uri="{BB962C8B-B14F-4D97-AF65-F5344CB8AC3E}">
        <p14:creationId xmlns:p14="http://schemas.microsoft.com/office/powerpoint/2010/main" val="19209324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6E430E-71F2-4B3B-B5A1-02F49DDB884C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03666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1CBE793-BA5D-48B2-A5BB-98A3B5099D6D}" type="slidenum">
              <a:rPr lang="tr-TR" altLang="tr-TR" smtClean="0"/>
              <a:pPr>
                <a:spcBef>
                  <a:spcPct val="0"/>
                </a:spcBef>
              </a:pPr>
              <a:t>27</a:t>
            </a:fld>
            <a:endParaRPr lang="tr-TR" altLang="tr-TR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tr-TR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4120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35659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91751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431812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95807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tr-TR" dirty="0" smtClean="0"/>
              <a:t>Asıl metin stillerini düzenlemek için tıklatın</a:t>
            </a:r>
          </a:p>
          <a:p>
            <a:pPr lvl="1"/>
            <a:r>
              <a:rPr lang="tr-TR" dirty="0" smtClean="0"/>
              <a:t>İkinci düzey</a:t>
            </a:r>
          </a:p>
          <a:p>
            <a:pPr lvl="2"/>
            <a:r>
              <a:rPr lang="tr-TR" dirty="0" smtClean="0"/>
              <a:t>Üçüncü düzey</a:t>
            </a:r>
          </a:p>
          <a:p>
            <a:pPr lvl="3"/>
            <a:r>
              <a:rPr lang="tr-TR" dirty="0" smtClean="0"/>
              <a:t>Dördüncü düzey</a:t>
            </a:r>
          </a:p>
          <a:p>
            <a:pPr lvl="4"/>
            <a:r>
              <a:rPr lang="tr-TR" dirty="0" smtClean="0"/>
              <a:t>Beşinci düzey</a:t>
            </a:r>
            <a:endParaRPr lang="tr-TR" dirty="0"/>
          </a:p>
        </p:txBody>
      </p:sp>
      <p:sp>
        <p:nvSpPr>
          <p:cNvPr id="7" name="6 Başlık"/>
          <p:cNvSpPr>
            <a:spLocks noGrp="1"/>
          </p:cNvSpPr>
          <p:nvPr>
            <p:ph type="title"/>
          </p:nvPr>
        </p:nvSpPr>
        <p:spPr>
          <a:xfrm>
            <a:off x="628650" y="33530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26482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60031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533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44010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11891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72397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6787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08325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3183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" descr="UNFPA Logo 2/BANNER.tif                                        00059BBFMuschi                         ABA78158: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www.tr.undp.org/content/turkey/en/home/post-2015/sdg-overview/goal-3.html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3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9BA0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endParaRPr lang="tr-TR" altLang="tr-TR"/>
          </a:p>
        </p:txBody>
      </p:sp>
      <p:sp>
        <p:nvSpPr>
          <p:cNvPr id="2051" name="Text Box 2"/>
          <p:cNvSpPr txBox="1">
            <a:spLocks noChangeArrowheads="1"/>
          </p:cNvSpPr>
          <p:nvPr/>
        </p:nvSpPr>
        <p:spPr bwMode="auto">
          <a:xfrm>
            <a:off x="359532" y="2780928"/>
            <a:ext cx="8424936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endParaRPr lang="en-US" sz="3600" dirty="0"/>
          </a:p>
          <a:p>
            <a:endParaRPr lang="en-US" sz="3600" dirty="0"/>
          </a:p>
          <a:p>
            <a:r>
              <a:rPr lang="en-GB" sz="28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Çocuk</a:t>
            </a:r>
            <a:r>
              <a:rPr lang="en-GB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28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Yaşta</a:t>
            </a:r>
            <a:r>
              <a:rPr lang="en-GB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28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Evliliklerin</a:t>
            </a:r>
            <a:r>
              <a:rPr lang="en-GB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28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Sağlığa</a:t>
            </a:r>
            <a:r>
              <a:rPr lang="en-GB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28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</a:t>
            </a:r>
            <a:r>
              <a:rPr lang="en-GB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r>
              <a:rPr lang="en-GB" sz="28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Yaşam</a:t>
            </a:r>
            <a:r>
              <a:rPr lang="en-GB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28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Kalitesine</a:t>
            </a:r>
            <a:r>
              <a:rPr lang="en-GB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28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Etkileri</a:t>
            </a:r>
            <a:endParaRPr lang="tr-TR" sz="2800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tr-TR" sz="2800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tr-TR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 Gökhan Yıldırımkaya  </a:t>
            </a:r>
          </a:p>
          <a:p>
            <a:r>
              <a:rPr lang="tr-TR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UNFPA</a:t>
            </a:r>
          </a:p>
          <a:p>
            <a:pPr algn="r"/>
            <a:r>
              <a:rPr lang="en-GB" sz="28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 </a:t>
            </a:r>
            <a:r>
              <a:rPr lang="en-GB" sz="28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Ekim</a:t>
            </a:r>
            <a:r>
              <a:rPr lang="en-GB" sz="28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sz="28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201</a:t>
            </a:r>
            <a:r>
              <a:rPr lang="en-GB" sz="28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r>
              <a:rPr lang="tr-TR" sz="28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 </a:t>
            </a:r>
            <a:r>
              <a:rPr lang="en-GB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Gaziantep</a:t>
            </a:r>
            <a:endParaRPr 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2" name="Picture 11" descr="UNFPA-Logo_Intro-page.gif                                      00059BBFMuschi                         ABA78158: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984250"/>
            <a:ext cx="5181600" cy="244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1 Başlık"/>
          <p:cNvSpPr>
            <a:spLocks noGrp="1"/>
          </p:cNvSpPr>
          <p:nvPr>
            <p:ph type="title" idx="4294967295"/>
          </p:nvPr>
        </p:nvSpPr>
        <p:spPr>
          <a:xfrm>
            <a:off x="-684584" y="332656"/>
            <a:ext cx="7546975" cy="668338"/>
          </a:xfrm>
        </p:spPr>
        <p:txBody>
          <a:bodyPr/>
          <a:lstStyle/>
          <a:p>
            <a:pPr algn="r" eaLnBrk="1" hangingPunct="1"/>
            <a:r>
              <a:rPr lang="tr-TR" altLang="tr-TR" sz="2800" dirty="0" smtClean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Ergenlikte psikolojik değişiklikler</a:t>
            </a:r>
          </a:p>
        </p:txBody>
      </p:sp>
      <p:sp>
        <p:nvSpPr>
          <p:cNvPr id="16387" name="2 İçerik Yer Tutucusu"/>
          <p:cNvSpPr>
            <a:spLocks noGrp="1"/>
          </p:cNvSpPr>
          <p:nvPr>
            <p:ph idx="4294967295"/>
          </p:nvPr>
        </p:nvSpPr>
        <p:spPr>
          <a:xfrm>
            <a:off x="468313" y="1989138"/>
            <a:ext cx="8229600" cy="3886200"/>
          </a:xfrm>
          <a:ln>
            <a:solidFill>
              <a:srgbClr val="00206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tr-TR" altLang="tr-TR" dirty="0" smtClean="0"/>
              <a:t>Kişilik değişiminin </a:t>
            </a:r>
            <a:r>
              <a:rPr lang="tr-TR" altLang="tr-TR" dirty="0" smtClean="0">
                <a:solidFill>
                  <a:srgbClr val="FF0000"/>
                </a:solidFill>
              </a:rPr>
              <a:t>görüldüğü 10-19 yaşlar; -hızlı, tepkisel,inişli çıkışlı- fırtınalı, gel-gitlerle dolu bir dönemdir</a:t>
            </a:r>
            <a:r>
              <a:rPr lang="tr-TR" altLang="tr-TR" dirty="0" smtClean="0"/>
              <a:t>.</a:t>
            </a:r>
          </a:p>
          <a:p>
            <a:pPr eaLnBrk="1" hangingPunct="1"/>
            <a:r>
              <a:rPr lang="tr-TR" altLang="tr-TR" dirty="0" smtClean="0"/>
              <a:t>Uyum sorunları, depresyon ve anksiyete gibi ruhsal sorunların başladığı bir dönemdir.</a:t>
            </a:r>
          </a:p>
          <a:p>
            <a:pPr eaLnBrk="1" hangingPunct="1"/>
            <a:r>
              <a:rPr lang="tr-TR" altLang="tr-TR" dirty="0" smtClean="0"/>
              <a:t>Kültürel ve toplumsal beklentiler, baskıcı tutum, erken yaşta evlendirilme, olumsuz davranışlar sorunların artmasına neden olur.</a:t>
            </a:r>
          </a:p>
        </p:txBody>
      </p:sp>
    </p:spTree>
    <p:extLst>
      <p:ext uri="{BB962C8B-B14F-4D97-AF65-F5344CB8AC3E}">
        <p14:creationId xmlns:p14="http://schemas.microsoft.com/office/powerpoint/2010/main" val="1628246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324544" y="266700"/>
            <a:ext cx="8229600" cy="990600"/>
          </a:xfrm>
        </p:spPr>
        <p:txBody>
          <a:bodyPr/>
          <a:lstStyle/>
          <a:p>
            <a:pPr eaLnBrk="1" hangingPunct="1"/>
            <a:r>
              <a:rPr lang="en-GB" altLang="en-US" dirty="0" err="1" smtClean="0">
                <a:solidFill>
                  <a:schemeClr val="tx1"/>
                </a:solidFill>
                <a:cs typeface="Times New Roman" panose="02020603050405020304" pitchFamily="18" charset="0"/>
              </a:rPr>
              <a:t>Değişim</a:t>
            </a:r>
            <a:r>
              <a:rPr lang="en-GB" altLang="en-US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, </a:t>
            </a:r>
            <a:r>
              <a:rPr lang="en-GB" altLang="en-US" dirty="0" err="1" smtClean="0">
                <a:solidFill>
                  <a:schemeClr val="tx1"/>
                </a:solidFill>
                <a:cs typeface="Times New Roman" panose="02020603050405020304" pitchFamily="18" charset="0"/>
              </a:rPr>
              <a:t>Gelişim</a:t>
            </a:r>
            <a:r>
              <a:rPr lang="en-GB" altLang="en-US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GB" altLang="en-US" dirty="0" err="1" smtClean="0">
                <a:solidFill>
                  <a:schemeClr val="tx1"/>
                </a:solidFill>
                <a:cs typeface="Times New Roman" panose="02020603050405020304" pitchFamily="18" charset="0"/>
              </a:rPr>
              <a:t>ve</a:t>
            </a:r>
            <a:r>
              <a:rPr lang="en-GB" altLang="en-US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GB" altLang="en-US" dirty="0" err="1" smtClean="0">
                <a:solidFill>
                  <a:schemeClr val="tx1"/>
                </a:solidFill>
                <a:cs typeface="Times New Roman" panose="02020603050405020304" pitchFamily="18" charset="0"/>
              </a:rPr>
              <a:t>Çocuklar</a:t>
            </a:r>
            <a:endParaRPr lang="tr-TR" altLang="en-US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1257300"/>
            <a:ext cx="8569325" cy="5113338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tr-TR" altLang="en-US" sz="2400" u="sng" dirty="0" smtClean="0"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GB" altLang="en-US" sz="24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1950 </a:t>
            </a:r>
            <a:endParaRPr lang="tr-TR" altLang="en-US" sz="2400" b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tr-TR" altLang="en-US" sz="2400" dirty="0" smtClean="0">
                <a:cs typeface="Times New Roman" panose="02020603050405020304" pitchFamily="18" charset="0"/>
              </a:rPr>
              <a:t>Doğumda</a:t>
            </a:r>
            <a:r>
              <a:rPr lang="en-GB" altLang="en-US" sz="2400" dirty="0" smtClean="0">
                <a:cs typeface="Times New Roman" panose="02020603050405020304" pitchFamily="18" charset="0"/>
              </a:rPr>
              <a:t> </a:t>
            </a:r>
            <a:r>
              <a:rPr lang="en-GB" altLang="en-US" sz="2400" dirty="0" err="1" smtClean="0">
                <a:cs typeface="Times New Roman" panose="02020603050405020304" pitchFamily="18" charset="0"/>
              </a:rPr>
              <a:t>beklenen</a:t>
            </a:r>
            <a:r>
              <a:rPr lang="en-GB" altLang="en-US" sz="2400" dirty="0" smtClean="0">
                <a:cs typeface="Times New Roman" panose="02020603050405020304" pitchFamily="18" charset="0"/>
              </a:rPr>
              <a:t> </a:t>
            </a:r>
            <a:r>
              <a:rPr lang="en-GB" altLang="en-US" sz="2400" dirty="0" err="1" smtClean="0">
                <a:cs typeface="Times New Roman" panose="02020603050405020304" pitchFamily="18" charset="0"/>
              </a:rPr>
              <a:t>ortalam</a:t>
            </a:r>
            <a:r>
              <a:rPr lang="en-GB" altLang="en-US" sz="2400" dirty="0" smtClean="0">
                <a:cs typeface="Times New Roman" panose="02020603050405020304" pitchFamily="18" charset="0"/>
              </a:rPr>
              <a:t> </a:t>
            </a:r>
            <a:r>
              <a:rPr lang="en-GB" altLang="en-US" sz="2400" dirty="0" err="1" smtClean="0">
                <a:cs typeface="Times New Roman" panose="02020603050405020304" pitchFamily="18" charset="0"/>
              </a:rPr>
              <a:t>yaşam</a:t>
            </a:r>
            <a:r>
              <a:rPr lang="en-GB" altLang="en-US" sz="2400" dirty="0" smtClean="0">
                <a:cs typeface="Times New Roman" panose="02020603050405020304" pitchFamily="18" charset="0"/>
              </a:rPr>
              <a:t> </a:t>
            </a:r>
            <a:r>
              <a:rPr lang="en-GB" altLang="en-US" sz="2400" dirty="0" err="1" smtClean="0">
                <a:cs typeface="Times New Roman" panose="02020603050405020304" pitchFamily="18" charset="0"/>
              </a:rPr>
              <a:t>süresi</a:t>
            </a:r>
            <a:r>
              <a:rPr lang="en-GB" altLang="en-US" sz="2400" dirty="0" smtClean="0">
                <a:cs typeface="Times New Roman" panose="02020603050405020304" pitchFamily="18" charset="0"/>
              </a:rPr>
              <a:t> 45 </a:t>
            </a:r>
            <a:r>
              <a:rPr lang="en-GB" altLang="en-US" sz="2400" dirty="0" err="1" smtClean="0">
                <a:cs typeface="Times New Roman" panose="02020603050405020304" pitchFamily="18" charset="0"/>
              </a:rPr>
              <a:t>yıl</a:t>
            </a:r>
            <a:endParaRPr lang="en-GB" altLang="en-US" sz="2400" dirty="0" smtClean="0"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GB" altLang="en-US" sz="2400" dirty="0" smtClean="0">
                <a:cs typeface="Times New Roman" panose="02020603050405020304" pitchFamily="18" charset="0"/>
              </a:rPr>
              <a:t>Her </a:t>
            </a:r>
            <a:r>
              <a:rPr lang="en-GB" altLang="en-US" sz="2400" dirty="0" err="1" smtClean="0">
                <a:cs typeface="Times New Roman" panose="02020603050405020304" pitchFamily="18" charset="0"/>
              </a:rPr>
              <a:t>yüz</a:t>
            </a:r>
            <a:r>
              <a:rPr lang="en-GB" altLang="en-US" sz="2400" dirty="0" smtClean="0">
                <a:cs typeface="Times New Roman" panose="02020603050405020304" pitchFamily="18" charset="0"/>
              </a:rPr>
              <a:t> </a:t>
            </a:r>
            <a:r>
              <a:rPr lang="en-GB" altLang="en-US" sz="2400" dirty="0" err="1" smtClean="0">
                <a:cs typeface="Times New Roman" panose="02020603050405020304" pitchFamily="18" charset="0"/>
              </a:rPr>
              <a:t>bebekten</a:t>
            </a:r>
            <a:r>
              <a:rPr lang="en-GB" altLang="en-US" sz="2400" dirty="0" smtClean="0">
                <a:cs typeface="Times New Roman" panose="02020603050405020304" pitchFamily="18" charset="0"/>
              </a:rPr>
              <a:t> 17’si </a:t>
            </a:r>
            <a:r>
              <a:rPr lang="en-GB" altLang="en-US" sz="2400" dirty="0" err="1" smtClean="0">
                <a:cs typeface="Times New Roman" panose="02020603050405020304" pitchFamily="18" charset="0"/>
              </a:rPr>
              <a:t>yaşamını</a:t>
            </a:r>
            <a:r>
              <a:rPr lang="en-GB" altLang="en-US" sz="2400" dirty="0" smtClean="0">
                <a:cs typeface="Times New Roman" panose="02020603050405020304" pitchFamily="18" charset="0"/>
              </a:rPr>
              <a:t> </a:t>
            </a:r>
            <a:r>
              <a:rPr lang="en-GB" altLang="en-US" sz="2400" dirty="0" err="1" smtClean="0">
                <a:cs typeface="Times New Roman" panose="02020603050405020304" pitchFamily="18" charset="0"/>
              </a:rPr>
              <a:t>kaybediyordu</a:t>
            </a:r>
            <a:endParaRPr lang="en-GB" altLang="en-US" sz="2400" dirty="0" smtClean="0"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GB" altLang="en-US" sz="2400" dirty="0" smtClean="0">
                <a:cs typeface="Times New Roman" panose="02020603050405020304" pitchFamily="18" charset="0"/>
              </a:rPr>
              <a:t>Her bin </a:t>
            </a:r>
            <a:r>
              <a:rPr lang="en-GB" altLang="en-US" sz="2400" dirty="0" err="1" smtClean="0">
                <a:cs typeface="Times New Roman" panose="02020603050405020304" pitchFamily="18" charset="0"/>
              </a:rPr>
              <a:t>anneden</a:t>
            </a:r>
            <a:r>
              <a:rPr lang="en-GB" altLang="en-US" sz="2400" dirty="0" smtClean="0">
                <a:cs typeface="Times New Roman" panose="02020603050405020304" pitchFamily="18" charset="0"/>
              </a:rPr>
              <a:t> 3 ü </a:t>
            </a:r>
            <a:r>
              <a:rPr lang="en-GB" altLang="en-US" sz="2400" dirty="0" err="1" smtClean="0">
                <a:cs typeface="Times New Roman" panose="02020603050405020304" pitchFamily="18" charset="0"/>
              </a:rPr>
              <a:t>ölüyordu</a:t>
            </a:r>
            <a:endParaRPr lang="en-GB" altLang="en-US" sz="2400" dirty="0" smtClean="0"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GB" altLang="en-US" sz="2400" dirty="0" err="1" smtClean="0">
                <a:cs typeface="Times New Roman" panose="02020603050405020304" pitchFamily="18" charset="0"/>
              </a:rPr>
              <a:t>Zorunlu</a:t>
            </a:r>
            <a:r>
              <a:rPr lang="en-GB" altLang="en-US" sz="2400" dirty="0" smtClean="0">
                <a:cs typeface="Times New Roman" panose="02020603050405020304" pitchFamily="18" charset="0"/>
              </a:rPr>
              <a:t> </a:t>
            </a:r>
            <a:r>
              <a:rPr lang="en-GB" altLang="en-US" sz="2400" dirty="0" err="1">
                <a:cs typeface="Times New Roman" panose="02020603050405020304" pitchFamily="18" charset="0"/>
              </a:rPr>
              <a:t>e</a:t>
            </a:r>
            <a:r>
              <a:rPr lang="en-GB" altLang="en-US" sz="2400" dirty="0" err="1" smtClean="0">
                <a:cs typeface="Times New Roman" panose="02020603050405020304" pitchFamily="18" charset="0"/>
              </a:rPr>
              <a:t>ğitim</a:t>
            </a:r>
            <a:r>
              <a:rPr lang="en-GB" altLang="en-US" sz="2400" dirty="0" smtClean="0">
                <a:cs typeface="Times New Roman" panose="02020603050405020304" pitchFamily="18" charset="0"/>
              </a:rPr>
              <a:t> </a:t>
            </a:r>
            <a:r>
              <a:rPr lang="en-GB" altLang="en-US" sz="2400" dirty="0" err="1" smtClean="0">
                <a:cs typeface="Times New Roman" panose="02020603050405020304" pitchFamily="18" charset="0"/>
              </a:rPr>
              <a:t>süresi</a:t>
            </a:r>
            <a:r>
              <a:rPr lang="en-GB" altLang="en-US" sz="2400" dirty="0" smtClean="0">
                <a:cs typeface="Times New Roman" panose="02020603050405020304" pitchFamily="18" charset="0"/>
              </a:rPr>
              <a:t> 5 </a:t>
            </a:r>
            <a:r>
              <a:rPr lang="en-GB" altLang="en-US" sz="2400" dirty="0" err="1" smtClean="0">
                <a:cs typeface="Times New Roman" panose="02020603050405020304" pitchFamily="18" charset="0"/>
              </a:rPr>
              <a:t>yıl</a:t>
            </a:r>
            <a:endParaRPr lang="tr-TR" altLang="en-US" sz="2400" dirty="0" smtClean="0"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GB" altLang="en-US" sz="24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2017</a:t>
            </a:r>
            <a:endParaRPr lang="tr-TR" altLang="en-US" sz="2400" b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tr-TR" altLang="en-US" sz="2400" dirty="0">
                <a:cs typeface="Times New Roman" panose="02020603050405020304" pitchFamily="18" charset="0"/>
              </a:rPr>
              <a:t>Doğumda</a:t>
            </a:r>
            <a:r>
              <a:rPr lang="en-GB" altLang="en-US" sz="2400" dirty="0">
                <a:cs typeface="Times New Roman" panose="02020603050405020304" pitchFamily="18" charset="0"/>
              </a:rPr>
              <a:t> </a:t>
            </a:r>
            <a:r>
              <a:rPr lang="en-GB" altLang="en-US" sz="2400" dirty="0" err="1">
                <a:cs typeface="Times New Roman" panose="02020603050405020304" pitchFamily="18" charset="0"/>
              </a:rPr>
              <a:t>beklenen</a:t>
            </a:r>
            <a:r>
              <a:rPr lang="en-GB" altLang="en-US" sz="2400" dirty="0">
                <a:cs typeface="Times New Roman" panose="02020603050405020304" pitchFamily="18" charset="0"/>
              </a:rPr>
              <a:t> </a:t>
            </a:r>
            <a:r>
              <a:rPr lang="en-GB" altLang="en-US" sz="2400" dirty="0" err="1" smtClean="0">
                <a:cs typeface="Times New Roman" panose="02020603050405020304" pitchFamily="18" charset="0"/>
              </a:rPr>
              <a:t>ortalama</a:t>
            </a:r>
            <a:r>
              <a:rPr lang="en-GB" altLang="en-US" sz="2400" dirty="0" smtClean="0">
                <a:cs typeface="Times New Roman" panose="02020603050405020304" pitchFamily="18" charset="0"/>
              </a:rPr>
              <a:t> </a:t>
            </a:r>
            <a:r>
              <a:rPr lang="en-GB" altLang="en-US" sz="2400" dirty="0" err="1" smtClean="0">
                <a:cs typeface="Times New Roman" panose="02020603050405020304" pitchFamily="18" charset="0"/>
              </a:rPr>
              <a:t>yaşam</a:t>
            </a:r>
            <a:r>
              <a:rPr lang="en-GB" altLang="en-US" sz="2400" dirty="0" smtClean="0">
                <a:cs typeface="Times New Roman" panose="02020603050405020304" pitchFamily="18" charset="0"/>
              </a:rPr>
              <a:t> </a:t>
            </a:r>
            <a:r>
              <a:rPr lang="en-GB" altLang="en-US" sz="2400" dirty="0" err="1">
                <a:cs typeface="Times New Roman" panose="02020603050405020304" pitchFamily="18" charset="0"/>
              </a:rPr>
              <a:t>süresi</a:t>
            </a:r>
            <a:r>
              <a:rPr lang="en-GB" altLang="en-US" sz="2400" dirty="0">
                <a:cs typeface="Times New Roman" panose="02020603050405020304" pitchFamily="18" charset="0"/>
              </a:rPr>
              <a:t> </a:t>
            </a:r>
            <a:r>
              <a:rPr lang="en-GB" altLang="en-US" sz="2400" dirty="0" smtClean="0">
                <a:cs typeface="Times New Roman" panose="02020603050405020304" pitchFamily="18" charset="0"/>
              </a:rPr>
              <a:t>78  </a:t>
            </a:r>
            <a:r>
              <a:rPr lang="en-GB" altLang="en-US" sz="2400" dirty="0" err="1" smtClean="0">
                <a:cs typeface="Times New Roman" panose="02020603050405020304" pitchFamily="18" charset="0"/>
              </a:rPr>
              <a:t>yıl</a:t>
            </a:r>
            <a:r>
              <a:rPr lang="en-GB" altLang="en-US" sz="2400" dirty="0" smtClean="0">
                <a:cs typeface="Times New Roman" panose="02020603050405020304" pitchFamily="18" charset="0"/>
              </a:rPr>
              <a:t> (</a:t>
            </a:r>
            <a:r>
              <a:rPr lang="en-GB" altLang="en-US" sz="2400" dirty="0" err="1" smtClean="0">
                <a:cs typeface="Times New Roman" panose="02020603050405020304" pitchFamily="18" charset="0"/>
              </a:rPr>
              <a:t>Kadınlar</a:t>
            </a:r>
            <a:r>
              <a:rPr lang="en-GB" altLang="en-US" sz="2400" dirty="0" smtClean="0">
                <a:cs typeface="Times New Roman" panose="02020603050405020304" pitchFamily="18" charset="0"/>
              </a:rPr>
              <a:t> 81, </a:t>
            </a:r>
            <a:r>
              <a:rPr lang="en-GB" altLang="en-US" sz="2400" dirty="0" err="1" smtClean="0">
                <a:cs typeface="Times New Roman" panose="02020603050405020304" pitchFamily="18" charset="0"/>
              </a:rPr>
              <a:t>erkekler</a:t>
            </a:r>
            <a:r>
              <a:rPr lang="en-GB" altLang="en-US" sz="2400" dirty="0" smtClean="0">
                <a:cs typeface="Times New Roman" panose="02020603050405020304" pitchFamily="18" charset="0"/>
              </a:rPr>
              <a:t> 75,5) 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400" dirty="0">
                <a:cs typeface="Times New Roman" panose="02020603050405020304" pitchFamily="18" charset="0"/>
              </a:rPr>
              <a:t>Her </a:t>
            </a:r>
            <a:r>
              <a:rPr lang="en-GB" altLang="en-US" sz="2400" dirty="0" err="1">
                <a:cs typeface="Times New Roman" panose="02020603050405020304" pitchFamily="18" charset="0"/>
              </a:rPr>
              <a:t>yüz</a:t>
            </a:r>
            <a:r>
              <a:rPr lang="en-GB" altLang="en-US" sz="2400" dirty="0">
                <a:cs typeface="Times New Roman" panose="02020603050405020304" pitchFamily="18" charset="0"/>
              </a:rPr>
              <a:t> </a:t>
            </a:r>
            <a:r>
              <a:rPr lang="en-GB" altLang="en-US" sz="2400" dirty="0" err="1" smtClean="0">
                <a:cs typeface="Times New Roman" panose="02020603050405020304" pitchFamily="18" charset="0"/>
              </a:rPr>
              <a:t>bebekten</a:t>
            </a:r>
            <a:r>
              <a:rPr lang="en-GB" altLang="en-US" sz="2400" dirty="0" smtClean="0">
                <a:cs typeface="Times New Roman" panose="02020603050405020304" pitchFamily="18" charset="0"/>
              </a:rPr>
              <a:t> </a:t>
            </a:r>
            <a:r>
              <a:rPr lang="en-GB" altLang="en-US" sz="2400" dirty="0" smtClean="0">
                <a:cs typeface="Times New Roman" panose="02020603050405020304" pitchFamily="18" charset="0"/>
              </a:rPr>
              <a:t>1’i </a:t>
            </a:r>
            <a:r>
              <a:rPr lang="en-GB" altLang="en-US" sz="2400" dirty="0" err="1" smtClean="0">
                <a:cs typeface="Times New Roman" panose="02020603050405020304" pitchFamily="18" charset="0"/>
              </a:rPr>
              <a:t>ölüyor</a:t>
            </a:r>
            <a:endParaRPr lang="en-GB" altLang="en-US" sz="2400" dirty="0"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GB" altLang="en-US" sz="2400" dirty="0">
                <a:cs typeface="Times New Roman" panose="02020603050405020304" pitchFamily="18" charset="0"/>
              </a:rPr>
              <a:t>Her  </a:t>
            </a:r>
            <a:r>
              <a:rPr lang="en-GB" altLang="en-US" sz="2400" dirty="0" smtClean="0">
                <a:cs typeface="Times New Roman" panose="02020603050405020304" pitchFamily="18" charset="0"/>
              </a:rPr>
              <a:t>6  bin </a:t>
            </a:r>
            <a:r>
              <a:rPr lang="en-GB" altLang="en-US" sz="2400" dirty="0" err="1">
                <a:cs typeface="Times New Roman" panose="02020603050405020304" pitchFamily="18" charset="0"/>
              </a:rPr>
              <a:t>anneden</a:t>
            </a:r>
            <a:r>
              <a:rPr lang="en-GB" altLang="en-US" sz="2400" dirty="0">
                <a:cs typeface="Times New Roman" panose="02020603050405020304" pitchFamily="18" charset="0"/>
              </a:rPr>
              <a:t> </a:t>
            </a:r>
            <a:r>
              <a:rPr lang="en-GB" altLang="en-US" sz="2400" dirty="0" smtClean="0">
                <a:cs typeface="Times New Roman" panose="02020603050405020304" pitchFamily="18" charset="0"/>
              </a:rPr>
              <a:t>1’i </a:t>
            </a:r>
            <a:r>
              <a:rPr lang="en-GB" altLang="en-US" sz="2400" dirty="0" err="1" smtClean="0">
                <a:cs typeface="Times New Roman" panose="02020603050405020304" pitchFamily="18" charset="0"/>
              </a:rPr>
              <a:t>ölüyor</a:t>
            </a:r>
            <a:endParaRPr lang="en-GB" altLang="en-US" sz="2400" dirty="0"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GB" altLang="en-US" sz="2400" dirty="0" err="1" smtClean="0">
                <a:cs typeface="Times New Roman" panose="02020603050405020304" pitchFamily="18" charset="0"/>
              </a:rPr>
              <a:t>Zorunlu</a:t>
            </a:r>
            <a:r>
              <a:rPr lang="en-GB" altLang="en-US" sz="2400" dirty="0" smtClean="0">
                <a:cs typeface="Times New Roman" panose="02020603050405020304" pitchFamily="18" charset="0"/>
              </a:rPr>
              <a:t> </a:t>
            </a:r>
            <a:r>
              <a:rPr lang="en-GB" altLang="en-US" sz="2400" dirty="0" err="1">
                <a:cs typeface="Times New Roman" panose="02020603050405020304" pitchFamily="18" charset="0"/>
              </a:rPr>
              <a:t>Eğitim</a:t>
            </a:r>
            <a:r>
              <a:rPr lang="en-GB" altLang="en-US" sz="2400" dirty="0">
                <a:cs typeface="Times New Roman" panose="02020603050405020304" pitchFamily="18" charset="0"/>
              </a:rPr>
              <a:t> </a:t>
            </a:r>
            <a:r>
              <a:rPr lang="en-GB" altLang="en-US" sz="2400" dirty="0" smtClean="0">
                <a:cs typeface="Times New Roman" panose="02020603050405020304" pitchFamily="18" charset="0"/>
              </a:rPr>
              <a:t>12 </a:t>
            </a:r>
            <a:r>
              <a:rPr lang="en-GB" altLang="en-US" sz="2400" dirty="0" err="1" smtClean="0">
                <a:cs typeface="Times New Roman" panose="02020603050405020304" pitchFamily="18" charset="0"/>
              </a:rPr>
              <a:t>yıl</a:t>
            </a:r>
            <a:r>
              <a:rPr lang="en-GB" altLang="en-US" sz="2400" dirty="0" smtClean="0">
                <a:cs typeface="Times New Roman" panose="02020603050405020304" pitchFamily="18" charset="0"/>
              </a:rPr>
              <a:t>, </a:t>
            </a:r>
            <a:r>
              <a:rPr lang="en-GB" altLang="en-US" sz="2400" dirty="0" err="1" smtClean="0">
                <a:cs typeface="Times New Roman" panose="02020603050405020304" pitchFamily="18" charset="0"/>
              </a:rPr>
              <a:t>kısa</a:t>
            </a:r>
            <a:r>
              <a:rPr lang="en-GB" altLang="en-US" sz="2400" dirty="0" smtClean="0">
                <a:cs typeface="Times New Roman" panose="02020603050405020304" pitchFamily="18" charset="0"/>
              </a:rPr>
              <a:t> </a:t>
            </a:r>
            <a:r>
              <a:rPr lang="en-GB" altLang="en-US" sz="2400" dirty="0" err="1" smtClean="0">
                <a:cs typeface="Times New Roman" panose="02020603050405020304" pitchFamily="18" charset="0"/>
              </a:rPr>
              <a:t>süre</a:t>
            </a:r>
            <a:r>
              <a:rPr lang="en-GB" altLang="en-US" sz="2400" dirty="0" smtClean="0">
                <a:cs typeface="Times New Roman" panose="02020603050405020304" pitchFamily="18" charset="0"/>
              </a:rPr>
              <a:t> </a:t>
            </a:r>
            <a:r>
              <a:rPr lang="en-GB" altLang="en-US" sz="2400" dirty="0" err="1" smtClean="0">
                <a:cs typeface="Times New Roman" panose="02020603050405020304" pitchFamily="18" charset="0"/>
              </a:rPr>
              <a:t>içinde</a:t>
            </a:r>
            <a:r>
              <a:rPr lang="en-GB" altLang="en-US" sz="2400" dirty="0" smtClean="0">
                <a:cs typeface="Times New Roman" panose="02020603050405020304" pitchFamily="18" charset="0"/>
              </a:rPr>
              <a:t> 13 </a:t>
            </a:r>
            <a:r>
              <a:rPr lang="en-GB" altLang="en-US" sz="2400" dirty="0" err="1" smtClean="0">
                <a:cs typeface="Times New Roman" panose="02020603050405020304" pitchFamily="18" charset="0"/>
              </a:rPr>
              <a:t>yıl</a:t>
            </a:r>
            <a:endParaRPr lang="tr-TR" altLang="en-US" sz="24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61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2276872"/>
            <a:ext cx="7332663" cy="3984625"/>
          </a:xfrm>
          <a:solidFill>
            <a:srgbClr val="FFC000"/>
          </a:solidFill>
        </p:spPr>
        <p:txBody>
          <a:bodyPr/>
          <a:lstStyle/>
          <a:p>
            <a:pPr eaLnBrk="1" hangingPunct="1"/>
            <a:r>
              <a:rPr lang="tr-TR" altLang="tr-TR" sz="6000" dirty="0" smtClean="0">
                <a:cs typeface="Times New Roman" panose="02020603050405020304" pitchFamily="18" charset="0"/>
              </a:rPr>
              <a:t>ERKEN YAŞTAKİ GEBELİKLER</a:t>
            </a:r>
            <a:r>
              <a:rPr lang="en-GB" altLang="tr-TR" sz="6000" dirty="0" smtClean="0">
                <a:cs typeface="Times New Roman" panose="02020603050405020304" pitchFamily="18" charset="0"/>
              </a:rPr>
              <a:t>İN SAĞLIK RİSKLERİ VAR MI?</a:t>
            </a:r>
          </a:p>
        </p:txBody>
      </p:sp>
    </p:spTree>
    <p:extLst>
      <p:ext uri="{BB962C8B-B14F-4D97-AF65-F5344CB8AC3E}">
        <p14:creationId xmlns:p14="http://schemas.microsoft.com/office/powerpoint/2010/main" val="37525817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19125" y="549275"/>
            <a:ext cx="6365875" cy="1143000"/>
          </a:xfrm>
        </p:spPr>
        <p:txBody>
          <a:bodyPr/>
          <a:lstStyle/>
          <a:p>
            <a:pPr algn="l">
              <a:defRPr/>
            </a:pPr>
            <a:endParaRPr lang="tr-TR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11188" y="1752600"/>
            <a:ext cx="8281987" cy="4343400"/>
          </a:xfrm>
          <a:ln>
            <a:solidFill>
              <a:schemeClr val="tx1"/>
            </a:solidFill>
          </a:ln>
        </p:spPr>
        <p:txBody>
          <a:bodyPr/>
          <a:lstStyle/>
          <a:p>
            <a:pPr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q"/>
              <a:defRPr/>
            </a:pPr>
            <a:r>
              <a:rPr lang="en-GB" altLang="tr-TR" dirty="0" err="1" smtClean="0">
                <a:cs typeface="Times New Roman" panose="02020603050405020304" pitchFamily="18" charset="0"/>
              </a:rPr>
              <a:t>Çocukların</a:t>
            </a:r>
            <a:r>
              <a:rPr lang="tr-TR" altLang="tr-TR" dirty="0" smtClean="0">
                <a:cs typeface="Times New Roman" panose="02020603050405020304" pitchFamily="18" charset="0"/>
              </a:rPr>
              <a:t> hangi gerekçeyle olursa olsun, </a:t>
            </a:r>
          </a:p>
          <a:p>
            <a:pPr marL="0" indent="0">
              <a:lnSpc>
                <a:spcPct val="120000"/>
              </a:lnSpc>
              <a:spcBef>
                <a:spcPct val="0"/>
              </a:spcBef>
              <a:buFontTx/>
              <a:buNone/>
              <a:defRPr/>
            </a:pPr>
            <a:r>
              <a:rPr lang="tr-TR" altLang="tr-TR" dirty="0" smtClean="0">
                <a:cs typeface="Times New Roman" panose="02020603050405020304" pitchFamily="18" charset="0"/>
              </a:rPr>
              <a:t>18 yaşını doldurmadan evlendirilmeleri, </a:t>
            </a:r>
            <a:r>
              <a:rPr lang="en-GB" altLang="tr-TR" dirty="0" err="1" smtClean="0">
                <a:cs typeface="Times New Roman" panose="02020603050405020304" pitchFamily="18" charset="0"/>
              </a:rPr>
              <a:t>anne</a:t>
            </a:r>
            <a:r>
              <a:rPr lang="en-GB" altLang="tr-TR" dirty="0" smtClean="0">
                <a:cs typeface="Times New Roman" panose="02020603050405020304" pitchFamily="18" charset="0"/>
              </a:rPr>
              <a:t> </a:t>
            </a:r>
            <a:r>
              <a:rPr lang="en-GB" altLang="tr-TR" dirty="0" err="1" smtClean="0">
                <a:cs typeface="Times New Roman" panose="02020603050405020304" pitchFamily="18" charset="0"/>
              </a:rPr>
              <a:t>ve</a:t>
            </a:r>
            <a:r>
              <a:rPr lang="en-GB" altLang="tr-TR" dirty="0" smtClean="0">
                <a:cs typeface="Times New Roman" panose="02020603050405020304" pitchFamily="18" charset="0"/>
              </a:rPr>
              <a:t> </a:t>
            </a:r>
            <a:r>
              <a:rPr lang="en-GB" altLang="tr-TR" dirty="0" err="1" smtClean="0">
                <a:cs typeface="Times New Roman" panose="02020603050405020304" pitchFamily="18" charset="0"/>
              </a:rPr>
              <a:t>bebek</a:t>
            </a:r>
            <a:r>
              <a:rPr lang="en-GB" altLang="tr-TR" dirty="0" smtClean="0">
                <a:cs typeface="Times New Roman" panose="02020603050405020304" pitchFamily="18" charset="0"/>
              </a:rPr>
              <a:t> </a:t>
            </a:r>
            <a:r>
              <a:rPr lang="en-GB" altLang="tr-TR" dirty="0" err="1" smtClean="0">
                <a:cs typeface="Times New Roman" panose="02020603050405020304" pitchFamily="18" charset="0"/>
              </a:rPr>
              <a:t>yönünden</a:t>
            </a:r>
            <a:r>
              <a:rPr lang="en-GB" altLang="tr-TR" dirty="0" smtClean="0">
                <a:cs typeface="Times New Roman" panose="02020603050405020304" pitchFamily="18" charset="0"/>
              </a:rPr>
              <a:t> </a:t>
            </a:r>
            <a:r>
              <a:rPr lang="en-GB" altLang="tr-TR" dirty="0" err="1" smtClean="0">
                <a:cs typeface="Times New Roman" panose="02020603050405020304" pitchFamily="18" charset="0"/>
              </a:rPr>
              <a:t>çok</a:t>
            </a:r>
            <a:r>
              <a:rPr lang="en-GB" altLang="tr-TR" dirty="0" smtClean="0">
                <a:cs typeface="Times New Roman" panose="02020603050405020304" pitchFamily="18" charset="0"/>
              </a:rPr>
              <a:t> </a:t>
            </a:r>
            <a:r>
              <a:rPr lang="en-GB" altLang="tr-TR" dirty="0" err="1" smtClean="0">
                <a:cs typeface="Times New Roman" panose="02020603050405020304" pitchFamily="18" charset="0"/>
              </a:rPr>
              <a:t>riskli</a:t>
            </a:r>
            <a:r>
              <a:rPr lang="en-GB" altLang="tr-TR" dirty="0" smtClean="0">
                <a:cs typeface="Times New Roman" panose="02020603050405020304" pitchFamily="18" charset="0"/>
              </a:rPr>
              <a:t> </a:t>
            </a:r>
            <a:r>
              <a:rPr lang="en-GB" altLang="tr-TR" dirty="0" err="1" smtClean="0">
                <a:cs typeface="Times New Roman" panose="02020603050405020304" pitchFamily="18" charset="0"/>
              </a:rPr>
              <a:t>olduğu</a:t>
            </a:r>
            <a:r>
              <a:rPr lang="en-GB" altLang="tr-TR" dirty="0" smtClean="0">
                <a:cs typeface="Times New Roman" panose="02020603050405020304" pitchFamily="18" charset="0"/>
              </a:rPr>
              <a:t> </a:t>
            </a:r>
            <a:r>
              <a:rPr lang="en-GB" altLang="tr-TR" dirty="0" err="1" smtClean="0">
                <a:cs typeface="Times New Roman" panose="02020603050405020304" pitchFamily="18" charset="0"/>
              </a:rPr>
              <a:t>için</a:t>
            </a:r>
            <a:r>
              <a:rPr lang="en-GB" altLang="tr-TR" dirty="0" smtClean="0">
                <a:cs typeface="Times New Roman" panose="02020603050405020304" pitchFamily="18" charset="0"/>
              </a:rPr>
              <a:t> </a:t>
            </a:r>
            <a:r>
              <a:rPr lang="en-GB" altLang="tr-TR" dirty="0" err="1" smtClean="0">
                <a:cs typeface="Times New Roman" panose="02020603050405020304" pitchFamily="18" charset="0"/>
              </a:rPr>
              <a:t>Sağlık</a:t>
            </a:r>
            <a:r>
              <a:rPr lang="en-GB" altLang="tr-TR" dirty="0" smtClean="0">
                <a:cs typeface="Times New Roman" panose="02020603050405020304" pitchFamily="18" charset="0"/>
              </a:rPr>
              <a:t> </a:t>
            </a:r>
            <a:r>
              <a:rPr lang="en-GB" altLang="tr-TR" dirty="0" err="1" smtClean="0">
                <a:cs typeface="Times New Roman" panose="02020603050405020304" pitchFamily="18" charset="0"/>
              </a:rPr>
              <a:t>sonuçları</a:t>
            </a:r>
            <a:r>
              <a:rPr lang="en-GB" altLang="tr-TR" dirty="0" smtClean="0">
                <a:cs typeface="Times New Roman" panose="02020603050405020304" pitchFamily="18" charset="0"/>
              </a:rPr>
              <a:t> </a:t>
            </a:r>
            <a:r>
              <a:rPr lang="tr-TR" altLang="tr-TR" dirty="0" smtClean="0">
                <a:cs typeface="Times New Roman" panose="02020603050405020304" pitchFamily="18" charset="0"/>
              </a:rPr>
              <a:t>açı</a:t>
            </a:r>
            <a:r>
              <a:rPr lang="en-GB" altLang="tr-TR" dirty="0" smtClean="0">
                <a:cs typeface="Times New Roman" panose="02020603050405020304" pitchFamily="18" charset="0"/>
              </a:rPr>
              <a:t>sın</a:t>
            </a:r>
            <a:r>
              <a:rPr lang="tr-TR" altLang="tr-TR" dirty="0" smtClean="0">
                <a:cs typeface="Times New Roman" panose="02020603050405020304" pitchFamily="18" charset="0"/>
              </a:rPr>
              <a:t>dan DOĞRU DEĞİLDİR. </a:t>
            </a:r>
          </a:p>
          <a:p>
            <a:pPr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q"/>
              <a:defRPr/>
            </a:pPr>
            <a:r>
              <a:rPr lang="tr-TR" altLang="tr-TR" u="sng" dirty="0" smtClean="0">
                <a:cs typeface="Times New Roman" panose="02020603050405020304" pitchFamily="18" charset="0"/>
              </a:rPr>
              <a:t>Nitekim uluslararası belgeler, </a:t>
            </a:r>
            <a:r>
              <a:rPr lang="tr-TR" altLang="tr-TR" dirty="0" smtClean="0">
                <a:cs typeface="Times New Roman" panose="02020603050405020304" pitchFamily="18" charset="0"/>
              </a:rPr>
              <a:t>çocuklarının</a:t>
            </a:r>
          </a:p>
          <a:p>
            <a:pPr marL="0" indent="0">
              <a:lnSpc>
                <a:spcPct val="120000"/>
              </a:lnSpc>
              <a:spcBef>
                <a:spcPct val="0"/>
              </a:spcBef>
              <a:buFontTx/>
              <a:buNone/>
              <a:defRPr/>
            </a:pPr>
            <a:r>
              <a:rPr lang="tr-TR" altLang="tr-TR" dirty="0" smtClean="0">
                <a:cs typeface="Times New Roman" panose="02020603050405020304" pitchFamily="18" charset="0"/>
              </a:rPr>
              <a:t>erken yaşta evlendirilmelerini, </a:t>
            </a:r>
            <a:r>
              <a:rPr lang="en-GB" altLang="tr-TR" dirty="0" err="1" smtClean="0">
                <a:cs typeface="Times New Roman" panose="02020603050405020304" pitchFamily="18" charset="0"/>
              </a:rPr>
              <a:t>Çocuklara</a:t>
            </a:r>
            <a:r>
              <a:rPr lang="en-GB" altLang="tr-TR" dirty="0" smtClean="0">
                <a:cs typeface="Times New Roman" panose="02020603050405020304" pitchFamily="18" charset="0"/>
              </a:rPr>
              <a:t> </a:t>
            </a:r>
            <a:r>
              <a:rPr lang="tr-TR" altLang="tr-TR" dirty="0" smtClean="0">
                <a:cs typeface="Times New Roman" panose="02020603050405020304" pitchFamily="18" charset="0"/>
              </a:rPr>
              <a:t>yönelik şiddet olarak kabul etmektedir. </a:t>
            </a:r>
          </a:p>
          <a:p>
            <a:pPr>
              <a:defRPr/>
            </a:pPr>
            <a:endParaRPr lang="tr-TR" altLang="en-US" dirty="0" smtClean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67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2060575"/>
            <a:ext cx="8713788" cy="446405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120000"/>
              </a:lnSpc>
              <a:spcBef>
                <a:spcPct val="0"/>
              </a:spcBef>
              <a:defRPr/>
            </a:pPr>
            <a:r>
              <a:rPr lang="tr-TR" altLang="tr-TR" sz="2400" dirty="0" smtClean="0">
                <a:cs typeface="Times New Roman" panose="02020603050405020304" pitchFamily="18" charset="0"/>
              </a:rPr>
              <a:t>Kendini </a:t>
            </a:r>
            <a:r>
              <a:rPr lang="tr-TR" altLang="tr-TR" sz="24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koruyamayacak</a:t>
            </a:r>
            <a:r>
              <a:rPr lang="tr-TR" altLang="tr-TR" sz="2400" dirty="0" smtClean="0">
                <a:cs typeface="Times New Roman" panose="02020603050405020304" pitchFamily="18" charset="0"/>
              </a:rPr>
              <a:t> yaşta evlendirilmesi  şiddete maruz kalmasına neden olabilmektedir.</a:t>
            </a:r>
          </a:p>
          <a:p>
            <a:pPr marL="0" indent="0" algn="just">
              <a:lnSpc>
                <a:spcPct val="120000"/>
              </a:lnSpc>
              <a:spcBef>
                <a:spcPct val="0"/>
              </a:spcBef>
              <a:buFontTx/>
              <a:buNone/>
              <a:defRPr/>
            </a:pPr>
            <a:endParaRPr lang="tr-TR" altLang="tr-TR" sz="2400" dirty="0" smtClean="0"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  <a:defRPr/>
            </a:pPr>
            <a:r>
              <a:rPr lang="en-GB" altLang="tr-TR" sz="2400" dirty="0" err="1" smtClean="0">
                <a:cs typeface="Times New Roman" panose="02020603050405020304" pitchFamily="18" charset="0"/>
              </a:rPr>
              <a:t>Kız</a:t>
            </a:r>
            <a:r>
              <a:rPr lang="en-GB" altLang="tr-TR" sz="2400" dirty="0" smtClean="0">
                <a:cs typeface="Times New Roman" panose="02020603050405020304" pitchFamily="18" charset="0"/>
              </a:rPr>
              <a:t> </a:t>
            </a:r>
            <a:r>
              <a:rPr lang="en-GB" altLang="tr-TR" sz="2400" dirty="0" err="1" smtClean="0">
                <a:cs typeface="Times New Roman" panose="02020603050405020304" pitchFamily="18" charset="0"/>
              </a:rPr>
              <a:t>ya</a:t>
            </a:r>
            <a:r>
              <a:rPr lang="en-GB" altLang="tr-TR" sz="2400" dirty="0" smtClean="0">
                <a:cs typeface="Times New Roman" panose="02020603050405020304" pitchFamily="18" charset="0"/>
              </a:rPr>
              <a:t> da </a:t>
            </a:r>
            <a:r>
              <a:rPr lang="en-GB" altLang="tr-TR" sz="2400" dirty="0" err="1" smtClean="0">
                <a:cs typeface="Times New Roman" panose="02020603050405020304" pitchFamily="18" charset="0"/>
              </a:rPr>
              <a:t>erkek</a:t>
            </a:r>
            <a:r>
              <a:rPr lang="en-GB" altLang="tr-TR" sz="2400" dirty="0" smtClean="0">
                <a:cs typeface="Times New Roman" panose="02020603050405020304" pitchFamily="18" charset="0"/>
              </a:rPr>
              <a:t> </a:t>
            </a:r>
            <a:r>
              <a:rPr lang="en-GB" altLang="tr-TR" sz="2400" dirty="0" err="1">
                <a:cs typeface="Times New Roman" panose="02020603050405020304" pitchFamily="18" charset="0"/>
              </a:rPr>
              <a:t>ç</a:t>
            </a:r>
            <a:r>
              <a:rPr lang="en-GB" altLang="tr-TR" sz="2400" dirty="0" err="1" smtClean="0">
                <a:cs typeface="Times New Roman" panose="02020603050405020304" pitchFamily="18" charset="0"/>
              </a:rPr>
              <a:t>ocuk</a:t>
            </a:r>
            <a:r>
              <a:rPr lang="tr-TR" altLang="tr-TR" sz="2400" dirty="0" smtClean="0">
                <a:cs typeface="Times New Roman" panose="02020603050405020304" pitchFamily="18" charset="0"/>
              </a:rPr>
              <a:t>,</a:t>
            </a:r>
            <a:r>
              <a:rPr lang="en-GB" altLang="tr-TR" sz="2400" dirty="0" smtClean="0">
                <a:cs typeface="Times New Roman" panose="02020603050405020304" pitchFamily="18" charset="0"/>
              </a:rPr>
              <a:t> </a:t>
            </a:r>
            <a:r>
              <a:rPr lang="tr-TR" altLang="tr-TR" sz="2400" dirty="0" smtClean="0">
                <a:cs typeface="Times New Roman" panose="02020603050405020304" pitchFamily="18" charset="0"/>
              </a:rPr>
              <a:t>ailesi tarafından </a:t>
            </a:r>
            <a:r>
              <a:rPr lang="tr-TR" altLang="tr-TR" sz="2400" b="1" dirty="0" smtClean="0">
                <a:cs typeface="Times New Roman" panose="02020603050405020304" pitchFamily="18" charset="0"/>
              </a:rPr>
              <a:t>bağımlı bir hayata hapsedilmektedir. 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defRPr/>
            </a:pPr>
            <a:endParaRPr lang="tr-TR" altLang="tr-TR" sz="2400" b="1" dirty="0" smtClean="0"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  <a:defRPr/>
            </a:pPr>
            <a:r>
              <a:rPr lang="tr-TR" altLang="tr-TR" sz="2400" dirty="0" smtClean="0">
                <a:cs typeface="Times New Roman" panose="02020603050405020304" pitchFamily="18" charset="0"/>
              </a:rPr>
              <a:t>Üstelik aile, toplumsal, tıbbi ve hukuki olarak kabul edilmez bu</a:t>
            </a:r>
            <a:r>
              <a:rPr lang="tr-TR" altLang="tr-TR" sz="24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r>
              <a:rPr lang="tr-TR" altLang="tr-TR" sz="2400" dirty="0" smtClean="0">
                <a:cs typeface="Times New Roman" panose="02020603050405020304" pitchFamily="18" charset="0"/>
              </a:rPr>
              <a:t>durumu normal saymaktadır. </a:t>
            </a:r>
          </a:p>
        </p:txBody>
      </p:sp>
      <p:sp>
        <p:nvSpPr>
          <p:cNvPr id="15363" name="Text Box 4"/>
          <p:cNvSpPr txBox="1">
            <a:spLocks noChangeArrowheads="1"/>
          </p:cNvSpPr>
          <p:nvPr/>
        </p:nvSpPr>
        <p:spPr bwMode="auto">
          <a:xfrm>
            <a:off x="539750" y="260350"/>
            <a:ext cx="82089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tr-TR" altLang="tr-TR" sz="1800">
              <a:latin typeface="Arial" panose="020B0604020202020204" pitchFamily="34" charset="0"/>
            </a:endParaRPr>
          </a:p>
        </p:txBody>
      </p:sp>
      <p:sp>
        <p:nvSpPr>
          <p:cNvPr id="21508" name="Rectangle 5"/>
          <p:cNvSpPr>
            <a:spLocks noChangeArrowheads="1"/>
          </p:cNvSpPr>
          <p:nvPr/>
        </p:nvSpPr>
        <p:spPr bwMode="auto">
          <a:xfrm>
            <a:off x="539750" y="583032"/>
            <a:ext cx="7344991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GB" altLang="tr-TR" sz="2800" dirty="0" err="1" smtClean="0">
                <a:latin typeface="+mj-lt"/>
              </a:rPr>
              <a:t>Kız</a:t>
            </a:r>
            <a:r>
              <a:rPr lang="en-GB" altLang="tr-TR" sz="2800" dirty="0" smtClean="0">
                <a:latin typeface="+mj-lt"/>
              </a:rPr>
              <a:t> </a:t>
            </a:r>
            <a:r>
              <a:rPr lang="en-GB" altLang="tr-TR" sz="2800" dirty="0" err="1" smtClean="0">
                <a:latin typeface="+mj-lt"/>
              </a:rPr>
              <a:t>ya</a:t>
            </a:r>
            <a:r>
              <a:rPr lang="en-GB" altLang="tr-TR" sz="2800" dirty="0" smtClean="0">
                <a:latin typeface="+mj-lt"/>
              </a:rPr>
              <a:t> da </a:t>
            </a:r>
            <a:r>
              <a:rPr lang="en-GB" altLang="tr-TR" sz="2800" dirty="0" err="1" smtClean="0">
                <a:latin typeface="+mj-lt"/>
              </a:rPr>
              <a:t>Erkek</a:t>
            </a:r>
            <a:r>
              <a:rPr lang="en-GB" altLang="tr-TR" sz="2800" dirty="0" smtClean="0">
                <a:latin typeface="+mj-lt"/>
              </a:rPr>
              <a:t> Ç</a:t>
            </a:r>
            <a:r>
              <a:rPr lang="tr-TR" altLang="tr-TR" sz="2800" dirty="0" smtClean="0">
                <a:latin typeface="+mj-lt"/>
              </a:rPr>
              <a:t>ocukların</a:t>
            </a:r>
            <a:r>
              <a:rPr lang="en-GB" altLang="tr-TR" sz="2800" strike="sngStrike" dirty="0" smtClean="0">
                <a:latin typeface="+mj-lt"/>
              </a:rPr>
              <a:t>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tr-TR" altLang="tr-TR" sz="2800" dirty="0" smtClean="0">
                <a:latin typeface="+mj-lt"/>
              </a:rPr>
              <a:t>erken yaşta evlen</a:t>
            </a:r>
            <a:r>
              <a:rPr lang="en-GB" altLang="tr-TR" sz="2800" dirty="0" err="1" smtClean="0">
                <a:latin typeface="+mj-lt"/>
              </a:rPr>
              <a:t>dirilme</a:t>
            </a:r>
            <a:r>
              <a:rPr lang="tr-TR" altLang="tr-TR" sz="2800" dirty="0" smtClean="0">
                <a:latin typeface="+mj-lt"/>
              </a:rPr>
              <a:t>si</a:t>
            </a:r>
            <a:endParaRPr lang="tr-TR" altLang="tr-TR" sz="28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4208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39552" y="1844824"/>
            <a:ext cx="8208963" cy="4319588"/>
          </a:xfrm>
          <a:ln>
            <a:solidFill>
              <a:schemeClr val="tx1"/>
            </a:solidFill>
          </a:ln>
        </p:spPr>
        <p:txBody>
          <a:bodyPr/>
          <a:lstStyle/>
          <a:p>
            <a:pPr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q"/>
              <a:defRPr/>
            </a:pPr>
            <a:r>
              <a:rPr lang="tr-TR" altLang="tr-TR" sz="2800" kern="1200" dirty="0">
                <a:cs typeface="Times New Roman" panose="02020603050405020304" pitchFamily="18" charset="0"/>
              </a:rPr>
              <a:t>Cinsel ilişkiye girmeye </a:t>
            </a:r>
            <a:r>
              <a:rPr lang="tr-TR" altLang="tr-TR" sz="2800" b="1" kern="1200" dirty="0">
                <a:cs typeface="Times New Roman" panose="02020603050405020304" pitchFamily="18" charset="0"/>
              </a:rPr>
              <a:t>biyolojik olarak hazır olmayan </a:t>
            </a:r>
            <a:r>
              <a:rPr lang="en-GB" altLang="tr-TR" sz="2800" kern="1200" dirty="0" err="1" smtClean="0">
                <a:cs typeface="Times New Roman" panose="02020603050405020304" pitchFamily="18" charset="0"/>
              </a:rPr>
              <a:t>çocukların</a:t>
            </a:r>
            <a:r>
              <a:rPr lang="en-GB" altLang="tr-TR" sz="2800" kern="1200" dirty="0" smtClean="0">
                <a:cs typeface="Times New Roman" panose="02020603050405020304" pitchFamily="18" charset="0"/>
              </a:rPr>
              <a:t> </a:t>
            </a:r>
            <a:r>
              <a:rPr lang="tr-TR" altLang="tr-TR" sz="2800" kern="1200" dirty="0" smtClean="0">
                <a:cs typeface="Times New Roman" panose="02020603050405020304" pitchFamily="18" charset="0"/>
              </a:rPr>
              <a:t>çocuk </a:t>
            </a:r>
            <a:r>
              <a:rPr lang="tr-TR" altLang="tr-TR" sz="2800" kern="1200" dirty="0">
                <a:cs typeface="Times New Roman" panose="02020603050405020304" pitchFamily="18" charset="0"/>
              </a:rPr>
              <a:t>evliliği yaparak, kendilerini </a:t>
            </a:r>
            <a:r>
              <a:rPr lang="tr-TR" altLang="tr-TR" sz="2800" b="1" kern="1200" dirty="0">
                <a:cs typeface="Times New Roman" panose="02020603050405020304" pitchFamily="18" charset="0"/>
              </a:rPr>
              <a:t>cinsel eylem içinde bulmaları</a:t>
            </a:r>
            <a:r>
              <a:rPr lang="tr-TR" altLang="tr-TR" sz="2800" kern="1200" dirty="0">
                <a:cs typeface="Times New Roman" panose="02020603050405020304" pitchFamily="18" charset="0"/>
              </a:rPr>
              <a:t>, </a:t>
            </a:r>
            <a:endParaRPr lang="tr-TR" altLang="tr-TR" sz="2800" kern="1200" dirty="0" smtClean="0">
              <a:cs typeface="Times New Roman" panose="02020603050405020304" pitchFamily="18" charset="0"/>
            </a:endParaRPr>
          </a:p>
          <a:p>
            <a:pPr lvl="1" algn="just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q"/>
              <a:defRPr/>
            </a:pPr>
            <a:r>
              <a:rPr lang="tr-TR" altLang="tr-TR" b="1" kern="1200" dirty="0" smtClean="0">
                <a:cs typeface="Times New Roman" panose="02020603050405020304" pitchFamily="18" charset="0"/>
              </a:rPr>
              <a:t> </a:t>
            </a:r>
            <a:r>
              <a:rPr lang="en-GB" altLang="tr-TR" b="1" kern="1200" dirty="0" err="1" smtClean="0">
                <a:cs typeface="Times New Roman" panose="02020603050405020304" pitchFamily="18" charset="0"/>
              </a:rPr>
              <a:t>Üreme</a:t>
            </a:r>
            <a:r>
              <a:rPr lang="en-GB" altLang="tr-TR" b="1" kern="1200" dirty="0" smtClean="0">
                <a:cs typeface="Times New Roman" panose="02020603050405020304" pitchFamily="18" charset="0"/>
              </a:rPr>
              <a:t> </a:t>
            </a:r>
            <a:r>
              <a:rPr lang="en-GB" altLang="tr-TR" b="1" kern="1200" dirty="0" err="1" smtClean="0">
                <a:cs typeface="Times New Roman" panose="02020603050405020304" pitchFamily="18" charset="0"/>
              </a:rPr>
              <a:t>sağlığı</a:t>
            </a:r>
            <a:r>
              <a:rPr lang="en-GB" altLang="tr-TR" b="1" kern="1200" dirty="0" smtClean="0">
                <a:cs typeface="Times New Roman" panose="02020603050405020304" pitchFamily="18" charset="0"/>
              </a:rPr>
              <a:t> </a:t>
            </a:r>
            <a:r>
              <a:rPr lang="en-GB" altLang="tr-TR" b="1" kern="1200" dirty="0" err="1" smtClean="0">
                <a:cs typeface="Times New Roman" panose="02020603050405020304" pitchFamily="18" charset="0"/>
              </a:rPr>
              <a:t>ile</a:t>
            </a:r>
            <a:r>
              <a:rPr lang="en-GB" altLang="tr-TR" b="1" kern="1200" dirty="0" smtClean="0">
                <a:cs typeface="Times New Roman" panose="02020603050405020304" pitchFamily="18" charset="0"/>
              </a:rPr>
              <a:t> </a:t>
            </a:r>
            <a:r>
              <a:rPr lang="en-GB" altLang="tr-TR" b="1" kern="1200" dirty="0" err="1" smtClean="0">
                <a:cs typeface="Times New Roman" panose="02020603050405020304" pitchFamily="18" charset="0"/>
              </a:rPr>
              <a:t>ilgili</a:t>
            </a:r>
            <a:r>
              <a:rPr lang="en-GB" altLang="tr-TR" b="1" kern="1200" dirty="0" smtClean="0">
                <a:cs typeface="Times New Roman" panose="02020603050405020304" pitchFamily="18" charset="0"/>
              </a:rPr>
              <a:t> </a:t>
            </a:r>
            <a:r>
              <a:rPr lang="tr-TR" altLang="tr-TR" b="1" kern="1200" dirty="0" smtClean="0">
                <a:cs typeface="Times New Roman" panose="02020603050405020304" pitchFamily="18" charset="0"/>
              </a:rPr>
              <a:t> </a:t>
            </a:r>
            <a:r>
              <a:rPr lang="tr-TR" altLang="tr-TR" b="1" kern="1200" dirty="0">
                <a:cs typeface="Times New Roman" panose="02020603050405020304" pitchFamily="18" charset="0"/>
              </a:rPr>
              <a:t>bir dizi hastalığa </a:t>
            </a:r>
            <a:r>
              <a:rPr lang="tr-TR" altLang="tr-TR" kern="1200" dirty="0">
                <a:cs typeface="Times New Roman" panose="02020603050405020304" pitchFamily="18" charset="0"/>
              </a:rPr>
              <a:t>neden olmasının yanı sıra, </a:t>
            </a:r>
            <a:endParaRPr lang="en-GB" altLang="tr-TR" kern="1200" dirty="0" smtClean="0">
              <a:cs typeface="Times New Roman" panose="02020603050405020304" pitchFamily="18" charset="0"/>
            </a:endParaRPr>
          </a:p>
          <a:p>
            <a:pPr lvl="1" algn="just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q"/>
              <a:defRPr/>
            </a:pPr>
            <a:r>
              <a:rPr lang="en-GB" altLang="tr-TR" kern="1200" dirty="0" err="1" smtClean="0">
                <a:cs typeface="Times New Roman" panose="02020603050405020304" pitchFamily="18" charset="0"/>
              </a:rPr>
              <a:t>İstenmeyen</a:t>
            </a:r>
            <a:r>
              <a:rPr lang="en-GB" altLang="tr-TR" kern="1200" dirty="0" smtClean="0">
                <a:cs typeface="Times New Roman" panose="02020603050405020304" pitchFamily="18" charset="0"/>
              </a:rPr>
              <a:t> </a:t>
            </a:r>
            <a:r>
              <a:rPr lang="en-GB" altLang="tr-TR" kern="1200" dirty="0" err="1" smtClean="0">
                <a:cs typeface="Times New Roman" panose="02020603050405020304" pitchFamily="18" charset="0"/>
              </a:rPr>
              <a:t>gebeliklere</a:t>
            </a:r>
            <a:r>
              <a:rPr lang="en-GB" altLang="tr-TR" kern="1200" dirty="0" smtClean="0">
                <a:cs typeface="Times New Roman" panose="02020603050405020304" pitchFamily="18" charset="0"/>
              </a:rPr>
              <a:t>,</a:t>
            </a:r>
            <a:endParaRPr lang="tr-TR" altLang="tr-TR" kern="1200" dirty="0" smtClean="0">
              <a:cs typeface="Times New Roman" panose="02020603050405020304" pitchFamily="18" charset="0"/>
            </a:endParaRPr>
          </a:p>
          <a:p>
            <a:pPr lvl="1" algn="just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q"/>
              <a:defRPr/>
            </a:pPr>
            <a:r>
              <a:rPr lang="tr-TR" altLang="tr-TR" b="1" kern="1200" dirty="0" smtClean="0">
                <a:cs typeface="Times New Roman" panose="02020603050405020304" pitchFamily="18" charset="0"/>
              </a:rPr>
              <a:t> Kalıcı </a:t>
            </a:r>
            <a:r>
              <a:rPr lang="tr-TR" altLang="tr-TR" b="1" kern="1200" dirty="0">
                <a:cs typeface="Times New Roman" panose="02020603050405020304" pitchFamily="18" charset="0"/>
              </a:rPr>
              <a:t>psikolojik etkilerinin </a:t>
            </a:r>
            <a:r>
              <a:rPr lang="tr-TR" altLang="tr-TR" kern="1200" dirty="0">
                <a:cs typeface="Times New Roman" panose="02020603050405020304" pitchFamily="18" charset="0"/>
              </a:rPr>
              <a:t>oluşmasına da neden olmaktadır. </a:t>
            </a:r>
          </a:p>
          <a:p>
            <a:pPr>
              <a:defRPr/>
            </a:pPr>
            <a:endParaRPr lang="tr-TR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00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1 Başlık"/>
          <p:cNvSpPr>
            <a:spLocks noGrp="1"/>
          </p:cNvSpPr>
          <p:nvPr>
            <p:ph type="title" idx="4294967295"/>
          </p:nvPr>
        </p:nvSpPr>
        <p:spPr>
          <a:xfrm>
            <a:off x="-13297" y="0"/>
            <a:ext cx="8229600" cy="1371600"/>
          </a:xfrm>
        </p:spPr>
        <p:txBody>
          <a:bodyPr/>
          <a:lstStyle/>
          <a:p>
            <a:pPr eaLnBrk="1" hangingPunct="1"/>
            <a:r>
              <a:rPr lang="tr-TR" altLang="tr-TR" sz="3200" dirty="0" smtClean="0">
                <a:solidFill>
                  <a:schemeClr val="bg2"/>
                </a:solidFill>
              </a:rPr>
              <a:t/>
            </a:r>
            <a:br>
              <a:rPr lang="tr-TR" altLang="tr-TR" sz="3200" dirty="0" smtClean="0">
                <a:solidFill>
                  <a:schemeClr val="bg2"/>
                </a:solidFill>
              </a:rPr>
            </a:br>
            <a:r>
              <a:rPr lang="tr-TR" b="1" dirty="0"/>
              <a:t>Çocuk </a:t>
            </a:r>
            <a:r>
              <a:rPr lang="en-GB" b="1" dirty="0" err="1" smtClean="0"/>
              <a:t>Yaşta</a:t>
            </a:r>
            <a:r>
              <a:rPr lang="en-GB" b="1" dirty="0" smtClean="0"/>
              <a:t> </a:t>
            </a:r>
            <a:r>
              <a:rPr lang="en-GB" b="1" dirty="0" err="1" smtClean="0"/>
              <a:t>Evlenmek</a:t>
            </a:r>
            <a:r>
              <a:rPr lang="tr-TR" b="1" dirty="0" smtClean="0"/>
              <a:t> </a:t>
            </a:r>
            <a:r>
              <a:rPr lang="en-GB" dirty="0"/>
              <a:t/>
            </a:r>
            <a:br>
              <a:rPr lang="en-GB" dirty="0"/>
            </a:br>
            <a:endParaRPr lang="tr-TR" altLang="tr-TR" sz="3200" dirty="0" smtClean="0">
              <a:solidFill>
                <a:schemeClr val="bg2"/>
              </a:solidFill>
            </a:endParaRPr>
          </a:p>
        </p:txBody>
      </p:sp>
      <p:sp>
        <p:nvSpPr>
          <p:cNvPr id="19459" name="2 İçerik Yer Tutucusu"/>
          <p:cNvSpPr>
            <a:spLocks noGrp="1"/>
          </p:cNvSpPr>
          <p:nvPr>
            <p:ph idx="4294967295"/>
          </p:nvPr>
        </p:nvSpPr>
        <p:spPr>
          <a:xfrm>
            <a:off x="323528" y="1793542"/>
            <a:ext cx="8748464" cy="4111625"/>
          </a:xfrm>
          <a:ln w="76200" cmpd="tri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914400" lvl="2" indent="0" eaLnBrk="1" hangingPunct="1">
              <a:buNone/>
            </a:pPr>
            <a:r>
              <a:rPr lang="en-GB" altLang="tr-TR" sz="2800" dirty="0" err="1" smtClean="0"/>
              <a:t>Erkek</a:t>
            </a:r>
            <a:r>
              <a:rPr lang="en-GB" altLang="tr-TR" sz="2800" dirty="0" smtClean="0"/>
              <a:t> </a:t>
            </a:r>
            <a:r>
              <a:rPr lang="en-GB" altLang="tr-TR" sz="2800" dirty="0" err="1" smtClean="0"/>
              <a:t>Çocuk</a:t>
            </a:r>
            <a:r>
              <a:rPr lang="en-GB" altLang="tr-TR" sz="2800" dirty="0" smtClean="0"/>
              <a:t> </a:t>
            </a:r>
            <a:r>
              <a:rPr lang="en-GB" altLang="tr-TR" sz="2800" dirty="0" err="1" smtClean="0"/>
              <a:t>Evlilik</a:t>
            </a:r>
            <a:r>
              <a:rPr lang="en-GB" altLang="tr-TR" sz="2800" dirty="0" smtClean="0"/>
              <a:t> </a:t>
            </a:r>
            <a:r>
              <a:rPr lang="en-GB" altLang="tr-TR" sz="2800" dirty="0" err="1" smtClean="0"/>
              <a:t>ve</a:t>
            </a:r>
            <a:r>
              <a:rPr lang="en-GB" altLang="tr-TR" sz="2800" dirty="0" smtClean="0"/>
              <a:t> </a:t>
            </a:r>
            <a:r>
              <a:rPr lang="en-GB" altLang="tr-TR" sz="2800" dirty="0" err="1" smtClean="0"/>
              <a:t>Sonuçları</a:t>
            </a:r>
            <a:endParaRPr lang="en-GB" altLang="tr-TR" sz="2800" dirty="0" smtClean="0"/>
          </a:p>
          <a:p>
            <a:pPr lvl="2" eaLnBrk="1" hangingPunct="1"/>
            <a:r>
              <a:rPr lang="en-GB" altLang="tr-TR" sz="2800" dirty="0" err="1" smtClean="0"/>
              <a:t>Sosyal</a:t>
            </a:r>
            <a:r>
              <a:rPr lang="en-GB" altLang="tr-TR" sz="2800" dirty="0" smtClean="0"/>
              <a:t>  </a:t>
            </a:r>
            <a:r>
              <a:rPr lang="en-GB" altLang="tr-TR" sz="2800" dirty="0" err="1" smtClean="0"/>
              <a:t>Yükler</a:t>
            </a:r>
            <a:endParaRPr lang="en-GB" altLang="tr-TR" sz="2800" dirty="0" smtClean="0"/>
          </a:p>
          <a:p>
            <a:pPr lvl="2" eaLnBrk="1" hangingPunct="1"/>
            <a:r>
              <a:rPr lang="en-GB" altLang="tr-TR" sz="2800" dirty="0" err="1"/>
              <a:t>E</a:t>
            </a:r>
            <a:r>
              <a:rPr lang="en-GB" altLang="tr-TR" sz="2800" dirty="0" err="1" smtClean="0"/>
              <a:t>konomik</a:t>
            </a:r>
            <a:r>
              <a:rPr lang="en-GB" altLang="tr-TR" sz="2800" dirty="0" smtClean="0"/>
              <a:t> </a:t>
            </a:r>
            <a:r>
              <a:rPr lang="en-GB" altLang="tr-TR" sz="2800" dirty="0" err="1" smtClean="0"/>
              <a:t>Baskı</a:t>
            </a:r>
            <a:endParaRPr lang="en-GB" altLang="tr-TR" sz="2800" dirty="0" smtClean="0"/>
          </a:p>
          <a:p>
            <a:pPr lvl="2" eaLnBrk="1" hangingPunct="1"/>
            <a:r>
              <a:rPr lang="en-GB" altLang="tr-TR" sz="2800" dirty="0" err="1" smtClean="0"/>
              <a:t>Aile</a:t>
            </a:r>
            <a:r>
              <a:rPr lang="en-GB" altLang="tr-TR" sz="2800" dirty="0" smtClean="0"/>
              <a:t> </a:t>
            </a:r>
            <a:r>
              <a:rPr lang="en-GB" altLang="tr-TR" sz="2800" dirty="0" err="1" smtClean="0"/>
              <a:t>Kavramını</a:t>
            </a:r>
            <a:r>
              <a:rPr lang="en-GB" altLang="tr-TR" sz="2800" dirty="0" smtClean="0"/>
              <a:t> </a:t>
            </a:r>
            <a:r>
              <a:rPr lang="en-GB" altLang="tr-TR" sz="2800" dirty="0" err="1" smtClean="0"/>
              <a:t>Yerleştirmek</a:t>
            </a:r>
            <a:endParaRPr lang="en-GB" altLang="tr-TR" sz="2800" dirty="0" smtClean="0"/>
          </a:p>
          <a:p>
            <a:pPr lvl="2" eaLnBrk="1" hangingPunct="1"/>
            <a:r>
              <a:rPr lang="en-GB" altLang="tr-TR" sz="2800" dirty="0" err="1"/>
              <a:t>D</a:t>
            </a:r>
            <a:r>
              <a:rPr lang="en-GB" altLang="tr-TR" sz="2800" dirty="0" err="1" smtClean="0"/>
              <a:t>uygusal</a:t>
            </a:r>
            <a:r>
              <a:rPr lang="en-GB" altLang="tr-TR" sz="2800" dirty="0" smtClean="0"/>
              <a:t> </a:t>
            </a:r>
            <a:r>
              <a:rPr lang="en-GB" altLang="tr-TR" sz="2800" dirty="0" err="1" smtClean="0"/>
              <a:t>yükler</a:t>
            </a:r>
            <a:r>
              <a:rPr lang="en-GB" altLang="tr-TR" sz="2800" dirty="0" smtClean="0"/>
              <a:t> </a:t>
            </a:r>
          </a:p>
          <a:p>
            <a:pPr lvl="2" eaLnBrk="1" hangingPunct="1"/>
            <a:r>
              <a:rPr lang="en-GB" altLang="tr-TR" sz="2800" dirty="0" err="1" smtClean="0"/>
              <a:t>Ruh</a:t>
            </a:r>
            <a:r>
              <a:rPr lang="en-GB" altLang="tr-TR" sz="2800" dirty="0" smtClean="0"/>
              <a:t> </a:t>
            </a:r>
            <a:r>
              <a:rPr lang="en-GB" altLang="tr-TR" sz="2800" dirty="0" err="1" smtClean="0"/>
              <a:t>sağlığı</a:t>
            </a:r>
            <a:r>
              <a:rPr lang="en-GB" altLang="tr-TR" sz="2800" dirty="0" smtClean="0"/>
              <a:t> </a:t>
            </a:r>
            <a:r>
              <a:rPr lang="en-GB" altLang="tr-TR" sz="2800" dirty="0" err="1" smtClean="0"/>
              <a:t>sorunları</a:t>
            </a:r>
            <a:endParaRPr lang="en-GB" altLang="tr-TR" sz="2800" dirty="0" smtClean="0"/>
          </a:p>
          <a:p>
            <a:pPr lvl="2" eaLnBrk="1" hangingPunct="1"/>
            <a:r>
              <a:rPr lang="en-GB" altLang="tr-TR" sz="2800" dirty="0" err="1" smtClean="0"/>
              <a:t>Şiddet</a:t>
            </a:r>
            <a:endParaRPr lang="en-GB" altLang="tr-TR" sz="2800" dirty="0" smtClean="0"/>
          </a:p>
          <a:p>
            <a:pPr lvl="2" eaLnBrk="1" hangingPunct="1"/>
            <a:r>
              <a:rPr lang="en-GB" altLang="tr-TR" sz="2800" dirty="0" err="1" smtClean="0"/>
              <a:t>İntihar</a:t>
            </a:r>
            <a:endParaRPr lang="en-GB" altLang="tr-TR" sz="2800" dirty="0" smtClean="0"/>
          </a:p>
          <a:p>
            <a:pPr lvl="2" eaLnBrk="1" hangingPunct="1"/>
            <a:r>
              <a:rPr lang="en-GB" altLang="tr-TR" sz="2800" dirty="0" err="1" smtClean="0"/>
              <a:t>Ayrılık</a:t>
            </a:r>
            <a:r>
              <a:rPr lang="en-GB" altLang="tr-TR" sz="2800" dirty="0" smtClean="0"/>
              <a:t>, </a:t>
            </a:r>
            <a:r>
              <a:rPr lang="en-GB" altLang="tr-TR" sz="2800" dirty="0" err="1" smtClean="0"/>
              <a:t>çok</a:t>
            </a:r>
            <a:r>
              <a:rPr lang="en-GB" altLang="tr-TR" sz="2800" dirty="0" smtClean="0"/>
              <a:t> </a:t>
            </a:r>
            <a:r>
              <a:rPr lang="en-GB" altLang="tr-TR" sz="2800" dirty="0" err="1" smtClean="0"/>
              <a:t>eşlilik</a:t>
            </a:r>
            <a:r>
              <a:rPr lang="en-GB" altLang="tr-TR" sz="2800" dirty="0" smtClean="0"/>
              <a:t> </a:t>
            </a:r>
            <a:r>
              <a:rPr lang="en-GB" altLang="tr-TR" sz="2800" dirty="0" err="1" smtClean="0"/>
              <a:t>ve</a:t>
            </a:r>
            <a:r>
              <a:rPr lang="en-GB" altLang="tr-TR" sz="2800" dirty="0" smtClean="0"/>
              <a:t> </a:t>
            </a:r>
            <a:r>
              <a:rPr lang="en-GB" altLang="tr-TR" sz="2800" dirty="0" err="1" smtClean="0"/>
              <a:t>boşanma</a:t>
            </a:r>
            <a:endParaRPr lang="tr-TR" altLang="tr-TR" sz="2800" dirty="0"/>
          </a:p>
        </p:txBody>
      </p:sp>
    </p:spTree>
    <p:extLst>
      <p:ext uri="{BB962C8B-B14F-4D97-AF65-F5344CB8AC3E}">
        <p14:creationId xmlns:p14="http://schemas.microsoft.com/office/powerpoint/2010/main" val="3493873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Unvan 1"/>
          <p:cNvSpPr>
            <a:spLocks noGrp="1"/>
          </p:cNvSpPr>
          <p:nvPr>
            <p:ph type="title"/>
          </p:nvPr>
        </p:nvSpPr>
        <p:spPr>
          <a:xfrm>
            <a:off x="323850" y="260350"/>
            <a:ext cx="8712200" cy="1143000"/>
          </a:xfrm>
        </p:spPr>
        <p:txBody>
          <a:bodyPr/>
          <a:lstStyle/>
          <a:p>
            <a:r>
              <a:rPr lang="tr-TR" altLang="tr-TR" smtClean="0">
                <a:cs typeface="Times New Roman" panose="02020603050405020304" pitchFamily="18" charset="0"/>
              </a:rPr>
              <a:t>ERKEN YAŞTAKİ GEBELİKLERİN RİSKLERİ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79388" y="1557338"/>
            <a:ext cx="8856662" cy="4895850"/>
          </a:xfrm>
          <a:ln>
            <a:solidFill>
              <a:schemeClr val="tx1"/>
            </a:solidFill>
          </a:ln>
        </p:spPr>
        <p:txBody>
          <a:bodyPr/>
          <a:lstStyle/>
          <a:p>
            <a:pPr marL="571500" indent="-571500" eaLnBrk="1" hangingPunct="1">
              <a:spcBef>
                <a:spcPct val="0"/>
              </a:spcBef>
              <a:buFont typeface="Wingdings" panose="05000000000000000000" pitchFamily="2" charset="2"/>
              <a:buChar char="v"/>
              <a:defRPr/>
            </a:pPr>
            <a:r>
              <a:rPr lang="tr-TR" altLang="tr-TR" sz="2800" dirty="0" smtClean="0">
                <a:cs typeface="Times New Roman" panose="02020603050405020304" pitchFamily="18" charset="0"/>
              </a:rPr>
              <a:t>18 yaş ve daha küçük yaştaki gebeliklerde, hem </a:t>
            </a:r>
            <a:r>
              <a:rPr lang="tr-TR" altLang="tr-TR" sz="2800" u="sng" dirty="0" smtClean="0">
                <a:cs typeface="Times New Roman" panose="02020603050405020304" pitchFamily="18" charset="0"/>
              </a:rPr>
              <a:t>hastalık,</a:t>
            </a:r>
            <a:r>
              <a:rPr lang="tr-TR" altLang="tr-TR" sz="2800" dirty="0" smtClean="0">
                <a:cs typeface="Times New Roman" panose="02020603050405020304" pitchFamily="18" charset="0"/>
              </a:rPr>
              <a:t> hem de </a:t>
            </a:r>
            <a:r>
              <a:rPr lang="tr-TR" altLang="tr-TR" sz="2800" u="sng" dirty="0" smtClean="0">
                <a:cs typeface="Times New Roman" panose="02020603050405020304" pitchFamily="18" charset="0"/>
              </a:rPr>
              <a:t>ölüm riski daha fazladır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  <a:defRPr/>
            </a:pPr>
            <a:endParaRPr lang="tr-TR" altLang="tr-TR" sz="2800" u="sng" dirty="0" smtClean="0">
              <a:cs typeface="Times New Roman" panose="02020603050405020304" pitchFamily="18" charset="0"/>
            </a:endParaRPr>
          </a:p>
          <a:p>
            <a:pPr marL="571500" indent="-571500" eaLnBrk="1" hangingPunct="1">
              <a:spcBef>
                <a:spcPct val="0"/>
              </a:spcBef>
              <a:buFont typeface="Wingdings" panose="05000000000000000000" pitchFamily="2" charset="2"/>
              <a:buChar char="v"/>
              <a:defRPr/>
            </a:pPr>
            <a:r>
              <a:rPr lang="tr-TR" altLang="tr-TR" sz="2800" dirty="0" smtClean="0">
                <a:cs typeface="Times New Roman" panose="02020603050405020304" pitchFamily="18" charset="0"/>
              </a:rPr>
              <a:t>18 yaşın altında annelerin 18-25 yaş arasındakilere göre anne ÖLÜM  riski </a:t>
            </a:r>
            <a:r>
              <a:rPr lang="tr-TR" altLang="tr-TR" sz="2800" u="sng" dirty="0" smtClean="0">
                <a:cs typeface="Times New Roman" panose="02020603050405020304" pitchFamily="18" charset="0"/>
              </a:rPr>
              <a:t>2-5 kat </a:t>
            </a:r>
            <a:r>
              <a:rPr lang="tr-TR" altLang="tr-TR" sz="2800" dirty="0" smtClean="0">
                <a:cs typeface="Times New Roman" panose="02020603050405020304" pitchFamily="18" charset="0"/>
              </a:rPr>
              <a:t>daha fazladır.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  <a:defRPr/>
            </a:pPr>
            <a:endParaRPr lang="tr-TR" altLang="tr-TR" sz="2800" dirty="0" smtClean="0">
              <a:cs typeface="Times New Roman" panose="02020603050405020304" pitchFamily="18" charset="0"/>
            </a:endParaRPr>
          </a:p>
          <a:p>
            <a:pPr marL="571500" indent="-571500" eaLnBrk="1" hangingPunct="1">
              <a:spcBef>
                <a:spcPct val="0"/>
              </a:spcBef>
              <a:buFont typeface="Wingdings" panose="05000000000000000000" pitchFamily="2" charset="2"/>
              <a:buChar char="v"/>
              <a:defRPr/>
            </a:pPr>
            <a:r>
              <a:rPr lang="tr-TR" altLang="tr-TR" sz="2800" dirty="0" smtClean="0">
                <a:cs typeface="Times New Roman" panose="02020603050405020304" pitchFamily="18" charset="0"/>
              </a:rPr>
              <a:t>Bu annelerin, erken doğum, ölü doğum, bebeklerinin düşük doğum ağırlıklı olma riski vardır.</a:t>
            </a:r>
          </a:p>
          <a:p>
            <a:pPr marL="571500" indent="-571500" eaLnBrk="1" hangingPunct="1">
              <a:spcBef>
                <a:spcPct val="0"/>
              </a:spcBef>
              <a:buFont typeface="Wingdings" panose="05000000000000000000" pitchFamily="2" charset="2"/>
              <a:buChar char="v"/>
              <a:defRPr/>
            </a:pPr>
            <a:endParaRPr lang="tr-TR" altLang="tr-TR" sz="2800" dirty="0" smtClean="0">
              <a:cs typeface="Times New Roman" panose="02020603050405020304" pitchFamily="18" charset="0"/>
            </a:endParaRPr>
          </a:p>
          <a:p>
            <a:pPr marL="571500" indent="-571500" eaLnBrk="1" hangingPunct="1">
              <a:spcBef>
                <a:spcPct val="0"/>
              </a:spcBef>
              <a:buFont typeface="Wingdings" panose="05000000000000000000" pitchFamily="2" charset="2"/>
              <a:buChar char="v"/>
              <a:defRPr/>
            </a:pPr>
            <a:r>
              <a:rPr lang="tr-TR" altLang="tr-TR" sz="2800" dirty="0" smtClean="0">
                <a:cs typeface="Times New Roman" panose="02020603050405020304" pitchFamily="18" charset="0"/>
              </a:rPr>
              <a:t>Dolayısıyla, bu annelerin bebeklerinin de ölüm ve hastalanma riski yüksektir. </a:t>
            </a:r>
          </a:p>
          <a:p>
            <a:pPr marL="571500" indent="-571500" eaLnBrk="1" hangingPunct="1">
              <a:spcBef>
                <a:spcPct val="0"/>
              </a:spcBef>
              <a:buFont typeface="Wingdings" panose="05000000000000000000" pitchFamily="2" charset="2"/>
              <a:buChar char="v"/>
              <a:defRPr/>
            </a:pPr>
            <a:endParaRPr lang="tr-TR" altLang="tr-TR" sz="2800" dirty="0" smtClean="0">
              <a:cs typeface="Times New Roman" panose="02020603050405020304" pitchFamily="18" charset="0"/>
            </a:endParaRPr>
          </a:p>
          <a:p>
            <a:pPr marL="571500" indent="-571500">
              <a:defRPr/>
            </a:pPr>
            <a:endParaRPr lang="tr-TR" altLang="en-US" dirty="0" smtClean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477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 idx="4294967295"/>
          </p:nvPr>
        </p:nvSpPr>
        <p:spPr>
          <a:xfrm>
            <a:off x="0" y="457200"/>
            <a:ext cx="8229600" cy="1371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altLang="tr-TR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Sağlık sorunları</a:t>
            </a:r>
          </a:p>
        </p:txBody>
      </p:sp>
      <p:sp>
        <p:nvSpPr>
          <p:cNvPr id="17411" name="2 İçerik Yer Tutucusu"/>
          <p:cNvSpPr>
            <a:spLocks noGrp="1"/>
          </p:cNvSpPr>
          <p:nvPr>
            <p:ph idx="4294967295"/>
          </p:nvPr>
        </p:nvSpPr>
        <p:spPr>
          <a:xfrm>
            <a:off x="468313" y="1981200"/>
            <a:ext cx="7848600" cy="43275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tr-TR" altLang="tr-TR" smtClean="0"/>
              <a:t> 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tr-TR" altLang="tr-TR" smtClean="0"/>
              <a:t>   </a:t>
            </a:r>
          </a:p>
          <a:p>
            <a:pPr eaLnBrk="1" hangingPunct="1"/>
            <a:endParaRPr lang="tr-TR" altLang="tr-TR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tr-TR" altLang="tr-TR" smtClean="0"/>
              <a:t>  </a:t>
            </a:r>
          </a:p>
          <a:p>
            <a:pPr eaLnBrk="1" hangingPunct="1"/>
            <a:endParaRPr lang="tr-TR" altLang="tr-TR" smtClean="0"/>
          </a:p>
        </p:txBody>
      </p:sp>
      <p:sp>
        <p:nvSpPr>
          <p:cNvPr id="4" name="3 Metin kutusu"/>
          <p:cNvSpPr txBox="1"/>
          <p:nvPr/>
        </p:nvSpPr>
        <p:spPr>
          <a:xfrm>
            <a:off x="1500188" y="2071688"/>
            <a:ext cx="6000750" cy="2062162"/>
          </a:xfrm>
          <a:prstGeom prst="rect">
            <a:avLst/>
          </a:prstGeom>
          <a:solidFill>
            <a:schemeClr val="accent2">
              <a:lumMod val="40000"/>
              <a:lumOff val="60000"/>
              <a:alpha val="76000"/>
            </a:schemeClr>
          </a:solidFill>
          <a:ln>
            <a:solidFill>
              <a:srgbClr val="7030A0"/>
            </a:solidFill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tr-TR" altLang="tr-TR" sz="3200" dirty="0" smtClean="0">
                <a:solidFill>
                  <a:srgbClr val="C00000"/>
                </a:solidFill>
                <a:latin typeface="Tahoma" pitchFamily="34" charset="0"/>
              </a:rPr>
              <a:t>15-19 yaş genç kızların ölüm nedenleri arasında gebelik ve doğumla ilgili sorunlar 2. sırada gelmektedir.</a:t>
            </a:r>
          </a:p>
        </p:txBody>
      </p:sp>
      <p:sp>
        <p:nvSpPr>
          <p:cNvPr id="17413" name="TextBox 2"/>
          <p:cNvSpPr txBox="1">
            <a:spLocks noChangeArrowheads="1"/>
          </p:cNvSpPr>
          <p:nvPr/>
        </p:nvSpPr>
        <p:spPr bwMode="auto">
          <a:xfrm>
            <a:off x="1597026" y="4437112"/>
            <a:ext cx="5903912" cy="2308324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Font typeface="Symbol" panose="05050102010706020507" pitchFamily="18" charset="2"/>
              <a:buNone/>
            </a:pPr>
            <a:r>
              <a:rPr lang="tr-TR" altLang="tr-TR" b="1" dirty="0">
                <a:solidFill>
                  <a:schemeClr val="bg1"/>
                </a:solidFill>
              </a:rPr>
              <a:t>Türkiye’ye geldikten sonra her 7 aileden biri kız çocuklarını </a:t>
            </a:r>
            <a:r>
              <a:rPr lang="tr-TR" altLang="tr-TR" b="1" dirty="0" smtClean="0">
                <a:solidFill>
                  <a:schemeClr val="bg1"/>
                </a:solidFill>
              </a:rPr>
              <a:t>evlendirmiştir</a:t>
            </a:r>
            <a:r>
              <a:rPr lang="tr-TR" altLang="tr-TR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endParaRPr lang="tr-TR" altLang="tr-TR" b="1" dirty="0">
              <a:solidFill>
                <a:schemeClr val="bg1"/>
              </a:solidFill>
              <a:latin typeface="Candara" panose="020E0502030303020204" pitchFamily="34" charset="0"/>
            </a:endParaRPr>
          </a:p>
          <a:p>
            <a:pPr algn="ctr" eaLnBrk="1" hangingPunct="1">
              <a:buFont typeface="Symbol" panose="05050102010706020507" pitchFamily="18" charset="2"/>
              <a:buNone/>
            </a:pPr>
            <a:r>
              <a:rPr lang="tr-TR" altLang="tr-TR" b="1" dirty="0">
                <a:solidFill>
                  <a:schemeClr val="bg1"/>
                </a:solidFill>
                <a:latin typeface="Candara" panose="020E0502030303020204" pitchFamily="34" charset="0"/>
              </a:rPr>
              <a:t>Evli 18 yaş altında üç kadından biri doğum yapmıştır.</a:t>
            </a:r>
          </a:p>
          <a:p>
            <a:pPr eaLnBrk="1" hangingPunct="1"/>
            <a:endParaRPr lang="tr-TR" altLang="tr-T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70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26240" y="260648"/>
            <a:ext cx="8229600" cy="1143000"/>
          </a:xfrm>
        </p:spPr>
        <p:txBody>
          <a:bodyPr/>
          <a:lstStyle/>
          <a:p>
            <a:pPr algn="l"/>
            <a:r>
              <a:rPr lang="tr-TR" sz="3600" dirty="0" smtClean="0"/>
              <a:t>Erken evlilik ve cinsel şiddet</a:t>
            </a:r>
            <a:r>
              <a:rPr lang="en-GB" sz="3600" dirty="0" smtClean="0"/>
              <a:t>(*)</a:t>
            </a:r>
            <a:endParaRPr lang="tr-TR" sz="36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79512" y="1556792"/>
            <a:ext cx="8229600" cy="4525963"/>
          </a:xfrm>
        </p:spPr>
        <p:txBody>
          <a:bodyPr/>
          <a:lstStyle/>
          <a:p>
            <a:r>
              <a:rPr lang="tr-TR" dirty="0" smtClean="0"/>
              <a:t>18 yaş öncesi evliliklerde</a:t>
            </a:r>
          </a:p>
          <a:p>
            <a:pPr lvl="1"/>
            <a:r>
              <a:rPr lang="tr-TR" dirty="0" smtClean="0"/>
              <a:t>Yaşamının herhangi bir döneminde: %19</a:t>
            </a:r>
          </a:p>
          <a:p>
            <a:pPr lvl="1"/>
            <a:r>
              <a:rPr lang="tr-TR" dirty="0" smtClean="0"/>
              <a:t>Son 12 ayda: %7</a:t>
            </a:r>
          </a:p>
          <a:p>
            <a:pPr lvl="1"/>
            <a:endParaRPr lang="tr-TR" dirty="0"/>
          </a:p>
          <a:p>
            <a:r>
              <a:rPr lang="tr-TR" dirty="0"/>
              <a:t>18 yaş </a:t>
            </a:r>
            <a:r>
              <a:rPr lang="tr-TR" dirty="0" smtClean="0"/>
              <a:t>sonrası evliliklerde</a:t>
            </a:r>
            <a:endParaRPr lang="tr-TR" dirty="0"/>
          </a:p>
          <a:p>
            <a:pPr lvl="1"/>
            <a:r>
              <a:rPr lang="tr-TR" dirty="0"/>
              <a:t>Yaşamının herhangi bir döneminde: %</a:t>
            </a:r>
            <a:r>
              <a:rPr lang="tr-TR" dirty="0" smtClean="0"/>
              <a:t>10</a:t>
            </a:r>
            <a:endParaRPr lang="tr-TR" dirty="0"/>
          </a:p>
          <a:p>
            <a:pPr lvl="1"/>
            <a:r>
              <a:rPr lang="tr-TR" dirty="0"/>
              <a:t>Son 12 ayda: </a:t>
            </a:r>
            <a:r>
              <a:rPr lang="tr-TR" dirty="0" smtClean="0"/>
              <a:t>%5</a:t>
            </a:r>
            <a:endParaRPr lang="en-GB" dirty="0" smtClean="0"/>
          </a:p>
          <a:p>
            <a:pPr marL="457200" lvl="1" indent="0">
              <a:buNone/>
            </a:pPr>
            <a:endParaRPr lang="en-GB" dirty="0" smtClean="0"/>
          </a:p>
          <a:p>
            <a:pPr marL="457200" lvl="1" indent="0">
              <a:buNone/>
            </a:pPr>
            <a:r>
              <a:rPr lang="en-GB" sz="1800" dirty="0" smtClean="0"/>
              <a:t>(*)KSGM / HÜNE ARAŞTIRMA</a:t>
            </a:r>
            <a:endParaRPr lang="tr-TR" sz="1800" dirty="0"/>
          </a:p>
          <a:p>
            <a:pPr lvl="1"/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94B72AB9-BE22-4227-A038-21286C292DB9}" type="slidenum">
              <a:rPr lang="tr-TR" smtClean="0"/>
              <a:pPr>
                <a:defRPr/>
              </a:pPr>
              <a:t>19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40173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 idx="4294967295"/>
          </p:nvPr>
        </p:nvSpPr>
        <p:spPr>
          <a:xfrm>
            <a:off x="468313" y="188913"/>
            <a:ext cx="8229600" cy="1371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altLang="tr-TR" sz="5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ÇOCUK…..</a:t>
            </a:r>
            <a:endParaRPr lang="tr-TR" altLang="tr-TR" sz="50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219" name="2 İçerik Yer Tutucusu"/>
          <p:cNvSpPr>
            <a:spLocks noGrp="1"/>
          </p:cNvSpPr>
          <p:nvPr>
            <p:ph idx="4294967295"/>
          </p:nvPr>
        </p:nvSpPr>
        <p:spPr>
          <a:xfrm>
            <a:off x="611188" y="1844674"/>
            <a:ext cx="8229600" cy="4248621"/>
          </a:xfrm>
          <a:ln w="76200" cmpd="tri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tr-TR" altLang="tr-TR" dirty="0" smtClean="0"/>
          </a:p>
          <a:p>
            <a:pPr eaLnBrk="1" hangingPunct="1"/>
            <a:r>
              <a:rPr lang="tr-TR" altLang="tr-TR" dirty="0" smtClean="0">
                <a:solidFill>
                  <a:srgbClr val="FF0000"/>
                </a:solidFill>
              </a:rPr>
              <a:t>Dünyanın her yerinde 18 yaşını bitirmemiş herkes çocuktur ve çocuk olarak kabul edilir</a:t>
            </a:r>
            <a:r>
              <a:rPr lang="tr-TR" altLang="tr-TR" dirty="0" smtClean="0"/>
              <a:t>.</a:t>
            </a:r>
          </a:p>
          <a:p>
            <a:pPr eaLnBrk="1" hangingPunct="1"/>
            <a:r>
              <a:rPr lang="en-GB" altLang="tr-TR" dirty="0" err="1" smtClean="0"/>
              <a:t>En</a:t>
            </a:r>
            <a:r>
              <a:rPr lang="en-GB" altLang="tr-TR" dirty="0" smtClean="0"/>
              <a:t> </a:t>
            </a:r>
            <a:r>
              <a:rPr lang="en-GB" altLang="tr-TR" dirty="0" err="1" smtClean="0"/>
              <a:t>az</a:t>
            </a:r>
            <a:r>
              <a:rPr lang="en-GB" altLang="tr-TR" dirty="0" smtClean="0"/>
              <a:t> </a:t>
            </a:r>
            <a:r>
              <a:rPr lang="tr-TR" altLang="tr-TR" dirty="0" smtClean="0"/>
              <a:t>18 </a:t>
            </a:r>
            <a:r>
              <a:rPr lang="tr-TR" altLang="tr-TR" dirty="0"/>
              <a:t>yaşını bitirene kadar insan büyü</a:t>
            </a:r>
            <a:r>
              <a:rPr lang="en-GB" altLang="tr-TR" dirty="0" err="1"/>
              <a:t>meye</a:t>
            </a:r>
            <a:r>
              <a:rPr lang="en-GB" altLang="tr-TR" dirty="0"/>
              <a:t>, </a:t>
            </a:r>
            <a:r>
              <a:rPr lang="en-GB" altLang="tr-TR" dirty="0" err="1"/>
              <a:t>gelişmeye</a:t>
            </a:r>
            <a:r>
              <a:rPr lang="en-GB" altLang="tr-TR" dirty="0"/>
              <a:t> </a:t>
            </a:r>
            <a:r>
              <a:rPr lang="en-GB" altLang="tr-TR" dirty="0" err="1"/>
              <a:t>devam</a:t>
            </a:r>
            <a:r>
              <a:rPr lang="en-GB" altLang="tr-TR" dirty="0"/>
              <a:t> </a:t>
            </a:r>
            <a:r>
              <a:rPr lang="en-GB" altLang="tr-TR" dirty="0" err="1" smtClean="0"/>
              <a:t>eder</a:t>
            </a:r>
            <a:r>
              <a:rPr lang="en-GB" altLang="tr-TR" dirty="0" smtClean="0"/>
              <a:t>. </a:t>
            </a:r>
            <a:r>
              <a:rPr lang="en-GB" altLang="tr-TR" dirty="0" err="1" smtClean="0"/>
              <a:t>Çocuklar</a:t>
            </a:r>
            <a:r>
              <a:rPr lang="en-GB" altLang="tr-TR" dirty="0" smtClean="0"/>
              <a:t> </a:t>
            </a:r>
            <a:r>
              <a:rPr lang="en-GB" altLang="tr-TR" dirty="0" err="1" smtClean="0"/>
              <a:t>bu</a:t>
            </a:r>
            <a:r>
              <a:rPr lang="en-GB" altLang="tr-TR" dirty="0" smtClean="0"/>
              <a:t> </a:t>
            </a:r>
            <a:r>
              <a:rPr lang="en-GB" altLang="tr-TR" dirty="0" err="1"/>
              <a:t>yaştan</a:t>
            </a:r>
            <a:r>
              <a:rPr lang="en-GB" altLang="tr-TR" dirty="0"/>
              <a:t> </a:t>
            </a:r>
            <a:r>
              <a:rPr lang="en-GB" altLang="tr-TR" dirty="0" err="1"/>
              <a:t>önce</a:t>
            </a:r>
            <a:r>
              <a:rPr lang="en-GB" altLang="tr-TR" dirty="0"/>
              <a:t> </a:t>
            </a:r>
            <a:r>
              <a:rPr lang="en-GB" altLang="tr-TR" dirty="0" err="1" smtClean="0"/>
              <a:t>gelişimini</a:t>
            </a:r>
            <a:r>
              <a:rPr lang="en-GB" altLang="tr-TR" dirty="0" smtClean="0"/>
              <a:t> </a:t>
            </a:r>
            <a:r>
              <a:rPr lang="en-GB" altLang="tr-TR" dirty="0" err="1" smtClean="0"/>
              <a:t>tamamlayamaz</a:t>
            </a:r>
            <a:r>
              <a:rPr lang="en-GB" altLang="tr-TR" dirty="0" smtClean="0"/>
              <a:t>..</a:t>
            </a:r>
          </a:p>
          <a:p>
            <a:pPr eaLnBrk="1" hangingPunct="1"/>
            <a:r>
              <a:rPr lang="en-GB" altLang="tr-TR" dirty="0" err="1" smtClean="0"/>
              <a:t>Büyümeyen</a:t>
            </a:r>
            <a:r>
              <a:rPr lang="en-GB" altLang="tr-TR" dirty="0" smtClean="0"/>
              <a:t> </a:t>
            </a:r>
            <a:r>
              <a:rPr lang="en-GB" altLang="tr-TR" dirty="0" err="1" smtClean="0"/>
              <a:t>büyütemez</a:t>
            </a:r>
            <a:r>
              <a:rPr lang="en-GB" altLang="tr-TR" dirty="0" smtClean="0"/>
              <a:t>…</a:t>
            </a:r>
            <a:endParaRPr lang="tr-TR" altLang="tr-TR" dirty="0"/>
          </a:p>
          <a:p>
            <a:pPr algn="ctr" eaLnBrk="1" hangingPunct="1"/>
            <a:endParaRPr lang="tr-TR" altLang="tr-TR" dirty="0" smtClean="0"/>
          </a:p>
          <a:p>
            <a:pPr algn="ctr" eaLnBrk="1" hangingPunct="1">
              <a:buFont typeface="Symbol" panose="05050102010706020507" pitchFamily="18" charset="2"/>
              <a:buNone/>
            </a:pPr>
            <a:endParaRPr lang="tr-TR" altLang="tr-TR" dirty="0" smtClean="0"/>
          </a:p>
          <a:p>
            <a:pPr eaLnBrk="1" hangingPunct="1"/>
            <a:endParaRPr lang="tr-TR" altLang="tr-TR" dirty="0" smtClean="0"/>
          </a:p>
          <a:p>
            <a:pPr algn="r" eaLnBrk="1" hangingPunct="1">
              <a:buFont typeface="Wingdings" panose="05000000000000000000" pitchFamily="2" charset="2"/>
              <a:buNone/>
            </a:pPr>
            <a:endParaRPr lang="tr-TR" altLang="tr-TR" dirty="0" smtClean="0"/>
          </a:p>
        </p:txBody>
      </p:sp>
    </p:spTree>
    <p:extLst>
      <p:ext uri="{BB962C8B-B14F-4D97-AF65-F5344CB8AC3E}">
        <p14:creationId xmlns:p14="http://schemas.microsoft.com/office/powerpoint/2010/main" val="306889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1 Başlık"/>
          <p:cNvSpPr>
            <a:spLocks noGrp="1"/>
          </p:cNvSpPr>
          <p:nvPr>
            <p:ph type="title" idx="4294967295"/>
          </p:nvPr>
        </p:nvSpPr>
        <p:spPr>
          <a:xfrm>
            <a:off x="0" y="457200"/>
            <a:ext cx="8229600" cy="1371600"/>
          </a:xfrm>
        </p:spPr>
        <p:txBody>
          <a:bodyPr/>
          <a:lstStyle/>
          <a:p>
            <a:pPr eaLnBrk="1" hangingPunct="1"/>
            <a:r>
              <a:rPr lang="tr-TR" altLang="tr-TR" sz="3200" dirty="0" smtClean="0">
                <a:solidFill>
                  <a:schemeClr val="tx1"/>
                </a:solidFill>
              </a:rPr>
              <a:t>19 yaşın altındaki gebelerde;</a:t>
            </a:r>
            <a:br>
              <a:rPr lang="tr-TR" altLang="tr-TR" sz="3200" dirty="0" smtClean="0">
                <a:solidFill>
                  <a:schemeClr val="tx1"/>
                </a:solidFill>
              </a:rPr>
            </a:br>
            <a:endParaRPr lang="tr-TR" altLang="tr-TR" sz="3200" dirty="0" smtClean="0">
              <a:solidFill>
                <a:schemeClr val="tx1"/>
              </a:solidFill>
            </a:endParaRPr>
          </a:p>
        </p:txBody>
      </p:sp>
      <p:sp>
        <p:nvSpPr>
          <p:cNvPr id="19459" name="2 İçerik Yer Tutucusu"/>
          <p:cNvSpPr>
            <a:spLocks noGrp="1"/>
          </p:cNvSpPr>
          <p:nvPr>
            <p:ph idx="4294967295"/>
          </p:nvPr>
        </p:nvSpPr>
        <p:spPr>
          <a:xfrm>
            <a:off x="925513" y="1981200"/>
            <a:ext cx="8218487" cy="4111625"/>
          </a:xfrm>
          <a:ln w="76200" cmpd="tri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vl="2" eaLnBrk="1" hangingPunct="1">
              <a:buFont typeface="Wingdings" panose="05000000000000000000" pitchFamily="2" charset="2"/>
              <a:buChar char="Ø"/>
            </a:pPr>
            <a:r>
              <a:rPr lang="tr-TR" altLang="tr-TR" sz="2800" dirty="0" smtClean="0"/>
              <a:t>Kansızlık  (3 kat)</a:t>
            </a:r>
          </a:p>
          <a:p>
            <a:pPr lvl="2" eaLnBrk="1" hangingPunct="1">
              <a:buFont typeface="Wingdings" panose="05000000000000000000" pitchFamily="2" charset="2"/>
              <a:buChar char="Ø"/>
            </a:pPr>
            <a:r>
              <a:rPr lang="tr-TR" altLang="tr-TR" sz="2800" dirty="0" smtClean="0"/>
              <a:t>Erken doğum  (1.5 kat)</a:t>
            </a:r>
          </a:p>
          <a:p>
            <a:pPr lvl="2" eaLnBrk="1" hangingPunct="1">
              <a:buFont typeface="Wingdings" panose="05000000000000000000" pitchFamily="2" charset="2"/>
              <a:buChar char="Ø"/>
            </a:pPr>
            <a:r>
              <a:rPr lang="tr-TR" altLang="tr-TR" sz="2800" dirty="0" smtClean="0"/>
              <a:t>Düşük doğum ağırlıklı bebek (2 kat)</a:t>
            </a:r>
          </a:p>
          <a:p>
            <a:pPr lvl="2" eaLnBrk="1" hangingPunct="1">
              <a:buFont typeface="Wingdings" panose="05000000000000000000" pitchFamily="2" charset="2"/>
              <a:buChar char="Ø"/>
            </a:pPr>
            <a:r>
              <a:rPr lang="tr-TR" altLang="tr-TR" sz="2800" dirty="0" smtClean="0"/>
              <a:t> Doğum sonrası kanama (3,5 kat)</a:t>
            </a:r>
          </a:p>
          <a:p>
            <a:pPr lvl="2" eaLnBrk="1" hangingPunct="1">
              <a:buFont typeface="Wingdings" panose="05000000000000000000" pitchFamily="2" charset="2"/>
              <a:buChar char="Ø"/>
            </a:pPr>
            <a:r>
              <a:rPr lang="tr-TR" altLang="tr-TR" sz="2800" dirty="0" smtClean="0"/>
              <a:t>Depresyon gibi ruhsal hastalıklar daha fazladır</a:t>
            </a:r>
          </a:p>
          <a:p>
            <a:pPr lvl="2" eaLnBrk="1" hangingPunct="1">
              <a:buFont typeface="Wingdings" panose="05000000000000000000" pitchFamily="2" charset="2"/>
              <a:buChar char="Ø"/>
            </a:pPr>
            <a:r>
              <a:rPr lang="tr-TR" altLang="tr-TR" sz="2800" dirty="0" smtClean="0"/>
              <a:t>Daha fazla şiddete uğrar</a:t>
            </a:r>
          </a:p>
          <a:p>
            <a:pPr marL="0" indent="0" eaLnBrk="1" hangingPunct="1">
              <a:buNone/>
            </a:pPr>
            <a:endParaRPr lang="tr-TR" altLang="tr-TR" sz="2800" dirty="0" smtClean="0"/>
          </a:p>
        </p:txBody>
      </p:sp>
    </p:spTree>
    <p:extLst>
      <p:ext uri="{BB962C8B-B14F-4D97-AF65-F5344CB8AC3E}">
        <p14:creationId xmlns:p14="http://schemas.microsoft.com/office/powerpoint/2010/main" val="62623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1 Başlık"/>
          <p:cNvSpPr>
            <a:spLocks noGrp="1"/>
          </p:cNvSpPr>
          <p:nvPr>
            <p:ph type="title" idx="4294967295"/>
          </p:nvPr>
        </p:nvSpPr>
        <p:spPr>
          <a:xfrm>
            <a:off x="-13297" y="0"/>
            <a:ext cx="8229600" cy="1371600"/>
          </a:xfrm>
        </p:spPr>
        <p:txBody>
          <a:bodyPr/>
          <a:lstStyle/>
          <a:p>
            <a:pPr algn="l" eaLnBrk="1" hangingPunct="1"/>
            <a:r>
              <a:rPr lang="tr-TR" altLang="tr-TR" sz="3200" dirty="0" smtClean="0">
                <a:solidFill>
                  <a:schemeClr val="bg2"/>
                </a:solidFill>
              </a:rPr>
              <a:t/>
            </a:r>
            <a:br>
              <a:rPr lang="tr-TR" altLang="tr-TR" sz="3200" dirty="0" smtClean="0">
                <a:solidFill>
                  <a:schemeClr val="bg2"/>
                </a:solidFill>
              </a:rPr>
            </a:br>
            <a:r>
              <a:rPr lang="tr-TR" sz="3600" b="1" dirty="0"/>
              <a:t>Çocuk </a:t>
            </a:r>
            <a:r>
              <a:rPr lang="en-GB" sz="3600" b="1" dirty="0" err="1" smtClean="0"/>
              <a:t>Yaşta</a:t>
            </a:r>
            <a:r>
              <a:rPr lang="en-GB" sz="3600" b="1" dirty="0" smtClean="0"/>
              <a:t> </a:t>
            </a:r>
            <a:r>
              <a:rPr lang="en-GB" sz="3600" b="1" dirty="0" err="1" smtClean="0"/>
              <a:t>Annelik</a:t>
            </a:r>
            <a:r>
              <a:rPr lang="en-GB" sz="3600" b="1" dirty="0"/>
              <a:t> </a:t>
            </a:r>
            <a:r>
              <a:rPr lang="en-GB" sz="3600" b="1" dirty="0" err="1" smtClean="0"/>
              <a:t>ve</a:t>
            </a:r>
            <a:r>
              <a:rPr lang="en-GB" sz="3600" b="1" dirty="0" smtClean="0"/>
              <a:t> </a:t>
            </a:r>
            <a:r>
              <a:rPr lang="en-GB" sz="3600" b="1" dirty="0" err="1" smtClean="0"/>
              <a:t>Çocuk</a:t>
            </a:r>
            <a:r>
              <a:rPr lang="tr-TR" b="1" dirty="0" smtClean="0"/>
              <a:t> </a:t>
            </a:r>
            <a:r>
              <a:rPr lang="en-GB" dirty="0"/>
              <a:t/>
            </a:r>
            <a:br>
              <a:rPr lang="en-GB" dirty="0"/>
            </a:br>
            <a:endParaRPr lang="tr-TR" altLang="tr-TR" sz="3200" dirty="0" smtClean="0">
              <a:solidFill>
                <a:schemeClr val="bg2"/>
              </a:solidFill>
            </a:endParaRPr>
          </a:p>
        </p:txBody>
      </p:sp>
      <p:sp>
        <p:nvSpPr>
          <p:cNvPr id="19459" name="2 İçerik Yer Tutucusu"/>
          <p:cNvSpPr>
            <a:spLocks noGrp="1"/>
          </p:cNvSpPr>
          <p:nvPr>
            <p:ph idx="4294967295"/>
          </p:nvPr>
        </p:nvSpPr>
        <p:spPr>
          <a:xfrm>
            <a:off x="323528" y="1793542"/>
            <a:ext cx="8748464" cy="4111625"/>
          </a:xfrm>
          <a:ln w="76200" cmpd="tri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vl="2" eaLnBrk="1" hangingPunct="1">
              <a:buFont typeface="Wingdings" panose="05000000000000000000" pitchFamily="2" charset="2"/>
              <a:buChar char="Ø"/>
            </a:pPr>
            <a:r>
              <a:rPr lang="tr-TR" altLang="tr-TR" sz="2800" dirty="0"/>
              <a:t>Vücut ağırlığı artışının yetersiz olması </a:t>
            </a:r>
          </a:p>
          <a:p>
            <a:pPr lvl="2" eaLnBrk="1" hangingPunct="1">
              <a:buFont typeface="Wingdings" panose="05000000000000000000" pitchFamily="2" charset="2"/>
              <a:buChar char="Ø"/>
            </a:pPr>
            <a:r>
              <a:rPr lang="tr-TR" altLang="tr-TR" sz="2800" dirty="0"/>
              <a:t>Şişmanlık, vücut ağırlığında aşırı artış </a:t>
            </a:r>
          </a:p>
          <a:p>
            <a:pPr lvl="2" eaLnBrk="1" hangingPunct="1">
              <a:buFont typeface="Wingdings" panose="05000000000000000000" pitchFamily="2" charset="2"/>
              <a:buChar char="Ø"/>
            </a:pPr>
            <a:r>
              <a:rPr lang="tr-TR" altLang="tr-TR" sz="2800" dirty="0"/>
              <a:t>Preeklampsi, eklamsi</a:t>
            </a:r>
          </a:p>
          <a:p>
            <a:pPr lvl="2" eaLnBrk="1" hangingPunct="1">
              <a:buFont typeface="Wingdings" panose="05000000000000000000" pitchFamily="2" charset="2"/>
              <a:buChar char="Ø"/>
            </a:pPr>
            <a:r>
              <a:rPr lang="tr-TR" altLang="tr-TR" sz="2800" dirty="0"/>
              <a:t>Kansızlık</a:t>
            </a:r>
          </a:p>
          <a:p>
            <a:pPr lvl="2" eaLnBrk="1" hangingPunct="1">
              <a:buFont typeface="Wingdings" panose="05000000000000000000" pitchFamily="2" charset="2"/>
              <a:buChar char="Ø"/>
            </a:pPr>
            <a:r>
              <a:rPr lang="tr-TR" altLang="tr-TR" sz="2800" dirty="0"/>
              <a:t>Cinsel yolla bulaşan enfeksiyonlar </a:t>
            </a:r>
          </a:p>
          <a:p>
            <a:pPr lvl="2" eaLnBrk="1" hangingPunct="1">
              <a:buFont typeface="Wingdings" panose="05000000000000000000" pitchFamily="2" charset="2"/>
              <a:buChar char="Ø"/>
            </a:pPr>
            <a:r>
              <a:rPr lang="tr-TR" altLang="tr-TR" sz="2800" dirty="0"/>
              <a:t>Zor </a:t>
            </a:r>
            <a:r>
              <a:rPr lang="tr-TR" altLang="tr-TR" sz="2800" dirty="0" smtClean="0"/>
              <a:t>doğum</a:t>
            </a:r>
            <a:r>
              <a:rPr lang="en-GB" altLang="tr-TR" sz="2800" dirty="0" smtClean="0"/>
              <a:t> </a:t>
            </a:r>
            <a:r>
              <a:rPr lang="en-GB" altLang="tr-TR" sz="2800" dirty="0" err="1" smtClean="0"/>
              <a:t>ve</a:t>
            </a:r>
            <a:r>
              <a:rPr lang="en-GB" altLang="tr-TR" sz="2800" dirty="0" smtClean="0"/>
              <a:t> </a:t>
            </a:r>
            <a:r>
              <a:rPr lang="en-GB" altLang="tr-TR" sz="2800" dirty="0"/>
              <a:t>d</a:t>
            </a:r>
            <a:r>
              <a:rPr lang="tr-TR" altLang="tr-TR" sz="2800" dirty="0" smtClean="0"/>
              <a:t>oğum </a:t>
            </a:r>
            <a:r>
              <a:rPr lang="tr-TR" altLang="tr-TR" sz="2800" dirty="0"/>
              <a:t>yırtıkları</a:t>
            </a:r>
          </a:p>
          <a:p>
            <a:pPr lvl="2" eaLnBrk="1" hangingPunct="1">
              <a:buFont typeface="Wingdings" panose="05000000000000000000" pitchFamily="2" charset="2"/>
              <a:buChar char="Ø"/>
            </a:pPr>
            <a:r>
              <a:rPr lang="tr-TR" altLang="tr-TR" sz="2800" dirty="0"/>
              <a:t>Ağır </a:t>
            </a:r>
            <a:r>
              <a:rPr lang="tr-TR" altLang="tr-TR" sz="2800" dirty="0" smtClean="0"/>
              <a:t>kanamalar</a:t>
            </a:r>
            <a:endParaRPr lang="tr-TR" altLang="tr-TR" sz="2800" dirty="0"/>
          </a:p>
        </p:txBody>
      </p:sp>
    </p:spTree>
    <p:extLst>
      <p:ext uri="{BB962C8B-B14F-4D97-AF65-F5344CB8AC3E}">
        <p14:creationId xmlns:p14="http://schemas.microsoft.com/office/powerpoint/2010/main" val="295382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1 Başlık"/>
          <p:cNvSpPr>
            <a:spLocks noGrp="1"/>
          </p:cNvSpPr>
          <p:nvPr>
            <p:ph type="title" idx="4294967295"/>
          </p:nvPr>
        </p:nvSpPr>
        <p:spPr>
          <a:xfrm>
            <a:off x="-13297" y="0"/>
            <a:ext cx="8229600" cy="1371600"/>
          </a:xfrm>
        </p:spPr>
        <p:txBody>
          <a:bodyPr/>
          <a:lstStyle/>
          <a:p>
            <a:pPr algn="l" eaLnBrk="1" hangingPunct="1"/>
            <a:r>
              <a:rPr lang="tr-TR" altLang="tr-TR" sz="3200" dirty="0" smtClean="0">
                <a:solidFill>
                  <a:schemeClr val="bg2"/>
                </a:solidFill>
              </a:rPr>
              <a:t/>
            </a:r>
            <a:br>
              <a:rPr lang="tr-TR" altLang="tr-TR" sz="3200" dirty="0" smtClean="0">
                <a:solidFill>
                  <a:schemeClr val="bg2"/>
                </a:solidFill>
              </a:rPr>
            </a:br>
            <a:r>
              <a:rPr lang="tr-TR" sz="3600" b="1" dirty="0">
                <a:solidFill>
                  <a:srgbClr val="000000"/>
                </a:solidFill>
              </a:rPr>
              <a:t>Çocuk </a:t>
            </a:r>
            <a:r>
              <a:rPr lang="en-GB" sz="3600" b="1" dirty="0" err="1">
                <a:solidFill>
                  <a:srgbClr val="000000"/>
                </a:solidFill>
              </a:rPr>
              <a:t>Yaşta</a:t>
            </a:r>
            <a:r>
              <a:rPr lang="en-GB" sz="3600" b="1" dirty="0">
                <a:solidFill>
                  <a:srgbClr val="000000"/>
                </a:solidFill>
              </a:rPr>
              <a:t> </a:t>
            </a:r>
            <a:r>
              <a:rPr lang="en-GB" sz="3600" b="1" dirty="0" err="1">
                <a:solidFill>
                  <a:srgbClr val="000000"/>
                </a:solidFill>
              </a:rPr>
              <a:t>Annelik</a:t>
            </a:r>
            <a:r>
              <a:rPr lang="en-GB" sz="3600" b="1" dirty="0">
                <a:solidFill>
                  <a:srgbClr val="000000"/>
                </a:solidFill>
              </a:rPr>
              <a:t> </a:t>
            </a:r>
            <a:r>
              <a:rPr lang="en-GB" sz="3600" b="1" dirty="0" err="1">
                <a:solidFill>
                  <a:srgbClr val="000000"/>
                </a:solidFill>
              </a:rPr>
              <a:t>ve</a:t>
            </a:r>
            <a:r>
              <a:rPr lang="en-GB" sz="3600" b="1" dirty="0">
                <a:solidFill>
                  <a:srgbClr val="000000"/>
                </a:solidFill>
              </a:rPr>
              <a:t> </a:t>
            </a:r>
            <a:r>
              <a:rPr lang="en-GB" sz="3600" b="1" dirty="0" err="1">
                <a:solidFill>
                  <a:srgbClr val="000000"/>
                </a:solidFill>
              </a:rPr>
              <a:t>Çocuk</a:t>
            </a:r>
            <a:r>
              <a:rPr lang="en-GB" dirty="0"/>
              <a:t/>
            </a:r>
            <a:br>
              <a:rPr lang="en-GB" dirty="0"/>
            </a:br>
            <a:endParaRPr lang="tr-TR" altLang="tr-TR" sz="3200" dirty="0" smtClean="0">
              <a:solidFill>
                <a:schemeClr val="bg2"/>
              </a:solidFill>
            </a:endParaRPr>
          </a:p>
        </p:txBody>
      </p:sp>
      <p:sp>
        <p:nvSpPr>
          <p:cNvPr id="19459" name="2 İçerik Yer Tutucusu"/>
          <p:cNvSpPr>
            <a:spLocks noGrp="1"/>
          </p:cNvSpPr>
          <p:nvPr>
            <p:ph idx="4294967295"/>
          </p:nvPr>
        </p:nvSpPr>
        <p:spPr>
          <a:xfrm>
            <a:off x="323528" y="1793542"/>
            <a:ext cx="8748464" cy="4111625"/>
          </a:xfrm>
          <a:ln w="76200" cmpd="tri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vl="2" eaLnBrk="1" hangingPunct="1">
              <a:buFont typeface="Wingdings" panose="05000000000000000000" pitchFamily="2" charset="2"/>
              <a:buChar char="Ø"/>
            </a:pPr>
            <a:r>
              <a:rPr lang="tr-TR" altLang="tr-TR" sz="2800" dirty="0" smtClean="0"/>
              <a:t>Doğum </a:t>
            </a:r>
            <a:r>
              <a:rPr lang="tr-TR" altLang="tr-TR" sz="2800" dirty="0"/>
              <a:t>sonrası sorunlar </a:t>
            </a:r>
          </a:p>
          <a:p>
            <a:pPr lvl="2" eaLnBrk="1" hangingPunct="1">
              <a:buFont typeface="Wingdings" panose="05000000000000000000" pitchFamily="2" charset="2"/>
              <a:buChar char="Ø"/>
            </a:pPr>
            <a:r>
              <a:rPr lang="tr-TR" altLang="tr-TR" sz="2800" dirty="0"/>
              <a:t>Sık gebelik, istenmeyen gebelik</a:t>
            </a:r>
          </a:p>
          <a:p>
            <a:pPr lvl="2" eaLnBrk="1" hangingPunct="1">
              <a:buFont typeface="Wingdings" panose="05000000000000000000" pitchFamily="2" charset="2"/>
              <a:buChar char="Ø"/>
            </a:pPr>
            <a:r>
              <a:rPr lang="tr-TR" altLang="tr-TR" sz="2800" dirty="0"/>
              <a:t>Riskli  düşükler </a:t>
            </a:r>
          </a:p>
          <a:p>
            <a:pPr lvl="2" eaLnBrk="1" hangingPunct="1">
              <a:buFont typeface="Wingdings" panose="05000000000000000000" pitchFamily="2" charset="2"/>
              <a:buChar char="Ø"/>
            </a:pPr>
            <a:r>
              <a:rPr lang="tr-TR" altLang="tr-TR" sz="2800" dirty="0"/>
              <a:t>Anne ölümleri 	 </a:t>
            </a:r>
          </a:p>
          <a:p>
            <a:pPr lvl="2" eaLnBrk="1" hangingPunct="1">
              <a:buFont typeface="Wingdings" panose="05000000000000000000" pitchFamily="2" charset="2"/>
              <a:buChar char="Ø"/>
            </a:pPr>
            <a:r>
              <a:rPr lang="tr-TR" altLang="tr-TR" sz="2800" dirty="0"/>
              <a:t>Kronik depresyon </a:t>
            </a:r>
            <a:endParaRPr lang="en-GB" altLang="tr-TR" sz="2800" dirty="0" smtClean="0"/>
          </a:p>
          <a:p>
            <a:pPr lvl="2" eaLnBrk="1" hangingPunct="1">
              <a:buFont typeface="Wingdings" panose="05000000000000000000" pitchFamily="2" charset="2"/>
              <a:buChar char="Ø"/>
            </a:pPr>
            <a:r>
              <a:rPr lang="en-GB" altLang="tr-TR" sz="2800" dirty="0" err="1" smtClean="0"/>
              <a:t>Özkıyım</a:t>
            </a:r>
            <a:endParaRPr lang="tr-TR" altLang="tr-TR" sz="2800" dirty="0"/>
          </a:p>
          <a:p>
            <a:pPr lvl="2" eaLnBrk="1" hangingPunct="1">
              <a:buFont typeface="Wingdings" panose="05000000000000000000" pitchFamily="2" charset="2"/>
              <a:buChar char="Ø"/>
            </a:pPr>
            <a:r>
              <a:rPr lang="tr-TR" altLang="tr-TR" sz="2800" dirty="0"/>
              <a:t>Madde kullanımı </a:t>
            </a:r>
          </a:p>
        </p:txBody>
      </p:sp>
    </p:spTree>
    <p:extLst>
      <p:ext uri="{BB962C8B-B14F-4D97-AF65-F5344CB8AC3E}">
        <p14:creationId xmlns:p14="http://schemas.microsoft.com/office/powerpoint/2010/main" val="2262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1 Başlık"/>
          <p:cNvSpPr>
            <a:spLocks noGrp="1"/>
          </p:cNvSpPr>
          <p:nvPr>
            <p:ph type="title" idx="4294967295"/>
          </p:nvPr>
        </p:nvSpPr>
        <p:spPr>
          <a:xfrm>
            <a:off x="-13297" y="0"/>
            <a:ext cx="8229600" cy="1371600"/>
          </a:xfrm>
        </p:spPr>
        <p:txBody>
          <a:bodyPr/>
          <a:lstStyle/>
          <a:p>
            <a:pPr algn="l" eaLnBrk="1" hangingPunct="1"/>
            <a:r>
              <a:rPr lang="tr-TR" altLang="tr-TR" sz="3200" dirty="0" smtClean="0">
                <a:solidFill>
                  <a:schemeClr val="bg2"/>
                </a:solidFill>
              </a:rPr>
              <a:t/>
            </a:r>
            <a:br>
              <a:rPr lang="tr-TR" altLang="tr-TR" sz="3200" dirty="0" smtClean="0">
                <a:solidFill>
                  <a:schemeClr val="bg2"/>
                </a:solidFill>
              </a:rPr>
            </a:br>
            <a:r>
              <a:rPr lang="tr-TR" sz="3600" b="1" dirty="0"/>
              <a:t>Çocuk </a:t>
            </a:r>
            <a:r>
              <a:rPr lang="en-GB" sz="3600" b="1" dirty="0" err="1" smtClean="0"/>
              <a:t>Yaşta</a:t>
            </a:r>
            <a:r>
              <a:rPr lang="en-GB" sz="3600" b="1" dirty="0" smtClean="0"/>
              <a:t> </a:t>
            </a:r>
            <a:r>
              <a:rPr lang="en-GB" sz="3600" b="1" dirty="0" err="1" smtClean="0"/>
              <a:t>Annelik</a:t>
            </a:r>
            <a:r>
              <a:rPr lang="en-GB" sz="3600" b="1" dirty="0" smtClean="0"/>
              <a:t> </a:t>
            </a:r>
            <a:r>
              <a:rPr lang="en-GB" sz="3600" b="1" dirty="0" err="1" smtClean="0"/>
              <a:t>ve</a:t>
            </a:r>
            <a:r>
              <a:rPr lang="en-GB" sz="3600" b="1" dirty="0" smtClean="0"/>
              <a:t> </a:t>
            </a:r>
            <a:r>
              <a:rPr lang="en-GB" sz="3600" b="1" dirty="0" err="1" smtClean="0"/>
              <a:t>Çocuk</a:t>
            </a:r>
            <a:r>
              <a:rPr lang="en-GB" sz="3600" dirty="0"/>
              <a:t/>
            </a:r>
            <a:br>
              <a:rPr lang="en-GB" sz="3600" dirty="0"/>
            </a:br>
            <a:endParaRPr lang="tr-TR" altLang="tr-TR" sz="3600" dirty="0" smtClean="0">
              <a:solidFill>
                <a:schemeClr val="bg2"/>
              </a:solidFill>
            </a:endParaRPr>
          </a:p>
        </p:txBody>
      </p:sp>
      <p:sp>
        <p:nvSpPr>
          <p:cNvPr id="19459" name="2 İçerik Yer Tutucusu"/>
          <p:cNvSpPr>
            <a:spLocks noGrp="1"/>
          </p:cNvSpPr>
          <p:nvPr>
            <p:ph idx="4294967295"/>
          </p:nvPr>
        </p:nvSpPr>
        <p:spPr>
          <a:xfrm>
            <a:off x="323528" y="1793542"/>
            <a:ext cx="8748464" cy="4111625"/>
          </a:xfrm>
          <a:ln w="76200" cmpd="tri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tr-TR" dirty="0"/>
              <a:t>İstenmeyen çocuk </a:t>
            </a:r>
            <a:endParaRPr lang="en-GB" dirty="0"/>
          </a:p>
          <a:p>
            <a:r>
              <a:rPr lang="tr-TR" dirty="0"/>
              <a:t>Rahimiçi gelişme geriliği</a:t>
            </a:r>
            <a:endParaRPr lang="en-GB" dirty="0"/>
          </a:p>
          <a:p>
            <a:r>
              <a:rPr lang="tr-TR" dirty="0"/>
              <a:t>Düşük doğum ağırlığı </a:t>
            </a:r>
            <a:endParaRPr lang="en-GB" dirty="0"/>
          </a:p>
          <a:p>
            <a:r>
              <a:rPr lang="tr-TR" dirty="0"/>
              <a:t>Erken doğum </a:t>
            </a:r>
            <a:endParaRPr lang="en-GB" dirty="0"/>
          </a:p>
          <a:p>
            <a:r>
              <a:rPr lang="tr-TR" dirty="0"/>
              <a:t>Ani bebek ölümü </a:t>
            </a:r>
            <a:endParaRPr lang="en-GB" dirty="0"/>
          </a:p>
          <a:p>
            <a:r>
              <a:rPr lang="tr-TR" dirty="0"/>
              <a:t>Tehlikeli ve sık enfeksiyonlar</a:t>
            </a:r>
            <a:endParaRPr lang="en-GB" dirty="0"/>
          </a:p>
          <a:p>
            <a:r>
              <a:rPr lang="tr-TR" dirty="0"/>
              <a:t>Artmış çocuk  ölümleri </a:t>
            </a:r>
            <a:endParaRPr lang="en-GB" dirty="0"/>
          </a:p>
          <a:p>
            <a:r>
              <a:rPr lang="tr-TR" dirty="0"/>
              <a:t>Davranış bozuklukları/madde kullanımı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770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 idx="4294967295"/>
          </p:nvPr>
        </p:nvSpPr>
        <p:spPr>
          <a:xfrm>
            <a:off x="0" y="457200"/>
            <a:ext cx="8229600" cy="1371600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GB" altLang="tr-TR" sz="36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Çocuk</a:t>
            </a:r>
            <a:r>
              <a:rPr lang="en-GB" altLang="tr-TR" sz="3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GB" altLang="tr-TR" sz="36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Yaşta</a:t>
            </a:r>
            <a:r>
              <a:rPr lang="en-GB" altLang="tr-TR" sz="3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GB" altLang="tr-TR" sz="36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Babalık</a:t>
            </a:r>
            <a:r>
              <a:rPr lang="en-GB" altLang="tr-TR" sz="3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GB" altLang="tr-TR" sz="36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ve</a:t>
            </a:r>
            <a:r>
              <a:rPr lang="en-GB" altLang="tr-TR" sz="3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GB" altLang="tr-TR" sz="36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Çocuk</a:t>
            </a:r>
            <a:endParaRPr lang="tr-TR" altLang="tr-TR" sz="36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2291" name="2 İçerik Yer Tutucusu"/>
          <p:cNvSpPr>
            <a:spLocks noGrp="1"/>
          </p:cNvSpPr>
          <p:nvPr>
            <p:ph idx="4294967295"/>
          </p:nvPr>
        </p:nvSpPr>
        <p:spPr>
          <a:xfrm>
            <a:off x="395536" y="1988840"/>
            <a:ext cx="8064500" cy="2952750"/>
          </a:xfrm>
          <a:ln w="76200" cmpd="tri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GB" altLang="tr-TR" dirty="0" smtClean="0"/>
              <a:t>Anneye </a:t>
            </a:r>
            <a:r>
              <a:rPr lang="en-GB" altLang="tr-TR" dirty="0" err="1" smtClean="0"/>
              <a:t>sınırlı</a:t>
            </a:r>
            <a:r>
              <a:rPr lang="en-GB" altLang="tr-TR" dirty="0" smtClean="0"/>
              <a:t> </a:t>
            </a:r>
            <a:r>
              <a:rPr lang="en-GB" altLang="tr-TR" dirty="0" err="1" smtClean="0"/>
              <a:t>destek</a:t>
            </a:r>
            <a:r>
              <a:rPr lang="en-GB" altLang="tr-TR" dirty="0" smtClean="0"/>
              <a:t> </a:t>
            </a:r>
            <a:r>
              <a:rPr lang="en-GB" altLang="tr-TR" dirty="0" err="1" smtClean="0"/>
              <a:t>olma</a:t>
            </a:r>
            <a:endParaRPr lang="en-GB" altLang="tr-TR" dirty="0" smtClean="0"/>
          </a:p>
          <a:p>
            <a:pPr eaLnBrk="1" hangingPunct="1"/>
            <a:r>
              <a:rPr lang="en-GB" altLang="tr-TR" dirty="0" err="1" smtClean="0"/>
              <a:t>Çocuk</a:t>
            </a:r>
            <a:r>
              <a:rPr lang="en-GB" altLang="tr-TR" dirty="0" smtClean="0"/>
              <a:t> </a:t>
            </a:r>
            <a:r>
              <a:rPr lang="en-GB" altLang="tr-TR" dirty="0" err="1" smtClean="0"/>
              <a:t>gelişimine</a:t>
            </a:r>
            <a:r>
              <a:rPr lang="en-GB" altLang="tr-TR" dirty="0" smtClean="0"/>
              <a:t> </a:t>
            </a:r>
            <a:r>
              <a:rPr lang="en-GB" altLang="tr-TR" dirty="0" err="1" smtClean="0"/>
              <a:t>destek</a:t>
            </a:r>
            <a:r>
              <a:rPr lang="en-GB" altLang="tr-TR" dirty="0" smtClean="0"/>
              <a:t> </a:t>
            </a:r>
            <a:r>
              <a:rPr lang="en-GB" altLang="tr-TR" dirty="0" err="1" smtClean="0"/>
              <a:t>olamama</a:t>
            </a:r>
            <a:endParaRPr lang="en-GB" altLang="tr-TR" dirty="0" smtClean="0"/>
          </a:p>
          <a:p>
            <a:pPr eaLnBrk="1" hangingPunct="1"/>
            <a:r>
              <a:rPr lang="en-GB" altLang="tr-TR" dirty="0" err="1" smtClean="0"/>
              <a:t>Çocuk</a:t>
            </a:r>
            <a:r>
              <a:rPr lang="en-GB" altLang="tr-TR" dirty="0" smtClean="0"/>
              <a:t> </a:t>
            </a:r>
            <a:r>
              <a:rPr lang="en-GB" altLang="tr-TR" dirty="0" err="1" smtClean="0"/>
              <a:t>büyüme</a:t>
            </a:r>
            <a:r>
              <a:rPr lang="en-GB" altLang="tr-TR" dirty="0" smtClean="0"/>
              <a:t> </a:t>
            </a:r>
            <a:r>
              <a:rPr lang="en-GB" altLang="tr-TR" dirty="0" err="1" smtClean="0"/>
              <a:t>sürecinde</a:t>
            </a:r>
            <a:r>
              <a:rPr lang="en-GB" altLang="tr-TR" dirty="0" smtClean="0"/>
              <a:t> </a:t>
            </a:r>
            <a:r>
              <a:rPr lang="en-GB" altLang="tr-TR" dirty="0" err="1" smtClean="0"/>
              <a:t>sorumluluk</a:t>
            </a:r>
            <a:r>
              <a:rPr lang="en-GB" altLang="tr-TR" dirty="0" smtClean="0"/>
              <a:t> </a:t>
            </a:r>
            <a:r>
              <a:rPr lang="en-GB" altLang="tr-TR" dirty="0" err="1" smtClean="0"/>
              <a:t>alamama</a:t>
            </a:r>
            <a:endParaRPr lang="en-GB" altLang="tr-TR" dirty="0" smtClean="0"/>
          </a:p>
          <a:p>
            <a:pPr eaLnBrk="1" hangingPunct="1"/>
            <a:r>
              <a:rPr lang="en-GB" altLang="tr-TR" dirty="0" err="1" smtClean="0"/>
              <a:t>Çocuk</a:t>
            </a:r>
            <a:r>
              <a:rPr lang="en-GB" altLang="tr-TR" dirty="0" smtClean="0"/>
              <a:t> </a:t>
            </a:r>
            <a:r>
              <a:rPr lang="en-GB" altLang="tr-TR" dirty="0" err="1" smtClean="0"/>
              <a:t>ile</a:t>
            </a:r>
            <a:r>
              <a:rPr lang="en-GB" altLang="tr-TR" dirty="0" smtClean="0"/>
              <a:t> </a:t>
            </a:r>
            <a:r>
              <a:rPr lang="en-GB" altLang="tr-TR" dirty="0" err="1" smtClean="0"/>
              <a:t>ebeveynlik</a:t>
            </a:r>
            <a:r>
              <a:rPr lang="en-GB" altLang="tr-TR" dirty="0" smtClean="0"/>
              <a:t> </a:t>
            </a:r>
            <a:r>
              <a:rPr lang="en-GB" altLang="tr-TR" dirty="0" err="1" smtClean="0"/>
              <a:t>bağının</a:t>
            </a:r>
            <a:r>
              <a:rPr lang="en-GB" altLang="tr-TR" dirty="0" smtClean="0"/>
              <a:t> </a:t>
            </a:r>
            <a:r>
              <a:rPr lang="en-GB" altLang="tr-TR" dirty="0" err="1" smtClean="0"/>
              <a:t>zayıf</a:t>
            </a:r>
            <a:r>
              <a:rPr lang="en-GB" altLang="tr-TR" dirty="0" smtClean="0"/>
              <a:t> </a:t>
            </a:r>
            <a:r>
              <a:rPr lang="en-GB" altLang="tr-TR" dirty="0" err="1" smtClean="0"/>
              <a:t>olması</a:t>
            </a:r>
            <a:endParaRPr lang="en-GB" altLang="tr-TR" dirty="0" smtClean="0"/>
          </a:p>
          <a:p>
            <a:pPr eaLnBrk="1" hangingPunct="1"/>
            <a:r>
              <a:rPr lang="en-GB" altLang="tr-TR" dirty="0" err="1" smtClean="0"/>
              <a:t>Çocuk</a:t>
            </a:r>
            <a:r>
              <a:rPr lang="en-GB" altLang="tr-TR" dirty="0" smtClean="0"/>
              <a:t> </a:t>
            </a:r>
            <a:r>
              <a:rPr lang="en-GB" altLang="tr-TR" dirty="0" err="1" smtClean="0"/>
              <a:t>psikososyal</a:t>
            </a:r>
            <a:r>
              <a:rPr lang="en-GB" altLang="tr-TR" dirty="0" smtClean="0"/>
              <a:t> </a:t>
            </a:r>
            <a:r>
              <a:rPr lang="en-GB" altLang="tr-TR" dirty="0" err="1" smtClean="0"/>
              <a:t>gelişiminde</a:t>
            </a:r>
            <a:r>
              <a:rPr lang="en-GB" altLang="tr-TR" dirty="0" smtClean="0"/>
              <a:t> </a:t>
            </a:r>
            <a:r>
              <a:rPr lang="en-GB" altLang="tr-TR" dirty="0" err="1" smtClean="0"/>
              <a:t>eksiklikler</a:t>
            </a:r>
            <a:endParaRPr lang="en-GB" altLang="tr-TR" dirty="0" smtClean="0"/>
          </a:p>
          <a:p>
            <a:pPr eaLnBrk="1" hangingPunct="1"/>
            <a:r>
              <a:rPr lang="en-GB" altLang="tr-TR" dirty="0" err="1" smtClean="0"/>
              <a:t>Bebek</a:t>
            </a:r>
            <a:r>
              <a:rPr lang="en-GB" altLang="tr-TR" dirty="0" smtClean="0"/>
              <a:t> </a:t>
            </a:r>
            <a:r>
              <a:rPr lang="en-GB" altLang="tr-TR" dirty="0" err="1" smtClean="0"/>
              <a:t>ve</a:t>
            </a:r>
            <a:r>
              <a:rPr lang="en-GB" altLang="tr-TR" dirty="0" smtClean="0"/>
              <a:t> </a:t>
            </a:r>
            <a:r>
              <a:rPr lang="en-GB" altLang="tr-TR" dirty="0" err="1" smtClean="0"/>
              <a:t>çocuk</a:t>
            </a:r>
            <a:r>
              <a:rPr lang="en-GB" altLang="tr-TR" dirty="0" smtClean="0"/>
              <a:t> </a:t>
            </a:r>
            <a:r>
              <a:rPr lang="en-GB" altLang="tr-TR" dirty="0" err="1" smtClean="0"/>
              <a:t>gelişiminde</a:t>
            </a:r>
            <a:r>
              <a:rPr lang="en-GB" altLang="tr-TR" dirty="0" smtClean="0"/>
              <a:t> </a:t>
            </a:r>
            <a:r>
              <a:rPr lang="en-GB" altLang="tr-TR" dirty="0" err="1" smtClean="0"/>
              <a:t>kaza</a:t>
            </a:r>
            <a:r>
              <a:rPr lang="en-GB" altLang="tr-TR" dirty="0" smtClean="0"/>
              <a:t> </a:t>
            </a:r>
            <a:r>
              <a:rPr lang="en-GB" altLang="tr-TR" dirty="0" err="1" smtClean="0"/>
              <a:t>ve</a:t>
            </a:r>
            <a:r>
              <a:rPr lang="en-GB" altLang="tr-TR" dirty="0" smtClean="0"/>
              <a:t> </a:t>
            </a:r>
            <a:r>
              <a:rPr lang="en-GB" altLang="tr-TR" dirty="0" err="1" smtClean="0"/>
              <a:t>yaralanmalar</a:t>
            </a:r>
            <a:endParaRPr lang="tr-TR" altLang="tr-TR" dirty="0" smtClean="0"/>
          </a:p>
        </p:txBody>
      </p:sp>
    </p:spTree>
    <p:extLst>
      <p:ext uri="{BB962C8B-B14F-4D97-AF65-F5344CB8AC3E}">
        <p14:creationId xmlns:p14="http://schemas.microsoft.com/office/powerpoint/2010/main" val="99986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1 Başlık"/>
          <p:cNvSpPr>
            <a:spLocks noGrp="1"/>
          </p:cNvSpPr>
          <p:nvPr>
            <p:ph type="title" idx="4294967295"/>
          </p:nvPr>
        </p:nvSpPr>
        <p:spPr>
          <a:xfrm>
            <a:off x="-13297" y="0"/>
            <a:ext cx="8229600" cy="1371600"/>
          </a:xfrm>
        </p:spPr>
        <p:txBody>
          <a:bodyPr/>
          <a:lstStyle/>
          <a:p>
            <a:pPr eaLnBrk="1" hangingPunct="1"/>
            <a:r>
              <a:rPr lang="tr-TR" altLang="tr-TR" sz="3200" dirty="0" smtClean="0">
                <a:solidFill>
                  <a:schemeClr val="bg2"/>
                </a:solidFill>
              </a:rPr>
              <a:t/>
            </a:r>
            <a:br>
              <a:rPr lang="tr-TR" altLang="tr-TR" sz="3200" dirty="0" smtClean="0">
                <a:solidFill>
                  <a:schemeClr val="bg2"/>
                </a:solidFill>
              </a:rPr>
            </a:br>
            <a:r>
              <a:rPr lang="en-GB" b="1" dirty="0" smtClean="0"/>
              <a:t>Son </a:t>
            </a:r>
            <a:r>
              <a:rPr lang="en-GB" b="1" dirty="0" err="1" smtClean="0"/>
              <a:t>söz</a:t>
            </a:r>
            <a:r>
              <a:rPr lang="en-GB" b="1" dirty="0" smtClean="0"/>
              <a:t>..</a:t>
            </a:r>
            <a:r>
              <a:rPr lang="en-GB" dirty="0"/>
              <a:t/>
            </a:r>
            <a:br>
              <a:rPr lang="en-GB" dirty="0"/>
            </a:br>
            <a:endParaRPr lang="tr-TR" altLang="tr-TR" sz="3200" dirty="0" smtClean="0">
              <a:solidFill>
                <a:schemeClr val="bg2"/>
              </a:solidFill>
            </a:endParaRPr>
          </a:p>
        </p:txBody>
      </p:sp>
      <p:sp>
        <p:nvSpPr>
          <p:cNvPr id="19459" name="2 İçerik Yer Tutucusu"/>
          <p:cNvSpPr>
            <a:spLocks noGrp="1"/>
          </p:cNvSpPr>
          <p:nvPr>
            <p:ph idx="4294967295"/>
          </p:nvPr>
        </p:nvSpPr>
        <p:spPr>
          <a:xfrm>
            <a:off x="179512" y="1700808"/>
            <a:ext cx="8748464" cy="4111625"/>
          </a:xfrm>
          <a:ln w="76200" cmpd="tri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914400" lvl="2" indent="0" eaLnBrk="1" hangingPunct="1">
              <a:buNone/>
            </a:pPr>
            <a:r>
              <a:rPr lang="en-GB" altLang="tr-TR" sz="2800" b="1" u="sng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Çocuk</a:t>
            </a:r>
            <a:r>
              <a:rPr lang="en-GB" altLang="tr-TR" sz="2800" b="1" u="sng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altLang="tr-TR" sz="2800" b="1" u="sng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Yaşta</a:t>
            </a:r>
            <a:r>
              <a:rPr lang="en-GB" altLang="tr-TR" sz="2800" b="1" u="sng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altLang="tr-TR" sz="2800" b="1" u="sng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Evliliklere</a:t>
            </a:r>
            <a:r>
              <a:rPr lang="en-GB" altLang="tr-TR" sz="2800" b="1" u="sng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altLang="tr-TR" sz="2800" b="1" u="sng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Karşı</a:t>
            </a:r>
            <a:r>
              <a:rPr lang="en-GB" altLang="tr-TR" sz="2800" b="1" u="sng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altLang="tr-TR" sz="2800" b="1" u="sng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Erkeklerin</a:t>
            </a:r>
            <a:r>
              <a:rPr lang="en-GB" altLang="tr-TR" sz="2800" b="1" u="sng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altLang="tr-TR" sz="2800" b="1" u="sng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Duruşu</a:t>
            </a:r>
            <a:endParaRPr lang="en-GB" altLang="tr-TR" sz="2800" b="1" u="sng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914400" lvl="2" indent="0" eaLnBrk="1" hangingPunct="1">
              <a:buNone/>
            </a:pPr>
            <a:endParaRPr lang="en-GB" altLang="tr-TR" sz="2800" b="1" u="sng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914400" lvl="2" indent="0" eaLnBrk="1" hangingPunct="1">
              <a:buNone/>
            </a:pPr>
            <a:endParaRPr lang="tr-TR" altLang="tr-TR" sz="2800" b="1" u="sng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79512" y="2636912"/>
            <a:ext cx="820891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GB" altLang="tr-TR" dirty="0" err="1" smtClean="0"/>
              <a:t>Farkındalık</a:t>
            </a:r>
            <a:endParaRPr lang="en-GB" altLang="tr-TR" dirty="0" smtClean="0"/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GB" altLang="tr-TR" dirty="0" err="1" smtClean="0"/>
              <a:t>Çocuklarının</a:t>
            </a:r>
            <a:r>
              <a:rPr lang="en-GB" altLang="tr-TR" dirty="0" smtClean="0"/>
              <a:t> </a:t>
            </a:r>
            <a:r>
              <a:rPr lang="en-GB" altLang="tr-TR" dirty="0" err="1" smtClean="0"/>
              <a:t>çocukluğunu</a:t>
            </a:r>
            <a:r>
              <a:rPr lang="en-GB" altLang="tr-TR" dirty="0" smtClean="0"/>
              <a:t> </a:t>
            </a:r>
            <a:r>
              <a:rPr lang="en-GB" altLang="tr-TR" dirty="0" err="1" smtClean="0"/>
              <a:t>yaşamalarına</a:t>
            </a:r>
            <a:r>
              <a:rPr lang="en-GB" altLang="tr-TR" dirty="0" smtClean="0"/>
              <a:t> </a:t>
            </a:r>
            <a:r>
              <a:rPr lang="en-GB" altLang="tr-TR" dirty="0" err="1" smtClean="0"/>
              <a:t>izin</a:t>
            </a:r>
            <a:r>
              <a:rPr lang="en-GB" altLang="tr-TR" dirty="0" smtClean="0"/>
              <a:t> </a:t>
            </a:r>
            <a:r>
              <a:rPr lang="en-GB" altLang="tr-TR" dirty="0" err="1" smtClean="0"/>
              <a:t>vermek</a:t>
            </a:r>
            <a:endParaRPr lang="en-GB" altLang="tr-TR" dirty="0" smtClean="0"/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GB" altLang="tr-TR" dirty="0" err="1" smtClean="0"/>
              <a:t>Çocukların</a:t>
            </a:r>
            <a:r>
              <a:rPr lang="en-GB" altLang="tr-TR" dirty="0" smtClean="0"/>
              <a:t> </a:t>
            </a:r>
            <a:r>
              <a:rPr lang="en-GB" altLang="tr-TR" dirty="0" err="1" smtClean="0"/>
              <a:t>yetişkinlik</a:t>
            </a:r>
            <a:r>
              <a:rPr lang="en-GB" altLang="tr-TR" dirty="0" smtClean="0"/>
              <a:t> </a:t>
            </a:r>
            <a:r>
              <a:rPr lang="en-GB" altLang="tr-TR" dirty="0" err="1" smtClean="0"/>
              <a:t>sürecine</a:t>
            </a:r>
            <a:r>
              <a:rPr lang="en-GB" altLang="tr-TR" dirty="0" smtClean="0"/>
              <a:t> </a:t>
            </a:r>
            <a:r>
              <a:rPr lang="en-GB" altLang="tr-TR" dirty="0" err="1" smtClean="0"/>
              <a:t>geçişine</a:t>
            </a:r>
            <a:r>
              <a:rPr lang="en-GB" altLang="tr-TR" dirty="0" smtClean="0"/>
              <a:t> </a:t>
            </a:r>
            <a:r>
              <a:rPr lang="en-GB" altLang="tr-TR" dirty="0" err="1" smtClean="0"/>
              <a:t>destek</a:t>
            </a:r>
            <a:r>
              <a:rPr lang="en-GB" altLang="tr-TR" dirty="0" smtClean="0"/>
              <a:t> </a:t>
            </a:r>
            <a:r>
              <a:rPr lang="en-GB" altLang="tr-TR" dirty="0" err="1" smtClean="0"/>
              <a:t>olmak</a:t>
            </a:r>
            <a:endParaRPr lang="en-GB" altLang="tr-TR" dirty="0" smtClean="0"/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GB" altLang="tr-TR" dirty="0" err="1" smtClean="0"/>
              <a:t>Çocuk</a:t>
            </a:r>
            <a:r>
              <a:rPr lang="en-GB" altLang="tr-TR" dirty="0" smtClean="0"/>
              <a:t> </a:t>
            </a:r>
            <a:r>
              <a:rPr lang="en-GB" altLang="tr-TR" dirty="0" err="1" smtClean="0"/>
              <a:t>evliliklerin</a:t>
            </a:r>
            <a:r>
              <a:rPr lang="en-GB" altLang="tr-TR" dirty="0" smtClean="0"/>
              <a:t> </a:t>
            </a:r>
            <a:r>
              <a:rPr lang="en-GB" altLang="tr-TR" dirty="0" err="1" smtClean="0"/>
              <a:t>zararları</a:t>
            </a:r>
            <a:r>
              <a:rPr lang="en-GB" altLang="tr-TR" dirty="0" smtClean="0"/>
              <a:t> </a:t>
            </a:r>
            <a:r>
              <a:rPr lang="en-GB" altLang="tr-TR" dirty="0" err="1" smtClean="0"/>
              <a:t>konusunda</a:t>
            </a:r>
            <a:r>
              <a:rPr lang="en-GB" altLang="tr-TR" dirty="0" smtClean="0"/>
              <a:t> </a:t>
            </a:r>
            <a:r>
              <a:rPr lang="en-GB" altLang="tr-TR" dirty="0" err="1" smtClean="0"/>
              <a:t>farkındalık</a:t>
            </a:r>
            <a:endParaRPr lang="en-GB" altLang="tr-TR" dirty="0" smtClean="0"/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GB" altLang="tr-TR" dirty="0" err="1" smtClean="0"/>
              <a:t>Çocuk</a:t>
            </a:r>
            <a:r>
              <a:rPr lang="en-GB" altLang="tr-TR" dirty="0" smtClean="0"/>
              <a:t> </a:t>
            </a:r>
            <a:r>
              <a:rPr lang="en-GB" altLang="tr-TR" dirty="0" err="1" smtClean="0"/>
              <a:t>evliliklerine</a:t>
            </a:r>
            <a:r>
              <a:rPr lang="en-GB" altLang="tr-TR" dirty="0" smtClean="0"/>
              <a:t> </a:t>
            </a:r>
            <a:r>
              <a:rPr lang="en-GB" altLang="tr-TR" dirty="0" err="1" smtClean="0"/>
              <a:t>izin</a:t>
            </a:r>
            <a:r>
              <a:rPr lang="en-GB" altLang="tr-TR" dirty="0" smtClean="0"/>
              <a:t> </a:t>
            </a:r>
            <a:r>
              <a:rPr lang="en-GB" altLang="tr-TR" dirty="0" err="1" smtClean="0"/>
              <a:t>vermemek</a:t>
            </a:r>
            <a:r>
              <a:rPr lang="en-GB" altLang="tr-TR" dirty="0" smtClean="0"/>
              <a:t> </a:t>
            </a:r>
            <a:r>
              <a:rPr lang="en-GB" altLang="tr-TR" dirty="0" err="1" smtClean="0"/>
              <a:t>ve</a:t>
            </a:r>
            <a:r>
              <a:rPr lang="en-GB" altLang="tr-TR" dirty="0" smtClean="0"/>
              <a:t> </a:t>
            </a:r>
            <a:r>
              <a:rPr lang="en-GB" altLang="tr-TR" dirty="0" err="1" smtClean="0"/>
              <a:t>göz</a:t>
            </a:r>
            <a:r>
              <a:rPr lang="en-GB" altLang="tr-TR" dirty="0" smtClean="0"/>
              <a:t> </a:t>
            </a:r>
            <a:r>
              <a:rPr lang="en-GB" altLang="tr-TR" dirty="0" err="1" smtClean="0"/>
              <a:t>yummamak</a:t>
            </a:r>
            <a:endParaRPr lang="en-GB" altLang="tr-TR" dirty="0" smtClean="0"/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GB" altLang="tr-TR" dirty="0" err="1" smtClean="0"/>
              <a:t>Aile</a:t>
            </a:r>
            <a:r>
              <a:rPr lang="en-GB" altLang="tr-TR" dirty="0" smtClean="0"/>
              <a:t> </a:t>
            </a:r>
            <a:r>
              <a:rPr lang="en-GB" altLang="tr-TR" dirty="0" err="1" smtClean="0"/>
              <a:t>büyüklerinin</a:t>
            </a:r>
            <a:r>
              <a:rPr lang="en-GB" altLang="tr-TR" dirty="0" smtClean="0"/>
              <a:t> </a:t>
            </a:r>
            <a:r>
              <a:rPr lang="en-GB" altLang="tr-TR" dirty="0" err="1" smtClean="0"/>
              <a:t>çocuk</a:t>
            </a:r>
            <a:r>
              <a:rPr lang="en-GB" altLang="tr-TR" dirty="0" smtClean="0"/>
              <a:t> </a:t>
            </a:r>
            <a:r>
              <a:rPr lang="en-GB" altLang="tr-TR" dirty="0" err="1" smtClean="0"/>
              <a:t>evlilikleri</a:t>
            </a:r>
            <a:r>
              <a:rPr lang="en-GB" altLang="tr-TR" dirty="0" smtClean="0"/>
              <a:t> </a:t>
            </a:r>
            <a:r>
              <a:rPr lang="en-GB" altLang="tr-TR" dirty="0" err="1" smtClean="0"/>
              <a:t>konusunda</a:t>
            </a:r>
            <a:r>
              <a:rPr lang="en-GB" altLang="tr-TR" dirty="0" smtClean="0"/>
              <a:t> </a:t>
            </a:r>
            <a:r>
              <a:rPr lang="en-GB" altLang="tr-TR" dirty="0" err="1" smtClean="0"/>
              <a:t>kararlarına</a:t>
            </a:r>
            <a:r>
              <a:rPr lang="en-GB" altLang="tr-TR" dirty="0" smtClean="0"/>
              <a:t> </a:t>
            </a:r>
            <a:r>
              <a:rPr lang="en-GB" altLang="tr-TR" dirty="0" err="1" smtClean="0"/>
              <a:t>karşı</a:t>
            </a:r>
            <a:r>
              <a:rPr lang="en-GB" altLang="tr-TR" dirty="0" smtClean="0"/>
              <a:t> </a:t>
            </a:r>
            <a:r>
              <a:rPr lang="en-GB" altLang="tr-TR" dirty="0" err="1" smtClean="0"/>
              <a:t>çıkmak</a:t>
            </a:r>
            <a:endParaRPr lang="en-GB" altLang="tr-TR" dirty="0" smtClean="0"/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GB" altLang="tr-TR" dirty="0" err="1" smtClean="0"/>
              <a:t>Çevresindeki</a:t>
            </a:r>
            <a:r>
              <a:rPr lang="en-GB" altLang="tr-TR" dirty="0" smtClean="0"/>
              <a:t> </a:t>
            </a:r>
            <a:r>
              <a:rPr lang="en-GB" altLang="tr-TR" dirty="0" err="1" smtClean="0"/>
              <a:t>erkeklere</a:t>
            </a:r>
            <a:r>
              <a:rPr lang="en-GB" altLang="tr-TR" dirty="0" smtClean="0"/>
              <a:t> </a:t>
            </a:r>
            <a:r>
              <a:rPr lang="en-GB" altLang="tr-TR" dirty="0" err="1" smtClean="0"/>
              <a:t>çocuk</a:t>
            </a:r>
            <a:r>
              <a:rPr lang="en-GB" altLang="tr-TR" dirty="0" smtClean="0"/>
              <a:t> </a:t>
            </a:r>
            <a:r>
              <a:rPr lang="en-GB" altLang="tr-TR" dirty="0" err="1" smtClean="0"/>
              <a:t>evliliklerinin</a:t>
            </a:r>
            <a:r>
              <a:rPr lang="en-GB" altLang="tr-TR" dirty="0" smtClean="0"/>
              <a:t> </a:t>
            </a:r>
            <a:r>
              <a:rPr lang="en-GB" altLang="tr-TR" dirty="0" err="1" smtClean="0"/>
              <a:t>sakıncalarını</a:t>
            </a:r>
            <a:r>
              <a:rPr lang="en-GB" altLang="tr-TR" dirty="0" smtClean="0"/>
              <a:t> </a:t>
            </a:r>
            <a:r>
              <a:rPr lang="en-GB" altLang="tr-TR" dirty="0" err="1" smtClean="0"/>
              <a:t>anlatmak</a:t>
            </a:r>
            <a:r>
              <a:rPr lang="en-GB" altLang="tr-TR" dirty="0" smtClean="0"/>
              <a:t>, </a:t>
            </a:r>
            <a:r>
              <a:rPr lang="en-GB" altLang="tr-TR" dirty="0" err="1" smtClean="0"/>
              <a:t>bilinçlendirmek</a:t>
            </a:r>
            <a:r>
              <a:rPr lang="en-GB" altLang="tr-TR" dirty="0" smtClean="0"/>
              <a:t>, </a:t>
            </a:r>
            <a:r>
              <a:rPr lang="en-GB" altLang="tr-TR" dirty="0" err="1" smtClean="0"/>
              <a:t>tutum</a:t>
            </a:r>
            <a:r>
              <a:rPr lang="en-GB" altLang="tr-TR" dirty="0" smtClean="0"/>
              <a:t> </a:t>
            </a:r>
            <a:r>
              <a:rPr lang="en-GB" altLang="tr-TR" dirty="0" err="1" smtClean="0"/>
              <a:t>değiştirtmek</a:t>
            </a:r>
            <a:endParaRPr lang="en-GB" altLang="tr-TR" dirty="0" smtClean="0"/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GB" altLang="tr-TR" dirty="0" err="1" smtClean="0"/>
              <a:t>Özetle</a:t>
            </a:r>
            <a:r>
              <a:rPr lang="en-GB" altLang="tr-TR" dirty="0" smtClean="0"/>
              <a:t>..</a:t>
            </a:r>
            <a:r>
              <a:rPr lang="en-GB" altLang="tr-TR" dirty="0" err="1" smtClean="0"/>
              <a:t>Çocuğunu</a:t>
            </a:r>
            <a:r>
              <a:rPr lang="en-GB" altLang="tr-TR" dirty="0" smtClean="0"/>
              <a:t> </a:t>
            </a:r>
            <a:r>
              <a:rPr lang="en-GB" altLang="tr-TR" dirty="0" err="1" smtClean="0"/>
              <a:t>ve</a:t>
            </a:r>
            <a:r>
              <a:rPr lang="en-GB" altLang="tr-TR" dirty="0" smtClean="0"/>
              <a:t> </a:t>
            </a:r>
            <a:r>
              <a:rPr lang="en-GB" altLang="tr-TR" dirty="0" err="1" smtClean="0"/>
              <a:t>tüm</a:t>
            </a:r>
            <a:r>
              <a:rPr lang="en-GB" altLang="tr-TR" dirty="0" smtClean="0"/>
              <a:t> </a:t>
            </a:r>
            <a:r>
              <a:rPr lang="en-GB" altLang="tr-TR" dirty="0" err="1" smtClean="0"/>
              <a:t>çocukları</a:t>
            </a:r>
            <a:r>
              <a:rPr lang="en-GB" altLang="tr-TR" dirty="0" smtClean="0"/>
              <a:t> </a:t>
            </a:r>
            <a:r>
              <a:rPr lang="en-GB" altLang="tr-TR" dirty="0" err="1" smtClean="0"/>
              <a:t>korumak</a:t>
            </a:r>
            <a:r>
              <a:rPr lang="en-GB" altLang="tr-TR" dirty="0" smtClean="0"/>
              <a:t> </a:t>
            </a:r>
            <a:r>
              <a:rPr lang="en-GB" altLang="tr-TR" dirty="0" err="1" smtClean="0"/>
              <a:t>ve</a:t>
            </a:r>
            <a:r>
              <a:rPr lang="en-GB" altLang="tr-TR" dirty="0" smtClean="0"/>
              <a:t> </a:t>
            </a:r>
            <a:r>
              <a:rPr lang="en-GB" altLang="tr-TR" dirty="0" err="1" smtClean="0"/>
              <a:t>desteklemek</a:t>
            </a:r>
            <a:endParaRPr lang="en-GB" altLang="tr-TR" dirty="0"/>
          </a:p>
        </p:txBody>
      </p:sp>
    </p:spTree>
    <p:extLst>
      <p:ext uri="{BB962C8B-B14F-4D97-AF65-F5344CB8AC3E}">
        <p14:creationId xmlns:p14="http://schemas.microsoft.com/office/powerpoint/2010/main" val="20330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33913" y="2676525"/>
            <a:ext cx="4402137" cy="4137025"/>
          </a:xfrm>
        </p:spPr>
        <p:txBody>
          <a:bodyPr/>
          <a:lstStyle/>
          <a:p>
            <a:pPr eaLnBrk="1" hangingPunct="1"/>
            <a:r>
              <a:rPr lang="tr-TR" altLang="en-US" smtClean="0"/>
              <a:t>Hedef 3. İnsanların sağlıklı bir yaşam sürmelerini ve herkesin her yaşta refahını sağlamak </a:t>
            </a:r>
          </a:p>
        </p:txBody>
      </p:sp>
      <p:pic>
        <p:nvPicPr>
          <p:cNvPr id="12291" name="Picture 4" descr="100x100xTR_SDG_Icons_NoText-03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572000" cy="406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472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1835150" y="2060575"/>
            <a:ext cx="5078413" cy="82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tr-TR" altLang="tr-TR" sz="4000" dirty="0" smtClean="0">
                <a:latin typeface="+mj-lt"/>
              </a:rPr>
              <a:t>TEŞEKKÜR EDERİM</a:t>
            </a:r>
          </a:p>
        </p:txBody>
      </p:sp>
    </p:spTree>
    <p:extLst>
      <p:ext uri="{BB962C8B-B14F-4D97-AF65-F5344CB8AC3E}">
        <p14:creationId xmlns:p14="http://schemas.microsoft.com/office/powerpoint/2010/main" val="321971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 idx="4294967295"/>
          </p:nvPr>
        </p:nvSpPr>
        <p:spPr>
          <a:xfrm>
            <a:off x="468313" y="188913"/>
            <a:ext cx="8229600" cy="1371600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GB" altLang="tr-TR" sz="50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Çocuk</a:t>
            </a:r>
            <a:r>
              <a:rPr lang="en-GB" altLang="tr-TR" sz="5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GB" altLang="tr-TR" sz="50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Yaşta</a:t>
            </a:r>
            <a:r>
              <a:rPr lang="en-GB" altLang="tr-TR" sz="5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GB" altLang="tr-TR" sz="50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Evlilik</a:t>
            </a:r>
            <a:r>
              <a:rPr lang="en-GB" altLang="tr-TR" sz="5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…</a:t>
            </a:r>
            <a:endParaRPr lang="tr-TR" altLang="tr-TR" sz="500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219" name="2 İçerik Yer Tutucusu"/>
          <p:cNvSpPr>
            <a:spLocks noGrp="1"/>
          </p:cNvSpPr>
          <p:nvPr>
            <p:ph idx="4294967295"/>
          </p:nvPr>
        </p:nvSpPr>
        <p:spPr>
          <a:xfrm>
            <a:off x="611188" y="1844674"/>
            <a:ext cx="8229600" cy="4248621"/>
          </a:xfrm>
          <a:ln w="76200" cmpd="tri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en-GB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Fiziksel</a:t>
            </a: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GB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gelişimsel</a:t>
            </a: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GB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</a:t>
            </a: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ruhsal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 </a:t>
            </a:r>
            <a:r>
              <a:rPr lang="en-GB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yönlerden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evlilik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, </a:t>
            </a:r>
            <a:r>
              <a:rPr lang="en-GB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çocuk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doğurma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GB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çocuk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büyütme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sorumluluğu</a:t>
            </a: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taşımaya</a:t>
            </a: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hazır</a:t>
            </a: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olmadan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   </a:t>
            </a:r>
          </a:p>
          <a:p>
            <a:pPr marL="0" indent="0">
              <a:buNone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marL="0" indent="0">
              <a:buNone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18 </a:t>
            </a:r>
            <a:r>
              <a:rPr lang="en-GB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yaşından</a:t>
            </a: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önce</a:t>
            </a: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gerçekleşen</a:t>
            </a: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evlilikler</a:t>
            </a: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ya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da </a:t>
            </a:r>
            <a:r>
              <a:rPr lang="en-GB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evlendirmeler”dir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 eaLnBrk="1" hangingPunct="1"/>
            <a:endParaRPr lang="tr-TR" altLang="tr-TR" dirty="0" smtClean="0"/>
          </a:p>
          <a:p>
            <a:pPr algn="ctr" eaLnBrk="1" hangingPunct="1">
              <a:buFont typeface="Symbol" panose="05050102010706020507" pitchFamily="18" charset="2"/>
              <a:buNone/>
            </a:pPr>
            <a:endParaRPr lang="tr-TR" altLang="tr-TR" dirty="0" smtClean="0"/>
          </a:p>
          <a:p>
            <a:pPr eaLnBrk="1" hangingPunct="1"/>
            <a:endParaRPr lang="tr-TR" altLang="tr-TR" dirty="0" smtClean="0"/>
          </a:p>
          <a:p>
            <a:pPr algn="r" eaLnBrk="1" hangingPunct="1">
              <a:buFont typeface="Wingdings" panose="05000000000000000000" pitchFamily="2" charset="2"/>
              <a:buNone/>
            </a:pPr>
            <a:endParaRPr lang="tr-TR" altLang="tr-TR" dirty="0" smtClean="0"/>
          </a:p>
        </p:txBody>
      </p:sp>
    </p:spTree>
    <p:extLst>
      <p:ext uri="{BB962C8B-B14F-4D97-AF65-F5344CB8AC3E}">
        <p14:creationId xmlns:p14="http://schemas.microsoft.com/office/powerpoint/2010/main" val="417727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-31800" y="332656"/>
            <a:ext cx="8229600" cy="1143000"/>
          </a:xfrm>
        </p:spPr>
        <p:txBody>
          <a:bodyPr/>
          <a:lstStyle/>
          <a:p>
            <a:pPr algn="l"/>
            <a:r>
              <a:rPr lang="tr-TR" altLang="tr-TR" sz="3600" b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ULUSLARARASI </a:t>
            </a:r>
            <a:r>
              <a:rPr lang="en-GB" altLang="tr-TR" sz="3600" b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/>
            </a:r>
            <a:br>
              <a:rPr lang="en-GB" altLang="tr-TR" sz="3600" b="1" dirty="0" smtClean="0">
                <a:solidFill>
                  <a:schemeClr val="tx1"/>
                </a:solidFill>
                <a:cs typeface="Times New Roman" panose="02020603050405020304" pitchFamily="18" charset="0"/>
              </a:rPr>
            </a:br>
            <a:r>
              <a:rPr lang="en-GB" altLang="tr-TR" sz="3600" b="1" dirty="0" err="1" smtClean="0">
                <a:solidFill>
                  <a:schemeClr val="tx1"/>
                </a:solidFill>
                <a:cs typeface="Times New Roman" panose="02020603050405020304" pitchFamily="18" charset="0"/>
              </a:rPr>
              <a:t>ve</a:t>
            </a:r>
            <a:r>
              <a:rPr lang="en-GB" altLang="tr-TR" sz="3600" b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ULUSAL DÜZENLEMELER</a:t>
            </a:r>
            <a:endParaRPr lang="tr-TR" altLang="tr-TR" sz="3600" b="1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628775"/>
            <a:ext cx="8785225" cy="5040313"/>
          </a:xfrm>
        </p:spPr>
        <p:txBody>
          <a:bodyPr/>
          <a:lstStyle/>
          <a:p>
            <a:pPr marL="363538" indent="-363538">
              <a:lnSpc>
                <a:spcPct val="130000"/>
              </a:lnSpc>
              <a:spcBef>
                <a:spcPct val="0"/>
              </a:spcBef>
            </a:pPr>
            <a:r>
              <a:rPr lang="tr-TR" altLang="tr-TR" sz="2800" dirty="0" smtClean="0">
                <a:cs typeface="Times New Roman" panose="02020603050405020304" pitchFamily="18" charset="0"/>
              </a:rPr>
              <a:t>İnsan Hakları Evrensel Beyannamesi</a:t>
            </a:r>
          </a:p>
          <a:p>
            <a:pPr marL="363538" indent="-363538">
              <a:lnSpc>
                <a:spcPct val="130000"/>
              </a:lnSpc>
              <a:spcBef>
                <a:spcPct val="0"/>
              </a:spcBef>
            </a:pPr>
            <a:r>
              <a:rPr lang="tr-TR" altLang="tr-TR" sz="2800" dirty="0" smtClean="0">
                <a:cs typeface="Times New Roman" panose="02020603050405020304" pitchFamily="18" charset="0"/>
              </a:rPr>
              <a:t>Çocuk Hakları Sözleşmesi</a:t>
            </a:r>
          </a:p>
          <a:p>
            <a:pPr marL="363538" indent="-363538">
              <a:lnSpc>
                <a:spcPct val="130000"/>
              </a:lnSpc>
              <a:spcBef>
                <a:spcPct val="0"/>
              </a:spcBef>
            </a:pPr>
            <a:r>
              <a:rPr lang="tr-TR" altLang="tr-TR" sz="2800" dirty="0" smtClean="0">
                <a:cs typeface="Times New Roman" panose="02020603050405020304" pitchFamily="18" charset="0"/>
              </a:rPr>
              <a:t>Kadınlara Karşı Her Türlü Ayrımcılığın Önlenmesine</a:t>
            </a:r>
            <a:endParaRPr lang="en-GB" altLang="tr-TR" sz="2800" dirty="0" smtClean="0">
              <a:cs typeface="Times New Roman" panose="02020603050405020304" pitchFamily="18" charset="0"/>
            </a:endParaRPr>
          </a:p>
          <a:p>
            <a:pPr marL="0" indent="0">
              <a:lnSpc>
                <a:spcPct val="130000"/>
              </a:lnSpc>
              <a:spcBef>
                <a:spcPct val="0"/>
              </a:spcBef>
              <a:buNone/>
            </a:pPr>
            <a:r>
              <a:rPr lang="en-GB" altLang="tr-TR" sz="2800" dirty="0" smtClean="0">
                <a:cs typeface="Times New Roman" panose="02020603050405020304" pitchFamily="18" charset="0"/>
              </a:rPr>
              <a:t>     </a:t>
            </a:r>
            <a:r>
              <a:rPr lang="tr-TR" altLang="tr-TR" sz="2800" dirty="0" smtClean="0">
                <a:cs typeface="Times New Roman" panose="02020603050405020304" pitchFamily="18" charset="0"/>
              </a:rPr>
              <a:t>Dair </a:t>
            </a:r>
            <a:r>
              <a:rPr lang="tr-TR" altLang="tr-TR" sz="2800" dirty="0" smtClean="0">
                <a:cs typeface="Times New Roman" panose="02020603050405020304" pitchFamily="18" charset="0"/>
              </a:rPr>
              <a:t>Sözleşme (CEDAW)</a:t>
            </a:r>
          </a:p>
          <a:p>
            <a:pPr marL="363538" indent="-363538">
              <a:lnSpc>
                <a:spcPct val="130000"/>
              </a:lnSpc>
              <a:spcBef>
                <a:spcPct val="0"/>
              </a:spcBef>
            </a:pPr>
            <a:r>
              <a:rPr lang="tr-TR" altLang="tr-TR" sz="2800" dirty="0" smtClean="0">
                <a:cs typeface="Times New Roman" panose="02020603050405020304" pitchFamily="18" charset="0"/>
              </a:rPr>
              <a:t>Sürdürülebilir Kalkınma Hedefleri (BM-</a:t>
            </a:r>
            <a:r>
              <a:rPr lang="tr-TR" altLang="tr-TR" sz="2800" dirty="0" err="1" smtClean="0">
                <a:cs typeface="Times New Roman" panose="02020603050405020304" pitchFamily="18" charset="0"/>
              </a:rPr>
              <a:t>SDGs</a:t>
            </a:r>
            <a:r>
              <a:rPr lang="tr-TR" altLang="tr-TR" sz="2800" dirty="0" smtClean="0">
                <a:cs typeface="Times New Roman" panose="02020603050405020304" pitchFamily="18" charset="0"/>
              </a:rPr>
              <a:t>)</a:t>
            </a:r>
          </a:p>
          <a:p>
            <a:pPr marL="363538" indent="-363538" algn="just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tr-TR" altLang="tr-TR" sz="2800" dirty="0" smtClean="0">
              <a:solidFill>
                <a:srgbClr val="FFFF00"/>
              </a:solidFill>
              <a:cs typeface="Times New Roman" panose="02020603050405020304" pitchFamily="18" charset="0"/>
            </a:endParaRPr>
          </a:p>
          <a:p>
            <a:pPr marL="363538" indent="-363538" algn="ctr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GB" altLang="tr-TR" sz="2800" dirty="0">
                <a:cs typeface="Times New Roman" panose="02020603050405020304" pitchFamily="18" charset="0"/>
              </a:rPr>
              <a:t>U</a:t>
            </a:r>
            <a:r>
              <a:rPr lang="tr-TR" altLang="tr-TR" sz="2800" dirty="0" smtClean="0">
                <a:cs typeface="Times New Roman" panose="02020603050405020304" pitchFamily="18" charset="0"/>
              </a:rPr>
              <a:t>luslararası </a:t>
            </a:r>
            <a:r>
              <a:rPr lang="en-GB" altLang="tr-TR" sz="2800" dirty="0" err="1" smtClean="0">
                <a:cs typeface="Times New Roman" panose="02020603050405020304" pitchFamily="18" charset="0"/>
              </a:rPr>
              <a:t>onaylanmış</a:t>
            </a:r>
            <a:r>
              <a:rPr lang="en-GB" altLang="tr-TR" sz="2800" dirty="0" smtClean="0">
                <a:cs typeface="Times New Roman" panose="02020603050405020304" pitchFamily="18" charset="0"/>
              </a:rPr>
              <a:t> </a:t>
            </a:r>
            <a:r>
              <a:rPr lang="en-GB" altLang="tr-TR" sz="2800" dirty="0" err="1" smtClean="0">
                <a:cs typeface="Times New Roman" panose="02020603050405020304" pitchFamily="18" charset="0"/>
              </a:rPr>
              <a:t>anlaşma</a:t>
            </a:r>
            <a:r>
              <a:rPr lang="en-GB" altLang="tr-TR" sz="2800" dirty="0" smtClean="0">
                <a:cs typeface="Times New Roman" panose="02020603050405020304" pitchFamily="18" charset="0"/>
              </a:rPr>
              <a:t>, </a:t>
            </a:r>
            <a:r>
              <a:rPr lang="en-GB" altLang="tr-TR" sz="2800" dirty="0" err="1" smtClean="0">
                <a:cs typeface="Times New Roman" panose="02020603050405020304" pitchFamily="18" charset="0"/>
              </a:rPr>
              <a:t>sözleşme</a:t>
            </a:r>
            <a:r>
              <a:rPr lang="en-GB" altLang="tr-TR" sz="2800" dirty="0" smtClean="0">
                <a:cs typeface="Times New Roman" panose="02020603050405020304" pitchFamily="18" charset="0"/>
              </a:rPr>
              <a:t>  </a:t>
            </a:r>
            <a:r>
              <a:rPr lang="en-GB" altLang="tr-TR" sz="2800" dirty="0" err="1" smtClean="0">
                <a:cs typeface="Times New Roman" panose="02020603050405020304" pitchFamily="18" charset="0"/>
              </a:rPr>
              <a:t>ve</a:t>
            </a:r>
            <a:r>
              <a:rPr lang="en-GB" altLang="tr-TR" sz="2800" dirty="0" smtClean="0">
                <a:cs typeface="Times New Roman" panose="02020603050405020304" pitchFamily="18" charset="0"/>
              </a:rPr>
              <a:t> </a:t>
            </a:r>
            <a:r>
              <a:rPr lang="tr-TR" altLang="tr-TR" sz="2800" dirty="0" smtClean="0">
                <a:cs typeface="Times New Roman" panose="02020603050405020304" pitchFamily="18" charset="0"/>
              </a:rPr>
              <a:t>belgelerde çocuk evliliği </a:t>
            </a:r>
            <a:r>
              <a:rPr lang="tr-TR" altLang="tr-TR" sz="2800" b="1" dirty="0" smtClean="0">
                <a:cs typeface="Times New Roman" panose="02020603050405020304" pitchFamily="18" charset="0"/>
              </a:rPr>
              <a:t>çocuk evliliği bir insan hakkı ihlali </a:t>
            </a:r>
            <a:r>
              <a:rPr lang="tr-TR" altLang="tr-TR" sz="2800" dirty="0" smtClean="0">
                <a:cs typeface="Times New Roman" panose="02020603050405020304" pitchFamily="18" charset="0"/>
              </a:rPr>
              <a:t>olarak kabul edilmektedir.</a:t>
            </a:r>
          </a:p>
        </p:txBody>
      </p:sp>
    </p:spTree>
    <p:extLst>
      <p:ext uri="{BB962C8B-B14F-4D97-AF65-F5344CB8AC3E}">
        <p14:creationId xmlns:p14="http://schemas.microsoft.com/office/powerpoint/2010/main" val="369159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25 Grup"/>
          <p:cNvGrpSpPr>
            <a:grpSpLocks/>
          </p:cNvGrpSpPr>
          <p:nvPr/>
        </p:nvGrpSpPr>
        <p:grpSpPr bwMode="auto">
          <a:xfrm>
            <a:off x="571500" y="1628800"/>
            <a:ext cx="8468118" cy="3970660"/>
            <a:chOff x="539750" y="1268413"/>
            <a:chExt cx="8469312" cy="4330993"/>
          </a:xfrm>
        </p:grpSpPr>
        <p:sp>
          <p:nvSpPr>
            <p:cNvPr id="5127" name="Text Box 2"/>
            <p:cNvSpPr txBox="1">
              <a:spLocks noChangeArrowheads="1"/>
            </p:cNvSpPr>
            <p:nvPr/>
          </p:nvSpPr>
          <p:spPr bwMode="auto">
            <a:xfrm>
              <a:off x="539750" y="2347913"/>
              <a:ext cx="320675" cy="417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2945" tIns="41473" rIns="82945" bIns="41473">
              <a:spAutoFit/>
            </a:bodyPr>
            <a:lstStyle>
              <a:lvl1pPr defTabSz="828675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828675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828675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82867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828675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tr-TR" sz="2200">
                  <a:solidFill>
                    <a:schemeClr val="bg1"/>
                  </a:solidFill>
                  <a:latin typeface="Arial Unicode MS" pitchFamily="34" charset="-128"/>
                  <a:ea typeface="Arial Unicode MS" pitchFamily="34" charset="-128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5128" name="Text Box 3"/>
            <p:cNvSpPr txBox="1">
              <a:spLocks noChangeArrowheads="1"/>
            </p:cNvSpPr>
            <p:nvPr/>
          </p:nvSpPr>
          <p:spPr bwMode="auto">
            <a:xfrm>
              <a:off x="2511425" y="2276475"/>
              <a:ext cx="481699" cy="422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945" tIns="41473" rIns="82945" bIns="41473">
              <a:spAutoFit/>
            </a:bodyPr>
            <a:lstStyle>
              <a:lvl1pPr defTabSz="828675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828675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828675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82867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828675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tr-TR" sz="2200">
                  <a:latin typeface="Arial Unicode MS" pitchFamily="34" charset="-128"/>
                  <a:ea typeface="Arial Unicode MS" pitchFamily="34" charset="-128"/>
                  <a:cs typeface="Arial" panose="020B0604020202020204" pitchFamily="34" charset="0"/>
                </a:rPr>
                <a:t>10</a:t>
              </a:r>
            </a:p>
          </p:txBody>
        </p:sp>
        <p:sp>
          <p:nvSpPr>
            <p:cNvPr id="5129" name="Text Box 4"/>
            <p:cNvSpPr txBox="1">
              <a:spLocks noChangeArrowheads="1"/>
            </p:cNvSpPr>
            <p:nvPr/>
          </p:nvSpPr>
          <p:spPr bwMode="auto">
            <a:xfrm>
              <a:off x="3635375" y="3068638"/>
              <a:ext cx="481699" cy="422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945" tIns="41473" rIns="82945" bIns="41473">
              <a:spAutoFit/>
            </a:bodyPr>
            <a:lstStyle>
              <a:lvl1pPr defTabSz="828675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828675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828675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82867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828675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tr-TR" sz="2200">
                  <a:latin typeface="Arial Unicode MS" pitchFamily="34" charset="-128"/>
                  <a:ea typeface="Arial Unicode MS" pitchFamily="34" charset="-128"/>
                  <a:cs typeface="Arial" panose="020B0604020202020204" pitchFamily="34" charset="0"/>
                </a:rPr>
                <a:t>15</a:t>
              </a:r>
            </a:p>
          </p:txBody>
        </p:sp>
        <p:sp>
          <p:nvSpPr>
            <p:cNvPr id="5130" name="Text Box 5"/>
            <p:cNvSpPr txBox="1">
              <a:spLocks noChangeArrowheads="1"/>
            </p:cNvSpPr>
            <p:nvPr/>
          </p:nvSpPr>
          <p:spPr bwMode="auto">
            <a:xfrm>
              <a:off x="4348163" y="2276475"/>
              <a:ext cx="800100" cy="422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2945" tIns="41473" rIns="82945" bIns="41473">
              <a:spAutoFit/>
            </a:bodyPr>
            <a:lstStyle>
              <a:lvl1pPr defTabSz="828675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828675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828675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82867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828675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tr-TR" sz="2200">
                  <a:latin typeface="Arial Unicode MS" pitchFamily="34" charset="-128"/>
                  <a:ea typeface="Arial Unicode MS" pitchFamily="34" charset="-128"/>
                  <a:cs typeface="Arial" panose="020B0604020202020204" pitchFamily="34" charset="0"/>
                </a:rPr>
                <a:t>19</a:t>
              </a:r>
            </a:p>
          </p:txBody>
        </p:sp>
        <p:sp>
          <p:nvSpPr>
            <p:cNvPr id="5131" name="AutoShape 6"/>
            <p:cNvSpPr>
              <a:spLocks/>
            </p:cNvSpPr>
            <p:nvPr/>
          </p:nvSpPr>
          <p:spPr bwMode="auto">
            <a:xfrm rot="-5400000">
              <a:off x="4870450" y="2409825"/>
              <a:ext cx="123825" cy="2160588"/>
            </a:xfrm>
            <a:prstGeom prst="leftBrace">
              <a:avLst>
                <a:gd name="adj1" fmla="val 145406"/>
                <a:gd name="adj2" fmla="val 50000"/>
              </a:avLst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lIns="82945" tIns="41473" rIns="82945" bIns="41473" anchor="ctr"/>
            <a:lstStyle>
              <a:lvl1pPr defTabSz="828675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828675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828675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82867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828675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tr-TR" sz="2200">
                <a:solidFill>
                  <a:srgbClr val="CC3399"/>
                </a:solidFill>
                <a:latin typeface="Arial Unicode MS" pitchFamily="34" charset="-128"/>
                <a:ea typeface="Arial Unicode MS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5132" name="Text Box 7"/>
            <p:cNvSpPr txBox="1">
              <a:spLocks noChangeArrowheads="1"/>
            </p:cNvSpPr>
            <p:nvPr/>
          </p:nvSpPr>
          <p:spPr bwMode="auto">
            <a:xfrm>
              <a:off x="7723187" y="2663824"/>
              <a:ext cx="1285875" cy="453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2945" tIns="41473" rIns="82945" bIns="41473">
              <a:spAutoFit/>
            </a:bodyPr>
            <a:lstStyle>
              <a:lvl1pPr defTabSz="828675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828675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828675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82867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828675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tr-TR" sz="2400">
                  <a:latin typeface="Arial" panose="020B0604020202020204" pitchFamily="34" charset="0"/>
                  <a:ea typeface="Arial Unicode MS" pitchFamily="34" charset="-128"/>
                  <a:cs typeface="Arial" panose="020B0604020202020204" pitchFamily="34" charset="0"/>
                </a:rPr>
                <a:t>Ya</a:t>
              </a:r>
              <a:r>
                <a:rPr lang="en-US" altLang="zh-CN" sz="2400">
                  <a:latin typeface="Arial" panose="020B0604020202020204" pitchFamily="34" charset="0"/>
                  <a:ea typeface="Arial Unicode MS" pitchFamily="34" charset="-128"/>
                  <a:cs typeface="Arial" panose="020B0604020202020204" pitchFamily="34" charset="0"/>
                </a:rPr>
                <a:t>ş </a:t>
              </a:r>
              <a:endParaRPr lang="en-GB" altLang="tr-TR" sz="240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8200" name="Text Box 8"/>
            <p:cNvSpPr txBox="1">
              <a:spLocks noChangeArrowheads="1"/>
            </p:cNvSpPr>
            <p:nvPr/>
          </p:nvSpPr>
          <p:spPr bwMode="auto">
            <a:xfrm>
              <a:off x="3563938" y="3573619"/>
              <a:ext cx="2520950" cy="45246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82945" tIns="41473" rIns="82945" bIns="41473">
              <a:spAutoFit/>
            </a:bodyPr>
            <a:lstStyle/>
            <a:p>
              <a:pPr defTabSz="828675">
                <a:defRPr/>
              </a:pPr>
              <a:r>
                <a:rPr lang="en-GB" sz="24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Arial Unicode MS" pitchFamily="34" charset="-128"/>
                  <a:cs typeface="Arial" pitchFamily="34" charset="0"/>
                </a:rPr>
                <a:t>Gen</a:t>
              </a:r>
              <a:r>
                <a:rPr lang="tr-TR" altLang="zh-CN" sz="24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Arial Unicode MS" pitchFamily="34" charset="-128"/>
                  <a:cs typeface="Arial" pitchFamily="34" charset="0"/>
                </a:rPr>
                <a:t>ç</a:t>
              </a:r>
              <a:r>
                <a:rPr lang="en-GB" altLang="zh-CN" sz="2400" dirty="0" err="1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Arial Unicode MS" pitchFamily="34" charset="-128"/>
                  <a:cs typeface="Arial" pitchFamily="34" charset="0"/>
                </a:rPr>
                <a:t>lik</a:t>
              </a:r>
              <a:r>
                <a:rPr lang="en-GB" altLang="zh-CN" sz="24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Arial Unicode MS" pitchFamily="34" charset="-128"/>
                  <a:cs typeface="Arial" pitchFamily="34" charset="0"/>
                </a:rPr>
                <a:t> </a:t>
              </a:r>
              <a:r>
                <a:rPr lang="en-GB" altLang="zh-CN" sz="2400" dirty="0" err="1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Arial Unicode MS" pitchFamily="34" charset="-128"/>
                  <a:cs typeface="Arial" pitchFamily="34" charset="0"/>
                </a:rPr>
                <a:t>dönemi</a:t>
              </a:r>
              <a:r>
                <a:rPr lang="en-US" altLang="zh-CN" sz="2200" dirty="0">
                  <a:latin typeface="Arial Unicode MS" pitchFamily="34" charset="-128"/>
                  <a:ea typeface="Arial Unicode MS" pitchFamily="34" charset="-128"/>
                  <a:cs typeface="Arial" pitchFamily="34" charset="0"/>
                </a:rPr>
                <a:t> </a:t>
              </a:r>
              <a:endParaRPr lang="en-GB" sz="2200" dirty="0">
                <a:latin typeface="Arial Unicode MS" pitchFamily="34" charset="-128"/>
                <a:ea typeface="Arial Unicode MS" pitchFamily="34" charset="-128"/>
                <a:cs typeface="Arial" pitchFamily="34" charset="0"/>
              </a:endParaRPr>
            </a:p>
          </p:txBody>
        </p:sp>
        <p:sp>
          <p:nvSpPr>
            <p:cNvPr id="5134" name="AutoShape 9"/>
            <p:cNvSpPr>
              <a:spLocks/>
            </p:cNvSpPr>
            <p:nvPr/>
          </p:nvSpPr>
          <p:spPr bwMode="auto">
            <a:xfrm rot="-5400000">
              <a:off x="3563938" y="2708275"/>
              <a:ext cx="1728787" cy="3313113"/>
            </a:xfrm>
            <a:prstGeom prst="leftBrace">
              <a:avLst>
                <a:gd name="adj1" fmla="val 15970"/>
                <a:gd name="adj2" fmla="val 50000"/>
              </a:avLst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lIns="82945" tIns="41473" rIns="82945" bIns="41473" anchor="ctr"/>
            <a:lstStyle>
              <a:lvl1pPr defTabSz="828675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828675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828675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82867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828675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tr-TR" sz="2200">
                <a:solidFill>
                  <a:srgbClr val="CCFF66"/>
                </a:solidFill>
                <a:latin typeface="Arial Unicode MS" pitchFamily="34" charset="-128"/>
                <a:ea typeface="Arial Unicode MS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5135" name="Text Box 10"/>
            <p:cNvSpPr txBox="1">
              <a:spLocks noChangeArrowheads="1"/>
            </p:cNvSpPr>
            <p:nvPr/>
          </p:nvSpPr>
          <p:spPr bwMode="auto">
            <a:xfrm>
              <a:off x="3132138" y="5084763"/>
              <a:ext cx="2592387" cy="5146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2945" tIns="41473" rIns="82945" bIns="41473">
              <a:spAutoFit/>
            </a:bodyPr>
            <a:lstStyle>
              <a:lvl1pPr defTabSz="828675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828675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828675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82867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828675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800">
                  <a:latin typeface="Arial" panose="020B0604020202020204" pitchFamily="34" charset="0"/>
                  <a:ea typeface="Arial Unicode MS" pitchFamily="34" charset="-128"/>
                  <a:cs typeface="Arial" panose="020B0604020202020204" pitchFamily="34" charset="0"/>
                </a:rPr>
                <a:t>Gen</a:t>
              </a:r>
              <a:r>
                <a:rPr lang="tr-TR" altLang="zh-CN" sz="2800">
                  <a:latin typeface="Arial" panose="020B0604020202020204" pitchFamily="34" charset="0"/>
                  <a:ea typeface="Arial Unicode MS" pitchFamily="34" charset="-128"/>
                  <a:cs typeface="Arial" panose="020B0604020202020204" pitchFamily="34" charset="0"/>
                </a:rPr>
                <a:t>ç</a:t>
              </a:r>
              <a:r>
                <a:rPr lang="en-US" altLang="zh-CN" sz="2800">
                  <a:latin typeface="Arial" panose="020B0604020202020204" pitchFamily="34" charset="0"/>
                  <a:ea typeface="Arial Unicode MS" pitchFamily="34" charset="-128"/>
                  <a:cs typeface="Arial" panose="020B0604020202020204" pitchFamily="34" charset="0"/>
                </a:rPr>
                <a:t> İnsan</a:t>
              </a:r>
              <a:r>
                <a:rPr lang="en-US" altLang="zh-CN" sz="2200">
                  <a:latin typeface="Arial Unicode MS" pitchFamily="34" charset="-128"/>
                  <a:ea typeface="Arial Unicode MS" pitchFamily="34" charset="-128"/>
                  <a:cs typeface="Arial" panose="020B0604020202020204" pitchFamily="34" charset="0"/>
                </a:rPr>
                <a:t> </a:t>
              </a:r>
              <a:endParaRPr lang="en-GB" altLang="en-US" sz="2200">
                <a:latin typeface="Arial Unicode MS" pitchFamily="34" charset="-128"/>
                <a:ea typeface="Arial Unicode MS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5136" name="AutoShape 11"/>
            <p:cNvSpPr>
              <a:spLocks/>
            </p:cNvSpPr>
            <p:nvPr/>
          </p:nvSpPr>
          <p:spPr bwMode="auto">
            <a:xfrm rot="5400000" flipV="1">
              <a:off x="3598863" y="1089025"/>
              <a:ext cx="360362" cy="2016125"/>
            </a:xfrm>
            <a:prstGeom prst="leftBrace">
              <a:avLst>
                <a:gd name="adj1" fmla="val 46623"/>
                <a:gd name="adj2" fmla="val 50000"/>
              </a:avLst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tr-TR" altLang="tr-TR" sz="1800">
                <a:latin typeface="Arial" panose="020B0604020202020204" pitchFamily="34" charset="0"/>
              </a:endParaRPr>
            </a:p>
          </p:txBody>
        </p:sp>
        <p:sp>
          <p:nvSpPr>
            <p:cNvPr id="8204" name="Text Box 12"/>
            <p:cNvSpPr txBox="1">
              <a:spLocks noChangeArrowheads="1"/>
            </p:cNvSpPr>
            <p:nvPr/>
          </p:nvSpPr>
          <p:spPr bwMode="auto">
            <a:xfrm>
              <a:off x="2562225" y="1268413"/>
              <a:ext cx="2370138" cy="51438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82945" tIns="41473" rIns="82945" bIns="41473">
              <a:spAutoFit/>
            </a:bodyPr>
            <a:lstStyle/>
            <a:p>
              <a:pPr algn="ctr" defTabSz="828675">
                <a:defRPr/>
              </a:pPr>
              <a:r>
                <a:rPr lang="tr-TR" sz="28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Arial Unicode MS" pitchFamily="34" charset="-128"/>
                  <a:cs typeface="Arial" pitchFamily="34" charset="0"/>
                </a:rPr>
                <a:t>ERGEN</a:t>
              </a:r>
              <a:endParaRPr lang="en-GB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Arial Unicode MS" pitchFamily="34" charset="-128"/>
                <a:cs typeface="Arial" pitchFamily="34" charset="0"/>
              </a:endParaRPr>
            </a:p>
          </p:txBody>
        </p:sp>
        <p:sp>
          <p:nvSpPr>
            <p:cNvPr id="5138" name="Text Box 13"/>
            <p:cNvSpPr txBox="1">
              <a:spLocks noChangeArrowheads="1"/>
            </p:cNvSpPr>
            <p:nvPr/>
          </p:nvSpPr>
          <p:spPr bwMode="auto">
            <a:xfrm>
              <a:off x="5751513" y="3068638"/>
              <a:ext cx="481699" cy="422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945" tIns="41473" rIns="82945" bIns="41473">
              <a:spAutoFit/>
            </a:bodyPr>
            <a:lstStyle>
              <a:lvl1pPr defTabSz="828675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828675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828675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82867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828675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8286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tr-TR" sz="2200">
                  <a:latin typeface="Arial Unicode MS" pitchFamily="34" charset="-128"/>
                  <a:ea typeface="Arial Unicode MS" pitchFamily="34" charset="-128"/>
                  <a:cs typeface="Arial" panose="020B0604020202020204" pitchFamily="34" charset="0"/>
                </a:rPr>
                <a:t>24</a:t>
              </a:r>
            </a:p>
          </p:txBody>
        </p:sp>
        <p:sp>
          <p:nvSpPr>
            <p:cNvPr id="5139" name="Line 14"/>
            <p:cNvSpPr>
              <a:spLocks noChangeShapeType="1"/>
            </p:cNvSpPr>
            <p:nvPr/>
          </p:nvSpPr>
          <p:spPr bwMode="auto">
            <a:xfrm>
              <a:off x="2771775" y="2708275"/>
              <a:ext cx="0" cy="35877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140" name="Line 16"/>
            <p:cNvSpPr>
              <a:spLocks noChangeShapeType="1"/>
            </p:cNvSpPr>
            <p:nvPr/>
          </p:nvSpPr>
          <p:spPr bwMode="auto">
            <a:xfrm>
              <a:off x="539750" y="2924175"/>
              <a:ext cx="720090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141" name="Line 19"/>
            <p:cNvSpPr>
              <a:spLocks noChangeShapeType="1"/>
            </p:cNvSpPr>
            <p:nvPr/>
          </p:nvSpPr>
          <p:spPr bwMode="auto">
            <a:xfrm>
              <a:off x="3851275" y="2708275"/>
              <a:ext cx="0" cy="35877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142" name="Line 20"/>
            <p:cNvSpPr>
              <a:spLocks noChangeShapeType="1"/>
            </p:cNvSpPr>
            <p:nvPr/>
          </p:nvSpPr>
          <p:spPr bwMode="auto">
            <a:xfrm>
              <a:off x="4787900" y="2708275"/>
              <a:ext cx="0" cy="35877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143" name="Line 21"/>
            <p:cNvSpPr>
              <a:spLocks noChangeShapeType="1"/>
            </p:cNvSpPr>
            <p:nvPr/>
          </p:nvSpPr>
          <p:spPr bwMode="auto">
            <a:xfrm>
              <a:off x="6011863" y="2708275"/>
              <a:ext cx="0" cy="35877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5123" name="AutoShape 11"/>
          <p:cNvSpPr>
            <a:spLocks/>
          </p:cNvSpPr>
          <p:nvPr/>
        </p:nvSpPr>
        <p:spPr bwMode="auto">
          <a:xfrm rot="5400000" flipV="1">
            <a:off x="2357438" y="714375"/>
            <a:ext cx="357187" cy="3929063"/>
          </a:xfrm>
          <a:prstGeom prst="leftBrace">
            <a:avLst>
              <a:gd name="adj1" fmla="val 46648"/>
              <a:gd name="adj2" fmla="val 41991"/>
            </a:avLst>
          </a:prstGeom>
          <a:noFill/>
          <a:ln w="38100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tr-TR" altLang="tr-TR" sz="1800">
              <a:latin typeface="Arial" panose="020B0604020202020204" pitchFamily="34" charset="0"/>
            </a:endParaRPr>
          </a:p>
        </p:txBody>
      </p:sp>
      <p:sp>
        <p:nvSpPr>
          <p:cNvPr id="5124" name="Line 20"/>
          <p:cNvSpPr>
            <a:spLocks noChangeShapeType="1"/>
          </p:cNvSpPr>
          <p:nvPr/>
        </p:nvSpPr>
        <p:spPr bwMode="auto">
          <a:xfrm>
            <a:off x="4500563" y="2786063"/>
            <a:ext cx="0" cy="3587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125" name="Text Box 4"/>
          <p:cNvSpPr txBox="1">
            <a:spLocks noChangeArrowheads="1"/>
          </p:cNvSpPr>
          <p:nvPr/>
        </p:nvSpPr>
        <p:spPr bwMode="auto">
          <a:xfrm>
            <a:off x="4214813" y="3143250"/>
            <a:ext cx="481012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945" tIns="41473" rIns="82945" bIns="41473">
            <a:spAutoFit/>
          </a:bodyPr>
          <a:lstStyle>
            <a:lvl1pPr defTabSz="828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82867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828675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82867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8286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tr-TR" altLang="tr-TR" sz="220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" panose="020B0604020202020204" pitchFamily="34" charset="0"/>
              </a:rPr>
              <a:t>18</a:t>
            </a:r>
            <a:endParaRPr lang="en-GB" altLang="tr-TR" sz="2200">
              <a:solidFill>
                <a:schemeClr val="bg1"/>
              </a:solidFill>
              <a:latin typeface="Arial Unicode MS" pitchFamily="34" charset="-128"/>
              <a:ea typeface="Arial Unicode MS" pitchFamily="34" charset="-128"/>
              <a:cs typeface="Arial" panose="020B0604020202020204" pitchFamily="34" charset="0"/>
            </a:endParaRPr>
          </a:p>
        </p:txBody>
      </p:sp>
      <p:sp>
        <p:nvSpPr>
          <p:cNvPr id="5126" name="Text Box 12"/>
          <p:cNvSpPr txBox="1">
            <a:spLocks noChangeArrowheads="1"/>
          </p:cNvSpPr>
          <p:nvPr/>
        </p:nvSpPr>
        <p:spPr bwMode="auto">
          <a:xfrm>
            <a:off x="642938" y="1928813"/>
            <a:ext cx="2370137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defTabSz="828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82867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828675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82867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8286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tr-TR" altLang="en-US" sz="280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ÇOCUK</a:t>
            </a:r>
            <a:endParaRPr lang="en-GB" altLang="en-US" sz="2800"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8551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23850" y="266700"/>
            <a:ext cx="8229600" cy="990600"/>
          </a:xfrm>
        </p:spPr>
        <p:txBody>
          <a:bodyPr/>
          <a:lstStyle/>
          <a:p>
            <a:pPr algn="l" eaLnBrk="1" hangingPunct="1"/>
            <a:r>
              <a:rPr lang="tr-TR" altLang="en-US" dirty="0" smtClean="0">
                <a:solidFill>
                  <a:srgbClr val="C00000"/>
                </a:solidFill>
                <a:cs typeface="Times New Roman" panose="02020603050405020304" pitchFamily="18" charset="0"/>
              </a:rPr>
              <a:t>Çocu</a:t>
            </a:r>
            <a:r>
              <a:rPr lang="en-GB" altLang="en-US" dirty="0" smtClean="0">
                <a:solidFill>
                  <a:srgbClr val="C00000"/>
                </a:solidFill>
                <a:cs typeface="Times New Roman" panose="02020603050405020304" pitchFamily="18" charset="0"/>
              </a:rPr>
              <a:t>k </a:t>
            </a:r>
            <a:r>
              <a:rPr lang="en-GB" altLang="en-US" dirty="0" err="1" smtClean="0">
                <a:solidFill>
                  <a:srgbClr val="C00000"/>
                </a:solidFill>
                <a:cs typeface="Times New Roman" panose="02020603050405020304" pitchFamily="18" charset="0"/>
              </a:rPr>
              <a:t>Deyince</a:t>
            </a:r>
            <a:r>
              <a:rPr lang="en-GB" altLang="en-US" dirty="0" smtClean="0">
                <a:solidFill>
                  <a:srgbClr val="C00000"/>
                </a:solidFill>
                <a:cs typeface="Times New Roman" panose="02020603050405020304" pitchFamily="18" charset="0"/>
              </a:rPr>
              <a:t>… </a:t>
            </a:r>
            <a:endParaRPr lang="tr-TR" altLang="en-US" dirty="0" smtClean="0">
              <a:solidFill>
                <a:srgbClr val="C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1257300"/>
            <a:ext cx="8569325" cy="5113338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tr-TR" altLang="en-US" sz="2400" u="sng" dirty="0" smtClean="0"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tr-TR" altLang="en-US" sz="2400" u="sng" dirty="0" smtClean="0">
                <a:cs typeface="Times New Roman" panose="02020603050405020304" pitchFamily="18" charset="0"/>
              </a:rPr>
              <a:t>Sağlık açısından</a:t>
            </a:r>
            <a:r>
              <a:rPr lang="tr-TR" altLang="en-US" sz="2400" dirty="0" smtClean="0">
                <a:cs typeface="Times New Roman" panose="02020603050405020304" pitchFamily="18" charset="0"/>
              </a:rPr>
              <a:t> bakıldığında</a:t>
            </a:r>
            <a:endParaRPr lang="en-GB" altLang="en-US" sz="2400" dirty="0" smtClean="0"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tr-TR" altLang="en-US" sz="2400" dirty="0" smtClean="0"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GB" altLang="en-US" sz="2400" dirty="0" err="1" smtClean="0">
                <a:cs typeface="Times New Roman" panose="02020603050405020304" pitchFamily="18" charset="0"/>
              </a:rPr>
              <a:t>Kız</a:t>
            </a:r>
            <a:r>
              <a:rPr lang="en-GB" altLang="en-US" sz="2400" dirty="0" smtClean="0">
                <a:cs typeface="Times New Roman" panose="02020603050405020304" pitchFamily="18" charset="0"/>
              </a:rPr>
              <a:t> </a:t>
            </a:r>
            <a:r>
              <a:rPr lang="en-GB" altLang="en-US" sz="2400" dirty="0" err="1" smtClean="0">
                <a:cs typeface="Times New Roman" panose="02020603050405020304" pitchFamily="18" charset="0"/>
              </a:rPr>
              <a:t>ya</a:t>
            </a:r>
            <a:r>
              <a:rPr lang="en-GB" altLang="en-US" sz="2400" dirty="0" smtClean="0">
                <a:cs typeface="Times New Roman" panose="02020603050405020304" pitchFamily="18" charset="0"/>
              </a:rPr>
              <a:t> da </a:t>
            </a:r>
            <a:r>
              <a:rPr lang="en-GB" altLang="en-US" sz="2400" dirty="0" err="1" smtClean="0">
                <a:cs typeface="Times New Roman" panose="02020603050405020304" pitchFamily="18" charset="0"/>
              </a:rPr>
              <a:t>erkek</a:t>
            </a:r>
            <a:r>
              <a:rPr lang="en-GB" altLang="en-US" sz="2400" dirty="0" smtClean="0">
                <a:cs typeface="Times New Roman" panose="02020603050405020304" pitchFamily="18" charset="0"/>
              </a:rPr>
              <a:t> </a:t>
            </a:r>
            <a:r>
              <a:rPr lang="en-GB" altLang="en-US" sz="2400" dirty="0" err="1" smtClean="0">
                <a:cs typeface="Times New Roman" panose="02020603050405020304" pitchFamily="18" charset="0"/>
              </a:rPr>
              <a:t>çocuğu</a:t>
            </a:r>
            <a:r>
              <a:rPr lang="en-GB" altLang="en-US" sz="2400" dirty="0" smtClean="0">
                <a:cs typeface="Times New Roman" panose="02020603050405020304" pitchFamily="18" charset="0"/>
              </a:rPr>
              <a:t> </a:t>
            </a:r>
            <a:r>
              <a:rPr lang="en-GB" altLang="en-US" sz="2400" dirty="0" err="1" smtClean="0">
                <a:cs typeface="Times New Roman" panose="02020603050405020304" pitchFamily="18" charset="0"/>
              </a:rPr>
              <a:t>olsun</a:t>
            </a:r>
            <a:r>
              <a:rPr lang="en-GB" altLang="en-US" sz="2400" dirty="0" smtClean="0">
                <a:cs typeface="Times New Roman" panose="02020603050405020304" pitchFamily="18" charset="0"/>
              </a:rPr>
              <a:t> ; </a:t>
            </a:r>
            <a:r>
              <a:rPr lang="tr-TR" altLang="en-US" sz="2400" dirty="0" smtClean="0">
                <a:cs typeface="Times New Roman" panose="02020603050405020304" pitchFamily="18" charset="0"/>
              </a:rPr>
              <a:t>Doğumdan </a:t>
            </a:r>
            <a:r>
              <a:rPr lang="tr-TR" altLang="en-US" sz="2400" b="1" dirty="0" smtClean="0">
                <a:cs typeface="Times New Roman" panose="02020603050405020304" pitchFamily="18" charset="0"/>
              </a:rPr>
              <a:t>20 yaşa </a:t>
            </a:r>
            <a:r>
              <a:rPr lang="tr-TR" altLang="en-US" sz="2400" dirty="0" smtClean="0">
                <a:cs typeface="Times New Roman" panose="02020603050405020304" pitchFamily="18" charset="0"/>
              </a:rPr>
              <a:t>kadar olan dönem, bazı kaynaklara göre ise </a:t>
            </a:r>
            <a:r>
              <a:rPr lang="tr-TR" altLang="en-US" sz="2400" b="1" dirty="0" smtClean="0">
                <a:cs typeface="Times New Roman" panose="02020603050405020304" pitchFamily="18" charset="0"/>
              </a:rPr>
              <a:t>24 yaşına </a:t>
            </a:r>
            <a:r>
              <a:rPr lang="tr-TR" altLang="en-US" sz="2400" dirty="0" smtClean="0">
                <a:cs typeface="Times New Roman" panose="02020603050405020304" pitchFamily="18" charset="0"/>
              </a:rPr>
              <a:t>kadar </a:t>
            </a:r>
            <a:r>
              <a:rPr lang="en-GB" altLang="en-US" sz="2400" b="1" dirty="0" err="1" smtClean="0">
                <a:cs typeface="Times New Roman" panose="02020603050405020304" pitchFamily="18" charset="0"/>
              </a:rPr>
              <a:t>yetişkinlik</a:t>
            </a:r>
            <a:r>
              <a:rPr lang="en-GB" altLang="en-US" sz="2400" b="1" dirty="0" smtClean="0">
                <a:cs typeface="Times New Roman" panose="02020603050405020304" pitchFamily="18" charset="0"/>
              </a:rPr>
              <a:t> </a:t>
            </a:r>
            <a:r>
              <a:rPr lang="en-GB" altLang="en-US" sz="2400" b="1" dirty="0" err="1" smtClean="0">
                <a:cs typeface="Times New Roman" panose="02020603050405020304" pitchFamily="18" charset="0"/>
              </a:rPr>
              <a:t>öncesi</a:t>
            </a:r>
            <a:r>
              <a:rPr lang="tr-TR" altLang="en-US" sz="2400" b="1" dirty="0" smtClean="0">
                <a:cs typeface="Times New Roman" panose="02020603050405020304" pitchFamily="18" charset="0"/>
              </a:rPr>
              <a:t> dönem </a:t>
            </a:r>
            <a:r>
              <a:rPr lang="tr-TR" altLang="en-US" sz="2400" dirty="0" smtClean="0">
                <a:cs typeface="Times New Roman" panose="02020603050405020304" pitchFamily="18" charset="0"/>
              </a:rPr>
              <a:t>olarak tanımlanmaktadır.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tr-TR" altLang="en-US" sz="2400" dirty="0" smtClean="0"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tr-TR" altLang="en-US" sz="2400" dirty="0" smtClean="0">
                <a:cs typeface="Times New Roman" panose="02020603050405020304" pitchFamily="18" charset="0"/>
              </a:rPr>
              <a:t>Haklar açısından bakıldığında</a:t>
            </a:r>
            <a:endParaRPr lang="en-GB" altLang="en-US" sz="2400" dirty="0" smtClean="0"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tr-TR" altLang="en-US" sz="2400" dirty="0" smtClean="0"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tr-TR" altLang="en-US" sz="2400" dirty="0" smtClean="0">
                <a:cs typeface="Times New Roman" panose="02020603050405020304" pitchFamily="18" charset="0"/>
              </a:rPr>
              <a:t>Çocuk hakları sözleşmesinin 1. maddesinde “Çocuklara uygulanan kanunlar çerçevesinde birey 18 yaşına kadar çocuk sayılır” denilmektedir. </a:t>
            </a:r>
          </a:p>
        </p:txBody>
      </p:sp>
    </p:spTree>
    <p:extLst>
      <p:ext uri="{BB962C8B-B14F-4D97-AF65-F5344CB8AC3E}">
        <p14:creationId xmlns:p14="http://schemas.microsoft.com/office/powerpoint/2010/main" val="30091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 idx="4294967295"/>
          </p:nvPr>
        </p:nvSpPr>
        <p:spPr>
          <a:xfrm>
            <a:off x="0" y="260648"/>
            <a:ext cx="8229600" cy="1371600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GB" altLang="tr-TR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Çocukluktan</a:t>
            </a:r>
            <a:r>
              <a:rPr lang="en-GB" altLang="tr-TR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,</a:t>
            </a:r>
            <a:r>
              <a:rPr lang="en-GB" altLang="tr-TR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Yetişkinliğe..</a:t>
            </a:r>
            <a:r>
              <a:rPr lang="en-GB" altLang="tr-TR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en-GB" altLang="tr-TR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endParaRPr lang="tr-TR" altLang="tr-TR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2291" name="2 İçerik Yer Tutucusu"/>
          <p:cNvSpPr>
            <a:spLocks noGrp="1"/>
          </p:cNvSpPr>
          <p:nvPr>
            <p:ph idx="4294967295"/>
          </p:nvPr>
        </p:nvSpPr>
        <p:spPr>
          <a:xfrm>
            <a:off x="467544" y="2420888"/>
            <a:ext cx="8064500" cy="2952750"/>
          </a:xfrm>
          <a:ln w="76200" cmpd="tri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tr-TR" altLang="tr-TR" dirty="0" smtClean="0">
                <a:solidFill>
                  <a:srgbClr val="FFCC00"/>
                </a:solidFill>
              </a:rPr>
              <a:t>12 yaş:   </a:t>
            </a:r>
            <a:r>
              <a:rPr lang="tr-TR" altLang="tr-TR" dirty="0" smtClean="0"/>
              <a:t>Büyümenin hızlanması</a:t>
            </a:r>
          </a:p>
          <a:p>
            <a:pPr eaLnBrk="1" hangingPunct="1"/>
            <a:r>
              <a:rPr lang="tr-TR" altLang="tr-TR" dirty="0" smtClean="0">
                <a:solidFill>
                  <a:srgbClr val="475A8D"/>
                </a:solidFill>
              </a:rPr>
              <a:t>9-13 yaş: </a:t>
            </a:r>
            <a:r>
              <a:rPr lang="tr-TR" altLang="tr-TR" dirty="0" smtClean="0"/>
              <a:t>İlk adetin görülmesi</a:t>
            </a:r>
          </a:p>
          <a:p>
            <a:pPr eaLnBrk="1" hangingPunct="1"/>
            <a:r>
              <a:rPr lang="tr-TR" altLang="tr-TR" dirty="0" smtClean="0">
                <a:solidFill>
                  <a:srgbClr val="964305"/>
                </a:solidFill>
              </a:rPr>
              <a:t>14-15 yaş</a:t>
            </a:r>
            <a:r>
              <a:rPr lang="tr-TR" altLang="tr-TR" dirty="0" smtClean="0"/>
              <a:t>:    Adetlerin düzene girmesi</a:t>
            </a:r>
          </a:p>
          <a:p>
            <a:pPr eaLnBrk="1" hangingPunct="1"/>
            <a:r>
              <a:rPr lang="tr-TR" altLang="tr-TR" dirty="0" smtClean="0">
                <a:solidFill>
                  <a:srgbClr val="84AA33"/>
                </a:solidFill>
              </a:rPr>
              <a:t>17-18 yaş:    </a:t>
            </a:r>
            <a:r>
              <a:rPr lang="tr-TR" altLang="tr-TR" dirty="0" smtClean="0"/>
              <a:t>Rahim gelişiminin tamamlanması</a:t>
            </a:r>
          </a:p>
          <a:p>
            <a:pPr eaLnBrk="1" hangingPunct="1"/>
            <a:r>
              <a:rPr lang="tr-TR" altLang="tr-TR" dirty="0" smtClean="0">
                <a:solidFill>
                  <a:srgbClr val="FF0000"/>
                </a:solidFill>
              </a:rPr>
              <a:t>19-20 yaşlar:    </a:t>
            </a:r>
            <a:r>
              <a:rPr lang="tr-TR" altLang="tr-TR" dirty="0" smtClean="0"/>
              <a:t>Yumurtalıkların gelişimini  tamamlaması </a:t>
            </a:r>
          </a:p>
        </p:txBody>
      </p:sp>
    </p:spTree>
    <p:extLst>
      <p:ext uri="{BB962C8B-B14F-4D97-AF65-F5344CB8AC3E}">
        <p14:creationId xmlns:p14="http://schemas.microsoft.com/office/powerpoint/2010/main" val="2327635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 idx="4294967295"/>
          </p:nvPr>
        </p:nvSpPr>
        <p:spPr>
          <a:xfrm>
            <a:off x="0" y="457200"/>
            <a:ext cx="8229600" cy="1371600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GB" altLang="tr-TR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Çocukluktan,Yetişkinliğe..</a:t>
            </a:r>
            <a:br>
              <a:rPr lang="en-GB" altLang="tr-TR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endParaRPr lang="tr-TR" altLang="tr-TR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4339" name="2 İçerik Yer Tutucusu"/>
          <p:cNvSpPr>
            <a:spLocks noGrp="1"/>
          </p:cNvSpPr>
          <p:nvPr>
            <p:ph idx="4294967295"/>
          </p:nvPr>
        </p:nvSpPr>
        <p:spPr>
          <a:xfrm>
            <a:off x="539552" y="2132856"/>
            <a:ext cx="8064500" cy="2952750"/>
          </a:xfrm>
          <a:ln w="76200" cmpd="tri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tr-TR" altLang="tr-TR" dirty="0" smtClean="0">
                <a:solidFill>
                  <a:srgbClr val="FFCC00"/>
                </a:solidFill>
              </a:rPr>
              <a:t>10-13 yaşlar:   </a:t>
            </a:r>
            <a:r>
              <a:rPr lang="tr-TR" altLang="tr-TR" dirty="0" smtClean="0"/>
              <a:t>Testisler (haya-torba) büyür</a:t>
            </a:r>
          </a:p>
          <a:p>
            <a:pPr eaLnBrk="1" hangingPunct="1"/>
            <a:r>
              <a:rPr lang="tr-TR" altLang="tr-TR" dirty="0" smtClean="0">
                <a:solidFill>
                  <a:srgbClr val="475A8D"/>
                </a:solidFill>
              </a:rPr>
              <a:t>10-14 yaşlar: </a:t>
            </a:r>
            <a:r>
              <a:rPr lang="tr-TR" altLang="tr-TR" dirty="0" smtClean="0"/>
              <a:t>Penis büyür</a:t>
            </a:r>
          </a:p>
          <a:p>
            <a:pPr eaLnBrk="1" hangingPunct="1"/>
            <a:r>
              <a:rPr lang="tr-TR" altLang="tr-TR" dirty="0" smtClean="0">
                <a:solidFill>
                  <a:srgbClr val="FF0000"/>
                </a:solidFill>
              </a:rPr>
              <a:t>Islak rüya </a:t>
            </a:r>
            <a:r>
              <a:rPr lang="tr-TR" altLang="tr-TR" dirty="0" smtClean="0"/>
              <a:t>görülür.</a:t>
            </a:r>
          </a:p>
          <a:p>
            <a:pPr eaLnBrk="1" hangingPunct="1"/>
            <a:r>
              <a:rPr lang="tr-TR" altLang="tr-TR" dirty="0" smtClean="0"/>
              <a:t>Ses kalınlaşır</a:t>
            </a:r>
            <a:endParaRPr lang="en-GB" altLang="tr-TR" dirty="0" smtClean="0"/>
          </a:p>
          <a:p>
            <a:pPr eaLnBrk="1" hangingPunct="1"/>
            <a:r>
              <a:rPr lang="tr-TR" altLang="tr-TR" dirty="0">
                <a:solidFill>
                  <a:srgbClr val="84AA33"/>
                </a:solidFill>
              </a:rPr>
              <a:t>17-18 yaş:    </a:t>
            </a:r>
            <a:r>
              <a:rPr lang="en-GB" altLang="tr-TR" dirty="0" smtClean="0"/>
              <a:t>Testis</a:t>
            </a:r>
            <a:r>
              <a:rPr lang="tr-TR" altLang="tr-TR" dirty="0" smtClean="0"/>
              <a:t> </a:t>
            </a:r>
            <a:r>
              <a:rPr lang="tr-TR" altLang="tr-TR" dirty="0"/>
              <a:t>gelişiminin </a:t>
            </a:r>
            <a:r>
              <a:rPr lang="tr-TR" altLang="tr-TR" dirty="0" smtClean="0"/>
              <a:t>tamamlanması</a:t>
            </a:r>
            <a:endParaRPr lang="en-GB" altLang="tr-TR" dirty="0" smtClean="0"/>
          </a:p>
          <a:p>
            <a:pPr eaLnBrk="1" hangingPunct="1"/>
            <a:r>
              <a:rPr lang="tr-TR" altLang="tr-TR" dirty="0">
                <a:solidFill>
                  <a:srgbClr val="FF0000"/>
                </a:solidFill>
              </a:rPr>
              <a:t>19-20 yaşlar:    </a:t>
            </a:r>
            <a:r>
              <a:rPr lang="en-GB" altLang="tr-TR" dirty="0" err="1" smtClean="0"/>
              <a:t>Prostat</a:t>
            </a:r>
            <a:r>
              <a:rPr lang="en-GB" altLang="tr-TR" dirty="0" smtClean="0"/>
              <a:t>, sperm </a:t>
            </a:r>
            <a:r>
              <a:rPr lang="en-GB" altLang="tr-TR" dirty="0" err="1" smtClean="0"/>
              <a:t>hücresi</a:t>
            </a:r>
            <a:r>
              <a:rPr lang="tr-TR" altLang="tr-TR" dirty="0" smtClean="0"/>
              <a:t> </a:t>
            </a:r>
            <a:r>
              <a:rPr lang="tr-TR" altLang="tr-TR" dirty="0"/>
              <a:t>gelişimini  tamamlaması </a:t>
            </a:r>
          </a:p>
          <a:p>
            <a:pPr eaLnBrk="1" hangingPunct="1"/>
            <a:endParaRPr lang="en-GB" altLang="tr-TR" dirty="0" smtClean="0"/>
          </a:p>
          <a:p>
            <a:pPr eaLnBrk="1" hangingPunct="1"/>
            <a:endParaRPr lang="tr-TR" altLang="tr-TR" dirty="0"/>
          </a:p>
          <a:p>
            <a:pPr eaLnBrk="1" hangingPunct="1"/>
            <a:endParaRPr lang="tr-TR" altLang="tr-TR" dirty="0" smtClean="0"/>
          </a:p>
        </p:txBody>
      </p:sp>
    </p:spTree>
    <p:extLst>
      <p:ext uri="{BB962C8B-B14F-4D97-AF65-F5344CB8AC3E}">
        <p14:creationId xmlns:p14="http://schemas.microsoft.com/office/powerpoint/2010/main" val="325581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683568" y="1628799"/>
            <a:ext cx="3659832" cy="27479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tr-TR"/>
          </a:p>
        </p:txBody>
      </p:sp>
      <p:sp>
        <p:nvSpPr>
          <p:cNvPr id="57347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043608" y="212725"/>
            <a:ext cx="4073525" cy="54927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altLang="tr-TR" sz="3200" dirty="0">
                <a:solidFill>
                  <a:srgbClr val="A50021"/>
                </a:solidFill>
              </a:rPr>
              <a:t>Beyin Gelişimi</a:t>
            </a:r>
          </a:p>
        </p:txBody>
      </p:sp>
      <p:sp>
        <p:nvSpPr>
          <p:cNvPr id="15364" name="Rectangle 6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787900" y="1524000"/>
            <a:ext cx="4038600" cy="4876800"/>
          </a:xfrm>
          <a:ln w="76200" cmpd="tri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tr-TR" altLang="tr-TR" sz="1900" dirty="0" smtClean="0"/>
          </a:p>
          <a:p>
            <a:pPr eaLnBrk="1" hangingPunct="1">
              <a:lnSpc>
                <a:spcPct val="80000"/>
              </a:lnSpc>
            </a:pPr>
            <a:r>
              <a:rPr lang="tr-TR" altLang="tr-TR" sz="1900" dirty="0" smtClean="0"/>
              <a:t>Davranışları düzenleyen beynin ön kısmıdır ve en büyük beyin bölümüdür. </a:t>
            </a:r>
            <a:r>
              <a:rPr lang="tr-TR" altLang="tr-TR" sz="1900" dirty="0" smtClean="0">
                <a:solidFill>
                  <a:srgbClr val="A50021"/>
                </a:solidFill>
              </a:rPr>
              <a:t>Bu bölümün gelişimi 18-20 yaşları arasında tamamlanır.</a:t>
            </a:r>
          </a:p>
          <a:p>
            <a:pPr eaLnBrk="1" hangingPunct="1">
              <a:lnSpc>
                <a:spcPct val="80000"/>
              </a:lnSpc>
            </a:pPr>
            <a:endParaRPr lang="tr-TR" altLang="tr-TR" sz="1900" dirty="0" smtClean="0">
              <a:solidFill>
                <a:srgbClr val="A50021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tr-TR" altLang="tr-TR" sz="1900" dirty="0" smtClean="0">
                <a:solidFill>
                  <a:srgbClr val="A50021"/>
                </a:solidFill>
              </a:rPr>
              <a:t>11-18 yaşları arasında beyin yeniden yapılanır. Bu süreçte duygular ve davranışlar değişir.</a:t>
            </a:r>
          </a:p>
          <a:p>
            <a:pPr eaLnBrk="1" hangingPunct="1">
              <a:lnSpc>
                <a:spcPct val="80000"/>
              </a:lnSpc>
            </a:pPr>
            <a:r>
              <a:rPr lang="en-GB" altLang="tr-TR" sz="1900" dirty="0" err="1" smtClean="0">
                <a:solidFill>
                  <a:srgbClr val="A50021"/>
                </a:solidFill>
              </a:rPr>
              <a:t>Cinsel</a:t>
            </a:r>
            <a:r>
              <a:rPr lang="en-GB" altLang="tr-TR" sz="1900" dirty="0" smtClean="0">
                <a:solidFill>
                  <a:srgbClr val="A50021"/>
                </a:solidFill>
              </a:rPr>
              <a:t>  </a:t>
            </a:r>
            <a:r>
              <a:rPr lang="en-GB" altLang="tr-TR" sz="1900" dirty="0" err="1" smtClean="0">
                <a:solidFill>
                  <a:srgbClr val="A50021"/>
                </a:solidFill>
              </a:rPr>
              <a:t>merak</a:t>
            </a:r>
            <a:r>
              <a:rPr lang="en-GB" altLang="tr-TR" sz="1900" dirty="0" smtClean="0">
                <a:solidFill>
                  <a:srgbClr val="A50021"/>
                </a:solidFill>
              </a:rPr>
              <a:t>, </a:t>
            </a:r>
            <a:r>
              <a:rPr lang="en-GB" altLang="tr-TR" sz="1900" dirty="0" err="1" smtClean="0">
                <a:solidFill>
                  <a:srgbClr val="A50021"/>
                </a:solidFill>
              </a:rPr>
              <a:t>öğrenme</a:t>
            </a:r>
            <a:r>
              <a:rPr lang="en-GB" altLang="tr-TR" sz="1900" dirty="0" smtClean="0">
                <a:solidFill>
                  <a:srgbClr val="A50021"/>
                </a:solidFill>
              </a:rPr>
              <a:t>, </a:t>
            </a:r>
            <a:r>
              <a:rPr lang="en-GB" altLang="tr-TR" sz="1900" dirty="0" err="1" smtClean="0">
                <a:solidFill>
                  <a:srgbClr val="A50021"/>
                </a:solidFill>
              </a:rPr>
              <a:t>süreci</a:t>
            </a:r>
            <a:r>
              <a:rPr lang="en-GB" altLang="tr-TR" sz="1900" dirty="0" smtClean="0">
                <a:solidFill>
                  <a:srgbClr val="A50021"/>
                </a:solidFill>
              </a:rPr>
              <a:t> </a:t>
            </a:r>
            <a:r>
              <a:rPr lang="tr-TR" altLang="tr-TR" sz="1900" dirty="0" smtClean="0">
                <a:solidFill>
                  <a:srgbClr val="A50021"/>
                </a:solidFill>
              </a:rPr>
              <a:t>(evlilik isteği değildir).</a:t>
            </a:r>
          </a:p>
          <a:p>
            <a:pPr eaLnBrk="1" hangingPunct="1">
              <a:lnSpc>
                <a:spcPct val="80000"/>
              </a:lnSpc>
            </a:pPr>
            <a:r>
              <a:rPr lang="tr-TR" altLang="tr-TR" sz="1900" dirty="0" smtClean="0">
                <a:solidFill>
                  <a:srgbClr val="A50021"/>
                </a:solidFill>
              </a:rPr>
              <a:t>Arkadaş çevresi ön plana geçer.</a:t>
            </a:r>
          </a:p>
          <a:p>
            <a:pPr eaLnBrk="1" hangingPunct="1">
              <a:lnSpc>
                <a:spcPct val="80000"/>
              </a:lnSpc>
            </a:pPr>
            <a:r>
              <a:rPr lang="tr-TR" altLang="tr-TR" sz="1900" dirty="0" smtClean="0">
                <a:solidFill>
                  <a:srgbClr val="A50021"/>
                </a:solidFill>
              </a:rPr>
              <a:t>Sürekli stres durumu gözlenebilir.</a:t>
            </a:r>
          </a:p>
          <a:p>
            <a:pPr eaLnBrk="1" hangingPunct="1">
              <a:lnSpc>
                <a:spcPct val="80000"/>
              </a:lnSpc>
            </a:pPr>
            <a:r>
              <a:rPr lang="tr-TR" altLang="tr-TR" sz="1900" dirty="0" smtClean="0">
                <a:solidFill>
                  <a:srgbClr val="A50021"/>
                </a:solidFill>
              </a:rPr>
              <a:t>Aile içi çatışmalar yaşanabilir.</a:t>
            </a:r>
          </a:p>
          <a:p>
            <a:pPr eaLnBrk="1" hangingPunct="1">
              <a:lnSpc>
                <a:spcPct val="80000"/>
              </a:lnSpc>
            </a:pPr>
            <a:endParaRPr lang="tr-TR" altLang="tr-TR" sz="1900" dirty="0" smtClean="0">
              <a:solidFill>
                <a:srgbClr val="A50021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tr-TR" altLang="tr-TR" sz="1900" dirty="0" smtClean="0">
                <a:solidFill>
                  <a:srgbClr val="A50021"/>
                </a:solidFill>
              </a:rPr>
              <a:t>‘Sevgi, ilgi, hoşgörü, birlikte karar almak, eğitimini desteklemek çok önemlidir’</a:t>
            </a:r>
          </a:p>
          <a:p>
            <a:pPr eaLnBrk="1" hangingPunct="1">
              <a:lnSpc>
                <a:spcPct val="80000"/>
              </a:lnSpc>
            </a:pPr>
            <a:endParaRPr lang="tr-TR" altLang="tr-TR" sz="1900" dirty="0" smtClean="0"/>
          </a:p>
          <a:p>
            <a:pPr eaLnBrk="1" hangingPunct="1">
              <a:lnSpc>
                <a:spcPct val="80000"/>
              </a:lnSpc>
            </a:pPr>
            <a:endParaRPr lang="tr-TR" altLang="tr-TR" sz="2200" b="1" dirty="0" smtClean="0">
              <a:solidFill>
                <a:srgbClr val="A50021"/>
              </a:solidFill>
            </a:endParaRPr>
          </a:p>
        </p:txBody>
      </p:sp>
      <p:sp>
        <p:nvSpPr>
          <p:cNvPr id="15365" name="Rectangle 8"/>
          <p:cNvSpPr>
            <a:spLocks noChangeArrowheads="1"/>
          </p:cNvSpPr>
          <p:nvPr/>
        </p:nvSpPr>
        <p:spPr bwMode="auto">
          <a:xfrm>
            <a:off x="533400" y="4869160"/>
            <a:ext cx="3657600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800" dirty="0">
                <a:solidFill>
                  <a:srgbClr val="A50021"/>
                </a:solidFill>
                <a:latin typeface="Arial" panose="020B0604020202020204" pitchFamily="34" charset="0"/>
              </a:rPr>
              <a:t>–Ön kısım:</a:t>
            </a:r>
            <a:r>
              <a:rPr lang="tr-TR" altLang="tr-TR" sz="1800" dirty="0">
                <a:solidFill>
                  <a:schemeClr val="tx1"/>
                </a:solidFill>
                <a:latin typeface="Arial" panose="020B0604020202020204" pitchFamily="34" charset="0"/>
              </a:rPr>
              <a:t> Bilinçli düşünme, sorun çözme, dikkat, hafıza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800" dirty="0">
                <a:solidFill>
                  <a:srgbClr val="A50021"/>
                </a:solidFill>
                <a:latin typeface="Arial" panose="020B0604020202020204" pitchFamily="34" charset="0"/>
              </a:rPr>
              <a:t>–Yan kısım:</a:t>
            </a:r>
            <a:r>
              <a:rPr lang="tr-TR" altLang="tr-TR" sz="1800" dirty="0">
                <a:solidFill>
                  <a:schemeClr val="tx1"/>
                </a:solidFill>
                <a:latin typeface="Arial" panose="020B0604020202020204" pitchFamily="34" charset="0"/>
              </a:rPr>
              <a:t> Duygular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800" dirty="0">
                <a:solidFill>
                  <a:srgbClr val="A50021"/>
                </a:solidFill>
                <a:latin typeface="Arial" panose="020B0604020202020204" pitchFamily="34" charset="0"/>
              </a:rPr>
              <a:t>–Arka baş kısmı:</a:t>
            </a:r>
            <a:r>
              <a:rPr lang="tr-TR" altLang="tr-TR" sz="1800" dirty="0">
                <a:solidFill>
                  <a:schemeClr val="tx1"/>
                </a:solidFill>
                <a:latin typeface="Arial" panose="020B0604020202020204" pitchFamily="34" charset="0"/>
              </a:rPr>
              <a:t> Görme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800" dirty="0">
                <a:solidFill>
                  <a:srgbClr val="A50021"/>
                </a:solidFill>
                <a:latin typeface="Arial" panose="020B0604020202020204" pitchFamily="34" charset="0"/>
              </a:rPr>
              <a:t>–Şakak kısmı:</a:t>
            </a:r>
            <a:r>
              <a:rPr lang="tr-TR" altLang="tr-TR" sz="1800" dirty="0">
                <a:solidFill>
                  <a:schemeClr val="tx1"/>
                </a:solidFill>
                <a:latin typeface="Arial" panose="020B0604020202020204" pitchFamily="34" charset="0"/>
              </a:rPr>
              <a:t> Duyma, konuşma,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800" dirty="0">
                <a:solidFill>
                  <a:srgbClr val="A50021"/>
                </a:solidFill>
                <a:latin typeface="Arial" panose="020B0604020202020204" pitchFamily="34" charset="0"/>
              </a:rPr>
              <a:t>–Beyincik:</a:t>
            </a:r>
            <a:r>
              <a:rPr lang="tr-TR" altLang="tr-TR" sz="1800" dirty="0">
                <a:solidFill>
                  <a:schemeClr val="tx1"/>
                </a:solidFill>
                <a:latin typeface="Arial" panose="020B0604020202020204" pitchFamily="34" charset="0"/>
              </a:rPr>
              <a:t> Hareket ve denge</a:t>
            </a:r>
          </a:p>
        </p:txBody>
      </p:sp>
      <p:pic>
        <p:nvPicPr>
          <p:cNvPr id="1536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1260298"/>
            <a:ext cx="40386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9175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8700"/>
      </a:accent1>
      <a:accent2>
        <a:srgbClr val="7898B8"/>
      </a:accent2>
      <a:accent3>
        <a:srgbClr val="FFFFFF"/>
      </a:accent3>
      <a:accent4>
        <a:srgbClr val="000000"/>
      </a:accent4>
      <a:accent5>
        <a:srgbClr val="FFC3AA"/>
      </a:accent5>
      <a:accent6>
        <a:srgbClr val="6C89A6"/>
      </a:accent6>
      <a:hlink>
        <a:srgbClr val="FFD939"/>
      </a:hlink>
      <a:folHlink>
        <a:srgbClr val="9EC7E0"/>
      </a:folHlink>
    </a:clrScheme>
    <a:fontScheme name="Blank Presentation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8700"/>
        </a:accent1>
        <a:accent2>
          <a:srgbClr val="3A80AE"/>
        </a:accent2>
        <a:accent3>
          <a:srgbClr val="FFFFFF"/>
        </a:accent3>
        <a:accent4>
          <a:srgbClr val="000000"/>
        </a:accent4>
        <a:accent5>
          <a:srgbClr val="FFC3AA"/>
        </a:accent5>
        <a:accent6>
          <a:srgbClr val="34739D"/>
        </a:accent6>
        <a:hlink>
          <a:srgbClr val="FFD939"/>
        </a:hlink>
        <a:folHlink>
          <a:srgbClr val="9EC7E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2757</TotalTime>
  <Words>1055</Words>
  <Application>Microsoft Office PowerPoint</Application>
  <PresentationFormat>On-screen Show (4:3)</PresentationFormat>
  <Paragraphs>206</Paragraphs>
  <Slides>27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</vt:lpstr>
      <vt:lpstr>Arial Unicode MS</vt:lpstr>
      <vt:lpstr>Candara</vt:lpstr>
      <vt:lpstr>Symbol</vt:lpstr>
      <vt:lpstr>Tahoma</vt:lpstr>
      <vt:lpstr>Times</vt:lpstr>
      <vt:lpstr>Times New Roman</vt:lpstr>
      <vt:lpstr>Wingdings</vt:lpstr>
      <vt:lpstr>Blank Presentation</vt:lpstr>
      <vt:lpstr>PowerPoint Presentation</vt:lpstr>
      <vt:lpstr>ÇOCUK…..</vt:lpstr>
      <vt:lpstr>Çocuk Yaşta Evlilik…</vt:lpstr>
      <vt:lpstr>ULUSLARARASI  ve ULUSAL DÜZENLEMELER</vt:lpstr>
      <vt:lpstr>PowerPoint Presentation</vt:lpstr>
      <vt:lpstr>Çocuk Deyince… </vt:lpstr>
      <vt:lpstr>Çocukluktan,Yetişkinliğe.. </vt:lpstr>
      <vt:lpstr>Çocukluktan,Yetişkinliğe.. </vt:lpstr>
      <vt:lpstr>Beyin Gelişimi</vt:lpstr>
      <vt:lpstr>Ergenlikte psikolojik değişiklikler</vt:lpstr>
      <vt:lpstr>Değişim, Gelişim ve Çocuklar</vt:lpstr>
      <vt:lpstr>ERKEN YAŞTAKİ GEBELİKLERİN SAĞLIK RİSKLERİ VAR MI?</vt:lpstr>
      <vt:lpstr>PowerPoint Presentation</vt:lpstr>
      <vt:lpstr>PowerPoint Presentation</vt:lpstr>
      <vt:lpstr>PowerPoint Presentation</vt:lpstr>
      <vt:lpstr> Çocuk Yaşta Evlenmek  </vt:lpstr>
      <vt:lpstr>ERKEN YAŞTAKİ GEBELİKLERİN RİSKLERİ</vt:lpstr>
      <vt:lpstr>Sağlık sorunları</vt:lpstr>
      <vt:lpstr>Erken evlilik ve cinsel şiddet(*)</vt:lpstr>
      <vt:lpstr>19 yaşın altındaki gebelerde; </vt:lpstr>
      <vt:lpstr> Çocuk Yaşta Annelik ve Çocuk  </vt:lpstr>
      <vt:lpstr> Çocuk Yaşta Annelik ve Çocuk </vt:lpstr>
      <vt:lpstr> Çocuk Yaşta Annelik ve Çocuk </vt:lpstr>
      <vt:lpstr>Çocuk Yaşta Babalık ve Çocuk</vt:lpstr>
      <vt:lpstr> Son söz.. </vt:lpstr>
      <vt:lpstr>PowerPoint Presentation</vt:lpstr>
      <vt:lpstr>PowerPoint Presentation</vt:lpstr>
    </vt:vector>
  </TitlesOfParts>
  <Company>Real Design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Jurgen</dc:creator>
  <cp:lastModifiedBy>Gokhan Yildirimkaya</cp:lastModifiedBy>
  <cp:revision>249</cp:revision>
  <dcterms:created xsi:type="dcterms:W3CDTF">2002-10-21T14:10:48Z</dcterms:created>
  <dcterms:modified xsi:type="dcterms:W3CDTF">2017-10-12T06:08:48Z</dcterms:modified>
</cp:coreProperties>
</file>