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85" r:id="rId2"/>
    <p:sldId id="282" r:id="rId3"/>
    <p:sldId id="283" r:id="rId4"/>
    <p:sldId id="281" r:id="rId5"/>
    <p:sldId id="280" r:id="rId6"/>
    <p:sldId id="288" r:id="rId7"/>
    <p:sldId id="279" r:id="rId8"/>
    <p:sldId id="264" r:id="rId9"/>
    <p:sldId id="265" r:id="rId10"/>
    <p:sldId id="266" r:id="rId11"/>
    <p:sldId id="267" r:id="rId12"/>
    <p:sldId id="268" r:id="rId13"/>
    <p:sldId id="269" r:id="rId14"/>
    <p:sldId id="270" r:id="rId15"/>
    <p:sldId id="271" r:id="rId16"/>
    <p:sldId id="272" r:id="rId17"/>
    <p:sldId id="284" r:id="rId18"/>
    <p:sldId id="293" r:id="rId19"/>
    <p:sldId id="273" r:id="rId20"/>
    <p:sldId id="274" r:id="rId21"/>
    <p:sldId id="290" r:id="rId22"/>
    <p:sldId id="263" r:id="rId23"/>
    <p:sldId id="260" r:id="rId24"/>
    <p:sldId id="291" r:id="rId25"/>
    <p:sldId id="292" r:id="rId26"/>
    <p:sldId id="261" r:id="rId27"/>
    <p:sldId id="262" r:id="rId28"/>
    <p:sldId id="256" r:id="rId29"/>
    <p:sldId id="257" r:id="rId30"/>
    <p:sldId id="258" r:id="rId31"/>
    <p:sldId id="259" r:id="rId32"/>
    <p:sldId id="286" r:id="rId33"/>
    <p:sldId id="287" r:id="rId34"/>
    <p:sldId id="277" r:id="rId35"/>
    <p:sldId id="278" r:id="rId36"/>
    <p:sldId id="289"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3" autoAdjust="0"/>
    <p:restoredTop sz="94646"/>
  </p:normalViewPr>
  <p:slideViewPr>
    <p:cSldViewPr snapToGrid="0">
      <p:cViewPr varScale="1">
        <p:scale>
          <a:sx n="108" d="100"/>
          <a:sy n="108" d="100"/>
        </p:scale>
        <p:origin x="90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koca\Desktop\VoT%20Statistics%202014-201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tr-T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Sheet2!$X$159:$X$178</c:f>
              <c:strCache>
                <c:ptCount val="20"/>
                <c:pt idx="0">
                  <c:v>Kyrgyzstan</c:v>
                </c:pt>
                <c:pt idx="1">
                  <c:v>Uzbekistan</c:v>
                </c:pt>
                <c:pt idx="2">
                  <c:v>Morocco</c:v>
                </c:pt>
                <c:pt idx="3">
                  <c:v>Ukraine</c:v>
                </c:pt>
                <c:pt idx="4">
                  <c:v>Moldova</c:v>
                </c:pt>
                <c:pt idx="5">
                  <c:v>Russia</c:v>
                </c:pt>
                <c:pt idx="6">
                  <c:v>Indonesia</c:v>
                </c:pt>
                <c:pt idx="7">
                  <c:v>Kazakhstan</c:v>
                </c:pt>
                <c:pt idx="8">
                  <c:v>Syria</c:v>
                </c:pt>
                <c:pt idx="9">
                  <c:v>Thailand</c:v>
                </c:pt>
                <c:pt idx="10">
                  <c:v>Uganda</c:v>
                </c:pt>
                <c:pt idx="11">
                  <c:v>Azerbaijan</c:v>
                </c:pt>
                <c:pt idx="12">
                  <c:v>Turkmenistan</c:v>
                </c:pt>
                <c:pt idx="13">
                  <c:v>Afghanistan</c:v>
                </c:pt>
                <c:pt idx="14">
                  <c:v>Belarus</c:v>
                </c:pt>
                <c:pt idx="15">
                  <c:v>Cuba</c:v>
                </c:pt>
                <c:pt idx="16">
                  <c:v>Georgia</c:v>
                </c:pt>
                <c:pt idx="17">
                  <c:v>Germany </c:v>
                </c:pt>
                <c:pt idx="18">
                  <c:v>Iran</c:v>
                </c:pt>
                <c:pt idx="19">
                  <c:v>Iraq</c:v>
                </c:pt>
              </c:strCache>
            </c:strRef>
          </c:cat>
          <c:val>
            <c:numRef>
              <c:f>Sheet2!$Y$159:$Y$178</c:f>
              <c:numCache>
                <c:formatCode>General</c:formatCode>
                <c:ptCount val="20"/>
                <c:pt idx="0">
                  <c:v>39</c:v>
                </c:pt>
                <c:pt idx="1">
                  <c:v>32</c:v>
                </c:pt>
                <c:pt idx="2">
                  <c:v>13</c:v>
                </c:pt>
                <c:pt idx="3">
                  <c:v>10</c:v>
                </c:pt>
                <c:pt idx="4">
                  <c:v>9</c:v>
                </c:pt>
                <c:pt idx="5">
                  <c:v>7</c:v>
                </c:pt>
                <c:pt idx="6">
                  <c:v>6</c:v>
                </c:pt>
                <c:pt idx="7">
                  <c:v>6</c:v>
                </c:pt>
                <c:pt idx="8">
                  <c:v>6</c:v>
                </c:pt>
                <c:pt idx="9">
                  <c:v>4</c:v>
                </c:pt>
                <c:pt idx="10">
                  <c:v>4</c:v>
                </c:pt>
                <c:pt idx="11">
                  <c:v>3</c:v>
                </c:pt>
                <c:pt idx="12">
                  <c:v>3</c:v>
                </c:pt>
                <c:pt idx="13">
                  <c:v>2</c:v>
                </c:pt>
                <c:pt idx="14">
                  <c:v>1</c:v>
                </c:pt>
                <c:pt idx="15">
                  <c:v>1</c:v>
                </c:pt>
                <c:pt idx="16">
                  <c:v>1</c:v>
                </c:pt>
                <c:pt idx="17">
                  <c:v>1</c:v>
                </c:pt>
                <c:pt idx="18">
                  <c:v>1</c:v>
                </c:pt>
                <c:pt idx="19">
                  <c:v>1</c:v>
                </c:pt>
              </c:numCache>
            </c:numRef>
          </c:val>
          <c:extLst>
            <c:ext xmlns:c16="http://schemas.microsoft.com/office/drawing/2014/chart" uri="{C3380CC4-5D6E-409C-BE32-E72D297353CC}">
              <c16:uniqueId val="{00000000-220E-4F3D-BF11-6CA8589AFFB1}"/>
            </c:ext>
          </c:extLst>
        </c:ser>
        <c:dLbls>
          <c:showLegendKey val="0"/>
          <c:showVal val="0"/>
          <c:showCatName val="0"/>
          <c:showSerName val="0"/>
          <c:showPercent val="0"/>
          <c:showBubbleSize val="0"/>
        </c:dLbls>
        <c:gapWidth val="219"/>
        <c:overlap val="-27"/>
        <c:axId val="1388494608"/>
        <c:axId val="1388482096"/>
      </c:barChart>
      <c:catAx>
        <c:axId val="138849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tr-TR"/>
          </a:p>
        </c:txPr>
        <c:crossAx val="1388482096"/>
        <c:crosses val="autoZero"/>
        <c:auto val="1"/>
        <c:lblAlgn val="ctr"/>
        <c:lblOffset val="100"/>
        <c:noMultiLvlLbl val="0"/>
      </c:catAx>
      <c:valAx>
        <c:axId val="1388482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tr-TR"/>
          </a:p>
        </c:txPr>
        <c:crossAx val="1388494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F8B12-B33C-4715-A07C-EFBED847EE7A}" type="doc">
      <dgm:prSet loTypeId="urn:microsoft.com/office/officeart/2005/8/layout/default#1" loCatId="list" qsTypeId="urn:microsoft.com/office/officeart/2005/8/quickstyle/simple1" qsCatId="simple" csTypeId="urn:microsoft.com/office/officeart/2005/8/colors/accent2_4" csCatId="accent2" phldr="1"/>
      <dgm:spPr/>
      <dgm:t>
        <a:bodyPr/>
        <a:lstStyle/>
        <a:p>
          <a:endParaRPr lang="de-AT"/>
        </a:p>
      </dgm:t>
    </dgm:pt>
    <dgm:pt modelId="{05AEB6FF-698A-476B-93A4-5C784DEFFF59}">
      <dgm:prSet/>
      <dgm:spPr>
        <a:xfrm>
          <a:off x="796163" y="2106"/>
          <a:ext cx="2050121" cy="1230072"/>
        </a:xfrm>
        <a:solidFill>
          <a:srgbClr val="297FD5">
            <a:shade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İnsan Ticareti Mağdurları</a:t>
          </a:r>
          <a:endParaRPr lang="de-AT" b="0" dirty="0">
            <a:solidFill>
              <a:sysClr val="window" lastClr="FFFFFF"/>
            </a:solidFill>
            <a:latin typeface="Calibri" panose="020F0502020204030204" pitchFamily="34" charset="0"/>
            <a:ea typeface="+mn-ea"/>
            <a:cs typeface="+mn-cs"/>
          </a:endParaRPr>
        </a:p>
      </dgm:t>
    </dgm:pt>
    <dgm:pt modelId="{D2E2F676-1EE2-46ED-BF93-9BF54CCFA217}" type="parTrans" cxnId="{1A0DAE46-50DA-4832-8248-4A5A840F3095}">
      <dgm:prSet/>
      <dgm:spPr/>
      <dgm:t>
        <a:bodyPr/>
        <a:lstStyle/>
        <a:p>
          <a:endParaRPr lang="de-AT" b="0">
            <a:latin typeface="Calibri" panose="020F0502020204030204" pitchFamily="34" charset="0"/>
          </a:endParaRPr>
        </a:p>
      </dgm:t>
    </dgm:pt>
    <dgm:pt modelId="{4695484A-0E26-43F2-8453-ED683B04E392}" type="sibTrans" cxnId="{1A0DAE46-50DA-4832-8248-4A5A840F3095}">
      <dgm:prSet/>
      <dgm:spPr/>
      <dgm:t>
        <a:bodyPr/>
        <a:lstStyle/>
        <a:p>
          <a:endParaRPr lang="de-AT" b="0">
            <a:latin typeface="Calibri" panose="020F0502020204030204" pitchFamily="34" charset="0"/>
          </a:endParaRPr>
        </a:p>
      </dgm:t>
    </dgm:pt>
    <dgm:pt modelId="{953C1BBE-14A7-4E94-A2AF-092E7A5DC1C6}">
      <dgm:prSet/>
      <dgm:spPr>
        <a:xfrm>
          <a:off x="3051297" y="2106"/>
          <a:ext cx="2050121" cy="1230072"/>
        </a:xfrm>
        <a:solidFill>
          <a:srgbClr val="297FD5">
            <a:shade val="50000"/>
            <a:hueOff val="142591"/>
            <a:satOff val="-3826"/>
            <a:lumOff val="10951"/>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Sığınmacılar</a:t>
          </a:r>
          <a:endParaRPr lang="de-AT" b="0" dirty="0">
            <a:solidFill>
              <a:sysClr val="window" lastClr="FFFFFF"/>
            </a:solidFill>
            <a:latin typeface="Calibri" panose="020F0502020204030204" pitchFamily="34" charset="0"/>
            <a:ea typeface="+mn-ea"/>
            <a:cs typeface="+mn-cs"/>
          </a:endParaRPr>
        </a:p>
      </dgm:t>
    </dgm:pt>
    <dgm:pt modelId="{3A4A3F52-7E17-4DCC-B63A-BF2A5B1260A0}" type="parTrans" cxnId="{8E1D8FD4-93A2-43E2-8A1B-0961B74585DE}">
      <dgm:prSet/>
      <dgm:spPr/>
      <dgm:t>
        <a:bodyPr/>
        <a:lstStyle/>
        <a:p>
          <a:endParaRPr lang="de-AT" b="0">
            <a:latin typeface="Calibri" panose="020F0502020204030204" pitchFamily="34" charset="0"/>
          </a:endParaRPr>
        </a:p>
      </dgm:t>
    </dgm:pt>
    <dgm:pt modelId="{9F87DFE1-555D-481F-8DA7-B67989D0AA09}" type="sibTrans" cxnId="{8E1D8FD4-93A2-43E2-8A1B-0961B74585DE}">
      <dgm:prSet/>
      <dgm:spPr/>
      <dgm:t>
        <a:bodyPr/>
        <a:lstStyle/>
        <a:p>
          <a:endParaRPr lang="de-AT" b="0">
            <a:latin typeface="Calibri" panose="020F0502020204030204" pitchFamily="34" charset="0"/>
          </a:endParaRPr>
        </a:p>
      </dgm:t>
    </dgm:pt>
    <dgm:pt modelId="{53940221-7540-4677-A3C0-CD30A6FAF67C}">
      <dgm:prSet/>
      <dgm:spPr>
        <a:xfrm>
          <a:off x="5306430" y="2106"/>
          <a:ext cx="2050121" cy="1230072"/>
        </a:xfrm>
        <a:solidFill>
          <a:srgbClr val="297FD5">
            <a:shade val="50000"/>
            <a:hueOff val="285181"/>
            <a:satOff val="-7653"/>
            <a:lumOff val="21903"/>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Mülteciler</a:t>
          </a:r>
          <a:endParaRPr lang="de-AT" b="0" dirty="0">
            <a:solidFill>
              <a:sysClr val="window" lastClr="FFFFFF"/>
            </a:solidFill>
            <a:latin typeface="Calibri" panose="020F0502020204030204" pitchFamily="34" charset="0"/>
            <a:ea typeface="+mn-ea"/>
            <a:cs typeface="+mn-cs"/>
          </a:endParaRPr>
        </a:p>
      </dgm:t>
    </dgm:pt>
    <dgm:pt modelId="{6E5861A1-CBC4-4603-AB89-F5CF13FECB92}" type="parTrans" cxnId="{423A90D8-6954-4E7B-9A72-576ED3A23EB8}">
      <dgm:prSet/>
      <dgm:spPr/>
      <dgm:t>
        <a:bodyPr/>
        <a:lstStyle/>
        <a:p>
          <a:endParaRPr lang="de-AT" b="0">
            <a:latin typeface="Calibri" panose="020F0502020204030204" pitchFamily="34" charset="0"/>
          </a:endParaRPr>
        </a:p>
      </dgm:t>
    </dgm:pt>
    <dgm:pt modelId="{3272932D-3509-443D-BCB4-717EC27CF4A1}" type="sibTrans" cxnId="{423A90D8-6954-4E7B-9A72-576ED3A23EB8}">
      <dgm:prSet/>
      <dgm:spPr/>
      <dgm:t>
        <a:bodyPr/>
        <a:lstStyle/>
        <a:p>
          <a:endParaRPr lang="de-AT" b="0">
            <a:latin typeface="Calibri" panose="020F0502020204030204" pitchFamily="34" charset="0"/>
          </a:endParaRPr>
        </a:p>
      </dgm:t>
    </dgm:pt>
    <dgm:pt modelId="{1DAD4FF9-CB55-428C-9B43-3ABA1D077EBB}">
      <dgm:prSet/>
      <dgm:spPr>
        <a:xfrm>
          <a:off x="796163" y="1437191"/>
          <a:ext cx="2050121" cy="1230072"/>
        </a:xfrm>
        <a:solidFill>
          <a:srgbClr val="297FD5">
            <a:shade val="50000"/>
            <a:hueOff val="427772"/>
            <a:satOff val="-11479"/>
            <a:lumOff val="32854"/>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Düzensiz</a:t>
          </a:r>
          <a:r>
            <a:rPr lang="en-US" b="0" dirty="0">
              <a:solidFill>
                <a:sysClr val="window" lastClr="FFFFFF"/>
              </a:solidFill>
              <a:latin typeface="Calibri" panose="020F0502020204030204" pitchFamily="34" charset="0"/>
              <a:ea typeface="+mn-ea"/>
              <a:cs typeface="+mn-cs"/>
            </a:rPr>
            <a:t> </a:t>
          </a:r>
          <a:r>
            <a:rPr lang="tr-TR" b="0" dirty="0">
              <a:solidFill>
                <a:sysClr val="window" lastClr="FFFFFF"/>
              </a:solidFill>
              <a:latin typeface="Calibri" panose="020F0502020204030204" pitchFamily="34" charset="0"/>
              <a:ea typeface="+mn-ea"/>
              <a:cs typeface="+mn-cs"/>
            </a:rPr>
            <a:t>Göçmenler</a:t>
          </a:r>
          <a:endParaRPr lang="de-AT" b="0" dirty="0">
            <a:solidFill>
              <a:sysClr val="window" lastClr="FFFFFF"/>
            </a:solidFill>
            <a:latin typeface="Calibri" panose="020F0502020204030204" pitchFamily="34" charset="0"/>
            <a:ea typeface="+mn-ea"/>
            <a:cs typeface="+mn-cs"/>
          </a:endParaRPr>
        </a:p>
      </dgm:t>
    </dgm:pt>
    <dgm:pt modelId="{C508A05F-5CCE-4E14-9149-00FEFB9CD71C}" type="parTrans" cxnId="{673F1261-D253-4C59-BEF5-817CB0DFA9EE}">
      <dgm:prSet/>
      <dgm:spPr/>
      <dgm:t>
        <a:bodyPr/>
        <a:lstStyle/>
        <a:p>
          <a:endParaRPr lang="de-AT" b="0">
            <a:latin typeface="Calibri" panose="020F0502020204030204" pitchFamily="34" charset="0"/>
          </a:endParaRPr>
        </a:p>
      </dgm:t>
    </dgm:pt>
    <dgm:pt modelId="{6C7F6C7B-71FA-439C-A8C8-411425B7DF94}" type="sibTrans" cxnId="{673F1261-D253-4C59-BEF5-817CB0DFA9EE}">
      <dgm:prSet/>
      <dgm:spPr/>
      <dgm:t>
        <a:bodyPr/>
        <a:lstStyle/>
        <a:p>
          <a:endParaRPr lang="de-AT" b="0">
            <a:latin typeface="Calibri" panose="020F0502020204030204" pitchFamily="34" charset="0"/>
          </a:endParaRPr>
        </a:p>
      </dgm:t>
    </dgm:pt>
    <dgm:pt modelId="{F6DD8299-6AC6-40E9-9891-C405CD7E3EAB}">
      <dgm:prSet/>
      <dgm:spPr>
        <a:xfrm>
          <a:off x="3051297" y="1437191"/>
          <a:ext cx="2050121" cy="1230072"/>
        </a:xfrm>
        <a:solidFill>
          <a:srgbClr val="297FD5">
            <a:shade val="50000"/>
            <a:hueOff val="570363"/>
            <a:satOff val="-15306"/>
            <a:lumOff val="43805"/>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Refakatsiz Göçmen Çocuklar</a:t>
          </a:r>
          <a:endParaRPr lang="de-AT" b="0" dirty="0">
            <a:solidFill>
              <a:sysClr val="window" lastClr="FFFFFF"/>
            </a:solidFill>
            <a:latin typeface="Calibri" panose="020F0502020204030204" pitchFamily="34" charset="0"/>
            <a:ea typeface="+mn-ea"/>
            <a:cs typeface="+mn-cs"/>
          </a:endParaRPr>
        </a:p>
      </dgm:t>
    </dgm:pt>
    <dgm:pt modelId="{6CC523BC-B5CD-4777-A1D7-CD8E615CF5BE}" type="parTrans" cxnId="{1C698C9F-7B7B-4932-AB81-4FEC8755A3A7}">
      <dgm:prSet/>
      <dgm:spPr/>
      <dgm:t>
        <a:bodyPr/>
        <a:lstStyle/>
        <a:p>
          <a:endParaRPr lang="de-AT" b="0">
            <a:latin typeface="Calibri" panose="020F0502020204030204" pitchFamily="34" charset="0"/>
          </a:endParaRPr>
        </a:p>
      </dgm:t>
    </dgm:pt>
    <dgm:pt modelId="{11645C5D-757D-4763-B694-AD3D1DF8EEA2}" type="sibTrans" cxnId="{1C698C9F-7B7B-4932-AB81-4FEC8755A3A7}">
      <dgm:prSet/>
      <dgm:spPr/>
      <dgm:t>
        <a:bodyPr/>
        <a:lstStyle/>
        <a:p>
          <a:endParaRPr lang="de-AT" b="0">
            <a:latin typeface="Calibri" panose="020F0502020204030204" pitchFamily="34" charset="0"/>
          </a:endParaRPr>
        </a:p>
      </dgm:t>
    </dgm:pt>
    <dgm:pt modelId="{068DDE4A-7D91-47F3-BC77-6BD9C42CFBB5}">
      <dgm:prSet/>
      <dgm:spPr>
        <a:xfrm>
          <a:off x="5306430" y="1437191"/>
          <a:ext cx="2050121" cy="1230072"/>
        </a:xfrm>
        <a:solidFill>
          <a:srgbClr val="297FD5">
            <a:shade val="50000"/>
            <a:hueOff val="570363"/>
            <a:satOff val="-15306"/>
            <a:lumOff val="43805"/>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Sınırdan Kaçırılan</a:t>
          </a:r>
          <a:r>
            <a:rPr lang="en-US" b="0" dirty="0">
              <a:solidFill>
                <a:sysClr val="window" lastClr="FFFFFF"/>
              </a:solidFill>
              <a:latin typeface="Calibri" panose="020F0502020204030204" pitchFamily="34" charset="0"/>
              <a:ea typeface="+mn-ea"/>
              <a:cs typeface="+mn-cs"/>
            </a:rPr>
            <a:t> </a:t>
          </a:r>
          <a:r>
            <a:rPr lang="tr-TR" b="0" dirty="0">
              <a:solidFill>
                <a:sysClr val="window" lastClr="FFFFFF"/>
              </a:solidFill>
              <a:latin typeface="Calibri" panose="020F0502020204030204" pitchFamily="34" charset="0"/>
              <a:ea typeface="+mn-ea"/>
              <a:cs typeface="+mn-cs"/>
            </a:rPr>
            <a:t>Göçmenler</a:t>
          </a:r>
          <a:endParaRPr lang="de-AT" b="0" dirty="0">
            <a:solidFill>
              <a:sysClr val="window" lastClr="FFFFFF"/>
            </a:solidFill>
            <a:latin typeface="Calibri" panose="020F0502020204030204" pitchFamily="34" charset="0"/>
            <a:ea typeface="+mn-ea"/>
            <a:cs typeface="+mn-cs"/>
          </a:endParaRPr>
        </a:p>
      </dgm:t>
    </dgm:pt>
    <dgm:pt modelId="{62A9A90A-6B1D-42BE-AF23-ECB3055DEBCF}" type="parTrans" cxnId="{B06EFBBC-3E3B-48B9-AABE-44B5CC2026AA}">
      <dgm:prSet/>
      <dgm:spPr/>
      <dgm:t>
        <a:bodyPr/>
        <a:lstStyle/>
        <a:p>
          <a:endParaRPr lang="de-AT" b="0">
            <a:latin typeface="Calibri" panose="020F0502020204030204" pitchFamily="34" charset="0"/>
          </a:endParaRPr>
        </a:p>
      </dgm:t>
    </dgm:pt>
    <dgm:pt modelId="{CAA5136C-CDD0-4788-A362-42C4E9320BD0}" type="sibTrans" cxnId="{B06EFBBC-3E3B-48B9-AABE-44B5CC2026AA}">
      <dgm:prSet/>
      <dgm:spPr/>
      <dgm:t>
        <a:bodyPr/>
        <a:lstStyle/>
        <a:p>
          <a:endParaRPr lang="de-AT" b="0">
            <a:latin typeface="Calibri" panose="020F0502020204030204" pitchFamily="34" charset="0"/>
          </a:endParaRPr>
        </a:p>
      </dgm:t>
    </dgm:pt>
    <dgm:pt modelId="{495FB0F7-C77A-4F0B-8BDE-8D5E979A9FED}">
      <dgm:prSet/>
      <dgm:spPr>
        <a:xfrm>
          <a:off x="796163" y="2872276"/>
          <a:ext cx="2050121" cy="1230072"/>
        </a:xfrm>
        <a:solidFill>
          <a:srgbClr val="297FD5">
            <a:shade val="50000"/>
            <a:hueOff val="427772"/>
            <a:satOff val="-11479"/>
            <a:lumOff val="32854"/>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Arada kalan göçmenler</a:t>
          </a:r>
          <a:endParaRPr lang="de-AT" b="0" dirty="0">
            <a:solidFill>
              <a:sysClr val="window" lastClr="FFFFFF"/>
            </a:solidFill>
            <a:latin typeface="Calibri" panose="020F0502020204030204" pitchFamily="34" charset="0"/>
            <a:ea typeface="+mn-ea"/>
            <a:cs typeface="+mn-cs"/>
          </a:endParaRPr>
        </a:p>
      </dgm:t>
    </dgm:pt>
    <dgm:pt modelId="{E5595F07-9725-4B5E-A722-2FB402404726}" type="parTrans" cxnId="{59CD27D4-25D4-48D4-83CE-E167336DD70C}">
      <dgm:prSet/>
      <dgm:spPr/>
      <dgm:t>
        <a:bodyPr/>
        <a:lstStyle/>
        <a:p>
          <a:endParaRPr lang="de-AT" b="0">
            <a:latin typeface="Calibri" panose="020F0502020204030204" pitchFamily="34" charset="0"/>
          </a:endParaRPr>
        </a:p>
      </dgm:t>
    </dgm:pt>
    <dgm:pt modelId="{B7921569-5552-42ED-A496-A80305B21FDD}" type="sibTrans" cxnId="{59CD27D4-25D4-48D4-83CE-E167336DD70C}">
      <dgm:prSet/>
      <dgm:spPr/>
      <dgm:t>
        <a:bodyPr/>
        <a:lstStyle/>
        <a:p>
          <a:endParaRPr lang="de-AT" b="0">
            <a:latin typeface="Calibri" panose="020F0502020204030204" pitchFamily="34" charset="0"/>
          </a:endParaRPr>
        </a:p>
      </dgm:t>
    </dgm:pt>
    <dgm:pt modelId="{2ECD6C91-C6ED-47F6-B506-2E7E7234D9F2}">
      <dgm:prSet/>
      <dgm:spPr>
        <a:xfrm>
          <a:off x="3051297" y="2872276"/>
          <a:ext cx="2050121" cy="1230072"/>
        </a:xfrm>
        <a:solidFill>
          <a:srgbClr val="297FD5">
            <a:shade val="50000"/>
            <a:hueOff val="285181"/>
            <a:satOff val="-7653"/>
            <a:lumOff val="21903"/>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Yaşlılar</a:t>
          </a:r>
          <a:endParaRPr lang="de-AT" b="0" dirty="0">
            <a:solidFill>
              <a:sysClr val="window" lastClr="FFFFFF"/>
            </a:solidFill>
            <a:latin typeface="Calibri" panose="020F0502020204030204" pitchFamily="34" charset="0"/>
            <a:ea typeface="+mn-ea"/>
            <a:cs typeface="+mn-cs"/>
          </a:endParaRPr>
        </a:p>
      </dgm:t>
    </dgm:pt>
    <dgm:pt modelId="{156C515E-2FAF-4CB0-88CB-0F633B075256}" type="parTrans" cxnId="{17BBE589-31F4-4539-8DC8-307FEA48FF98}">
      <dgm:prSet/>
      <dgm:spPr/>
      <dgm:t>
        <a:bodyPr/>
        <a:lstStyle/>
        <a:p>
          <a:endParaRPr lang="de-AT" b="0">
            <a:latin typeface="Calibri" panose="020F0502020204030204" pitchFamily="34" charset="0"/>
          </a:endParaRPr>
        </a:p>
      </dgm:t>
    </dgm:pt>
    <dgm:pt modelId="{B319A35A-0F95-41FF-8211-E279E5A45348}" type="sibTrans" cxnId="{17BBE589-31F4-4539-8DC8-307FEA48FF98}">
      <dgm:prSet/>
      <dgm:spPr/>
      <dgm:t>
        <a:bodyPr/>
        <a:lstStyle/>
        <a:p>
          <a:endParaRPr lang="de-AT" b="0">
            <a:latin typeface="Calibri" panose="020F0502020204030204" pitchFamily="34" charset="0"/>
          </a:endParaRPr>
        </a:p>
      </dgm:t>
    </dgm:pt>
    <dgm:pt modelId="{C85F85AF-587D-446E-8F68-28D229D2F67B}">
      <dgm:prSet/>
      <dgm:spPr>
        <a:xfrm>
          <a:off x="5306430" y="2872276"/>
          <a:ext cx="2050121" cy="1230072"/>
        </a:xfrm>
        <a:solidFill>
          <a:srgbClr val="297FD5">
            <a:shade val="50000"/>
            <a:hueOff val="142591"/>
            <a:satOff val="-3826"/>
            <a:lumOff val="10951"/>
            <a:alphaOff val="0"/>
          </a:srgbClr>
        </a:solidFill>
        <a:ln w="25400" cap="flat" cmpd="sng" algn="ctr">
          <a:solidFill>
            <a:sysClr val="window" lastClr="FFFFFF">
              <a:hueOff val="0"/>
              <a:satOff val="0"/>
              <a:lumOff val="0"/>
              <a:alphaOff val="0"/>
            </a:sysClr>
          </a:solidFill>
          <a:prstDash val="solid"/>
        </a:ln>
        <a:effectLst/>
      </dgm:spPr>
      <dgm:t>
        <a:bodyPr/>
        <a:lstStyle/>
        <a:p>
          <a:pPr rtl="0"/>
          <a:r>
            <a:rPr lang="tr-TR" b="0" dirty="0">
              <a:solidFill>
                <a:sysClr val="window" lastClr="FFFFFF"/>
              </a:solidFill>
              <a:latin typeface="Calibri" panose="020F0502020204030204" pitchFamily="34" charset="0"/>
              <a:ea typeface="+mn-ea"/>
              <a:cs typeface="+mn-cs"/>
            </a:rPr>
            <a:t>Azınlıklar</a:t>
          </a:r>
          <a:endParaRPr lang="de-AT" b="0" dirty="0">
            <a:solidFill>
              <a:sysClr val="window" lastClr="FFFFFF"/>
            </a:solidFill>
            <a:latin typeface="Calibri" panose="020F0502020204030204" pitchFamily="34" charset="0"/>
            <a:ea typeface="+mn-ea"/>
            <a:cs typeface="+mn-cs"/>
          </a:endParaRPr>
        </a:p>
      </dgm:t>
    </dgm:pt>
    <dgm:pt modelId="{3CE12CD5-CDE2-426E-870C-B82E6CD930D5}" type="parTrans" cxnId="{BD82B72A-937A-4FE6-BED5-1885BEFA62C6}">
      <dgm:prSet/>
      <dgm:spPr/>
      <dgm:t>
        <a:bodyPr/>
        <a:lstStyle/>
        <a:p>
          <a:endParaRPr lang="de-AT" b="0">
            <a:latin typeface="Calibri" panose="020F0502020204030204" pitchFamily="34" charset="0"/>
          </a:endParaRPr>
        </a:p>
      </dgm:t>
    </dgm:pt>
    <dgm:pt modelId="{D285BAF1-722F-437D-8D2A-9AAC2E69A727}" type="sibTrans" cxnId="{BD82B72A-937A-4FE6-BED5-1885BEFA62C6}">
      <dgm:prSet/>
      <dgm:spPr/>
      <dgm:t>
        <a:bodyPr/>
        <a:lstStyle/>
        <a:p>
          <a:endParaRPr lang="de-AT" b="0">
            <a:latin typeface="Calibri" panose="020F0502020204030204" pitchFamily="34" charset="0"/>
          </a:endParaRPr>
        </a:p>
      </dgm:t>
    </dgm:pt>
    <dgm:pt modelId="{C088CBDB-75AD-4C37-AA91-DE365943A6CF}" type="pres">
      <dgm:prSet presAssocID="{4FFF8B12-B33C-4715-A07C-EFBED847EE7A}" presName="diagram" presStyleCnt="0">
        <dgm:presLayoutVars>
          <dgm:dir/>
          <dgm:resizeHandles val="exact"/>
        </dgm:presLayoutVars>
      </dgm:prSet>
      <dgm:spPr/>
    </dgm:pt>
    <dgm:pt modelId="{AC598AA7-ABB1-4E32-8017-C873273884DE}" type="pres">
      <dgm:prSet presAssocID="{05AEB6FF-698A-476B-93A4-5C784DEFFF59}" presName="node" presStyleLbl="node1" presStyleIdx="0" presStyleCnt="9">
        <dgm:presLayoutVars>
          <dgm:bulletEnabled val="1"/>
        </dgm:presLayoutVars>
      </dgm:prSet>
      <dgm:spPr>
        <a:prstGeom prst="rect">
          <a:avLst/>
        </a:prstGeom>
      </dgm:spPr>
    </dgm:pt>
    <dgm:pt modelId="{921CAE79-EEF0-4BEF-898A-755DE686B590}" type="pres">
      <dgm:prSet presAssocID="{4695484A-0E26-43F2-8453-ED683B04E392}" presName="sibTrans" presStyleCnt="0"/>
      <dgm:spPr/>
    </dgm:pt>
    <dgm:pt modelId="{DEF35A01-E297-4C99-A86B-8C56C75557BF}" type="pres">
      <dgm:prSet presAssocID="{953C1BBE-14A7-4E94-A2AF-092E7A5DC1C6}" presName="node" presStyleLbl="node1" presStyleIdx="1" presStyleCnt="9" custLinFactNeighborX="-967" custLinFactNeighborY="-171">
        <dgm:presLayoutVars>
          <dgm:bulletEnabled val="1"/>
        </dgm:presLayoutVars>
      </dgm:prSet>
      <dgm:spPr>
        <a:prstGeom prst="rect">
          <a:avLst/>
        </a:prstGeom>
      </dgm:spPr>
    </dgm:pt>
    <dgm:pt modelId="{A5B61CF7-AC2F-4E0E-8CA2-E604FE914953}" type="pres">
      <dgm:prSet presAssocID="{9F87DFE1-555D-481F-8DA7-B67989D0AA09}" presName="sibTrans" presStyleCnt="0"/>
      <dgm:spPr/>
    </dgm:pt>
    <dgm:pt modelId="{9EADF4C8-6A33-46DA-84D2-AB6A29AA9A62}" type="pres">
      <dgm:prSet presAssocID="{53940221-7540-4677-A3C0-CD30A6FAF67C}" presName="node" presStyleLbl="node1" presStyleIdx="2" presStyleCnt="9">
        <dgm:presLayoutVars>
          <dgm:bulletEnabled val="1"/>
        </dgm:presLayoutVars>
      </dgm:prSet>
      <dgm:spPr>
        <a:prstGeom prst="rect">
          <a:avLst/>
        </a:prstGeom>
      </dgm:spPr>
    </dgm:pt>
    <dgm:pt modelId="{2F02B327-3FC9-41D5-B262-2F2EF98E2EA4}" type="pres">
      <dgm:prSet presAssocID="{3272932D-3509-443D-BCB4-717EC27CF4A1}" presName="sibTrans" presStyleCnt="0"/>
      <dgm:spPr/>
    </dgm:pt>
    <dgm:pt modelId="{326D1267-9049-45A7-A9C3-0D46E8E6E734}" type="pres">
      <dgm:prSet presAssocID="{1DAD4FF9-CB55-428C-9B43-3ABA1D077EBB}" presName="node" presStyleLbl="node1" presStyleIdx="3" presStyleCnt="9">
        <dgm:presLayoutVars>
          <dgm:bulletEnabled val="1"/>
        </dgm:presLayoutVars>
      </dgm:prSet>
      <dgm:spPr>
        <a:prstGeom prst="rect">
          <a:avLst/>
        </a:prstGeom>
      </dgm:spPr>
    </dgm:pt>
    <dgm:pt modelId="{6AC97E75-198E-4DEC-8869-D2960103550B}" type="pres">
      <dgm:prSet presAssocID="{6C7F6C7B-71FA-439C-A8C8-411425B7DF94}" presName="sibTrans" presStyleCnt="0"/>
      <dgm:spPr/>
    </dgm:pt>
    <dgm:pt modelId="{270A10A4-4FD0-4C00-963F-C292375FB0D1}" type="pres">
      <dgm:prSet presAssocID="{F6DD8299-6AC6-40E9-9891-C405CD7E3EAB}" presName="node" presStyleLbl="node1" presStyleIdx="4" presStyleCnt="9">
        <dgm:presLayoutVars>
          <dgm:bulletEnabled val="1"/>
        </dgm:presLayoutVars>
      </dgm:prSet>
      <dgm:spPr>
        <a:prstGeom prst="rect">
          <a:avLst/>
        </a:prstGeom>
      </dgm:spPr>
    </dgm:pt>
    <dgm:pt modelId="{BDD8F344-CE7C-4014-9EB7-AAB652303EA4}" type="pres">
      <dgm:prSet presAssocID="{11645C5D-757D-4763-B694-AD3D1DF8EEA2}" presName="sibTrans" presStyleCnt="0"/>
      <dgm:spPr/>
    </dgm:pt>
    <dgm:pt modelId="{F03161D2-DFB4-4965-8B1B-C5630FC68995}" type="pres">
      <dgm:prSet presAssocID="{068DDE4A-7D91-47F3-BC77-6BD9C42CFBB5}" presName="node" presStyleLbl="node1" presStyleIdx="5" presStyleCnt="9">
        <dgm:presLayoutVars>
          <dgm:bulletEnabled val="1"/>
        </dgm:presLayoutVars>
      </dgm:prSet>
      <dgm:spPr>
        <a:prstGeom prst="rect">
          <a:avLst/>
        </a:prstGeom>
      </dgm:spPr>
    </dgm:pt>
    <dgm:pt modelId="{3B2F5961-6E6A-4269-AD05-2BBF33A643A1}" type="pres">
      <dgm:prSet presAssocID="{CAA5136C-CDD0-4788-A362-42C4E9320BD0}" presName="sibTrans" presStyleCnt="0"/>
      <dgm:spPr/>
    </dgm:pt>
    <dgm:pt modelId="{1D3AB47D-B7A0-4CFF-B19F-32FA67752FCC}" type="pres">
      <dgm:prSet presAssocID="{495FB0F7-C77A-4F0B-8BDE-8D5E979A9FED}" presName="node" presStyleLbl="node1" presStyleIdx="6" presStyleCnt="9">
        <dgm:presLayoutVars>
          <dgm:bulletEnabled val="1"/>
        </dgm:presLayoutVars>
      </dgm:prSet>
      <dgm:spPr>
        <a:prstGeom prst="rect">
          <a:avLst/>
        </a:prstGeom>
      </dgm:spPr>
    </dgm:pt>
    <dgm:pt modelId="{E1F6E49D-B9FC-41D6-B5B7-21B44958E0B9}" type="pres">
      <dgm:prSet presAssocID="{B7921569-5552-42ED-A496-A80305B21FDD}" presName="sibTrans" presStyleCnt="0"/>
      <dgm:spPr/>
    </dgm:pt>
    <dgm:pt modelId="{4A0838FB-B9AE-41DB-BCEE-36503BC549C6}" type="pres">
      <dgm:prSet presAssocID="{2ECD6C91-C6ED-47F6-B506-2E7E7234D9F2}" presName="node" presStyleLbl="node1" presStyleIdx="7" presStyleCnt="9">
        <dgm:presLayoutVars>
          <dgm:bulletEnabled val="1"/>
        </dgm:presLayoutVars>
      </dgm:prSet>
      <dgm:spPr>
        <a:prstGeom prst="rect">
          <a:avLst/>
        </a:prstGeom>
      </dgm:spPr>
    </dgm:pt>
    <dgm:pt modelId="{3E6CBE6E-B5EC-47B4-BFB3-117CD77905B8}" type="pres">
      <dgm:prSet presAssocID="{B319A35A-0F95-41FF-8211-E279E5A45348}" presName="sibTrans" presStyleCnt="0"/>
      <dgm:spPr/>
    </dgm:pt>
    <dgm:pt modelId="{90D03CC1-1D77-4E29-B259-4A0B260990F8}" type="pres">
      <dgm:prSet presAssocID="{C85F85AF-587D-446E-8F68-28D229D2F67B}" presName="node" presStyleLbl="node1" presStyleIdx="8" presStyleCnt="9">
        <dgm:presLayoutVars>
          <dgm:bulletEnabled val="1"/>
        </dgm:presLayoutVars>
      </dgm:prSet>
      <dgm:spPr>
        <a:prstGeom prst="rect">
          <a:avLst/>
        </a:prstGeom>
      </dgm:spPr>
    </dgm:pt>
  </dgm:ptLst>
  <dgm:cxnLst>
    <dgm:cxn modelId="{67393620-E795-4B75-8B2E-B98A97206AE4}" type="presOf" srcId="{2ECD6C91-C6ED-47F6-B506-2E7E7234D9F2}" destId="{4A0838FB-B9AE-41DB-BCEE-36503BC549C6}" srcOrd="0" destOrd="0" presId="urn:microsoft.com/office/officeart/2005/8/layout/default#1"/>
    <dgm:cxn modelId="{CE492C21-D08E-4440-ADAB-8EBE1524D7CC}" type="presOf" srcId="{953C1BBE-14A7-4E94-A2AF-092E7A5DC1C6}" destId="{DEF35A01-E297-4C99-A86B-8C56C75557BF}" srcOrd="0" destOrd="0" presId="urn:microsoft.com/office/officeart/2005/8/layout/default#1"/>
    <dgm:cxn modelId="{BD82B72A-937A-4FE6-BED5-1885BEFA62C6}" srcId="{4FFF8B12-B33C-4715-A07C-EFBED847EE7A}" destId="{C85F85AF-587D-446E-8F68-28D229D2F67B}" srcOrd="8" destOrd="0" parTransId="{3CE12CD5-CDE2-426E-870C-B82E6CD930D5}" sibTransId="{D285BAF1-722F-437D-8D2A-9AAC2E69A727}"/>
    <dgm:cxn modelId="{7C9B0035-E14E-49B2-A816-D8D34A9D7B6F}" type="presOf" srcId="{495FB0F7-C77A-4F0B-8BDE-8D5E979A9FED}" destId="{1D3AB47D-B7A0-4CFF-B19F-32FA67752FCC}" srcOrd="0" destOrd="0" presId="urn:microsoft.com/office/officeart/2005/8/layout/default#1"/>
    <dgm:cxn modelId="{5214FE3A-4BFB-4ABB-8FCE-9EA7C7A58A0D}" type="presOf" srcId="{4FFF8B12-B33C-4715-A07C-EFBED847EE7A}" destId="{C088CBDB-75AD-4C37-AA91-DE365943A6CF}" srcOrd="0" destOrd="0" presId="urn:microsoft.com/office/officeart/2005/8/layout/default#1"/>
    <dgm:cxn modelId="{DCB73044-21F9-4625-BFD8-AF3DCC775663}" type="presOf" srcId="{1DAD4FF9-CB55-428C-9B43-3ABA1D077EBB}" destId="{326D1267-9049-45A7-A9C3-0D46E8E6E734}" srcOrd="0" destOrd="0" presId="urn:microsoft.com/office/officeart/2005/8/layout/default#1"/>
    <dgm:cxn modelId="{3BA08544-D2A7-4E5F-AB2E-BBC57776B5D5}" type="presOf" srcId="{53940221-7540-4677-A3C0-CD30A6FAF67C}" destId="{9EADF4C8-6A33-46DA-84D2-AB6A29AA9A62}" srcOrd="0" destOrd="0" presId="urn:microsoft.com/office/officeart/2005/8/layout/default#1"/>
    <dgm:cxn modelId="{1A0DAE46-50DA-4832-8248-4A5A840F3095}" srcId="{4FFF8B12-B33C-4715-A07C-EFBED847EE7A}" destId="{05AEB6FF-698A-476B-93A4-5C784DEFFF59}" srcOrd="0" destOrd="0" parTransId="{D2E2F676-1EE2-46ED-BF93-9BF54CCFA217}" sibTransId="{4695484A-0E26-43F2-8453-ED683B04E392}"/>
    <dgm:cxn modelId="{673F1261-D253-4C59-BEF5-817CB0DFA9EE}" srcId="{4FFF8B12-B33C-4715-A07C-EFBED847EE7A}" destId="{1DAD4FF9-CB55-428C-9B43-3ABA1D077EBB}" srcOrd="3" destOrd="0" parTransId="{C508A05F-5CCE-4E14-9149-00FEFB9CD71C}" sibTransId="{6C7F6C7B-71FA-439C-A8C8-411425B7DF94}"/>
    <dgm:cxn modelId="{BBAAD961-6650-4B29-863F-27C2E9FCE8D4}" type="presOf" srcId="{C85F85AF-587D-446E-8F68-28D229D2F67B}" destId="{90D03CC1-1D77-4E29-B259-4A0B260990F8}" srcOrd="0" destOrd="0" presId="urn:microsoft.com/office/officeart/2005/8/layout/default#1"/>
    <dgm:cxn modelId="{17BBE589-31F4-4539-8DC8-307FEA48FF98}" srcId="{4FFF8B12-B33C-4715-A07C-EFBED847EE7A}" destId="{2ECD6C91-C6ED-47F6-B506-2E7E7234D9F2}" srcOrd="7" destOrd="0" parTransId="{156C515E-2FAF-4CB0-88CB-0F633B075256}" sibTransId="{B319A35A-0F95-41FF-8211-E279E5A45348}"/>
    <dgm:cxn modelId="{C788C794-A68D-4680-B257-9BBA37E8FAA5}" type="presOf" srcId="{068DDE4A-7D91-47F3-BC77-6BD9C42CFBB5}" destId="{F03161D2-DFB4-4965-8B1B-C5630FC68995}" srcOrd="0" destOrd="0" presId="urn:microsoft.com/office/officeart/2005/8/layout/default#1"/>
    <dgm:cxn modelId="{2CC4A896-836D-4A54-894A-D7132B508A2F}" type="presOf" srcId="{F6DD8299-6AC6-40E9-9891-C405CD7E3EAB}" destId="{270A10A4-4FD0-4C00-963F-C292375FB0D1}" srcOrd="0" destOrd="0" presId="urn:microsoft.com/office/officeart/2005/8/layout/default#1"/>
    <dgm:cxn modelId="{1C698C9F-7B7B-4932-AB81-4FEC8755A3A7}" srcId="{4FFF8B12-B33C-4715-A07C-EFBED847EE7A}" destId="{F6DD8299-6AC6-40E9-9891-C405CD7E3EAB}" srcOrd="4" destOrd="0" parTransId="{6CC523BC-B5CD-4777-A1D7-CD8E615CF5BE}" sibTransId="{11645C5D-757D-4763-B694-AD3D1DF8EEA2}"/>
    <dgm:cxn modelId="{C4130BB0-BDF4-4872-9BC5-1EDB6028D6B0}" type="presOf" srcId="{05AEB6FF-698A-476B-93A4-5C784DEFFF59}" destId="{AC598AA7-ABB1-4E32-8017-C873273884DE}" srcOrd="0" destOrd="0" presId="urn:microsoft.com/office/officeart/2005/8/layout/default#1"/>
    <dgm:cxn modelId="{B06EFBBC-3E3B-48B9-AABE-44B5CC2026AA}" srcId="{4FFF8B12-B33C-4715-A07C-EFBED847EE7A}" destId="{068DDE4A-7D91-47F3-BC77-6BD9C42CFBB5}" srcOrd="5" destOrd="0" parTransId="{62A9A90A-6B1D-42BE-AF23-ECB3055DEBCF}" sibTransId="{CAA5136C-CDD0-4788-A362-42C4E9320BD0}"/>
    <dgm:cxn modelId="{59CD27D4-25D4-48D4-83CE-E167336DD70C}" srcId="{4FFF8B12-B33C-4715-A07C-EFBED847EE7A}" destId="{495FB0F7-C77A-4F0B-8BDE-8D5E979A9FED}" srcOrd="6" destOrd="0" parTransId="{E5595F07-9725-4B5E-A722-2FB402404726}" sibTransId="{B7921569-5552-42ED-A496-A80305B21FDD}"/>
    <dgm:cxn modelId="{8E1D8FD4-93A2-43E2-8A1B-0961B74585DE}" srcId="{4FFF8B12-B33C-4715-A07C-EFBED847EE7A}" destId="{953C1BBE-14A7-4E94-A2AF-092E7A5DC1C6}" srcOrd="1" destOrd="0" parTransId="{3A4A3F52-7E17-4DCC-B63A-BF2A5B1260A0}" sibTransId="{9F87DFE1-555D-481F-8DA7-B67989D0AA09}"/>
    <dgm:cxn modelId="{423A90D8-6954-4E7B-9A72-576ED3A23EB8}" srcId="{4FFF8B12-B33C-4715-A07C-EFBED847EE7A}" destId="{53940221-7540-4677-A3C0-CD30A6FAF67C}" srcOrd="2" destOrd="0" parTransId="{6E5861A1-CBC4-4603-AB89-F5CF13FECB92}" sibTransId="{3272932D-3509-443D-BCB4-717EC27CF4A1}"/>
    <dgm:cxn modelId="{7CB72D48-EE58-42DA-937E-C6202ED8334B}" type="presParOf" srcId="{C088CBDB-75AD-4C37-AA91-DE365943A6CF}" destId="{AC598AA7-ABB1-4E32-8017-C873273884DE}" srcOrd="0" destOrd="0" presId="urn:microsoft.com/office/officeart/2005/8/layout/default#1"/>
    <dgm:cxn modelId="{B431A641-493C-4911-8BAE-905004C96E63}" type="presParOf" srcId="{C088CBDB-75AD-4C37-AA91-DE365943A6CF}" destId="{921CAE79-EEF0-4BEF-898A-755DE686B590}" srcOrd="1" destOrd="0" presId="urn:microsoft.com/office/officeart/2005/8/layout/default#1"/>
    <dgm:cxn modelId="{74E6F945-F2E5-4AAC-9061-CE686CF58103}" type="presParOf" srcId="{C088CBDB-75AD-4C37-AA91-DE365943A6CF}" destId="{DEF35A01-E297-4C99-A86B-8C56C75557BF}" srcOrd="2" destOrd="0" presId="urn:microsoft.com/office/officeart/2005/8/layout/default#1"/>
    <dgm:cxn modelId="{DA41AEE4-DA9E-468B-BC49-9533495FAF5F}" type="presParOf" srcId="{C088CBDB-75AD-4C37-AA91-DE365943A6CF}" destId="{A5B61CF7-AC2F-4E0E-8CA2-E604FE914953}" srcOrd="3" destOrd="0" presId="urn:microsoft.com/office/officeart/2005/8/layout/default#1"/>
    <dgm:cxn modelId="{625D2DA8-AA86-4D6D-BA56-F09B5F132E8A}" type="presParOf" srcId="{C088CBDB-75AD-4C37-AA91-DE365943A6CF}" destId="{9EADF4C8-6A33-46DA-84D2-AB6A29AA9A62}" srcOrd="4" destOrd="0" presId="urn:microsoft.com/office/officeart/2005/8/layout/default#1"/>
    <dgm:cxn modelId="{9666BBB6-244C-47F4-A048-628279541904}" type="presParOf" srcId="{C088CBDB-75AD-4C37-AA91-DE365943A6CF}" destId="{2F02B327-3FC9-41D5-B262-2F2EF98E2EA4}" srcOrd="5" destOrd="0" presId="urn:microsoft.com/office/officeart/2005/8/layout/default#1"/>
    <dgm:cxn modelId="{A9A82971-5668-44BD-A36B-704DCFCE51D1}" type="presParOf" srcId="{C088CBDB-75AD-4C37-AA91-DE365943A6CF}" destId="{326D1267-9049-45A7-A9C3-0D46E8E6E734}" srcOrd="6" destOrd="0" presId="urn:microsoft.com/office/officeart/2005/8/layout/default#1"/>
    <dgm:cxn modelId="{49893E36-8036-45A5-AED6-2A767E2043E2}" type="presParOf" srcId="{C088CBDB-75AD-4C37-AA91-DE365943A6CF}" destId="{6AC97E75-198E-4DEC-8869-D2960103550B}" srcOrd="7" destOrd="0" presId="urn:microsoft.com/office/officeart/2005/8/layout/default#1"/>
    <dgm:cxn modelId="{97FC27DA-D14B-491B-850B-C314B38A982D}" type="presParOf" srcId="{C088CBDB-75AD-4C37-AA91-DE365943A6CF}" destId="{270A10A4-4FD0-4C00-963F-C292375FB0D1}" srcOrd="8" destOrd="0" presId="urn:microsoft.com/office/officeart/2005/8/layout/default#1"/>
    <dgm:cxn modelId="{A775E51D-623B-4B51-B93F-0240185BBAEA}" type="presParOf" srcId="{C088CBDB-75AD-4C37-AA91-DE365943A6CF}" destId="{BDD8F344-CE7C-4014-9EB7-AAB652303EA4}" srcOrd="9" destOrd="0" presId="urn:microsoft.com/office/officeart/2005/8/layout/default#1"/>
    <dgm:cxn modelId="{42040DF9-EBF4-44C8-BF79-21E99B6B34DD}" type="presParOf" srcId="{C088CBDB-75AD-4C37-AA91-DE365943A6CF}" destId="{F03161D2-DFB4-4965-8B1B-C5630FC68995}" srcOrd="10" destOrd="0" presId="urn:microsoft.com/office/officeart/2005/8/layout/default#1"/>
    <dgm:cxn modelId="{EE58F962-78AD-4F20-8B9C-BDF67DF72449}" type="presParOf" srcId="{C088CBDB-75AD-4C37-AA91-DE365943A6CF}" destId="{3B2F5961-6E6A-4269-AD05-2BBF33A643A1}" srcOrd="11" destOrd="0" presId="urn:microsoft.com/office/officeart/2005/8/layout/default#1"/>
    <dgm:cxn modelId="{7BA5189B-6E7C-45B0-96ED-D36BC1F95150}" type="presParOf" srcId="{C088CBDB-75AD-4C37-AA91-DE365943A6CF}" destId="{1D3AB47D-B7A0-4CFF-B19F-32FA67752FCC}" srcOrd="12" destOrd="0" presId="urn:microsoft.com/office/officeart/2005/8/layout/default#1"/>
    <dgm:cxn modelId="{6FC0CF59-CC52-4A93-9BDA-07AADB6D9C7C}" type="presParOf" srcId="{C088CBDB-75AD-4C37-AA91-DE365943A6CF}" destId="{E1F6E49D-B9FC-41D6-B5B7-21B44958E0B9}" srcOrd="13" destOrd="0" presId="urn:microsoft.com/office/officeart/2005/8/layout/default#1"/>
    <dgm:cxn modelId="{B7285246-49D2-4C06-9E1C-08EDC59D8601}" type="presParOf" srcId="{C088CBDB-75AD-4C37-AA91-DE365943A6CF}" destId="{4A0838FB-B9AE-41DB-BCEE-36503BC549C6}" srcOrd="14" destOrd="0" presId="urn:microsoft.com/office/officeart/2005/8/layout/default#1"/>
    <dgm:cxn modelId="{D98BD3EC-57D3-4993-80CD-F2B7C7D04353}" type="presParOf" srcId="{C088CBDB-75AD-4C37-AA91-DE365943A6CF}" destId="{3E6CBE6E-B5EC-47B4-BFB3-117CD77905B8}" srcOrd="15" destOrd="0" presId="urn:microsoft.com/office/officeart/2005/8/layout/default#1"/>
    <dgm:cxn modelId="{3D5642C3-F243-42F3-B554-D0845E84B4D6}" type="presParOf" srcId="{C088CBDB-75AD-4C37-AA91-DE365943A6CF}" destId="{90D03CC1-1D77-4E29-B259-4A0B260990F8}" srcOrd="1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BBFAF3-8B78-41B2-A0AE-EBC7CF585A14}" type="doc">
      <dgm:prSet loTypeId="urn:microsoft.com/office/officeart/2005/8/layout/venn1" loCatId="relationship" qsTypeId="urn:microsoft.com/office/officeart/2005/8/quickstyle/simple1" qsCatId="simple" csTypeId="urn:microsoft.com/office/officeart/2005/8/colors/colorful1#1" csCatId="colorful" phldr="1"/>
      <dgm:spPr/>
    </dgm:pt>
    <dgm:pt modelId="{3D502AAD-D636-4ADE-80FE-615C73C13E2A}">
      <dgm:prSet phldrT="[Text]"/>
      <dgm:spPr/>
      <dgm:t>
        <a:bodyPr/>
        <a:lstStyle/>
        <a:p>
          <a:r>
            <a:rPr lang="tr-TR" dirty="0"/>
            <a:t>Silah Kaçakçılığı</a:t>
          </a:r>
        </a:p>
      </dgm:t>
    </dgm:pt>
    <dgm:pt modelId="{85F1B2C7-BA26-42CF-9F4E-4FA50436C1B3}" type="parTrans" cxnId="{D7E602D0-1383-47CD-AFBE-3B025556F21A}">
      <dgm:prSet/>
      <dgm:spPr/>
      <dgm:t>
        <a:bodyPr/>
        <a:lstStyle/>
        <a:p>
          <a:endParaRPr lang="tr-TR"/>
        </a:p>
      </dgm:t>
    </dgm:pt>
    <dgm:pt modelId="{21D6E29F-D6B1-47C8-902C-5D06AA4A23FC}" type="sibTrans" cxnId="{D7E602D0-1383-47CD-AFBE-3B025556F21A}">
      <dgm:prSet/>
      <dgm:spPr/>
      <dgm:t>
        <a:bodyPr/>
        <a:lstStyle/>
        <a:p>
          <a:endParaRPr lang="tr-TR"/>
        </a:p>
      </dgm:t>
    </dgm:pt>
    <dgm:pt modelId="{2861A386-FF7F-4614-BE37-377ED87AECE8}">
      <dgm:prSet phldrT="[Text]"/>
      <dgm:spPr/>
      <dgm:t>
        <a:bodyPr/>
        <a:lstStyle/>
        <a:p>
          <a:r>
            <a:rPr lang="tr-TR" dirty="0"/>
            <a:t>Uyuşturucu Kaçakçılığı</a:t>
          </a:r>
        </a:p>
      </dgm:t>
    </dgm:pt>
    <dgm:pt modelId="{CDB84C92-C052-4B6C-87FF-4AC1EF1A37B4}" type="parTrans" cxnId="{93B7965D-0873-4661-B88A-48DE98BAD4D6}">
      <dgm:prSet/>
      <dgm:spPr/>
      <dgm:t>
        <a:bodyPr/>
        <a:lstStyle/>
        <a:p>
          <a:endParaRPr lang="tr-TR"/>
        </a:p>
      </dgm:t>
    </dgm:pt>
    <dgm:pt modelId="{F62FC88E-4292-494B-8C02-222FE8436C96}" type="sibTrans" cxnId="{93B7965D-0873-4661-B88A-48DE98BAD4D6}">
      <dgm:prSet/>
      <dgm:spPr/>
      <dgm:t>
        <a:bodyPr/>
        <a:lstStyle/>
        <a:p>
          <a:endParaRPr lang="tr-TR"/>
        </a:p>
      </dgm:t>
    </dgm:pt>
    <dgm:pt modelId="{3214B805-EE04-4B8D-9434-C26916DFE024}">
      <dgm:prSet phldrT="[Text]"/>
      <dgm:spPr/>
      <dgm:t>
        <a:bodyPr/>
        <a:lstStyle/>
        <a:p>
          <a:r>
            <a:rPr lang="tr-TR" dirty="0"/>
            <a:t>İnsan Ticareti</a:t>
          </a:r>
        </a:p>
      </dgm:t>
    </dgm:pt>
    <dgm:pt modelId="{017DB674-6D23-4569-ADCB-43491ED89135}" type="parTrans" cxnId="{9F6D4936-06E6-4F98-AF61-6FB4B06093A2}">
      <dgm:prSet/>
      <dgm:spPr/>
      <dgm:t>
        <a:bodyPr/>
        <a:lstStyle/>
        <a:p>
          <a:endParaRPr lang="tr-TR"/>
        </a:p>
      </dgm:t>
    </dgm:pt>
    <dgm:pt modelId="{F6521E22-86DA-4F3B-9337-708F7D32F0D8}" type="sibTrans" cxnId="{9F6D4936-06E6-4F98-AF61-6FB4B06093A2}">
      <dgm:prSet/>
      <dgm:spPr/>
      <dgm:t>
        <a:bodyPr/>
        <a:lstStyle/>
        <a:p>
          <a:endParaRPr lang="tr-TR"/>
        </a:p>
      </dgm:t>
    </dgm:pt>
    <dgm:pt modelId="{866FB8C0-1AB2-46BD-8FA8-BB576A3D50BD}" type="pres">
      <dgm:prSet presAssocID="{23BBFAF3-8B78-41B2-A0AE-EBC7CF585A14}" presName="compositeShape" presStyleCnt="0">
        <dgm:presLayoutVars>
          <dgm:chMax val="7"/>
          <dgm:dir/>
          <dgm:resizeHandles val="exact"/>
        </dgm:presLayoutVars>
      </dgm:prSet>
      <dgm:spPr/>
    </dgm:pt>
    <dgm:pt modelId="{388B3FFC-B53F-4DC4-A46A-E190FF6F9A90}" type="pres">
      <dgm:prSet presAssocID="{3D502AAD-D636-4ADE-80FE-615C73C13E2A}" presName="circ1" presStyleLbl="vennNode1" presStyleIdx="0" presStyleCnt="3"/>
      <dgm:spPr/>
    </dgm:pt>
    <dgm:pt modelId="{6006B08A-014D-4D35-8975-9D1CEF511F7E}" type="pres">
      <dgm:prSet presAssocID="{3D502AAD-D636-4ADE-80FE-615C73C13E2A}" presName="circ1Tx" presStyleLbl="revTx" presStyleIdx="0" presStyleCnt="0">
        <dgm:presLayoutVars>
          <dgm:chMax val="0"/>
          <dgm:chPref val="0"/>
          <dgm:bulletEnabled val="1"/>
        </dgm:presLayoutVars>
      </dgm:prSet>
      <dgm:spPr/>
    </dgm:pt>
    <dgm:pt modelId="{8B1F8420-0CC4-4211-AA85-017BF1B43AF2}" type="pres">
      <dgm:prSet presAssocID="{2861A386-FF7F-4614-BE37-377ED87AECE8}" presName="circ2" presStyleLbl="vennNode1" presStyleIdx="1" presStyleCnt="3"/>
      <dgm:spPr/>
    </dgm:pt>
    <dgm:pt modelId="{ED90628C-B647-41E6-94BB-432F888C8A00}" type="pres">
      <dgm:prSet presAssocID="{2861A386-FF7F-4614-BE37-377ED87AECE8}" presName="circ2Tx" presStyleLbl="revTx" presStyleIdx="0" presStyleCnt="0">
        <dgm:presLayoutVars>
          <dgm:chMax val="0"/>
          <dgm:chPref val="0"/>
          <dgm:bulletEnabled val="1"/>
        </dgm:presLayoutVars>
      </dgm:prSet>
      <dgm:spPr/>
    </dgm:pt>
    <dgm:pt modelId="{465F1684-D894-45C2-83A8-5F8BFDCEABC0}" type="pres">
      <dgm:prSet presAssocID="{3214B805-EE04-4B8D-9434-C26916DFE024}" presName="circ3" presStyleLbl="vennNode1" presStyleIdx="2" presStyleCnt="3"/>
      <dgm:spPr/>
    </dgm:pt>
    <dgm:pt modelId="{4007629F-1AAD-4848-B38A-604ACF1C432B}" type="pres">
      <dgm:prSet presAssocID="{3214B805-EE04-4B8D-9434-C26916DFE024}" presName="circ3Tx" presStyleLbl="revTx" presStyleIdx="0" presStyleCnt="0">
        <dgm:presLayoutVars>
          <dgm:chMax val="0"/>
          <dgm:chPref val="0"/>
          <dgm:bulletEnabled val="1"/>
        </dgm:presLayoutVars>
      </dgm:prSet>
      <dgm:spPr/>
    </dgm:pt>
  </dgm:ptLst>
  <dgm:cxnLst>
    <dgm:cxn modelId="{9F6D4936-06E6-4F98-AF61-6FB4B06093A2}" srcId="{23BBFAF3-8B78-41B2-A0AE-EBC7CF585A14}" destId="{3214B805-EE04-4B8D-9434-C26916DFE024}" srcOrd="2" destOrd="0" parTransId="{017DB674-6D23-4569-ADCB-43491ED89135}" sibTransId="{F6521E22-86DA-4F3B-9337-708F7D32F0D8}"/>
    <dgm:cxn modelId="{9261B63D-1644-4A34-9901-AB6ADDC139C3}" type="presOf" srcId="{2861A386-FF7F-4614-BE37-377ED87AECE8}" destId="{8B1F8420-0CC4-4211-AA85-017BF1B43AF2}" srcOrd="0" destOrd="0" presId="urn:microsoft.com/office/officeart/2005/8/layout/venn1"/>
    <dgm:cxn modelId="{93B7965D-0873-4661-B88A-48DE98BAD4D6}" srcId="{23BBFAF3-8B78-41B2-A0AE-EBC7CF585A14}" destId="{2861A386-FF7F-4614-BE37-377ED87AECE8}" srcOrd="1" destOrd="0" parTransId="{CDB84C92-C052-4B6C-87FF-4AC1EF1A37B4}" sibTransId="{F62FC88E-4292-494B-8C02-222FE8436C96}"/>
    <dgm:cxn modelId="{9E39C576-4889-4E7D-836B-3F3F6F1224E8}" type="presOf" srcId="{3D502AAD-D636-4ADE-80FE-615C73C13E2A}" destId="{6006B08A-014D-4D35-8975-9D1CEF511F7E}" srcOrd="1" destOrd="0" presId="urn:microsoft.com/office/officeart/2005/8/layout/venn1"/>
    <dgm:cxn modelId="{EA8259B0-DD86-4809-B2B5-591B34FBB203}" type="presOf" srcId="{3214B805-EE04-4B8D-9434-C26916DFE024}" destId="{4007629F-1AAD-4848-B38A-604ACF1C432B}" srcOrd="1" destOrd="0" presId="urn:microsoft.com/office/officeart/2005/8/layout/venn1"/>
    <dgm:cxn modelId="{20DD13C2-7D13-4753-931D-A41ABC0CE107}" type="presOf" srcId="{3214B805-EE04-4B8D-9434-C26916DFE024}" destId="{465F1684-D894-45C2-83A8-5F8BFDCEABC0}" srcOrd="0" destOrd="0" presId="urn:microsoft.com/office/officeart/2005/8/layout/venn1"/>
    <dgm:cxn modelId="{46866ACD-EECA-4FBE-BF28-5723F4AD2C89}" type="presOf" srcId="{3D502AAD-D636-4ADE-80FE-615C73C13E2A}" destId="{388B3FFC-B53F-4DC4-A46A-E190FF6F9A90}" srcOrd="0" destOrd="0" presId="urn:microsoft.com/office/officeart/2005/8/layout/venn1"/>
    <dgm:cxn modelId="{D7E602D0-1383-47CD-AFBE-3B025556F21A}" srcId="{23BBFAF3-8B78-41B2-A0AE-EBC7CF585A14}" destId="{3D502AAD-D636-4ADE-80FE-615C73C13E2A}" srcOrd="0" destOrd="0" parTransId="{85F1B2C7-BA26-42CF-9F4E-4FA50436C1B3}" sibTransId="{21D6E29F-D6B1-47C8-902C-5D06AA4A23FC}"/>
    <dgm:cxn modelId="{12DC92F6-F7B1-496F-B772-71DF24A08B58}" type="presOf" srcId="{2861A386-FF7F-4614-BE37-377ED87AECE8}" destId="{ED90628C-B647-41E6-94BB-432F888C8A00}" srcOrd="1" destOrd="0" presId="urn:microsoft.com/office/officeart/2005/8/layout/venn1"/>
    <dgm:cxn modelId="{8E0F7AFF-20D4-4AFD-9E5C-7CEF9899610D}" type="presOf" srcId="{23BBFAF3-8B78-41B2-A0AE-EBC7CF585A14}" destId="{866FB8C0-1AB2-46BD-8FA8-BB576A3D50BD}" srcOrd="0" destOrd="0" presId="urn:microsoft.com/office/officeart/2005/8/layout/venn1"/>
    <dgm:cxn modelId="{4B6A5989-295F-4D24-AF6A-003FF88699A2}" type="presParOf" srcId="{866FB8C0-1AB2-46BD-8FA8-BB576A3D50BD}" destId="{388B3FFC-B53F-4DC4-A46A-E190FF6F9A90}" srcOrd="0" destOrd="0" presId="urn:microsoft.com/office/officeart/2005/8/layout/venn1"/>
    <dgm:cxn modelId="{DCD39FDB-CBCF-45EB-A4EA-704CD1C072E3}" type="presParOf" srcId="{866FB8C0-1AB2-46BD-8FA8-BB576A3D50BD}" destId="{6006B08A-014D-4D35-8975-9D1CEF511F7E}" srcOrd="1" destOrd="0" presId="urn:microsoft.com/office/officeart/2005/8/layout/venn1"/>
    <dgm:cxn modelId="{C93DD6B0-5462-4D7C-A8A2-E9ADE9E73E4F}" type="presParOf" srcId="{866FB8C0-1AB2-46BD-8FA8-BB576A3D50BD}" destId="{8B1F8420-0CC4-4211-AA85-017BF1B43AF2}" srcOrd="2" destOrd="0" presId="urn:microsoft.com/office/officeart/2005/8/layout/venn1"/>
    <dgm:cxn modelId="{C4D940A3-773F-4DB5-9ADA-4015E0242188}" type="presParOf" srcId="{866FB8C0-1AB2-46BD-8FA8-BB576A3D50BD}" destId="{ED90628C-B647-41E6-94BB-432F888C8A00}" srcOrd="3" destOrd="0" presId="urn:microsoft.com/office/officeart/2005/8/layout/venn1"/>
    <dgm:cxn modelId="{B5E8AE7A-1B3E-41B2-8D8C-AC6DE2C09867}" type="presParOf" srcId="{866FB8C0-1AB2-46BD-8FA8-BB576A3D50BD}" destId="{465F1684-D894-45C2-83A8-5F8BFDCEABC0}" srcOrd="4" destOrd="0" presId="urn:microsoft.com/office/officeart/2005/8/layout/venn1"/>
    <dgm:cxn modelId="{65C284A9-EE8E-40E0-BC30-BC159765E2A3}" type="presParOf" srcId="{866FB8C0-1AB2-46BD-8FA8-BB576A3D50BD}" destId="{4007629F-1AAD-4848-B38A-604ACF1C432B}"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262D7-3061-45CE-AA14-9FEAE37A2FA3}" type="doc">
      <dgm:prSet loTypeId="urn:microsoft.com/office/officeart/2005/8/layout/venn1" loCatId="relationship" qsTypeId="urn:microsoft.com/office/officeart/2005/8/quickstyle/simple1" qsCatId="simple" csTypeId="urn:microsoft.com/office/officeart/2005/8/colors/colorful1#2" csCatId="colorful" phldr="1"/>
      <dgm:spPr/>
    </dgm:pt>
    <dgm:pt modelId="{081B2792-0E64-4318-BFD4-9AF86C1618DA}">
      <dgm:prSet phldrT="[Text]"/>
      <dgm:spPr/>
      <dgm:t>
        <a:bodyPr/>
        <a:lstStyle/>
        <a:p>
          <a:r>
            <a:rPr lang="tr-TR" dirty="0">
              <a:solidFill>
                <a:srgbClr val="002060"/>
              </a:solidFill>
            </a:rPr>
            <a:t>Zorla Evlilik</a:t>
          </a:r>
        </a:p>
      </dgm:t>
    </dgm:pt>
    <dgm:pt modelId="{68652A04-F2D8-4CD0-8F0B-9E8C30574F80}" type="parTrans" cxnId="{2C6CD675-9AE2-4C93-95ED-4DAEE253E59F}">
      <dgm:prSet/>
      <dgm:spPr/>
      <dgm:t>
        <a:bodyPr/>
        <a:lstStyle/>
        <a:p>
          <a:endParaRPr lang="en-US"/>
        </a:p>
      </dgm:t>
    </dgm:pt>
    <dgm:pt modelId="{FAA02F3B-5A2D-449E-9217-F3252D01EFB7}" type="sibTrans" cxnId="{2C6CD675-9AE2-4C93-95ED-4DAEE253E59F}">
      <dgm:prSet/>
      <dgm:spPr/>
      <dgm:t>
        <a:bodyPr/>
        <a:lstStyle/>
        <a:p>
          <a:endParaRPr lang="en-US"/>
        </a:p>
      </dgm:t>
    </dgm:pt>
    <dgm:pt modelId="{E8BF5ACF-A247-47B3-8E59-F1050E3E9885}">
      <dgm:prSet phldrT="[Text]"/>
      <dgm:spPr/>
      <dgm:t>
        <a:bodyPr/>
        <a:lstStyle/>
        <a:p>
          <a:r>
            <a:rPr lang="tr-TR" dirty="0">
              <a:solidFill>
                <a:srgbClr val="002060"/>
              </a:solidFill>
            </a:rPr>
            <a:t>Şiddet</a:t>
          </a:r>
        </a:p>
        <a:p>
          <a:endParaRPr lang="en-US" dirty="0">
            <a:solidFill>
              <a:srgbClr val="002060"/>
            </a:solidFill>
          </a:endParaRPr>
        </a:p>
      </dgm:t>
    </dgm:pt>
    <dgm:pt modelId="{077DFF3F-82E4-4306-B0DA-FD224D14F644}" type="parTrans" cxnId="{FC52204E-47BD-4488-9FCB-A6EEE94C16FA}">
      <dgm:prSet/>
      <dgm:spPr/>
      <dgm:t>
        <a:bodyPr/>
        <a:lstStyle/>
        <a:p>
          <a:endParaRPr lang="en-US"/>
        </a:p>
      </dgm:t>
    </dgm:pt>
    <dgm:pt modelId="{B9F63724-4D05-46A0-91A1-AAAA1E87AE3A}" type="sibTrans" cxnId="{FC52204E-47BD-4488-9FCB-A6EEE94C16FA}">
      <dgm:prSet/>
      <dgm:spPr/>
      <dgm:t>
        <a:bodyPr/>
        <a:lstStyle/>
        <a:p>
          <a:endParaRPr lang="en-US"/>
        </a:p>
      </dgm:t>
    </dgm:pt>
    <dgm:pt modelId="{D4BA8D0B-25EC-468D-AAD2-BA5FC67AD22C}">
      <dgm:prSet phldrT="[Text]"/>
      <dgm:spPr/>
      <dgm:t>
        <a:bodyPr/>
        <a:lstStyle/>
        <a:p>
          <a:r>
            <a:rPr lang="tr-TR" dirty="0">
              <a:solidFill>
                <a:srgbClr val="002060"/>
              </a:solidFill>
            </a:rPr>
            <a:t>İnsan Ticareti</a:t>
          </a:r>
          <a:endParaRPr lang="en-US" dirty="0">
            <a:solidFill>
              <a:srgbClr val="002060"/>
            </a:solidFill>
          </a:endParaRPr>
        </a:p>
      </dgm:t>
    </dgm:pt>
    <dgm:pt modelId="{B4846092-1C6B-4920-999D-87B3367F60BC}" type="parTrans" cxnId="{092B9F0E-7976-4B35-9DDE-76E4163D19F9}">
      <dgm:prSet/>
      <dgm:spPr/>
      <dgm:t>
        <a:bodyPr/>
        <a:lstStyle/>
        <a:p>
          <a:endParaRPr lang="en-US"/>
        </a:p>
      </dgm:t>
    </dgm:pt>
    <dgm:pt modelId="{673C581C-547A-4971-A2CC-7171310955CA}" type="sibTrans" cxnId="{092B9F0E-7976-4B35-9DDE-76E4163D19F9}">
      <dgm:prSet/>
      <dgm:spPr/>
      <dgm:t>
        <a:bodyPr/>
        <a:lstStyle/>
        <a:p>
          <a:endParaRPr lang="en-US"/>
        </a:p>
      </dgm:t>
    </dgm:pt>
    <dgm:pt modelId="{A7569616-0301-4D23-A95F-06EBB6A0D8EB}">
      <dgm:prSet/>
      <dgm:spPr/>
      <dgm:t>
        <a:bodyPr/>
        <a:lstStyle/>
        <a:p>
          <a:r>
            <a:rPr lang="tr-TR" dirty="0">
              <a:solidFill>
                <a:srgbClr val="002060"/>
              </a:solidFill>
            </a:rPr>
            <a:t>Kişinin rızasının olmaması</a:t>
          </a:r>
          <a:endParaRPr lang="en-US" dirty="0">
            <a:solidFill>
              <a:srgbClr val="002060"/>
            </a:solidFill>
          </a:endParaRPr>
        </a:p>
      </dgm:t>
    </dgm:pt>
    <dgm:pt modelId="{E13506A9-DCBF-4AC0-901E-BC73E6BCB1A1}" type="parTrans" cxnId="{6D097A2D-92D8-472D-BE76-C266392066C6}">
      <dgm:prSet/>
      <dgm:spPr/>
      <dgm:t>
        <a:bodyPr/>
        <a:lstStyle/>
        <a:p>
          <a:endParaRPr lang="en-US"/>
        </a:p>
      </dgm:t>
    </dgm:pt>
    <dgm:pt modelId="{70094C31-204D-4807-A495-B9B808F9B74F}" type="sibTrans" cxnId="{6D097A2D-92D8-472D-BE76-C266392066C6}">
      <dgm:prSet/>
      <dgm:spPr/>
      <dgm:t>
        <a:bodyPr/>
        <a:lstStyle/>
        <a:p>
          <a:endParaRPr lang="en-US"/>
        </a:p>
      </dgm:t>
    </dgm:pt>
    <dgm:pt modelId="{A5921D35-473A-49E7-9785-93A7F2A1F72F}">
      <dgm:prSet/>
      <dgm:spPr/>
      <dgm:t>
        <a:bodyPr/>
        <a:lstStyle/>
        <a:p>
          <a:r>
            <a:rPr lang="tr-TR" dirty="0">
              <a:solidFill>
                <a:srgbClr val="002060"/>
              </a:solidFill>
            </a:rPr>
            <a:t>Aile ve toplum baskısı</a:t>
          </a:r>
          <a:endParaRPr lang="en-US" dirty="0">
            <a:solidFill>
              <a:srgbClr val="002060"/>
            </a:solidFill>
          </a:endParaRPr>
        </a:p>
      </dgm:t>
    </dgm:pt>
    <dgm:pt modelId="{B1AD8FB4-2C8F-4634-AE03-A440C0F265D5}" type="parTrans" cxnId="{928EE675-DB87-4563-9696-DC724C1A14B3}">
      <dgm:prSet/>
      <dgm:spPr/>
      <dgm:t>
        <a:bodyPr/>
        <a:lstStyle/>
        <a:p>
          <a:endParaRPr lang="en-US"/>
        </a:p>
      </dgm:t>
    </dgm:pt>
    <dgm:pt modelId="{B9336F83-96F1-4132-BB9E-D2DA3A165435}" type="sibTrans" cxnId="{928EE675-DB87-4563-9696-DC724C1A14B3}">
      <dgm:prSet/>
      <dgm:spPr/>
      <dgm:t>
        <a:bodyPr/>
        <a:lstStyle/>
        <a:p>
          <a:endParaRPr lang="en-US"/>
        </a:p>
      </dgm:t>
    </dgm:pt>
    <dgm:pt modelId="{DF0BBA64-735F-42EE-A413-EAA6BDDAEB60}">
      <dgm:prSet/>
      <dgm:spPr/>
      <dgm:t>
        <a:bodyPr/>
        <a:lstStyle/>
        <a:p>
          <a:r>
            <a:rPr lang="tr-TR" dirty="0">
              <a:solidFill>
                <a:srgbClr val="002060"/>
              </a:solidFill>
            </a:rPr>
            <a:t>İstismar</a:t>
          </a:r>
          <a:endParaRPr lang="en-US" dirty="0">
            <a:solidFill>
              <a:srgbClr val="002060"/>
            </a:solidFill>
          </a:endParaRPr>
        </a:p>
      </dgm:t>
    </dgm:pt>
    <dgm:pt modelId="{A4D2423A-27DD-4053-8B65-806264F011CD}" type="parTrans" cxnId="{A762C02C-6C2E-44C9-A4F1-E827CC8FFB45}">
      <dgm:prSet/>
      <dgm:spPr/>
      <dgm:t>
        <a:bodyPr/>
        <a:lstStyle/>
        <a:p>
          <a:endParaRPr lang="en-US"/>
        </a:p>
      </dgm:t>
    </dgm:pt>
    <dgm:pt modelId="{2DC4DE51-E3DF-40F5-B408-63B0DC3D72C4}" type="sibTrans" cxnId="{A762C02C-6C2E-44C9-A4F1-E827CC8FFB45}">
      <dgm:prSet/>
      <dgm:spPr/>
      <dgm:t>
        <a:bodyPr/>
        <a:lstStyle/>
        <a:p>
          <a:endParaRPr lang="en-US"/>
        </a:p>
      </dgm:t>
    </dgm:pt>
    <dgm:pt modelId="{10B9F9E0-7AF7-4482-A8BF-29477CDD98DD}">
      <dgm:prSet/>
      <dgm:spPr/>
      <dgm:t>
        <a:bodyPr/>
        <a:lstStyle/>
        <a:p>
          <a:endParaRPr lang="en-US" dirty="0">
            <a:solidFill>
              <a:srgbClr val="002060"/>
            </a:solidFill>
          </a:endParaRPr>
        </a:p>
      </dgm:t>
    </dgm:pt>
    <dgm:pt modelId="{21D2B161-77BC-48D3-A70B-DF4CE32F4D70}" type="parTrans" cxnId="{84C0D6C5-0D32-4851-9722-F5A4993D609B}">
      <dgm:prSet/>
      <dgm:spPr/>
      <dgm:t>
        <a:bodyPr/>
        <a:lstStyle/>
        <a:p>
          <a:endParaRPr lang="en-US"/>
        </a:p>
      </dgm:t>
    </dgm:pt>
    <dgm:pt modelId="{AB6B53E5-CE0B-45EE-9DF6-60AAD9A3C222}" type="sibTrans" cxnId="{84C0D6C5-0D32-4851-9722-F5A4993D609B}">
      <dgm:prSet/>
      <dgm:spPr/>
      <dgm:t>
        <a:bodyPr/>
        <a:lstStyle/>
        <a:p>
          <a:endParaRPr lang="en-US"/>
        </a:p>
      </dgm:t>
    </dgm:pt>
    <dgm:pt modelId="{C8F51960-4C0C-44AD-BC75-829933D40B2C}">
      <dgm:prSet/>
      <dgm:spPr/>
      <dgm:t>
        <a:bodyPr/>
        <a:lstStyle/>
        <a:p>
          <a:endParaRPr lang="en-US" dirty="0">
            <a:solidFill>
              <a:srgbClr val="002060"/>
            </a:solidFill>
          </a:endParaRPr>
        </a:p>
      </dgm:t>
    </dgm:pt>
    <dgm:pt modelId="{0453D5CB-E081-42D4-9D2A-3C9C7005DB7C}" type="parTrans" cxnId="{70C45B26-86B8-4BB8-97B0-FC87269CCF9D}">
      <dgm:prSet/>
      <dgm:spPr/>
      <dgm:t>
        <a:bodyPr/>
        <a:lstStyle/>
        <a:p>
          <a:endParaRPr lang="en-US"/>
        </a:p>
      </dgm:t>
    </dgm:pt>
    <dgm:pt modelId="{722F1370-5B6D-4144-BEAA-F3D5A395A249}" type="sibTrans" cxnId="{70C45B26-86B8-4BB8-97B0-FC87269CCF9D}">
      <dgm:prSet/>
      <dgm:spPr/>
      <dgm:t>
        <a:bodyPr/>
        <a:lstStyle/>
        <a:p>
          <a:endParaRPr lang="en-US"/>
        </a:p>
      </dgm:t>
    </dgm:pt>
    <dgm:pt modelId="{BA197DB7-5883-4FD6-9723-47245441A35E}">
      <dgm:prSet/>
      <dgm:spPr/>
      <dgm:t>
        <a:bodyPr/>
        <a:lstStyle/>
        <a:p>
          <a:r>
            <a:rPr lang="tr-TR" dirty="0">
              <a:solidFill>
                <a:srgbClr val="002060"/>
              </a:solidFill>
            </a:rPr>
            <a:t>Fiziksel, cinsel ve/veya psikolojik şiddet</a:t>
          </a:r>
          <a:endParaRPr lang="en-US" dirty="0">
            <a:solidFill>
              <a:srgbClr val="002060"/>
            </a:solidFill>
          </a:endParaRPr>
        </a:p>
      </dgm:t>
    </dgm:pt>
    <dgm:pt modelId="{B1AD1CC9-BDD8-41CD-99AA-6A74F5207380}" type="parTrans" cxnId="{3E2D1A07-D6FC-43A7-B4E5-B7E63021F67A}">
      <dgm:prSet/>
      <dgm:spPr/>
      <dgm:t>
        <a:bodyPr/>
        <a:lstStyle/>
        <a:p>
          <a:endParaRPr lang="en-US"/>
        </a:p>
      </dgm:t>
    </dgm:pt>
    <dgm:pt modelId="{AF582CFB-5825-4859-A5ED-E88F639F7467}" type="sibTrans" cxnId="{3E2D1A07-D6FC-43A7-B4E5-B7E63021F67A}">
      <dgm:prSet/>
      <dgm:spPr/>
      <dgm:t>
        <a:bodyPr/>
        <a:lstStyle/>
        <a:p>
          <a:endParaRPr lang="en-US"/>
        </a:p>
      </dgm:t>
    </dgm:pt>
    <dgm:pt modelId="{81B24498-AC30-480D-A4AA-1F6E06BAFE9C}">
      <dgm:prSet/>
      <dgm:spPr/>
      <dgm:t>
        <a:bodyPr/>
        <a:lstStyle/>
        <a:p>
          <a:r>
            <a:rPr lang="tr-TR" dirty="0">
              <a:solidFill>
                <a:srgbClr val="002060"/>
              </a:solidFill>
            </a:rPr>
            <a:t>Kişisel özgürlüğün olmaması</a:t>
          </a:r>
          <a:endParaRPr lang="en-US" dirty="0">
            <a:solidFill>
              <a:srgbClr val="002060"/>
            </a:solidFill>
          </a:endParaRPr>
        </a:p>
      </dgm:t>
    </dgm:pt>
    <dgm:pt modelId="{F455CE3A-9A7F-47DF-B56A-0DAD3E51A414}" type="parTrans" cxnId="{4771BD30-C4E3-49D4-A4AC-D6EF10422E95}">
      <dgm:prSet/>
      <dgm:spPr/>
      <dgm:t>
        <a:bodyPr/>
        <a:lstStyle/>
        <a:p>
          <a:endParaRPr lang="en-US"/>
        </a:p>
      </dgm:t>
    </dgm:pt>
    <dgm:pt modelId="{02EAF42B-1A0A-4E5A-BDD9-D8D430B6E87F}" type="sibTrans" cxnId="{4771BD30-C4E3-49D4-A4AC-D6EF10422E95}">
      <dgm:prSet/>
      <dgm:spPr/>
      <dgm:t>
        <a:bodyPr/>
        <a:lstStyle/>
        <a:p>
          <a:endParaRPr lang="en-US"/>
        </a:p>
      </dgm:t>
    </dgm:pt>
    <dgm:pt modelId="{90A3EB88-2BC5-42ED-9446-C016C1FA5D0A}">
      <dgm:prSet/>
      <dgm:spPr/>
      <dgm:t>
        <a:bodyPr/>
        <a:lstStyle/>
        <a:p>
          <a:endParaRPr lang="en-US" dirty="0">
            <a:solidFill>
              <a:srgbClr val="002060"/>
            </a:solidFill>
          </a:endParaRPr>
        </a:p>
      </dgm:t>
    </dgm:pt>
    <dgm:pt modelId="{A8A7160B-6E93-4A95-83EF-E11BCC45A54B}" type="parTrans" cxnId="{44492218-302B-4726-BDD7-DFE2E1372142}">
      <dgm:prSet/>
      <dgm:spPr/>
      <dgm:t>
        <a:bodyPr/>
        <a:lstStyle/>
        <a:p>
          <a:endParaRPr lang="en-US"/>
        </a:p>
      </dgm:t>
    </dgm:pt>
    <dgm:pt modelId="{EC0B5816-8B35-4FCE-A9A2-228D98497483}" type="sibTrans" cxnId="{44492218-302B-4726-BDD7-DFE2E1372142}">
      <dgm:prSet/>
      <dgm:spPr/>
      <dgm:t>
        <a:bodyPr/>
        <a:lstStyle/>
        <a:p>
          <a:endParaRPr lang="en-US"/>
        </a:p>
      </dgm:t>
    </dgm:pt>
    <dgm:pt modelId="{D387947D-E954-41FE-9D72-A4F124B0A6CB}" type="pres">
      <dgm:prSet presAssocID="{0DD262D7-3061-45CE-AA14-9FEAE37A2FA3}" presName="compositeShape" presStyleCnt="0">
        <dgm:presLayoutVars>
          <dgm:chMax val="7"/>
          <dgm:dir/>
          <dgm:resizeHandles val="exact"/>
        </dgm:presLayoutVars>
      </dgm:prSet>
      <dgm:spPr/>
    </dgm:pt>
    <dgm:pt modelId="{1BBB7554-9EAD-4186-A0D9-90921FAB34ED}" type="pres">
      <dgm:prSet presAssocID="{081B2792-0E64-4318-BFD4-9AF86C1618DA}" presName="circ1" presStyleLbl="vennNode1" presStyleIdx="0" presStyleCnt="3"/>
      <dgm:spPr/>
    </dgm:pt>
    <dgm:pt modelId="{122A8D27-DF9C-40A2-A50E-ADF5438DB19E}" type="pres">
      <dgm:prSet presAssocID="{081B2792-0E64-4318-BFD4-9AF86C1618DA}" presName="circ1Tx" presStyleLbl="revTx" presStyleIdx="0" presStyleCnt="0">
        <dgm:presLayoutVars>
          <dgm:chMax val="0"/>
          <dgm:chPref val="0"/>
          <dgm:bulletEnabled val="1"/>
        </dgm:presLayoutVars>
      </dgm:prSet>
      <dgm:spPr/>
    </dgm:pt>
    <dgm:pt modelId="{914161C0-9033-4D9A-A7B9-F86ABC1B7316}" type="pres">
      <dgm:prSet presAssocID="{E8BF5ACF-A247-47B3-8E59-F1050E3E9885}" presName="circ2" presStyleLbl="vennNode1" presStyleIdx="1" presStyleCnt="3"/>
      <dgm:spPr/>
    </dgm:pt>
    <dgm:pt modelId="{EEA8159D-21C9-4064-8DEE-709D1D2194E6}" type="pres">
      <dgm:prSet presAssocID="{E8BF5ACF-A247-47B3-8E59-F1050E3E9885}" presName="circ2Tx" presStyleLbl="revTx" presStyleIdx="0" presStyleCnt="0">
        <dgm:presLayoutVars>
          <dgm:chMax val="0"/>
          <dgm:chPref val="0"/>
          <dgm:bulletEnabled val="1"/>
        </dgm:presLayoutVars>
      </dgm:prSet>
      <dgm:spPr/>
    </dgm:pt>
    <dgm:pt modelId="{1EE1D9D0-8074-41C0-8937-0E4B03F156B4}" type="pres">
      <dgm:prSet presAssocID="{D4BA8D0B-25EC-468D-AAD2-BA5FC67AD22C}" presName="circ3" presStyleLbl="vennNode1" presStyleIdx="2" presStyleCnt="3"/>
      <dgm:spPr/>
    </dgm:pt>
    <dgm:pt modelId="{BCD3A96E-2F23-49BE-B2E1-FAFA20D911FC}" type="pres">
      <dgm:prSet presAssocID="{D4BA8D0B-25EC-468D-AAD2-BA5FC67AD22C}" presName="circ3Tx" presStyleLbl="revTx" presStyleIdx="0" presStyleCnt="0">
        <dgm:presLayoutVars>
          <dgm:chMax val="0"/>
          <dgm:chPref val="0"/>
          <dgm:bulletEnabled val="1"/>
        </dgm:presLayoutVars>
      </dgm:prSet>
      <dgm:spPr/>
    </dgm:pt>
  </dgm:ptLst>
  <dgm:cxnLst>
    <dgm:cxn modelId="{3E2D1A07-D6FC-43A7-B4E5-B7E63021F67A}" srcId="{E8BF5ACF-A247-47B3-8E59-F1050E3E9885}" destId="{BA197DB7-5883-4FD6-9723-47245441A35E}" srcOrd="1" destOrd="0" parTransId="{B1AD1CC9-BDD8-41CD-99AA-6A74F5207380}" sibTransId="{AF582CFB-5825-4859-A5ED-E88F639F7467}"/>
    <dgm:cxn modelId="{092B9F0E-7976-4B35-9DDE-76E4163D19F9}" srcId="{0DD262D7-3061-45CE-AA14-9FEAE37A2FA3}" destId="{D4BA8D0B-25EC-468D-AAD2-BA5FC67AD22C}" srcOrd="2" destOrd="0" parTransId="{B4846092-1C6B-4920-999D-87B3367F60BC}" sibTransId="{673C581C-547A-4971-A2CC-7171310955CA}"/>
    <dgm:cxn modelId="{5144E611-6116-4A65-B249-C8BE270D3D89}" type="presOf" srcId="{A7569616-0301-4D23-A95F-06EBB6A0D8EB}" destId="{122A8D27-DF9C-40A2-A50E-ADF5438DB19E}" srcOrd="1" destOrd="1" presId="urn:microsoft.com/office/officeart/2005/8/layout/venn1"/>
    <dgm:cxn modelId="{6BBC8412-F56C-4C06-9FDD-A3AA0CEB8E95}" type="presOf" srcId="{E8BF5ACF-A247-47B3-8E59-F1050E3E9885}" destId="{914161C0-9033-4D9A-A7B9-F86ABC1B7316}" srcOrd="0" destOrd="0" presId="urn:microsoft.com/office/officeart/2005/8/layout/venn1"/>
    <dgm:cxn modelId="{44492218-302B-4726-BDD7-DFE2E1372142}" srcId="{D4BA8D0B-25EC-468D-AAD2-BA5FC67AD22C}" destId="{90A3EB88-2BC5-42ED-9446-C016C1FA5D0A}" srcOrd="1" destOrd="0" parTransId="{A8A7160B-6E93-4A95-83EF-E11BCC45A54B}" sibTransId="{EC0B5816-8B35-4FCE-A9A2-228D98497483}"/>
    <dgm:cxn modelId="{AA6E4918-19EF-4984-B32C-DAAC71179B4C}" type="presOf" srcId="{10B9F9E0-7AF7-4482-A8BF-29477CDD98DD}" destId="{1EE1D9D0-8074-41C0-8937-0E4B03F156B4}" srcOrd="0" destOrd="3" presId="urn:microsoft.com/office/officeart/2005/8/layout/venn1"/>
    <dgm:cxn modelId="{70C45B26-86B8-4BB8-97B0-FC87269CCF9D}" srcId="{E8BF5ACF-A247-47B3-8E59-F1050E3E9885}" destId="{C8F51960-4C0C-44AD-BC75-829933D40B2C}" srcOrd="0" destOrd="0" parTransId="{0453D5CB-E081-42D4-9D2A-3C9C7005DB7C}" sibTransId="{722F1370-5B6D-4144-BEAA-F3D5A395A249}"/>
    <dgm:cxn modelId="{6D505C2B-9201-4A9E-B0FE-38AF9CA98A19}" type="presOf" srcId="{081B2792-0E64-4318-BFD4-9AF86C1618DA}" destId="{122A8D27-DF9C-40A2-A50E-ADF5438DB19E}" srcOrd="1" destOrd="0" presId="urn:microsoft.com/office/officeart/2005/8/layout/venn1"/>
    <dgm:cxn modelId="{A762C02C-6C2E-44C9-A4F1-E827CC8FFB45}" srcId="{D4BA8D0B-25EC-468D-AAD2-BA5FC67AD22C}" destId="{DF0BBA64-735F-42EE-A413-EAA6BDDAEB60}" srcOrd="0" destOrd="0" parTransId="{A4D2423A-27DD-4053-8B65-806264F011CD}" sibTransId="{2DC4DE51-E3DF-40F5-B408-63B0DC3D72C4}"/>
    <dgm:cxn modelId="{6D097A2D-92D8-472D-BE76-C266392066C6}" srcId="{081B2792-0E64-4318-BFD4-9AF86C1618DA}" destId="{A7569616-0301-4D23-A95F-06EBB6A0D8EB}" srcOrd="0" destOrd="0" parTransId="{E13506A9-DCBF-4AC0-901E-BC73E6BCB1A1}" sibTransId="{70094C31-204D-4807-A495-B9B808F9B74F}"/>
    <dgm:cxn modelId="{C8B43E2F-86D5-4271-A105-3CA28DBCF889}" type="presOf" srcId="{A7569616-0301-4D23-A95F-06EBB6A0D8EB}" destId="{1BBB7554-9EAD-4186-A0D9-90921FAB34ED}" srcOrd="0" destOrd="1" presId="urn:microsoft.com/office/officeart/2005/8/layout/venn1"/>
    <dgm:cxn modelId="{4771BD30-C4E3-49D4-A4AC-D6EF10422E95}" srcId="{E8BF5ACF-A247-47B3-8E59-F1050E3E9885}" destId="{81B24498-AC30-480D-A4AA-1F6E06BAFE9C}" srcOrd="2" destOrd="0" parTransId="{F455CE3A-9A7F-47DF-B56A-0DAD3E51A414}" sibTransId="{02EAF42B-1A0A-4E5A-BDD9-D8D430B6E87F}"/>
    <dgm:cxn modelId="{549AD537-96F4-4252-9547-7F01818FFF41}" type="presOf" srcId="{10B9F9E0-7AF7-4482-A8BF-29477CDD98DD}" destId="{BCD3A96E-2F23-49BE-B2E1-FAFA20D911FC}" srcOrd="1" destOrd="3" presId="urn:microsoft.com/office/officeart/2005/8/layout/venn1"/>
    <dgm:cxn modelId="{652A7E42-5AF3-426F-843D-75DC17770F6A}" type="presOf" srcId="{81B24498-AC30-480D-A4AA-1F6E06BAFE9C}" destId="{EEA8159D-21C9-4064-8DEE-709D1D2194E6}" srcOrd="1" destOrd="3" presId="urn:microsoft.com/office/officeart/2005/8/layout/venn1"/>
    <dgm:cxn modelId="{7A72C442-9055-4DAF-BDB4-07E50BEF3A65}" type="presOf" srcId="{081B2792-0E64-4318-BFD4-9AF86C1618DA}" destId="{1BBB7554-9EAD-4186-A0D9-90921FAB34ED}" srcOrd="0" destOrd="0" presId="urn:microsoft.com/office/officeart/2005/8/layout/venn1"/>
    <dgm:cxn modelId="{4A6F6F47-9D1B-4013-8FC9-044D0E9CD155}" type="presOf" srcId="{90A3EB88-2BC5-42ED-9446-C016C1FA5D0A}" destId="{BCD3A96E-2F23-49BE-B2E1-FAFA20D911FC}" srcOrd="1" destOrd="2" presId="urn:microsoft.com/office/officeart/2005/8/layout/venn1"/>
    <dgm:cxn modelId="{FC52204E-47BD-4488-9FCB-A6EEE94C16FA}" srcId="{0DD262D7-3061-45CE-AA14-9FEAE37A2FA3}" destId="{E8BF5ACF-A247-47B3-8E59-F1050E3E9885}" srcOrd="1" destOrd="0" parTransId="{077DFF3F-82E4-4306-B0DA-FD224D14F644}" sibTransId="{B9F63724-4D05-46A0-91A1-AAAA1E87AE3A}"/>
    <dgm:cxn modelId="{F5FDC257-2F19-4861-810D-99F31ADD3B6F}" type="presOf" srcId="{D4BA8D0B-25EC-468D-AAD2-BA5FC67AD22C}" destId="{1EE1D9D0-8074-41C0-8937-0E4B03F156B4}" srcOrd="0" destOrd="0" presId="urn:microsoft.com/office/officeart/2005/8/layout/venn1"/>
    <dgm:cxn modelId="{1521C86F-D6E2-4520-BD49-326CDA4A4CE0}" type="presOf" srcId="{90A3EB88-2BC5-42ED-9446-C016C1FA5D0A}" destId="{1EE1D9D0-8074-41C0-8937-0E4B03F156B4}" srcOrd="0" destOrd="2" presId="urn:microsoft.com/office/officeart/2005/8/layout/venn1"/>
    <dgm:cxn modelId="{2C6CD675-9AE2-4C93-95ED-4DAEE253E59F}" srcId="{0DD262D7-3061-45CE-AA14-9FEAE37A2FA3}" destId="{081B2792-0E64-4318-BFD4-9AF86C1618DA}" srcOrd="0" destOrd="0" parTransId="{68652A04-F2D8-4CD0-8F0B-9E8C30574F80}" sibTransId="{FAA02F3B-5A2D-449E-9217-F3252D01EFB7}"/>
    <dgm:cxn modelId="{928EE675-DB87-4563-9696-DC724C1A14B3}" srcId="{081B2792-0E64-4318-BFD4-9AF86C1618DA}" destId="{A5921D35-473A-49E7-9785-93A7F2A1F72F}" srcOrd="1" destOrd="0" parTransId="{B1AD8FB4-2C8F-4634-AE03-A440C0F265D5}" sibTransId="{B9336F83-96F1-4132-BB9E-D2DA3A165435}"/>
    <dgm:cxn modelId="{8F8AE381-EF7B-424A-97CE-F6DE3166E8DA}" type="presOf" srcId="{C8F51960-4C0C-44AD-BC75-829933D40B2C}" destId="{914161C0-9033-4D9A-A7B9-F86ABC1B7316}" srcOrd="0" destOrd="1" presId="urn:microsoft.com/office/officeart/2005/8/layout/venn1"/>
    <dgm:cxn modelId="{32B10093-81C5-4AEE-BA14-CC6207A9FE4C}" type="presOf" srcId="{A5921D35-473A-49E7-9785-93A7F2A1F72F}" destId="{122A8D27-DF9C-40A2-A50E-ADF5438DB19E}" srcOrd="1" destOrd="2" presId="urn:microsoft.com/office/officeart/2005/8/layout/venn1"/>
    <dgm:cxn modelId="{44520DA8-3619-41B7-AAFA-6DA45D9EBB5A}" type="presOf" srcId="{DF0BBA64-735F-42EE-A413-EAA6BDDAEB60}" destId="{1EE1D9D0-8074-41C0-8937-0E4B03F156B4}" srcOrd="0" destOrd="1" presId="urn:microsoft.com/office/officeart/2005/8/layout/venn1"/>
    <dgm:cxn modelId="{532B35B7-E33E-4C94-8DC5-1D60A6D05190}" type="presOf" srcId="{0DD262D7-3061-45CE-AA14-9FEAE37A2FA3}" destId="{D387947D-E954-41FE-9D72-A4F124B0A6CB}" srcOrd="0" destOrd="0" presId="urn:microsoft.com/office/officeart/2005/8/layout/venn1"/>
    <dgm:cxn modelId="{84C0D6C5-0D32-4851-9722-F5A4993D609B}" srcId="{D4BA8D0B-25EC-468D-AAD2-BA5FC67AD22C}" destId="{10B9F9E0-7AF7-4482-A8BF-29477CDD98DD}" srcOrd="2" destOrd="0" parTransId="{21D2B161-77BC-48D3-A70B-DF4CE32F4D70}" sibTransId="{AB6B53E5-CE0B-45EE-9DF6-60AAD9A3C222}"/>
    <dgm:cxn modelId="{81D5D7C9-426A-444B-90AC-38E6BC6D83D1}" type="presOf" srcId="{C8F51960-4C0C-44AD-BC75-829933D40B2C}" destId="{EEA8159D-21C9-4064-8DEE-709D1D2194E6}" srcOrd="1" destOrd="1" presId="urn:microsoft.com/office/officeart/2005/8/layout/venn1"/>
    <dgm:cxn modelId="{C43FB8CE-CD03-4484-881C-65E1AE75B5B3}" type="presOf" srcId="{BA197DB7-5883-4FD6-9723-47245441A35E}" destId="{914161C0-9033-4D9A-A7B9-F86ABC1B7316}" srcOrd="0" destOrd="2" presId="urn:microsoft.com/office/officeart/2005/8/layout/venn1"/>
    <dgm:cxn modelId="{9B39BCD2-9902-44ED-BE88-5B0D5BEDDE71}" type="presOf" srcId="{81B24498-AC30-480D-A4AA-1F6E06BAFE9C}" destId="{914161C0-9033-4D9A-A7B9-F86ABC1B7316}" srcOrd="0" destOrd="3" presId="urn:microsoft.com/office/officeart/2005/8/layout/venn1"/>
    <dgm:cxn modelId="{29CA0FD7-6ECE-43DA-9180-8F013DDF48E9}" type="presOf" srcId="{DF0BBA64-735F-42EE-A413-EAA6BDDAEB60}" destId="{BCD3A96E-2F23-49BE-B2E1-FAFA20D911FC}" srcOrd="1" destOrd="1" presId="urn:microsoft.com/office/officeart/2005/8/layout/venn1"/>
    <dgm:cxn modelId="{E8A4F8DD-0109-45F0-B3AA-73F9208A7BAB}" type="presOf" srcId="{A5921D35-473A-49E7-9785-93A7F2A1F72F}" destId="{1BBB7554-9EAD-4186-A0D9-90921FAB34ED}" srcOrd="0" destOrd="2" presId="urn:microsoft.com/office/officeart/2005/8/layout/venn1"/>
    <dgm:cxn modelId="{D9EB73ED-993E-45F5-A327-D32B1A77AF1D}" type="presOf" srcId="{D4BA8D0B-25EC-468D-AAD2-BA5FC67AD22C}" destId="{BCD3A96E-2F23-49BE-B2E1-FAFA20D911FC}" srcOrd="1" destOrd="0" presId="urn:microsoft.com/office/officeart/2005/8/layout/venn1"/>
    <dgm:cxn modelId="{CA7812EF-8F76-4027-9A99-B57993E9F13C}" type="presOf" srcId="{BA197DB7-5883-4FD6-9723-47245441A35E}" destId="{EEA8159D-21C9-4064-8DEE-709D1D2194E6}" srcOrd="1" destOrd="2" presId="urn:microsoft.com/office/officeart/2005/8/layout/venn1"/>
    <dgm:cxn modelId="{4024CBF1-EB4B-418D-82A3-94E0DC3223CD}" type="presOf" srcId="{E8BF5ACF-A247-47B3-8E59-F1050E3E9885}" destId="{EEA8159D-21C9-4064-8DEE-709D1D2194E6}" srcOrd="1" destOrd="0" presId="urn:microsoft.com/office/officeart/2005/8/layout/venn1"/>
    <dgm:cxn modelId="{A170ADCC-A8F0-4CCA-8BF6-DE07CCF6DCAE}" type="presParOf" srcId="{D387947D-E954-41FE-9D72-A4F124B0A6CB}" destId="{1BBB7554-9EAD-4186-A0D9-90921FAB34ED}" srcOrd="0" destOrd="0" presId="urn:microsoft.com/office/officeart/2005/8/layout/venn1"/>
    <dgm:cxn modelId="{EE2443B6-9620-4C91-AE08-4693BBB1C8E8}" type="presParOf" srcId="{D387947D-E954-41FE-9D72-A4F124B0A6CB}" destId="{122A8D27-DF9C-40A2-A50E-ADF5438DB19E}" srcOrd="1" destOrd="0" presId="urn:microsoft.com/office/officeart/2005/8/layout/venn1"/>
    <dgm:cxn modelId="{1CEC6C87-56D2-46BC-BF5D-79AD7E6966C5}" type="presParOf" srcId="{D387947D-E954-41FE-9D72-A4F124B0A6CB}" destId="{914161C0-9033-4D9A-A7B9-F86ABC1B7316}" srcOrd="2" destOrd="0" presId="urn:microsoft.com/office/officeart/2005/8/layout/venn1"/>
    <dgm:cxn modelId="{77857058-607D-4080-B9B0-AC9987B1088D}" type="presParOf" srcId="{D387947D-E954-41FE-9D72-A4F124B0A6CB}" destId="{EEA8159D-21C9-4064-8DEE-709D1D2194E6}" srcOrd="3" destOrd="0" presId="urn:microsoft.com/office/officeart/2005/8/layout/venn1"/>
    <dgm:cxn modelId="{747C26B9-0A4E-4380-A13C-9B3F36DABD06}" type="presParOf" srcId="{D387947D-E954-41FE-9D72-A4F124B0A6CB}" destId="{1EE1D9D0-8074-41C0-8937-0E4B03F156B4}" srcOrd="4" destOrd="0" presId="urn:microsoft.com/office/officeart/2005/8/layout/venn1"/>
    <dgm:cxn modelId="{D93EE337-3299-48ED-99F7-EDE9EDCBA89B}" type="presParOf" srcId="{D387947D-E954-41FE-9D72-A4F124B0A6CB}" destId="{BCD3A96E-2F23-49BE-B2E1-FAFA20D911F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98AA7-ABB1-4E32-8017-C873273884DE}">
      <dsp:nvSpPr>
        <dsp:cNvPr id="0" name=""/>
        <dsp:cNvSpPr/>
      </dsp:nvSpPr>
      <dsp:spPr>
        <a:xfrm>
          <a:off x="796163" y="2106"/>
          <a:ext cx="2050121" cy="1230072"/>
        </a:xfrm>
        <a:prstGeom prst="rect">
          <a:avLst/>
        </a:prstGeom>
        <a:solidFill>
          <a:srgbClr val="297FD5">
            <a:shade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İnsan Ticareti Mağdurları</a:t>
          </a:r>
          <a:endParaRPr lang="de-AT" sz="2400" b="0" kern="1200" dirty="0">
            <a:solidFill>
              <a:sysClr val="window" lastClr="FFFFFF"/>
            </a:solidFill>
            <a:latin typeface="Calibri" panose="020F0502020204030204" pitchFamily="34" charset="0"/>
            <a:ea typeface="+mn-ea"/>
            <a:cs typeface="+mn-cs"/>
          </a:endParaRPr>
        </a:p>
      </dsp:txBody>
      <dsp:txXfrm>
        <a:off x="796163" y="2106"/>
        <a:ext cx="2050121" cy="1230072"/>
      </dsp:txXfrm>
    </dsp:sp>
    <dsp:sp modelId="{DEF35A01-E297-4C99-A86B-8C56C75557BF}">
      <dsp:nvSpPr>
        <dsp:cNvPr id="0" name=""/>
        <dsp:cNvSpPr/>
      </dsp:nvSpPr>
      <dsp:spPr>
        <a:xfrm>
          <a:off x="3031472" y="3"/>
          <a:ext cx="2050121" cy="1230072"/>
        </a:xfrm>
        <a:prstGeom prst="rect">
          <a:avLst/>
        </a:prstGeom>
        <a:solidFill>
          <a:srgbClr val="297FD5">
            <a:shade val="50000"/>
            <a:hueOff val="142591"/>
            <a:satOff val="-3826"/>
            <a:lumOff val="10951"/>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Sığınmacılar</a:t>
          </a:r>
          <a:endParaRPr lang="de-AT" sz="2400" b="0" kern="1200" dirty="0">
            <a:solidFill>
              <a:sysClr val="window" lastClr="FFFFFF"/>
            </a:solidFill>
            <a:latin typeface="Calibri" panose="020F0502020204030204" pitchFamily="34" charset="0"/>
            <a:ea typeface="+mn-ea"/>
            <a:cs typeface="+mn-cs"/>
          </a:endParaRPr>
        </a:p>
      </dsp:txBody>
      <dsp:txXfrm>
        <a:off x="3031472" y="3"/>
        <a:ext cx="2050121" cy="1230072"/>
      </dsp:txXfrm>
    </dsp:sp>
    <dsp:sp modelId="{9EADF4C8-6A33-46DA-84D2-AB6A29AA9A62}">
      <dsp:nvSpPr>
        <dsp:cNvPr id="0" name=""/>
        <dsp:cNvSpPr/>
      </dsp:nvSpPr>
      <dsp:spPr>
        <a:xfrm>
          <a:off x="5306430" y="2106"/>
          <a:ext cx="2050121" cy="1230072"/>
        </a:xfrm>
        <a:prstGeom prst="rect">
          <a:avLst/>
        </a:prstGeom>
        <a:solidFill>
          <a:srgbClr val="297FD5">
            <a:shade val="50000"/>
            <a:hueOff val="285181"/>
            <a:satOff val="-7653"/>
            <a:lumOff val="2190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Mülteciler</a:t>
          </a:r>
          <a:endParaRPr lang="de-AT" sz="2400" b="0" kern="1200" dirty="0">
            <a:solidFill>
              <a:sysClr val="window" lastClr="FFFFFF"/>
            </a:solidFill>
            <a:latin typeface="Calibri" panose="020F0502020204030204" pitchFamily="34" charset="0"/>
            <a:ea typeface="+mn-ea"/>
            <a:cs typeface="+mn-cs"/>
          </a:endParaRPr>
        </a:p>
      </dsp:txBody>
      <dsp:txXfrm>
        <a:off x="5306430" y="2106"/>
        <a:ext cx="2050121" cy="1230072"/>
      </dsp:txXfrm>
    </dsp:sp>
    <dsp:sp modelId="{326D1267-9049-45A7-A9C3-0D46E8E6E734}">
      <dsp:nvSpPr>
        <dsp:cNvPr id="0" name=""/>
        <dsp:cNvSpPr/>
      </dsp:nvSpPr>
      <dsp:spPr>
        <a:xfrm>
          <a:off x="796163" y="1437191"/>
          <a:ext cx="2050121" cy="1230072"/>
        </a:xfrm>
        <a:prstGeom prst="rect">
          <a:avLst/>
        </a:prstGeom>
        <a:solidFill>
          <a:srgbClr val="297FD5">
            <a:shade val="50000"/>
            <a:hueOff val="427772"/>
            <a:satOff val="-11479"/>
            <a:lumOff val="32854"/>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Düzensiz</a:t>
          </a:r>
          <a:r>
            <a:rPr lang="en-US" sz="2400" b="0" kern="1200" dirty="0">
              <a:solidFill>
                <a:sysClr val="window" lastClr="FFFFFF"/>
              </a:solidFill>
              <a:latin typeface="Calibri" panose="020F0502020204030204" pitchFamily="34" charset="0"/>
              <a:ea typeface="+mn-ea"/>
              <a:cs typeface="+mn-cs"/>
            </a:rPr>
            <a:t> </a:t>
          </a:r>
          <a:r>
            <a:rPr lang="tr-TR" sz="2400" b="0" kern="1200" dirty="0">
              <a:solidFill>
                <a:sysClr val="window" lastClr="FFFFFF"/>
              </a:solidFill>
              <a:latin typeface="Calibri" panose="020F0502020204030204" pitchFamily="34" charset="0"/>
              <a:ea typeface="+mn-ea"/>
              <a:cs typeface="+mn-cs"/>
            </a:rPr>
            <a:t>Göçmenler</a:t>
          </a:r>
          <a:endParaRPr lang="de-AT" sz="2400" b="0" kern="1200" dirty="0">
            <a:solidFill>
              <a:sysClr val="window" lastClr="FFFFFF"/>
            </a:solidFill>
            <a:latin typeface="Calibri" panose="020F0502020204030204" pitchFamily="34" charset="0"/>
            <a:ea typeface="+mn-ea"/>
            <a:cs typeface="+mn-cs"/>
          </a:endParaRPr>
        </a:p>
      </dsp:txBody>
      <dsp:txXfrm>
        <a:off x="796163" y="1437191"/>
        <a:ext cx="2050121" cy="1230072"/>
      </dsp:txXfrm>
    </dsp:sp>
    <dsp:sp modelId="{270A10A4-4FD0-4C00-963F-C292375FB0D1}">
      <dsp:nvSpPr>
        <dsp:cNvPr id="0" name=""/>
        <dsp:cNvSpPr/>
      </dsp:nvSpPr>
      <dsp:spPr>
        <a:xfrm>
          <a:off x="3051297" y="1437191"/>
          <a:ext cx="2050121" cy="1230072"/>
        </a:xfrm>
        <a:prstGeom prst="rect">
          <a:avLst/>
        </a:prstGeom>
        <a:solidFill>
          <a:srgbClr val="297FD5">
            <a:shade val="50000"/>
            <a:hueOff val="570363"/>
            <a:satOff val="-15306"/>
            <a:lumOff val="4380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Refakatsiz Göçmen Çocuklar</a:t>
          </a:r>
          <a:endParaRPr lang="de-AT" sz="2400" b="0" kern="1200" dirty="0">
            <a:solidFill>
              <a:sysClr val="window" lastClr="FFFFFF"/>
            </a:solidFill>
            <a:latin typeface="Calibri" panose="020F0502020204030204" pitchFamily="34" charset="0"/>
            <a:ea typeface="+mn-ea"/>
            <a:cs typeface="+mn-cs"/>
          </a:endParaRPr>
        </a:p>
      </dsp:txBody>
      <dsp:txXfrm>
        <a:off x="3051297" y="1437191"/>
        <a:ext cx="2050121" cy="1230072"/>
      </dsp:txXfrm>
    </dsp:sp>
    <dsp:sp modelId="{F03161D2-DFB4-4965-8B1B-C5630FC68995}">
      <dsp:nvSpPr>
        <dsp:cNvPr id="0" name=""/>
        <dsp:cNvSpPr/>
      </dsp:nvSpPr>
      <dsp:spPr>
        <a:xfrm>
          <a:off x="5306430" y="1437191"/>
          <a:ext cx="2050121" cy="1230072"/>
        </a:xfrm>
        <a:prstGeom prst="rect">
          <a:avLst/>
        </a:prstGeom>
        <a:solidFill>
          <a:srgbClr val="297FD5">
            <a:shade val="50000"/>
            <a:hueOff val="570363"/>
            <a:satOff val="-15306"/>
            <a:lumOff val="4380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Sınırdan Kaçırılan</a:t>
          </a:r>
          <a:r>
            <a:rPr lang="en-US" sz="2400" b="0" kern="1200" dirty="0">
              <a:solidFill>
                <a:sysClr val="window" lastClr="FFFFFF"/>
              </a:solidFill>
              <a:latin typeface="Calibri" panose="020F0502020204030204" pitchFamily="34" charset="0"/>
              <a:ea typeface="+mn-ea"/>
              <a:cs typeface="+mn-cs"/>
            </a:rPr>
            <a:t> </a:t>
          </a:r>
          <a:r>
            <a:rPr lang="tr-TR" sz="2400" b="0" kern="1200" dirty="0">
              <a:solidFill>
                <a:sysClr val="window" lastClr="FFFFFF"/>
              </a:solidFill>
              <a:latin typeface="Calibri" panose="020F0502020204030204" pitchFamily="34" charset="0"/>
              <a:ea typeface="+mn-ea"/>
              <a:cs typeface="+mn-cs"/>
            </a:rPr>
            <a:t>Göçmenler</a:t>
          </a:r>
          <a:endParaRPr lang="de-AT" sz="2400" b="0" kern="1200" dirty="0">
            <a:solidFill>
              <a:sysClr val="window" lastClr="FFFFFF"/>
            </a:solidFill>
            <a:latin typeface="Calibri" panose="020F0502020204030204" pitchFamily="34" charset="0"/>
            <a:ea typeface="+mn-ea"/>
            <a:cs typeface="+mn-cs"/>
          </a:endParaRPr>
        </a:p>
      </dsp:txBody>
      <dsp:txXfrm>
        <a:off x="5306430" y="1437191"/>
        <a:ext cx="2050121" cy="1230072"/>
      </dsp:txXfrm>
    </dsp:sp>
    <dsp:sp modelId="{1D3AB47D-B7A0-4CFF-B19F-32FA67752FCC}">
      <dsp:nvSpPr>
        <dsp:cNvPr id="0" name=""/>
        <dsp:cNvSpPr/>
      </dsp:nvSpPr>
      <dsp:spPr>
        <a:xfrm>
          <a:off x="796163" y="2872276"/>
          <a:ext cx="2050121" cy="1230072"/>
        </a:xfrm>
        <a:prstGeom prst="rect">
          <a:avLst/>
        </a:prstGeom>
        <a:solidFill>
          <a:srgbClr val="297FD5">
            <a:shade val="50000"/>
            <a:hueOff val="427772"/>
            <a:satOff val="-11479"/>
            <a:lumOff val="32854"/>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Arada kalan göçmenler</a:t>
          </a:r>
          <a:endParaRPr lang="de-AT" sz="2400" b="0" kern="1200" dirty="0">
            <a:solidFill>
              <a:sysClr val="window" lastClr="FFFFFF"/>
            </a:solidFill>
            <a:latin typeface="Calibri" panose="020F0502020204030204" pitchFamily="34" charset="0"/>
            <a:ea typeface="+mn-ea"/>
            <a:cs typeface="+mn-cs"/>
          </a:endParaRPr>
        </a:p>
      </dsp:txBody>
      <dsp:txXfrm>
        <a:off x="796163" y="2872276"/>
        <a:ext cx="2050121" cy="1230072"/>
      </dsp:txXfrm>
    </dsp:sp>
    <dsp:sp modelId="{4A0838FB-B9AE-41DB-BCEE-36503BC549C6}">
      <dsp:nvSpPr>
        <dsp:cNvPr id="0" name=""/>
        <dsp:cNvSpPr/>
      </dsp:nvSpPr>
      <dsp:spPr>
        <a:xfrm>
          <a:off x="3051297" y="2872276"/>
          <a:ext cx="2050121" cy="1230072"/>
        </a:xfrm>
        <a:prstGeom prst="rect">
          <a:avLst/>
        </a:prstGeom>
        <a:solidFill>
          <a:srgbClr val="297FD5">
            <a:shade val="50000"/>
            <a:hueOff val="285181"/>
            <a:satOff val="-7653"/>
            <a:lumOff val="2190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Yaşlılar</a:t>
          </a:r>
          <a:endParaRPr lang="de-AT" sz="2400" b="0" kern="1200" dirty="0">
            <a:solidFill>
              <a:sysClr val="window" lastClr="FFFFFF"/>
            </a:solidFill>
            <a:latin typeface="Calibri" panose="020F0502020204030204" pitchFamily="34" charset="0"/>
            <a:ea typeface="+mn-ea"/>
            <a:cs typeface="+mn-cs"/>
          </a:endParaRPr>
        </a:p>
      </dsp:txBody>
      <dsp:txXfrm>
        <a:off x="3051297" y="2872276"/>
        <a:ext cx="2050121" cy="1230072"/>
      </dsp:txXfrm>
    </dsp:sp>
    <dsp:sp modelId="{90D03CC1-1D77-4E29-B259-4A0B260990F8}">
      <dsp:nvSpPr>
        <dsp:cNvPr id="0" name=""/>
        <dsp:cNvSpPr/>
      </dsp:nvSpPr>
      <dsp:spPr>
        <a:xfrm>
          <a:off x="5306430" y="2872276"/>
          <a:ext cx="2050121" cy="1230072"/>
        </a:xfrm>
        <a:prstGeom prst="rect">
          <a:avLst/>
        </a:prstGeom>
        <a:solidFill>
          <a:srgbClr val="297FD5">
            <a:shade val="50000"/>
            <a:hueOff val="142591"/>
            <a:satOff val="-3826"/>
            <a:lumOff val="10951"/>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b="0" kern="1200" dirty="0">
              <a:solidFill>
                <a:sysClr val="window" lastClr="FFFFFF"/>
              </a:solidFill>
              <a:latin typeface="Calibri" panose="020F0502020204030204" pitchFamily="34" charset="0"/>
              <a:ea typeface="+mn-ea"/>
              <a:cs typeface="+mn-cs"/>
            </a:rPr>
            <a:t>Azınlıklar</a:t>
          </a:r>
          <a:endParaRPr lang="de-AT" sz="2400" b="0" kern="1200" dirty="0">
            <a:solidFill>
              <a:sysClr val="window" lastClr="FFFFFF"/>
            </a:solidFill>
            <a:latin typeface="Calibri" panose="020F0502020204030204" pitchFamily="34" charset="0"/>
            <a:ea typeface="+mn-ea"/>
            <a:cs typeface="+mn-cs"/>
          </a:endParaRPr>
        </a:p>
      </dsp:txBody>
      <dsp:txXfrm>
        <a:off x="5306430" y="2872276"/>
        <a:ext cx="2050121" cy="1230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B3FFC-B53F-4DC4-A46A-E190FF6F9A90}">
      <dsp:nvSpPr>
        <dsp:cNvPr id="0" name=""/>
        <dsp:cNvSpPr/>
      </dsp:nvSpPr>
      <dsp:spPr>
        <a:xfrm>
          <a:off x="1828799" y="50799"/>
          <a:ext cx="2438400" cy="243840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tr-TR" sz="2400" kern="1200" dirty="0"/>
            <a:t>Silah Kaçakçılığı</a:t>
          </a:r>
        </a:p>
      </dsp:txBody>
      <dsp:txXfrm>
        <a:off x="2153920" y="477519"/>
        <a:ext cx="1788160" cy="1097280"/>
      </dsp:txXfrm>
    </dsp:sp>
    <dsp:sp modelId="{8B1F8420-0CC4-4211-AA85-017BF1B43AF2}">
      <dsp:nvSpPr>
        <dsp:cNvPr id="0" name=""/>
        <dsp:cNvSpPr/>
      </dsp:nvSpPr>
      <dsp:spPr>
        <a:xfrm>
          <a:off x="2708656" y="1574800"/>
          <a:ext cx="2438400" cy="243840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tr-TR" sz="2400" kern="1200" dirty="0"/>
            <a:t>Uyuşturucu Kaçakçılığı</a:t>
          </a:r>
        </a:p>
      </dsp:txBody>
      <dsp:txXfrm>
        <a:off x="3454400" y="2204720"/>
        <a:ext cx="1463040" cy="1341120"/>
      </dsp:txXfrm>
    </dsp:sp>
    <dsp:sp modelId="{465F1684-D894-45C2-83A8-5F8BFDCEABC0}">
      <dsp:nvSpPr>
        <dsp:cNvPr id="0" name=""/>
        <dsp:cNvSpPr/>
      </dsp:nvSpPr>
      <dsp:spPr>
        <a:xfrm>
          <a:off x="948943" y="1574800"/>
          <a:ext cx="2438400" cy="243840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tr-TR" sz="2400" kern="1200" dirty="0"/>
            <a:t>İnsan Ticareti</a:t>
          </a:r>
        </a:p>
      </dsp:txBody>
      <dsp:txXfrm>
        <a:off x="1178560" y="2204720"/>
        <a:ext cx="1463040" cy="1341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B7554-9EAD-4186-A0D9-90921FAB34ED}">
      <dsp:nvSpPr>
        <dsp:cNvPr id="0" name=""/>
        <dsp:cNvSpPr/>
      </dsp:nvSpPr>
      <dsp:spPr>
        <a:xfrm>
          <a:off x="3952398" y="54391"/>
          <a:ext cx="2610802" cy="261080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tr-TR" sz="1400" kern="1200" dirty="0">
              <a:solidFill>
                <a:srgbClr val="002060"/>
              </a:solidFill>
            </a:rPr>
            <a:t>Zorla Evlilik</a:t>
          </a:r>
        </a:p>
        <a:p>
          <a:pPr marL="57150" lvl="1" indent="-57150" algn="l" defTabSz="488950">
            <a:lnSpc>
              <a:spcPct val="90000"/>
            </a:lnSpc>
            <a:spcBef>
              <a:spcPct val="0"/>
            </a:spcBef>
            <a:spcAft>
              <a:spcPct val="15000"/>
            </a:spcAft>
            <a:buChar char="•"/>
          </a:pPr>
          <a:r>
            <a:rPr lang="tr-TR" sz="1100" kern="1200" dirty="0">
              <a:solidFill>
                <a:srgbClr val="002060"/>
              </a:solidFill>
            </a:rPr>
            <a:t>Kişinin rızasının olmaması</a:t>
          </a:r>
          <a:endParaRPr lang="en-US" sz="1100" kern="1200" dirty="0">
            <a:solidFill>
              <a:srgbClr val="002060"/>
            </a:solidFill>
          </a:endParaRPr>
        </a:p>
        <a:p>
          <a:pPr marL="57150" lvl="1" indent="-57150" algn="l" defTabSz="488950">
            <a:lnSpc>
              <a:spcPct val="90000"/>
            </a:lnSpc>
            <a:spcBef>
              <a:spcPct val="0"/>
            </a:spcBef>
            <a:spcAft>
              <a:spcPct val="15000"/>
            </a:spcAft>
            <a:buChar char="•"/>
          </a:pPr>
          <a:r>
            <a:rPr lang="tr-TR" sz="1100" kern="1200" dirty="0">
              <a:solidFill>
                <a:srgbClr val="002060"/>
              </a:solidFill>
            </a:rPr>
            <a:t>Aile ve toplum baskısı</a:t>
          </a:r>
          <a:endParaRPr lang="en-US" sz="1100" kern="1200" dirty="0">
            <a:solidFill>
              <a:srgbClr val="002060"/>
            </a:solidFill>
          </a:endParaRPr>
        </a:p>
      </dsp:txBody>
      <dsp:txXfrm>
        <a:off x="4300505" y="511282"/>
        <a:ext cx="1914588" cy="1174860"/>
      </dsp:txXfrm>
    </dsp:sp>
    <dsp:sp modelId="{914161C0-9033-4D9A-A7B9-F86ABC1B7316}">
      <dsp:nvSpPr>
        <dsp:cNvPr id="0" name=""/>
        <dsp:cNvSpPr/>
      </dsp:nvSpPr>
      <dsp:spPr>
        <a:xfrm>
          <a:off x="4894463" y="1686143"/>
          <a:ext cx="2610802" cy="2610802"/>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tr-TR" sz="1400" kern="1200" dirty="0">
              <a:solidFill>
                <a:srgbClr val="002060"/>
              </a:solidFill>
            </a:rPr>
            <a:t>Şiddet</a:t>
          </a:r>
        </a:p>
        <a:p>
          <a:pPr marL="0" lvl="0" indent="0" algn="l" defTabSz="622300">
            <a:lnSpc>
              <a:spcPct val="90000"/>
            </a:lnSpc>
            <a:spcBef>
              <a:spcPct val="0"/>
            </a:spcBef>
            <a:spcAft>
              <a:spcPct val="35000"/>
            </a:spcAft>
            <a:buNone/>
          </a:pPr>
          <a:endParaRPr lang="en-US" sz="1400" kern="1200" dirty="0">
            <a:solidFill>
              <a:srgbClr val="002060"/>
            </a:solidFill>
          </a:endParaRPr>
        </a:p>
        <a:p>
          <a:pPr marL="57150" lvl="1" indent="-57150" algn="l" defTabSz="488950">
            <a:lnSpc>
              <a:spcPct val="90000"/>
            </a:lnSpc>
            <a:spcBef>
              <a:spcPct val="0"/>
            </a:spcBef>
            <a:spcAft>
              <a:spcPct val="15000"/>
            </a:spcAft>
            <a:buChar char="•"/>
          </a:pPr>
          <a:endParaRPr lang="en-US" sz="1100" kern="1200" dirty="0">
            <a:solidFill>
              <a:srgbClr val="002060"/>
            </a:solidFill>
          </a:endParaRPr>
        </a:p>
        <a:p>
          <a:pPr marL="57150" lvl="1" indent="-57150" algn="l" defTabSz="488950">
            <a:lnSpc>
              <a:spcPct val="90000"/>
            </a:lnSpc>
            <a:spcBef>
              <a:spcPct val="0"/>
            </a:spcBef>
            <a:spcAft>
              <a:spcPct val="15000"/>
            </a:spcAft>
            <a:buChar char="•"/>
          </a:pPr>
          <a:r>
            <a:rPr lang="tr-TR" sz="1100" kern="1200" dirty="0">
              <a:solidFill>
                <a:srgbClr val="002060"/>
              </a:solidFill>
            </a:rPr>
            <a:t>Fiziksel, cinsel ve/veya psikolojik şiddet</a:t>
          </a:r>
          <a:endParaRPr lang="en-US" sz="1100" kern="1200" dirty="0">
            <a:solidFill>
              <a:srgbClr val="002060"/>
            </a:solidFill>
          </a:endParaRPr>
        </a:p>
        <a:p>
          <a:pPr marL="57150" lvl="1" indent="-57150" algn="l" defTabSz="488950">
            <a:lnSpc>
              <a:spcPct val="90000"/>
            </a:lnSpc>
            <a:spcBef>
              <a:spcPct val="0"/>
            </a:spcBef>
            <a:spcAft>
              <a:spcPct val="15000"/>
            </a:spcAft>
            <a:buChar char="•"/>
          </a:pPr>
          <a:r>
            <a:rPr lang="tr-TR" sz="1100" kern="1200" dirty="0">
              <a:solidFill>
                <a:srgbClr val="002060"/>
              </a:solidFill>
            </a:rPr>
            <a:t>Kişisel özgürlüğün olmaması</a:t>
          </a:r>
          <a:endParaRPr lang="en-US" sz="1100" kern="1200" dirty="0">
            <a:solidFill>
              <a:srgbClr val="002060"/>
            </a:solidFill>
          </a:endParaRPr>
        </a:p>
      </dsp:txBody>
      <dsp:txXfrm>
        <a:off x="5692933" y="2360600"/>
        <a:ext cx="1566481" cy="1435941"/>
      </dsp:txXfrm>
    </dsp:sp>
    <dsp:sp modelId="{1EE1D9D0-8074-41C0-8937-0E4B03F156B4}">
      <dsp:nvSpPr>
        <dsp:cNvPr id="0" name=""/>
        <dsp:cNvSpPr/>
      </dsp:nvSpPr>
      <dsp:spPr>
        <a:xfrm>
          <a:off x="3010334" y="1686143"/>
          <a:ext cx="2610802" cy="2610802"/>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622300">
            <a:lnSpc>
              <a:spcPct val="90000"/>
            </a:lnSpc>
            <a:spcBef>
              <a:spcPct val="0"/>
            </a:spcBef>
            <a:spcAft>
              <a:spcPct val="35000"/>
            </a:spcAft>
            <a:buNone/>
          </a:pPr>
          <a:r>
            <a:rPr lang="tr-TR" sz="1400" kern="1200" dirty="0">
              <a:solidFill>
                <a:srgbClr val="002060"/>
              </a:solidFill>
            </a:rPr>
            <a:t>İnsan Ticareti</a:t>
          </a:r>
          <a:endParaRPr lang="en-US" sz="1400" kern="1200" dirty="0">
            <a:solidFill>
              <a:srgbClr val="002060"/>
            </a:solidFill>
          </a:endParaRPr>
        </a:p>
        <a:p>
          <a:pPr marL="57150" lvl="1" indent="-57150" algn="l" defTabSz="488950">
            <a:lnSpc>
              <a:spcPct val="90000"/>
            </a:lnSpc>
            <a:spcBef>
              <a:spcPct val="0"/>
            </a:spcBef>
            <a:spcAft>
              <a:spcPct val="15000"/>
            </a:spcAft>
            <a:buChar char="•"/>
          </a:pPr>
          <a:r>
            <a:rPr lang="tr-TR" sz="1100" kern="1200" dirty="0">
              <a:solidFill>
                <a:srgbClr val="002060"/>
              </a:solidFill>
            </a:rPr>
            <a:t>İstismar</a:t>
          </a:r>
          <a:endParaRPr lang="en-US" sz="1100" kern="1200" dirty="0">
            <a:solidFill>
              <a:srgbClr val="002060"/>
            </a:solidFill>
          </a:endParaRPr>
        </a:p>
        <a:p>
          <a:pPr marL="57150" lvl="1" indent="-57150" algn="l" defTabSz="488950">
            <a:lnSpc>
              <a:spcPct val="90000"/>
            </a:lnSpc>
            <a:spcBef>
              <a:spcPct val="0"/>
            </a:spcBef>
            <a:spcAft>
              <a:spcPct val="15000"/>
            </a:spcAft>
            <a:buChar char="•"/>
          </a:pPr>
          <a:endParaRPr lang="en-US" sz="1100" kern="1200" dirty="0">
            <a:solidFill>
              <a:srgbClr val="002060"/>
            </a:solidFill>
          </a:endParaRPr>
        </a:p>
        <a:p>
          <a:pPr marL="57150" lvl="1" indent="-57150" algn="l" defTabSz="488950">
            <a:lnSpc>
              <a:spcPct val="90000"/>
            </a:lnSpc>
            <a:spcBef>
              <a:spcPct val="0"/>
            </a:spcBef>
            <a:spcAft>
              <a:spcPct val="15000"/>
            </a:spcAft>
            <a:buChar char="•"/>
          </a:pPr>
          <a:endParaRPr lang="en-US" sz="1100" kern="1200" dirty="0">
            <a:solidFill>
              <a:srgbClr val="002060"/>
            </a:solidFill>
          </a:endParaRPr>
        </a:p>
      </dsp:txBody>
      <dsp:txXfrm>
        <a:off x="3256184" y="2360600"/>
        <a:ext cx="1566481" cy="143594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4176E-8060-4480-84B3-4091EE00C5FD}" type="datetimeFigureOut">
              <a:rPr lang="tr-TR" smtClean="0"/>
              <a:pPr/>
              <a:t>15.11.2018</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E39EC-5C52-44AA-A3E0-35F63948EFD7}" type="slidenum">
              <a:rPr lang="tr-TR" smtClean="0"/>
              <a:pPr/>
              <a:t>‹#›</a:t>
            </a:fld>
            <a:endParaRPr lang="tr-TR"/>
          </a:p>
        </p:txBody>
      </p:sp>
    </p:spTree>
    <p:extLst>
      <p:ext uri="{BB962C8B-B14F-4D97-AF65-F5344CB8AC3E}">
        <p14:creationId xmlns:p14="http://schemas.microsoft.com/office/powerpoint/2010/main" val="3832225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lo.org/wcmsp5/groups/public/@dgreports/@dcomm/documents/publication/wcms_575479.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awc.org/wp-content/uploads/2015/04/Forced-Marriage-as-a-Form-of-Human-Trafficking-Resource-Guide.pdf"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0A0793-1396-40B2-A736-2FEFD10E8CE1}" type="slidenum">
              <a:rPr lang="de-AT" smtClean="0"/>
              <a:pPr/>
              <a:t>1</a:t>
            </a:fld>
            <a:endParaRPr lang="de-AT" dirty="0"/>
          </a:p>
        </p:txBody>
      </p:sp>
    </p:spTree>
    <p:extLst>
      <p:ext uri="{BB962C8B-B14F-4D97-AF65-F5344CB8AC3E}">
        <p14:creationId xmlns:p14="http://schemas.microsoft.com/office/powerpoint/2010/main" val="2929890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rPr>
              <a:t>http://www.ilo.org/wcmsp5/groups/public/@dgreports/@dcomm/documents/publication/wcms_575479.pdf</a:t>
            </a:r>
            <a:endParaRPr lang="tr-TR" dirty="0"/>
          </a:p>
          <a:p>
            <a:endParaRPr lang="tr-TR" dirty="0"/>
          </a:p>
        </p:txBody>
      </p:sp>
      <p:sp>
        <p:nvSpPr>
          <p:cNvPr id="4" name="Slide Number Placeholder 3"/>
          <p:cNvSpPr>
            <a:spLocks noGrp="1"/>
          </p:cNvSpPr>
          <p:nvPr>
            <p:ph type="sldNum" sz="quarter" idx="10"/>
          </p:nvPr>
        </p:nvSpPr>
        <p:spPr/>
        <p:txBody>
          <a:bodyPr/>
          <a:lstStyle/>
          <a:p>
            <a:fld id="{793E39EC-5C52-44AA-A3E0-35F63948EFD7}" type="slidenum">
              <a:rPr lang="tr-TR" smtClean="0"/>
              <a:pPr/>
              <a:t>23</a:t>
            </a:fld>
            <a:endParaRPr lang="tr-TR"/>
          </a:p>
        </p:txBody>
      </p:sp>
    </p:spTree>
    <p:extLst>
      <p:ext uri="{BB962C8B-B14F-4D97-AF65-F5344CB8AC3E}">
        <p14:creationId xmlns:p14="http://schemas.microsoft.com/office/powerpoint/2010/main" val="1229262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rPr>
              <a:t>http://www.sawc.org/wp-content/uploads/2015/04/Forced-Marriage-as-a-Form-of-Human-Trafficking-Resource-Guide.pdf</a:t>
            </a:r>
            <a:endParaRPr lang="tr-TR" dirty="0"/>
          </a:p>
        </p:txBody>
      </p:sp>
      <p:sp>
        <p:nvSpPr>
          <p:cNvPr id="4" name="Slide Number Placeholder 3"/>
          <p:cNvSpPr>
            <a:spLocks noGrp="1"/>
          </p:cNvSpPr>
          <p:nvPr>
            <p:ph type="sldNum" sz="quarter" idx="10"/>
          </p:nvPr>
        </p:nvSpPr>
        <p:spPr/>
        <p:txBody>
          <a:bodyPr/>
          <a:lstStyle/>
          <a:p>
            <a:fld id="{793E39EC-5C52-44AA-A3E0-35F63948EFD7}" type="slidenum">
              <a:rPr lang="tr-TR" smtClean="0"/>
              <a:pPr/>
              <a:t>31</a:t>
            </a:fld>
            <a:endParaRPr lang="tr-TR"/>
          </a:p>
        </p:txBody>
      </p:sp>
    </p:spTree>
    <p:extLst>
      <p:ext uri="{BB962C8B-B14F-4D97-AF65-F5344CB8AC3E}">
        <p14:creationId xmlns:p14="http://schemas.microsoft.com/office/powerpoint/2010/main" val="718198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https://www.humanium.org/en/child-trafficking/</a:t>
            </a:r>
          </a:p>
          <a:p>
            <a:endParaRPr lang="tr-TR" dirty="0"/>
          </a:p>
        </p:txBody>
      </p:sp>
      <p:sp>
        <p:nvSpPr>
          <p:cNvPr id="4" name="Slide Number Placeholder 3"/>
          <p:cNvSpPr>
            <a:spLocks noGrp="1"/>
          </p:cNvSpPr>
          <p:nvPr>
            <p:ph type="sldNum" sz="quarter" idx="10"/>
          </p:nvPr>
        </p:nvSpPr>
        <p:spPr/>
        <p:txBody>
          <a:bodyPr/>
          <a:lstStyle/>
          <a:p>
            <a:fld id="{793E39EC-5C52-44AA-A3E0-35F63948EFD7}" type="slidenum">
              <a:rPr lang="tr-TR" smtClean="0"/>
              <a:pPr/>
              <a:t>33</a:t>
            </a:fld>
            <a:endParaRPr lang="tr-TR"/>
          </a:p>
        </p:txBody>
      </p:sp>
    </p:spTree>
    <p:extLst>
      <p:ext uri="{BB962C8B-B14F-4D97-AF65-F5344CB8AC3E}">
        <p14:creationId xmlns:p14="http://schemas.microsoft.com/office/powerpoint/2010/main" val="419120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tr-TR" dirty="0"/>
              <a:t>Dezavantajlı göçmenleri çeşitli</a:t>
            </a:r>
            <a:r>
              <a:rPr lang="tr-TR" baseline="0" dirty="0"/>
              <a:t> kategorilere ayırabiliriz, fakat belirli bir kategoriye girmeyen dezavantajlı göçmenler de bulunabilir veya belirli bir kategorideki göçmenlerin de farklı türlerde ve düzeylerde dezavantajlara maruz kalması mümkündür.</a:t>
            </a:r>
            <a:endParaRPr lang="de-AT" dirty="0"/>
          </a:p>
        </p:txBody>
      </p:sp>
      <p:sp>
        <p:nvSpPr>
          <p:cNvPr id="4" name="Slide Number Placeholder 3"/>
          <p:cNvSpPr>
            <a:spLocks noGrp="1"/>
          </p:cNvSpPr>
          <p:nvPr>
            <p:ph type="sldNum" sz="quarter" idx="10"/>
          </p:nvPr>
        </p:nvSpPr>
        <p:spPr/>
        <p:txBody>
          <a:bodyPr/>
          <a:lstStyle/>
          <a:p>
            <a:fld id="{E20A0793-1396-40B2-A736-2FEFD10E8CE1}" type="slidenum">
              <a:rPr lang="de-AT" smtClean="0"/>
              <a:pPr/>
              <a:t>2</a:t>
            </a:fld>
            <a:endParaRPr lang="de-AT" dirty="0"/>
          </a:p>
        </p:txBody>
      </p:sp>
    </p:spTree>
    <p:extLst>
      <p:ext uri="{BB962C8B-B14F-4D97-AF65-F5344CB8AC3E}">
        <p14:creationId xmlns:p14="http://schemas.microsoft.com/office/powerpoint/2010/main" val="186147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10930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8B5078A-6272-4556-A9EB-1098D9390951}" type="slidenum">
              <a:rPr lang="en-US" altLang="en-US" smtClean="0"/>
              <a:pPr/>
              <a:t>5</a:t>
            </a:fld>
            <a:endParaRPr lang="en-US" altLang="en-US"/>
          </a:p>
        </p:txBody>
      </p:sp>
    </p:spTree>
    <p:extLst>
      <p:ext uri="{BB962C8B-B14F-4D97-AF65-F5344CB8AC3E}">
        <p14:creationId xmlns:p14="http://schemas.microsoft.com/office/powerpoint/2010/main" val="29815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ayt Görüntüsü Yer Tutucusu 1"/>
          <p:cNvSpPr>
            <a:spLocks noGrp="1" noRot="1" noChangeAspect="1" noTextEdit="1"/>
          </p:cNvSpPr>
          <p:nvPr>
            <p:ph type="sldImg"/>
          </p:nvPr>
        </p:nvSpPr>
        <p:spPr>
          <a:ln/>
        </p:spPr>
      </p:sp>
      <p:sp>
        <p:nvSpPr>
          <p:cNvPr id="14339" name="Not Yer Tutucusu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4340" name="Slayt Numarası Yer Tutucusu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BB041D1-5583-46F9-8419-D38526AC38A1}" type="slidenum">
              <a:rPr lang="tr-TR" altLang="tr-TR" smtClean="0">
                <a:solidFill>
                  <a:srgbClr val="000000"/>
                </a:solidFill>
              </a:rPr>
              <a:pPr/>
              <a:t>6</a:t>
            </a:fld>
            <a:endParaRPr lang="tr-TR" altLang="tr-TR">
              <a:solidFill>
                <a:srgbClr val="000000"/>
              </a:solidFill>
            </a:endParaRPr>
          </a:p>
        </p:txBody>
      </p:sp>
    </p:spTree>
    <p:extLst>
      <p:ext uri="{BB962C8B-B14F-4D97-AF65-F5344CB8AC3E}">
        <p14:creationId xmlns:p14="http://schemas.microsoft.com/office/powerpoint/2010/main" val="111989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2847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3786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https://s3.amazonaws.com/fwvcorp/wp-content/uploads/20160121110654/Nexus-Between-GBV-and-Human-Trafficking-2015.pdf</a:t>
            </a:r>
          </a:p>
          <a:p>
            <a:endParaRPr lang="tr-TR" dirty="0"/>
          </a:p>
        </p:txBody>
      </p:sp>
      <p:sp>
        <p:nvSpPr>
          <p:cNvPr id="4" name="Slide Number Placeholder 3"/>
          <p:cNvSpPr>
            <a:spLocks noGrp="1"/>
          </p:cNvSpPr>
          <p:nvPr>
            <p:ph type="sldNum" sz="quarter" idx="10"/>
          </p:nvPr>
        </p:nvSpPr>
        <p:spPr/>
        <p:txBody>
          <a:bodyPr/>
          <a:lstStyle/>
          <a:p>
            <a:fld id="{793E39EC-5C52-44AA-A3E0-35F63948EFD7}" type="slidenum">
              <a:rPr lang="tr-TR" smtClean="0"/>
              <a:pPr/>
              <a:t>17</a:t>
            </a:fld>
            <a:endParaRPr lang="tr-TR"/>
          </a:p>
        </p:txBody>
      </p:sp>
    </p:spTree>
    <p:extLst>
      <p:ext uri="{BB962C8B-B14F-4D97-AF65-F5344CB8AC3E}">
        <p14:creationId xmlns:p14="http://schemas.microsoft.com/office/powerpoint/2010/main" val="3180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tr-TR" sz="3100" dirty="0"/>
              <a:t>Fiziksel</a:t>
            </a:r>
            <a:r>
              <a:rPr lang="tr-TR" sz="3100" baseline="0" dirty="0"/>
              <a:t> ya da cinsel şiddet (tehdidi); şunları da içerebilir:</a:t>
            </a:r>
          </a:p>
          <a:p>
            <a:pPr lvl="1"/>
            <a:r>
              <a:rPr lang="tr-TR" sz="3100" baseline="0" dirty="0"/>
              <a:t>Şantaj, suçlama, küfürlü bir dil kullanımı gibi duygusal işkence biçimleri;</a:t>
            </a:r>
            <a:r>
              <a:rPr lang="en-US" sz="3100" dirty="0"/>
              <a:t> </a:t>
            </a:r>
          </a:p>
          <a:p>
            <a:pPr lvl="1"/>
            <a:r>
              <a:rPr lang="tr-TR" sz="3100" dirty="0"/>
              <a:t>Hareketin kısıtlanması</a:t>
            </a:r>
            <a:r>
              <a:rPr lang="tr-TR" sz="3100" baseline="0" dirty="0"/>
              <a:t> ve/veya iş yerine ya da sınırlı bir alana kapatılma;</a:t>
            </a:r>
            <a:endParaRPr lang="en-US" sz="3100" dirty="0"/>
          </a:p>
          <a:p>
            <a:pPr lvl="1"/>
            <a:r>
              <a:rPr lang="tr-TR" sz="3100" dirty="0"/>
              <a:t>Borç</a:t>
            </a:r>
            <a:r>
              <a:rPr lang="tr-TR" sz="3100" baseline="0" dirty="0"/>
              <a:t> esareti</a:t>
            </a:r>
            <a:r>
              <a:rPr lang="en-US" sz="3100" dirty="0"/>
              <a:t>/bo</a:t>
            </a:r>
            <a:r>
              <a:rPr lang="tr-TR" sz="3100" dirty="0"/>
              <a:t>rç</a:t>
            </a:r>
            <a:r>
              <a:rPr lang="tr-TR" sz="3100" baseline="0" dirty="0"/>
              <a:t> ödeme karşılığında çalıştırma</a:t>
            </a:r>
            <a:r>
              <a:rPr lang="en-US" sz="3100" dirty="0"/>
              <a:t>; </a:t>
            </a:r>
            <a:r>
              <a:rPr lang="tr-TR" sz="3100" dirty="0"/>
              <a:t>ücretlere el</a:t>
            </a:r>
            <a:r>
              <a:rPr lang="tr-TR" sz="3100" baseline="0" dirty="0"/>
              <a:t> koyma ya da ödeme yapmayı reddetme</a:t>
            </a:r>
            <a:r>
              <a:rPr lang="en-US" sz="3100" dirty="0"/>
              <a:t>; </a:t>
            </a:r>
          </a:p>
          <a:p>
            <a:pPr lvl="1"/>
            <a:r>
              <a:rPr lang="tr-TR" sz="3100" dirty="0"/>
              <a:t>Pasaportunu</a:t>
            </a:r>
            <a:r>
              <a:rPr lang="tr-TR" sz="3100" baseline="0" dirty="0"/>
              <a:t> ve kimlik belgelerini alıkoymak suretiyle işçinin ayrılmasına ya da kimliğini ve statüsünü ispat etmesine engel olmak</a:t>
            </a:r>
            <a:r>
              <a:rPr lang="en-US" sz="3100" dirty="0"/>
              <a:t>; </a:t>
            </a:r>
          </a:p>
          <a:p>
            <a:pPr lvl="1"/>
            <a:r>
              <a:rPr lang="tr-TR" sz="3100" dirty="0"/>
              <a:t>Yetkililere ihbar etme tehdidi.</a:t>
            </a:r>
            <a:endParaRPr lang="en-US" sz="3100" dirty="0"/>
          </a:p>
          <a:p>
            <a:pPr>
              <a:spcBef>
                <a:spcPct val="0"/>
              </a:spcBef>
            </a:pPr>
            <a:endParaRPr lang="de-DE" altLang="de-DE" dirty="0"/>
          </a:p>
        </p:txBody>
      </p:sp>
      <p:sp>
        <p:nvSpPr>
          <p:cNvPr id="31748" name="Slide Number Placeholder 3"/>
          <p:cNvSpPr txBox="1">
            <a:spLocks noGrp="1"/>
          </p:cNvSpPr>
          <p:nvPr/>
        </p:nvSpPr>
        <p:spPr bwMode="auto">
          <a:xfrm>
            <a:off x="3977352" y="8841635"/>
            <a:ext cx="3044109" cy="46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accent2"/>
                </a:solidFill>
                <a:latin typeface="Arial" charset="0"/>
                <a:ea typeface="ＭＳ Ｐゴシック" pitchFamily="34" charset="-128"/>
              </a:defRPr>
            </a:lvl1pPr>
            <a:lvl2pPr marL="742950" indent="-285750">
              <a:defRPr sz="2000">
                <a:solidFill>
                  <a:schemeClr val="accent2"/>
                </a:solidFill>
                <a:latin typeface="Arial" charset="0"/>
                <a:ea typeface="ＭＳ Ｐゴシック" pitchFamily="34" charset="-128"/>
              </a:defRPr>
            </a:lvl2pPr>
            <a:lvl3pPr marL="1143000" indent="-228600">
              <a:defRPr sz="2000">
                <a:solidFill>
                  <a:schemeClr val="accent2"/>
                </a:solidFill>
                <a:latin typeface="Arial" charset="0"/>
                <a:ea typeface="ＭＳ Ｐゴシック" pitchFamily="34" charset="-128"/>
              </a:defRPr>
            </a:lvl3pPr>
            <a:lvl4pPr marL="1600200" indent="-228600">
              <a:defRPr sz="2000">
                <a:solidFill>
                  <a:schemeClr val="accent2"/>
                </a:solidFill>
                <a:latin typeface="Arial" charset="0"/>
                <a:ea typeface="ＭＳ Ｐゴシック" pitchFamily="34" charset="-128"/>
              </a:defRPr>
            </a:lvl4pPr>
            <a:lvl5pPr marL="2057400" indent="-228600">
              <a:defRPr sz="2000">
                <a:solidFill>
                  <a:schemeClr val="accent2"/>
                </a:solidFill>
                <a:latin typeface="Arial" charset="0"/>
                <a:ea typeface="ＭＳ Ｐゴシック" pitchFamily="34" charset="-128"/>
              </a:defRPr>
            </a:lvl5pPr>
            <a:lvl6pPr marL="25146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6pPr>
            <a:lvl7pPr marL="29718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7pPr>
            <a:lvl8pPr marL="34290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8pPr>
            <a:lvl9pPr marL="38862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9pPr>
          </a:lstStyle>
          <a:p>
            <a:pPr eaLnBrk="1" hangingPunct="1">
              <a:spcBef>
                <a:spcPct val="0"/>
              </a:spcBef>
            </a:pPr>
            <a:fld id="{5740EECF-ED15-4C13-8EFA-C7863C193886}" type="slidenum">
              <a:rPr lang="en-US" altLang="de-DE" sz="1200">
                <a:solidFill>
                  <a:schemeClr val="tx1"/>
                </a:solidFill>
                <a:latin typeface="Calibri" pitchFamily="34" charset="0"/>
              </a:rPr>
              <a:pPr eaLnBrk="1" hangingPunct="1">
                <a:spcBef>
                  <a:spcPct val="0"/>
                </a:spcBef>
              </a:pPr>
              <a:t>22</a:t>
            </a:fld>
            <a:endParaRPr lang="en-US" altLang="de-DE" sz="1200" dirty="0">
              <a:solidFill>
                <a:schemeClr val="tx1"/>
              </a:solidFill>
              <a:latin typeface="Calibri" pitchFamily="34" charset="0"/>
            </a:endParaRPr>
          </a:p>
        </p:txBody>
      </p:sp>
    </p:spTree>
    <p:extLst>
      <p:ext uri="{BB962C8B-B14F-4D97-AF65-F5344CB8AC3E}">
        <p14:creationId xmlns:p14="http://schemas.microsoft.com/office/powerpoint/2010/main" val="357295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3E088A-A49C-447C-ABB7-B3865647C528}" type="datetime1">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291526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204B50-98AE-4F35-A5FF-E115DA44ED22}" type="datetime1">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19839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4AF95-5F1B-453F-A24B-18670F1D0A54}" type="datetime1">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46230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176ECE-64F2-4129-A190-CFEF8463709A}" type="datetime1">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229092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072CE-38A1-41DD-897D-B7E01C27980C}" type="datetime1">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3032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745AA6-EDA5-4058-9F6E-FCC6A397CCAC}" type="datetime1">
              <a:rPr lang="en-US" smtClean="0"/>
              <a:pPr/>
              <a:t>11/15/18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360426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48E2D41-D7C4-4741-B3E8-6DE9270380CD}" type="datetime1">
              <a:rPr lang="en-US" smtClean="0"/>
              <a:pPr/>
              <a:t>11/15/18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182007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7858A8-0388-4407-89DF-5C33714A21EE}" type="datetime1">
              <a:rPr lang="en-US" smtClean="0"/>
              <a:pPr/>
              <a:t>11/15/18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19564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4DA17-0C8D-4005-A36E-1ECAC4E8DFD6}" type="datetime1">
              <a:rPr lang="en-US" smtClean="0"/>
              <a:pPr/>
              <a:t>11/15/18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13144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D1ED4B-7ABD-4034-AB90-C85E7F9E222A}" type="datetime1">
              <a:rPr lang="en-US" smtClean="0"/>
              <a:pPr/>
              <a:t>11/15/18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349350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F903D-AC99-4E1F-9A92-69548A614B3E}" type="datetime1">
              <a:rPr lang="en-US" smtClean="0"/>
              <a:pPr/>
              <a:t>11/15/18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1144388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D261E-5A1C-4E45-A5AB-D95599224930}" type="datetime1">
              <a:rPr lang="en-US" smtClean="0"/>
              <a:pPr/>
              <a:t>11/15/18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0B323-3D85-5A41-97B7-C72BE5437FA0}" type="slidenum">
              <a:rPr lang="en-US" smtClean="0"/>
              <a:pPr/>
              <a:t>‹#›</a:t>
            </a:fld>
            <a:endParaRPr lang="en-US" dirty="0"/>
          </a:p>
        </p:txBody>
      </p:sp>
    </p:spTree>
    <p:extLst>
      <p:ext uri="{BB962C8B-B14F-4D97-AF65-F5344CB8AC3E}">
        <p14:creationId xmlns:p14="http://schemas.microsoft.com/office/powerpoint/2010/main" val="2491220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070" y="1352346"/>
            <a:ext cx="6828638" cy="584775"/>
          </a:xfrm>
          <a:prstGeom prst="rect">
            <a:avLst/>
          </a:prstGeom>
          <a:noFill/>
        </p:spPr>
        <p:txBody>
          <a:bodyPr wrap="square" rtlCol="0">
            <a:spAutoFit/>
          </a:bodyPr>
          <a:lstStyle/>
          <a:p>
            <a:pPr algn="ctr"/>
            <a:r>
              <a:rPr lang="tr-TR" sz="3200" b="1" dirty="0">
                <a:solidFill>
                  <a:srgbClr val="002060"/>
                </a:solidFill>
              </a:rPr>
              <a:t>Uluslararası Göç Örgütü </a:t>
            </a:r>
            <a:r>
              <a:rPr lang="de-DE" sz="3200" b="1" dirty="0">
                <a:solidFill>
                  <a:srgbClr val="002060"/>
                </a:solidFill>
              </a:rPr>
              <a:t>(IOM) </a:t>
            </a:r>
          </a:p>
        </p:txBody>
      </p:sp>
      <p:sp>
        <p:nvSpPr>
          <p:cNvPr id="3" name="TextBox 2"/>
          <p:cNvSpPr txBox="1"/>
          <p:nvPr/>
        </p:nvSpPr>
        <p:spPr>
          <a:xfrm>
            <a:off x="4116199" y="2606548"/>
            <a:ext cx="4060271" cy="461665"/>
          </a:xfrm>
          <a:prstGeom prst="rect">
            <a:avLst/>
          </a:prstGeom>
          <a:noFill/>
        </p:spPr>
        <p:txBody>
          <a:bodyPr wrap="square" rtlCol="0">
            <a:spAutoFit/>
          </a:bodyPr>
          <a:lstStyle/>
          <a:p>
            <a:pPr algn="ctr"/>
            <a:r>
              <a:rPr lang="tr-TR" sz="2400" dirty="0">
                <a:solidFill>
                  <a:srgbClr val="002060"/>
                </a:solidFill>
              </a:rPr>
              <a:t>İnsan Ticareti ile Mücadele</a:t>
            </a:r>
            <a:endParaRPr lang="de-DE" sz="2400" dirty="0">
              <a:solidFill>
                <a:srgbClr val="00206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2285" y="4667745"/>
            <a:ext cx="1864208" cy="1079442"/>
          </a:xfrm>
          <a:prstGeom prst="rect">
            <a:avLst/>
          </a:prstGeom>
        </p:spPr>
      </p:pic>
    </p:spTree>
    <p:extLst>
      <p:ext uri="{BB962C8B-B14F-4D97-AF65-F5344CB8AC3E}">
        <p14:creationId xmlns:p14="http://schemas.microsoft.com/office/powerpoint/2010/main" val="408043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31088" y="-230003"/>
            <a:ext cx="10363200" cy="1470025"/>
          </a:xfrm>
        </p:spPr>
        <p:txBody>
          <a:bodyPr/>
          <a:lstStyle/>
          <a:p>
            <a:pPr>
              <a:defRPr/>
            </a:pPr>
            <a:r>
              <a:rPr lang="en-US" sz="2800" b="1" dirty="0" err="1">
                <a:solidFill>
                  <a:srgbClr val="002060"/>
                </a:solidFill>
                <a:effectLst>
                  <a:outerShdw blurRad="38100" dist="38100" dir="2700000" algn="tl">
                    <a:srgbClr val="000000">
                      <a:alpha val="43137"/>
                    </a:srgbClr>
                  </a:outerShdw>
                </a:effectLst>
              </a:rPr>
              <a:t>İnsan</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Ticareti</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Suçunun</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Yöntemi</a:t>
            </a:r>
            <a:endParaRPr lang="en-US" sz="28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type="subTitle" idx="4294967295"/>
          </p:nvPr>
        </p:nvSpPr>
        <p:spPr>
          <a:xfrm>
            <a:off x="0" y="1036673"/>
            <a:ext cx="12192000" cy="5225903"/>
          </a:xfrm>
        </p:spPr>
        <p:txBody>
          <a:bodyPr>
            <a:normAutofit/>
          </a:bodyPr>
          <a:lstStyle/>
          <a:p>
            <a:pPr marL="0" indent="0">
              <a:buNone/>
              <a:defRPr/>
            </a:pPr>
            <a:endParaRPr lang="en-US" altLang="tr-TR" sz="2400" b="1" dirty="0">
              <a:solidFill>
                <a:srgbClr val="002060"/>
              </a:solidFill>
              <a:effectLst>
                <a:outerShdw blurRad="38100" dist="38100" dir="2700000" algn="tl">
                  <a:srgbClr val="C0C0C0"/>
                </a:outerShdw>
              </a:effectLst>
            </a:endParaRPr>
          </a:p>
          <a:p>
            <a:pPr marL="0" indent="0">
              <a:buNone/>
              <a:defRPr/>
            </a:pPr>
            <a:r>
              <a:rPr lang="en-US" altLang="tr-TR" sz="2400" b="1" dirty="0" err="1">
                <a:solidFill>
                  <a:srgbClr val="002060"/>
                </a:solidFill>
                <a:effectLst>
                  <a:outerShdw blurRad="38100" dist="38100" dir="2700000" algn="tl">
                    <a:srgbClr val="C0C0C0"/>
                  </a:outerShdw>
                </a:effectLst>
              </a:rPr>
              <a:t>Tacirler</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tarafından</a:t>
            </a:r>
            <a:r>
              <a:rPr lang="en-US" altLang="tr-TR" sz="2400" b="1" dirty="0">
                <a:solidFill>
                  <a:srgbClr val="002060"/>
                </a:solidFill>
                <a:effectLst>
                  <a:outerShdw blurRad="38100" dist="38100" dir="2700000" algn="tl">
                    <a:srgbClr val="C0C0C0"/>
                  </a:outerShdw>
                </a:effectLst>
              </a:rPr>
              <a:t> pot</a:t>
            </a:r>
            <a:r>
              <a:rPr lang="tr-TR" altLang="tr-TR" sz="2400" b="1" dirty="0">
                <a:solidFill>
                  <a:srgbClr val="002060"/>
                </a:solidFill>
                <a:effectLst>
                  <a:outerShdw blurRad="38100" dist="38100" dir="2700000" algn="tl">
                    <a:srgbClr val="C0C0C0"/>
                  </a:outerShdw>
                </a:effectLst>
              </a:rPr>
              <a:t>a</a:t>
            </a:r>
            <a:r>
              <a:rPr lang="en-US" altLang="tr-TR" sz="2400" b="1" dirty="0" err="1">
                <a:solidFill>
                  <a:srgbClr val="002060"/>
                </a:solidFill>
                <a:effectLst>
                  <a:outerShdw blurRad="38100" dist="38100" dir="2700000" algn="tl">
                    <a:srgbClr val="C0C0C0"/>
                  </a:outerShdw>
                </a:effectLst>
              </a:rPr>
              <a:t>nsiyel</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mağdurların</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belirlenmesi</a:t>
            </a:r>
            <a:r>
              <a:rPr lang="en-US" altLang="tr-TR" sz="2400" b="1" dirty="0">
                <a:solidFill>
                  <a:srgbClr val="002060"/>
                </a:solidFill>
                <a:effectLst>
                  <a:outerShdw blurRad="38100" dist="38100" dir="2700000" algn="tl">
                    <a:srgbClr val="C0C0C0"/>
                  </a:outerShdw>
                </a:effectLst>
              </a:rPr>
              <a:t>:</a:t>
            </a:r>
            <a:endParaRPr lang="tr-TR" altLang="tr-TR" sz="2400" b="1" dirty="0">
              <a:solidFill>
                <a:srgbClr val="002060"/>
              </a:solidFill>
              <a:effectLst>
                <a:outerShdw blurRad="38100" dist="38100" dir="2700000" algn="tl">
                  <a:srgbClr val="C0C0C0"/>
                </a:outerShdw>
              </a:effectLst>
            </a:endParaRPr>
          </a:p>
          <a:p>
            <a:pPr marL="0" indent="0">
              <a:buNone/>
              <a:defRPr/>
            </a:pPr>
            <a:endParaRPr lang="en-US" altLang="tr-TR" sz="2400" b="1" dirty="0">
              <a:solidFill>
                <a:srgbClr val="002060"/>
              </a:solidFill>
              <a:effectLst>
                <a:outerShdw blurRad="38100" dist="38100" dir="2700000" algn="tl">
                  <a:srgbClr val="C0C0C0"/>
                </a:outerShdw>
              </a:effectLst>
            </a:endParaRPr>
          </a:p>
          <a:p>
            <a:pPr marL="0" indent="0">
              <a:defRPr/>
            </a:pPr>
            <a:r>
              <a:rPr lang="tr-TR" altLang="tr-TR" sz="2000" dirty="0">
                <a:solidFill>
                  <a:srgbClr val="002060"/>
                </a:solidFill>
              </a:rPr>
              <a:t> </a:t>
            </a:r>
            <a:r>
              <a:rPr lang="en-US" altLang="tr-TR" sz="2000" dirty="0" err="1">
                <a:solidFill>
                  <a:srgbClr val="002060"/>
                </a:solidFill>
              </a:rPr>
              <a:t>Bekar</a:t>
            </a:r>
            <a:r>
              <a:rPr lang="en-US" altLang="tr-TR" sz="2000" dirty="0">
                <a:solidFill>
                  <a:srgbClr val="002060"/>
                </a:solidFill>
              </a:rPr>
              <a:t> </a:t>
            </a:r>
            <a:r>
              <a:rPr lang="en-US" altLang="tr-TR" sz="2000" dirty="0" err="1">
                <a:solidFill>
                  <a:srgbClr val="002060"/>
                </a:solidFill>
              </a:rPr>
              <a:t>anneler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Yetim</a:t>
            </a:r>
            <a:r>
              <a:rPr lang="en-US" altLang="tr-TR" sz="2000" dirty="0">
                <a:solidFill>
                  <a:srgbClr val="002060"/>
                </a:solidFill>
              </a:rPr>
              <a:t> </a:t>
            </a:r>
            <a:r>
              <a:rPr lang="en-US" altLang="tr-TR" sz="2000" dirty="0" err="1">
                <a:solidFill>
                  <a:srgbClr val="002060"/>
                </a:solidFill>
              </a:rPr>
              <a:t>çocuklar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Kadınlar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Gelir</a:t>
            </a:r>
            <a:r>
              <a:rPr lang="en-US" altLang="tr-TR" sz="2000" dirty="0">
                <a:solidFill>
                  <a:srgbClr val="002060"/>
                </a:solidFill>
              </a:rPr>
              <a:t> </a:t>
            </a:r>
            <a:r>
              <a:rPr lang="en-US" altLang="tr-TR" sz="2000" dirty="0" err="1">
                <a:solidFill>
                  <a:srgbClr val="002060"/>
                </a:solidFill>
              </a:rPr>
              <a:t>ve</a:t>
            </a:r>
            <a:r>
              <a:rPr lang="en-US" altLang="tr-TR" sz="2000" dirty="0">
                <a:solidFill>
                  <a:srgbClr val="002060"/>
                </a:solidFill>
              </a:rPr>
              <a:t> </a:t>
            </a:r>
            <a:r>
              <a:rPr lang="en-US" altLang="tr-TR" sz="2000" dirty="0" err="1">
                <a:solidFill>
                  <a:srgbClr val="002060"/>
                </a:solidFill>
              </a:rPr>
              <a:t>eğ</a:t>
            </a:r>
            <a:r>
              <a:rPr lang="tr-TR" altLang="tr-TR" sz="2000" dirty="0">
                <a:solidFill>
                  <a:srgbClr val="002060"/>
                </a:solidFill>
              </a:rPr>
              <a:t>i</a:t>
            </a:r>
            <a:r>
              <a:rPr lang="en-US" altLang="tr-TR" sz="2000" dirty="0" err="1">
                <a:solidFill>
                  <a:srgbClr val="002060"/>
                </a:solidFill>
              </a:rPr>
              <a:t>tim</a:t>
            </a:r>
            <a:r>
              <a:rPr lang="en-US" altLang="tr-TR" sz="2000" dirty="0">
                <a:solidFill>
                  <a:srgbClr val="002060"/>
                </a:solidFill>
              </a:rPr>
              <a:t> </a:t>
            </a:r>
            <a:r>
              <a:rPr lang="en-US" altLang="tr-TR" sz="2000" dirty="0" err="1">
                <a:solidFill>
                  <a:srgbClr val="002060"/>
                </a:solidFill>
              </a:rPr>
              <a:t>düzeyi</a:t>
            </a:r>
            <a:r>
              <a:rPr lang="en-US" altLang="tr-TR" sz="2000" dirty="0">
                <a:solidFill>
                  <a:srgbClr val="002060"/>
                </a:solidFill>
              </a:rPr>
              <a:t> </a:t>
            </a:r>
            <a:r>
              <a:rPr lang="en-US" altLang="tr-TR" sz="2000" dirty="0" err="1">
                <a:solidFill>
                  <a:srgbClr val="002060"/>
                </a:solidFill>
              </a:rPr>
              <a:t>düşük</a:t>
            </a:r>
            <a:r>
              <a:rPr lang="en-US" altLang="tr-TR" sz="2000" dirty="0">
                <a:solidFill>
                  <a:srgbClr val="002060"/>
                </a:solidFill>
              </a:rPr>
              <a:t> </a:t>
            </a:r>
            <a:r>
              <a:rPr lang="en-US" altLang="tr-TR" sz="2000" dirty="0" err="1">
                <a:solidFill>
                  <a:srgbClr val="002060"/>
                </a:solidFill>
              </a:rPr>
              <a:t>bireyler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Aile</a:t>
            </a:r>
            <a:r>
              <a:rPr lang="en-US" altLang="tr-TR" sz="2000" dirty="0">
                <a:solidFill>
                  <a:srgbClr val="002060"/>
                </a:solidFill>
              </a:rPr>
              <a:t> </a:t>
            </a:r>
            <a:r>
              <a:rPr lang="en-US" altLang="tr-TR" sz="2000" dirty="0" err="1">
                <a:solidFill>
                  <a:srgbClr val="002060"/>
                </a:solidFill>
              </a:rPr>
              <a:t>içi</a:t>
            </a:r>
            <a:r>
              <a:rPr lang="en-US" altLang="tr-TR" sz="2000" dirty="0">
                <a:solidFill>
                  <a:srgbClr val="002060"/>
                </a:solidFill>
              </a:rPr>
              <a:t> </a:t>
            </a:r>
            <a:r>
              <a:rPr lang="en-US" altLang="tr-TR" sz="2000" dirty="0" err="1">
                <a:solidFill>
                  <a:srgbClr val="002060"/>
                </a:solidFill>
              </a:rPr>
              <a:t>şiddete</a:t>
            </a:r>
            <a:r>
              <a:rPr lang="en-US" altLang="tr-TR" sz="2000" dirty="0">
                <a:solidFill>
                  <a:srgbClr val="002060"/>
                </a:solidFill>
              </a:rPr>
              <a:t> </a:t>
            </a:r>
            <a:r>
              <a:rPr lang="en-US" altLang="tr-TR" sz="2000" dirty="0" err="1">
                <a:solidFill>
                  <a:srgbClr val="002060"/>
                </a:solidFill>
              </a:rPr>
              <a:t>maruz</a:t>
            </a:r>
            <a:r>
              <a:rPr lang="en-US" altLang="tr-TR" sz="2000" dirty="0">
                <a:solidFill>
                  <a:srgbClr val="002060"/>
                </a:solidFill>
              </a:rPr>
              <a:t> </a:t>
            </a:r>
            <a:r>
              <a:rPr lang="en-US" altLang="tr-TR" sz="2000" dirty="0" err="1">
                <a:solidFill>
                  <a:srgbClr val="002060"/>
                </a:solidFill>
              </a:rPr>
              <a:t>kalmış</a:t>
            </a:r>
            <a:r>
              <a:rPr lang="en-US" altLang="tr-TR" sz="2000" dirty="0">
                <a:solidFill>
                  <a:srgbClr val="002060"/>
                </a:solidFill>
              </a:rPr>
              <a:t> </a:t>
            </a:r>
            <a:r>
              <a:rPr lang="en-US" altLang="tr-TR" sz="2000" dirty="0" err="1">
                <a:solidFill>
                  <a:srgbClr val="002060"/>
                </a:solidFill>
              </a:rPr>
              <a:t>bireyler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Daha</a:t>
            </a:r>
            <a:r>
              <a:rPr lang="en-US" altLang="tr-TR" sz="2000" dirty="0">
                <a:solidFill>
                  <a:srgbClr val="002060"/>
                </a:solidFill>
              </a:rPr>
              <a:t> </a:t>
            </a:r>
            <a:r>
              <a:rPr lang="en-US" altLang="tr-TR" sz="2000" dirty="0" err="1">
                <a:solidFill>
                  <a:srgbClr val="002060"/>
                </a:solidFill>
              </a:rPr>
              <a:t>iyi</a:t>
            </a:r>
            <a:r>
              <a:rPr lang="en-US" altLang="tr-TR" sz="2000" dirty="0">
                <a:solidFill>
                  <a:srgbClr val="002060"/>
                </a:solidFill>
              </a:rPr>
              <a:t> </a:t>
            </a:r>
            <a:r>
              <a:rPr lang="en-US" altLang="tr-TR" sz="2000" dirty="0" err="1">
                <a:solidFill>
                  <a:srgbClr val="002060"/>
                </a:solidFill>
              </a:rPr>
              <a:t>bir</a:t>
            </a:r>
            <a:r>
              <a:rPr lang="en-US" altLang="tr-TR" sz="2000" dirty="0">
                <a:solidFill>
                  <a:srgbClr val="002060"/>
                </a:solidFill>
              </a:rPr>
              <a:t> </a:t>
            </a:r>
            <a:r>
              <a:rPr lang="en-US" altLang="tr-TR" sz="2000" dirty="0" err="1">
                <a:solidFill>
                  <a:srgbClr val="002060"/>
                </a:solidFill>
              </a:rPr>
              <a:t>yaşam</a:t>
            </a:r>
            <a:r>
              <a:rPr lang="en-US" altLang="tr-TR" sz="2000" dirty="0">
                <a:solidFill>
                  <a:srgbClr val="002060"/>
                </a:solidFill>
              </a:rPr>
              <a:t> </a:t>
            </a:r>
            <a:r>
              <a:rPr lang="en-US" altLang="tr-TR" sz="2000" dirty="0" err="1">
                <a:solidFill>
                  <a:srgbClr val="002060"/>
                </a:solidFill>
              </a:rPr>
              <a:t>için</a:t>
            </a:r>
            <a:r>
              <a:rPr lang="en-US" altLang="tr-TR" sz="2000" dirty="0">
                <a:solidFill>
                  <a:srgbClr val="002060"/>
                </a:solidFill>
              </a:rPr>
              <a:t> </a:t>
            </a:r>
            <a:r>
              <a:rPr lang="en-US" altLang="tr-TR" sz="2000" dirty="0" err="1">
                <a:solidFill>
                  <a:srgbClr val="002060"/>
                </a:solidFill>
              </a:rPr>
              <a:t>imkan</a:t>
            </a:r>
            <a:r>
              <a:rPr lang="en-US" altLang="tr-TR" sz="2000" dirty="0">
                <a:solidFill>
                  <a:srgbClr val="002060"/>
                </a:solidFill>
              </a:rPr>
              <a:t> </a:t>
            </a:r>
            <a:r>
              <a:rPr lang="en-US" altLang="tr-TR" sz="2000" dirty="0" err="1">
                <a:solidFill>
                  <a:srgbClr val="002060"/>
                </a:solidFill>
              </a:rPr>
              <a:t>arayan</a:t>
            </a:r>
            <a:r>
              <a:rPr lang="en-US" altLang="tr-TR" sz="2000" dirty="0">
                <a:solidFill>
                  <a:srgbClr val="002060"/>
                </a:solidFill>
              </a:rPr>
              <a:t> </a:t>
            </a:r>
            <a:r>
              <a:rPr lang="en-US" altLang="tr-TR" sz="2000" dirty="0" err="1">
                <a:solidFill>
                  <a:srgbClr val="002060"/>
                </a:solidFill>
              </a:rPr>
              <a:t>bireyler</a:t>
            </a:r>
            <a:endParaRPr lang="en-US" altLang="tr-TR" sz="2000" dirty="0">
              <a:solidFill>
                <a:srgbClr val="002060"/>
              </a:solidFill>
            </a:endParaRPr>
          </a:p>
          <a:p>
            <a:pPr marL="0" indent="0">
              <a:defRPr/>
            </a:pPr>
            <a:r>
              <a:rPr lang="tr-TR" altLang="tr-TR" sz="2000" dirty="0">
                <a:solidFill>
                  <a:srgbClr val="002060"/>
                </a:solidFill>
              </a:rPr>
              <a:t> </a:t>
            </a:r>
            <a:r>
              <a:rPr lang="en-US" altLang="tr-TR" sz="2000" dirty="0" err="1">
                <a:solidFill>
                  <a:srgbClr val="002060"/>
                </a:solidFill>
              </a:rPr>
              <a:t>Sosyal</a:t>
            </a:r>
            <a:r>
              <a:rPr lang="en-US" altLang="tr-TR" sz="2000" dirty="0">
                <a:solidFill>
                  <a:srgbClr val="002060"/>
                </a:solidFill>
              </a:rPr>
              <a:t> </a:t>
            </a:r>
            <a:r>
              <a:rPr lang="en-US" altLang="tr-TR" sz="2000" dirty="0" err="1">
                <a:solidFill>
                  <a:srgbClr val="002060"/>
                </a:solidFill>
              </a:rPr>
              <a:t>ve</a:t>
            </a:r>
            <a:r>
              <a:rPr lang="en-US" altLang="tr-TR" sz="2000" dirty="0">
                <a:solidFill>
                  <a:srgbClr val="002060"/>
                </a:solidFill>
              </a:rPr>
              <a:t> </a:t>
            </a:r>
            <a:r>
              <a:rPr lang="en-US" altLang="tr-TR" sz="2000" dirty="0" err="1">
                <a:solidFill>
                  <a:srgbClr val="002060"/>
                </a:solidFill>
              </a:rPr>
              <a:t>politik</a:t>
            </a:r>
            <a:r>
              <a:rPr lang="en-US" altLang="tr-TR" sz="2000" dirty="0">
                <a:solidFill>
                  <a:srgbClr val="002060"/>
                </a:solidFill>
              </a:rPr>
              <a:t> </a:t>
            </a:r>
            <a:r>
              <a:rPr lang="en-US" altLang="tr-TR" sz="2000" dirty="0" err="1">
                <a:solidFill>
                  <a:srgbClr val="002060"/>
                </a:solidFill>
              </a:rPr>
              <a:t>çatışmalar</a:t>
            </a:r>
            <a:r>
              <a:rPr lang="en-US" altLang="tr-TR" sz="2000" dirty="0">
                <a:solidFill>
                  <a:srgbClr val="002060"/>
                </a:solidFill>
              </a:rPr>
              <a:t> </a:t>
            </a:r>
            <a:r>
              <a:rPr lang="en-US" altLang="tr-TR" sz="2000" dirty="0" err="1">
                <a:solidFill>
                  <a:srgbClr val="002060"/>
                </a:solidFill>
              </a:rPr>
              <a:t>dolaysıyla</a:t>
            </a:r>
            <a:r>
              <a:rPr lang="en-US" altLang="tr-TR" sz="2000" dirty="0">
                <a:solidFill>
                  <a:srgbClr val="002060"/>
                </a:solidFill>
              </a:rPr>
              <a:t> </a:t>
            </a:r>
            <a:r>
              <a:rPr lang="en-US" altLang="tr-TR" sz="2000" dirty="0" err="1">
                <a:solidFill>
                  <a:srgbClr val="002060"/>
                </a:solidFill>
              </a:rPr>
              <a:t>yerinden</a:t>
            </a:r>
            <a:r>
              <a:rPr lang="en-US" altLang="tr-TR" sz="2000" dirty="0">
                <a:solidFill>
                  <a:srgbClr val="002060"/>
                </a:solidFill>
              </a:rPr>
              <a:t> </a:t>
            </a:r>
            <a:r>
              <a:rPr lang="en-US" altLang="tr-TR" sz="2000" dirty="0" err="1">
                <a:solidFill>
                  <a:srgbClr val="002060"/>
                </a:solidFill>
              </a:rPr>
              <a:t>edi</a:t>
            </a:r>
            <a:r>
              <a:rPr lang="tr-TR" altLang="tr-TR" sz="2000" dirty="0">
                <a:solidFill>
                  <a:srgbClr val="002060"/>
                </a:solidFill>
              </a:rPr>
              <a:t>l</a:t>
            </a:r>
            <a:r>
              <a:rPr lang="en-US" altLang="tr-TR" sz="2000" dirty="0" err="1">
                <a:solidFill>
                  <a:srgbClr val="002060"/>
                </a:solidFill>
              </a:rPr>
              <a:t>miş</a:t>
            </a:r>
            <a:r>
              <a:rPr lang="en-US" altLang="tr-TR" sz="2000" dirty="0">
                <a:solidFill>
                  <a:srgbClr val="002060"/>
                </a:solidFill>
              </a:rPr>
              <a:t> </a:t>
            </a:r>
            <a:r>
              <a:rPr lang="en-US" altLang="tr-TR" sz="2000" dirty="0" err="1">
                <a:solidFill>
                  <a:srgbClr val="002060"/>
                </a:solidFill>
              </a:rPr>
              <a:t>bireyler</a:t>
            </a:r>
            <a:endParaRPr lang="en-US" altLang="tr-TR" sz="2000" dirty="0">
              <a:solidFill>
                <a:srgbClr val="002060"/>
              </a:solidFill>
            </a:endParaRPr>
          </a:p>
          <a:p>
            <a:pPr marL="0" indent="0">
              <a:defRPr/>
            </a:pPr>
            <a:endParaRPr lang="en-US" altLang="tr-TR" sz="2000" dirty="0">
              <a:solidFill>
                <a:srgbClr val="002060"/>
              </a:solidFill>
            </a:endParaRPr>
          </a:p>
        </p:txBody>
      </p:sp>
    </p:spTree>
    <p:extLst>
      <p:ext uri="{BB962C8B-B14F-4D97-AF65-F5344CB8AC3E}">
        <p14:creationId xmlns:p14="http://schemas.microsoft.com/office/powerpoint/2010/main" val="21571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97173" y="-166207"/>
            <a:ext cx="10363200" cy="1470025"/>
          </a:xfrm>
        </p:spPr>
        <p:txBody>
          <a:bodyPr/>
          <a:lstStyle/>
          <a:p>
            <a:pPr>
              <a:defRPr/>
            </a:pPr>
            <a:r>
              <a:rPr lang="en-US" sz="2800" b="1" dirty="0" err="1">
                <a:solidFill>
                  <a:srgbClr val="002060"/>
                </a:solidFill>
                <a:effectLst>
                  <a:outerShdw blurRad="38100" dist="38100" dir="2700000" algn="tl">
                    <a:srgbClr val="000000">
                      <a:alpha val="43137"/>
                    </a:srgbClr>
                  </a:outerShdw>
                </a:effectLst>
              </a:rPr>
              <a:t>İnsan</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Ticareti</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Suçunun</a:t>
            </a:r>
            <a:r>
              <a:rPr lang="en-US" sz="2800" b="1" dirty="0">
                <a:solidFill>
                  <a:srgbClr val="002060"/>
                </a:solidFill>
                <a:effectLst>
                  <a:outerShdw blurRad="38100" dist="38100" dir="2700000" algn="tl">
                    <a:srgbClr val="000000">
                      <a:alpha val="43137"/>
                    </a:srgbClr>
                  </a:outerShdw>
                </a:effectLst>
              </a:rPr>
              <a:t> </a:t>
            </a:r>
            <a:r>
              <a:rPr lang="en-US" sz="2800" b="1" dirty="0" err="1">
                <a:solidFill>
                  <a:srgbClr val="002060"/>
                </a:solidFill>
                <a:effectLst>
                  <a:outerShdw blurRad="38100" dist="38100" dir="2700000" algn="tl">
                    <a:srgbClr val="000000">
                      <a:alpha val="43137"/>
                    </a:srgbClr>
                  </a:outerShdw>
                </a:effectLst>
              </a:rPr>
              <a:t>Yöntemi</a:t>
            </a:r>
            <a:endParaRPr lang="en-US" sz="28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type="subTitle" idx="4294967295"/>
          </p:nvPr>
        </p:nvSpPr>
        <p:spPr>
          <a:xfrm>
            <a:off x="0" y="1057939"/>
            <a:ext cx="12192000" cy="5247167"/>
          </a:xfrm>
        </p:spPr>
        <p:txBody>
          <a:bodyPr>
            <a:normAutofit/>
          </a:bodyPr>
          <a:lstStyle/>
          <a:p>
            <a:pPr marL="0" indent="0">
              <a:buNone/>
              <a:defRPr/>
            </a:pPr>
            <a:r>
              <a:rPr lang="en-US" altLang="tr-TR" sz="2400" b="1" dirty="0" err="1">
                <a:solidFill>
                  <a:srgbClr val="002060"/>
                </a:solidFill>
                <a:effectLst>
                  <a:outerShdw blurRad="38100" dist="38100" dir="2700000" algn="tl">
                    <a:srgbClr val="C0C0C0"/>
                  </a:outerShdw>
                </a:effectLst>
              </a:rPr>
              <a:t>İş</a:t>
            </a:r>
            <a:r>
              <a:rPr lang="en-US" altLang="tr-TR" sz="2400" b="1" dirty="0">
                <a:solidFill>
                  <a:srgbClr val="002060"/>
                </a:solidFill>
                <a:effectLst>
                  <a:outerShdw blurRad="38100" dist="38100" dir="2700000" algn="tl">
                    <a:srgbClr val="C0C0C0"/>
                  </a:outerShdw>
                </a:effectLst>
              </a:rPr>
              <a:t>, para </a:t>
            </a:r>
            <a:r>
              <a:rPr lang="en-US" altLang="tr-TR" sz="2400" b="1" dirty="0" err="1">
                <a:solidFill>
                  <a:srgbClr val="002060"/>
                </a:solidFill>
                <a:effectLst>
                  <a:outerShdw blurRad="38100" dist="38100" dir="2700000" algn="tl">
                    <a:srgbClr val="C0C0C0"/>
                  </a:outerShdw>
                </a:effectLst>
              </a:rPr>
              <a:t>ve</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daha</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iyi</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yaşam</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vaadi</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ile</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ikna</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süreci</a:t>
            </a:r>
            <a:endParaRPr lang="en-US" altLang="tr-TR" sz="2400" b="1" dirty="0">
              <a:solidFill>
                <a:srgbClr val="002060"/>
              </a:solidFill>
              <a:effectLst>
                <a:outerShdw blurRad="38100" dist="38100" dir="2700000" algn="tl">
                  <a:srgbClr val="C0C0C0"/>
                </a:outerShdw>
              </a:effectLst>
            </a:endParaRPr>
          </a:p>
          <a:p>
            <a:pPr>
              <a:defRPr/>
            </a:pPr>
            <a:r>
              <a:rPr lang="en-US" altLang="tr-TR" sz="2000" dirty="0" err="1">
                <a:solidFill>
                  <a:srgbClr val="002060"/>
                </a:solidFill>
              </a:rPr>
              <a:t>Yüksek</a:t>
            </a:r>
            <a:r>
              <a:rPr lang="en-US" altLang="tr-TR" sz="2000" dirty="0">
                <a:solidFill>
                  <a:srgbClr val="002060"/>
                </a:solidFill>
              </a:rPr>
              <a:t> </a:t>
            </a:r>
            <a:r>
              <a:rPr lang="en-US" altLang="tr-TR" sz="2000" dirty="0" err="1">
                <a:solidFill>
                  <a:srgbClr val="002060"/>
                </a:solidFill>
              </a:rPr>
              <a:t>gelir</a:t>
            </a:r>
            <a:endParaRPr lang="en-US" altLang="tr-TR" sz="2000" dirty="0">
              <a:solidFill>
                <a:srgbClr val="002060"/>
              </a:solidFill>
            </a:endParaRPr>
          </a:p>
          <a:p>
            <a:pPr>
              <a:defRPr/>
            </a:pPr>
            <a:r>
              <a:rPr lang="en-US" altLang="tr-TR" sz="2000" dirty="0" err="1">
                <a:solidFill>
                  <a:srgbClr val="002060"/>
                </a:solidFill>
              </a:rPr>
              <a:t>Daha</a:t>
            </a:r>
            <a:r>
              <a:rPr lang="en-US" altLang="tr-TR" sz="2000" dirty="0">
                <a:solidFill>
                  <a:srgbClr val="002060"/>
                </a:solidFill>
              </a:rPr>
              <a:t> </a:t>
            </a:r>
            <a:r>
              <a:rPr lang="en-US" altLang="tr-TR" sz="2000" dirty="0" err="1">
                <a:solidFill>
                  <a:srgbClr val="002060"/>
                </a:solidFill>
              </a:rPr>
              <a:t>iyi</a:t>
            </a:r>
            <a:r>
              <a:rPr lang="en-US" altLang="tr-TR" sz="2000" dirty="0">
                <a:solidFill>
                  <a:srgbClr val="002060"/>
                </a:solidFill>
              </a:rPr>
              <a:t> </a:t>
            </a:r>
            <a:r>
              <a:rPr lang="en-US" altLang="tr-TR" sz="2000" dirty="0" err="1">
                <a:solidFill>
                  <a:srgbClr val="002060"/>
                </a:solidFill>
              </a:rPr>
              <a:t>yaşam</a:t>
            </a:r>
            <a:r>
              <a:rPr lang="tr-TR" altLang="tr-TR" sz="2000" dirty="0">
                <a:solidFill>
                  <a:srgbClr val="002060"/>
                </a:solidFill>
              </a:rPr>
              <a:t> standartları</a:t>
            </a:r>
            <a:endParaRPr lang="en-US" altLang="tr-TR" sz="2000" dirty="0">
              <a:solidFill>
                <a:srgbClr val="002060"/>
              </a:solidFill>
            </a:endParaRPr>
          </a:p>
          <a:p>
            <a:pPr>
              <a:defRPr/>
            </a:pPr>
            <a:r>
              <a:rPr lang="en-US" altLang="tr-TR" sz="2000" dirty="0" err="1">
                <a:solidFill>
                  <a:srgbClr val="002060"/>
                </a:solidFill>
              </a:rPr>
              <a:t>Evlilik</a:t>
            </a:r>
            <a:r>
              <a:rPr lang="en-US" altLang="tr-TR" sz="2000" dirty="0">
                <a:solidFill>
                  <a:srgbClr val="002060"/>
                </a:solidFill>
              </a:rPr>
              <a:t> </a:t>
            </a:r>
            <a:endParaRPr lang="tr-TR" altLang="tr-TR" sz="2000" dirty="0">
              <a:solidFill>
                <a:srgbClr val="002060"/>
              </a:solidFill>
            </a:endParaRPr>
          </a:p>
          <a:p>
            <a:pPr marL="0" indent="0">
              <a:buNone/>
              <a:defRPr/>
            </a:pPr>
            <a:endParaRPr lang="en-US" altLang="tr-TR" sz="2400" b="1" dirty="0">
              <a:solidFill>
                <a:srgbClr val="002060"/>
              </a:solidFill>
              <a:effectLst>
                <a:outerShdw blurRad="38100" dist="38100" dir="2700000" algn="tl">
                  <a:srgbClr val="C0C0C0"/>
                </a:outerShdw>
              </a:effectLst>
            </a:endParaRPr>
          </a:p>
          <a:p>
            <a:pPr marL="0" indent="0">
              <a:buNone/>
              <a:defRPr/>
            </a:pPr>
            <a:r>
              <a:rPr lang="en-US" altLang="tr-TR" sz="2400" b="1" dirty="0" err="1">
                <a:solidFill>
                  <a:srgbClr val="002060"/>
                </a:solidFill>
                <a:effectLst>
                  <a:outerShdw blurRad="38100" dist="38100" dir="2700000" algn="tl">
                    <a:srgbClr val="C0C0C0"/>
                  </a:outerShdw>
                </a:effectLst>
              </a:rPr>
              <a:t>Kaynak</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ülkeden</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hedef</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ülkeye</a:t>
            </a:r>
            <a:r>
              <a:rPr lang="en-US" altLang="tr-TR" sz="2400" b="1" dirty="0">
                <a:solidFill>
                  <a:srgbClr val="002060"/>
                </a:solidFill>
                <a:effectLst>
                  <a:outerShdw blurRad="38100" dist="38100" dir="2700000" algn="tl">
                    <a:srgbClr val="C0C0C0"/>
                  </a:outerShdw>
                </a:effectLst>
              </a:rPr>
              <a:t> </a:t>
            </a:r>
            <a:r>
              <a:rPr lang="en-US" altLang="tr-TR" sz="2400" b="1" dirty="0" err="1">
                <a:solidFill>
                  <a:srgbClr val="002060"/>
                </a:solidFill>
                <a:effectLst>
                  <a:outerShdw blurRad="38100" dist="38100" dir="2700000" algn="tl">
                    <a:srgbClr val="C0C0C0"/>
                  </a:outerShdw>
                </a:effectLst>
              </a:rPr>
              <a:t>ulaşım</a:t>
            </a:r>
            <a:endParaRPr lang="en-US" altLang="tr-TR" sz="2400" b="1" dirty="0">
              <a:solidFill>
                <a:srgbClr val="002060"/>
              </a:solidFill>
              <a:effectLst>
                <a:outerShdw blurRad="38100" dist="38100" dir="2700000" algn="tl">
                  <a:srgbClr val="C0C0C0"/>
                </a:outerShdw>
              </a:effectLst>
            </a:endParaRPr>
          </a:p>
          <a:p>
            <a:pPr marL="0" indent="0">
              <a:buNone/>
              <a:defRPr/>
            </a:pPr>
            <a:r>
              <a:rPr lang="en-US" altLang="tr-TR" sz="2000" dirty="0" err="1">
                <a:solidFill>
                  <a:srgbClr val="002060"/>
                </a:solidFill>
              </a:rPr>
              <a:t>Tacirler</a:t>
            </a:r>
            <a:r>
              <a:rPr lang="en-US" altLang="tr-TR" sz="2000" dirty="0">
                <a:solidFill>
                  <a:srgbClr val="002060"/>
                </a:solidFill>
              </a:rPr>
              <a:t> </a:t>
            </a:r>
            <a:r>
              <a:rPr lang="en-US" altLang="tr-TR" sz="2000" dirty="0" err="1">
                <a:solidFill>
                  <a:srgbClr val="002060"/>
                </a:solidFill>
              </a:rPr>
              <a:t>tarafından</a:t>
            </a:r>
            <a:r>
              <a:rPr lang="en-US" altLang="tr-TR" sz="2000" dirty="0">
                <a:solidFill>
                  <a:srgbClr val="002060"/>
                </a:solidFill>
              </a:rPr>
              <a:t>:</a:t>
            </a:r>
          </a:p>
          <a:p>
            <a:pPr>
              <a:defRPr/>
            </a:pPr>
            <a:r>
              <a:rPr lang="en-US" altLang="tr-TR" sz="2000" dirty="0" err="1">
                <a:solidFill>
                  <a:srgbClr val="002060"/>
                </a:solidFill>
              </a:rPr>
              <a:t>Seyahat</a:t>
            </a:r>
            <a:r>
              <a:rPr lang="en-US" altLang="tr-TR" sz="2000" dirty="0">
                <a:solidFill>
                  <a:srgbClr val="002060"/>
                </a:solidFill>
              </a:rPr>
              <a:t> </a:t>
            </a:r>
            <a:r>
              <a:rPr lang="en-US" altLang="tr-TR" sz="2000" dirty="0" err="1">
                <a:solidFill>
                  <a:srgbClr val="002060"/>
                </a:solidFill>
              </a:rPr>
              <a:t>bileti</a:t>
            </a:r>
            <a:endParaRPr lang="en-US" altLang="tr-TR" sz="2000" dirty="0">
              <a:solidFill>
                <a:srgbClr val="002060"/>
              </a:solidFill>
            </a:endParaRPr>
          </a:p>
          <a:p>
            <a:pPr>
              <a:defRPr/>
            </a:pPr>
            <a:r>
              <a:rPr lang="en-US" altLang="tr-TR" sz="2000" dirty="0" err="1">
                <a:solidFill>
                  <a:srgbClr val="002060"/>
                </a:solidFill>
              </a:rPr>
              <a:t>Pasaport</a:t>
            </a:r>
            <a:r>
              <a:rPr lang="en-US" altLang="tr-TR" sz="2000" dirty="0">
                <a:solidFill>
                  <a:srgbClr val="002060"/>
                </a:solidFill>
              </a:rPr>
              <a:t> </a:t>
            </a:r>
            <a:r>
              <a:rPr lang="en-US" altLang="tr-TR" sz="2000" dirty="0" err="1">
                <a:solidFill>
                  <a:srgbClr val="002060"/>
                </a:solidFill>
              </a:rPr>
              <a:t>ve</a:t>
            </a:r>
            <a:r>
              <a:rPr lang="en-US" altLang="tr-TR" sz="2000" dirty="0">
                <a:solidFill>
                  <a:srgbClr val="002060"/>
                </a:solidFill>
              </a:rPr>
              <a:t> </a:t>
            </a:r>
            <a:r>
              <a:rPr lang="en-US" altLang="tr-TR" sz="2000" dirty="0" err="1">
                <a:solidFill>
                  <a:srgbClr val="002060"/>
                </a:solidFill>
              </a:rPr>
              <a:t>vize</a:t>
            </a:r>
            <a:r>
              <a:rPr lang="en-US" altLang="tr-TR" sz="2000" dirty="0">
                <a:solidFill>
                  <a:srgbClr val="002060"/>
                </a:solidFill>
              </a:rPr>
              <a:t> </a:t>
            </a:r>
            <a:r>
              <a:rPr lang="en-US" altLang="tr-TR" sz="2000" dirty="0" err="1">
                <a:solidFill>
                  <a:srgbClr val="002060"/>
                </a:solidFill>
              </a:rPr>
              <a:t>işlemleri</a:t>
            </a:r>
            <a:r>
              <a:rPr lang="en-US" altLang="tr-TR" sz="2000" dirty="0">
                <a:solidFill>
                  <a:srgbClr val="002060"/>
                </a:solidFill>
              </a:rPr>
              <a:t> </a:t>
            </a:r>
          </a:p>
          <a:p>
            <a:pPr>
              <a:defRPr/>
            </a:pPr>
            <a:r>
              <a:rPr lang="en-US" altLang="tr-TR" sz="2000" dirty="0" err="1">
                <a:solidFill>
                  <a:srgbClr val="002060"/>
                </a:solidFill>
              </a:rPr>
              <a:t>Masraflar</a:t>
            </a:r>
            <a:r>
              <a:rPr lang="en-US" altLang="tr-TR" sz="2000" dirty="0">
                <a:solidFill>
                  <a:srgbClr val="002060"/>
                </a:solidFill>
              </a:rPr>
              <a:t> </a:t>
            </a:r>
            <a:r>
              <a:rPr lang="en-US" altLang="tr-TR" sz="2000" dirty="0" err="1">
                <a:solidFill>
                  <a:srgbClr val="002060"/>
                </a:solidFill>
              </a:rPr>
              <a:t>çoğunlukta</a:t>
            </a:r>
            <a:r>
              <a:rPr lang="en-US" altLang="tr-TR" sz="2000" dirty="0">
                <a:solidFill>
                  <a:srgbClr val="002060"/>
                </a:solidFill>
              </a:rPr>
              <a:t> </a:t>
            </a:r>
            <a:r>
              <a:rPr lang="en-US" altLang="tr-TR" sz="2000" dirty="0" err="1">
                <a:solidFill>
                  <a:srgbClr val="002060"/>
                </a:solidFill>
              </a:rPr>
              <a:t>tacirler</a:t>
            </a:r>
            <a:r>
              <a:rPr lang="en-US" altLang="tr-TR" sz="2000" dirty="0">
                <a:solidFill>
                  <a:srgbClr val="002060"/>
                </a:solidFill>
              </a:rPr>
              <a:t> </a:t>
            </a:r>
            <a:r>
              <a:rPr lang="en-US" altLang="tr-TR" sz="2000" dirty="0" err="1">
                <a:solidFill>
                  <a:srgbClr val="002060"/>
                </a:solidFill>
              </a:rPr>
              <a:t>tarafından</a:t>
            </a:r>
            <a:r>
              <a:rPr lang="en-US" altLang="tr-TR" sz="2000" dirty="0">
                <a:solidFill>
                  <a:srgbClr val="002060"/>
                </a:solidFill>
              </a:rPr>
              <a:t> </a:t>
            </a:r>
            <a:r>
              <a:rPr lang="en-US" altLang="tr-TR" sz="2000" dirty="0" err="1">
                <a:solidFill>
                  <a:srgbClr val="002060"/>
                </a:solidFill>
              </a:rPr>
              <a:t>karşılanmaktadır</a:t>
            </a:r>
            <a:endParaRPr lang="en-US" altLang="tr-TR" sz="2000" dirty="0">
              <a:solidFill>
                <a:srgbClr val="002060"/>
              </a:solidFill>
            </a:endParaRPr>
          </a:p>
        </p:txBody>
      </p:sp>
    </p:spTree>
    <p:extLst>
      <p:ext uri="{BB962C8B-B14F-4D97-AF65-F5344CB8AC3E}">
        <p14:creationId xmlns:p14="http://schemas.microsoft.com/office/powerpoint/2010/main" val="620973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ctrTitle" idx="4294967295"/>
          </p:nvPr>
        </p:nvSpPr>
        <p:spPr>
          <a:xfrm>
            <a:off x="0" y="2130425"/>
            <a:ext cx="10363200" cy="1470025"/>
          </a:xfrm>
        </p:spPr>
        <p:txBody>
          <a:bodyPr/>
          <a:lstStyle/>
          <a:p>
            <a:r>
              <a:rPr lang="tr-TR" altLang="en-US" sz="2400" b="1" dirty="0">
                <a:solidFill>
                  <a:srgbClr val="002060"/>
                </a:solidFill>
              </a:rPr>
              <a:t>TÜRKİYE’DE DURUM</a:t>
            </a:r>
            <a:endParaRPr lang="en-US" altLang="en-US" sz="2400" b="1" dirty="0">
              <a:solidFill>
                <a:srgbClr val="002060"/>
              </a:solidFill>
            </a:endParaRPr>
          </a:p>
        </p:txBody>
      </p:sp>
      <p:pic>
        <p:nvPicPr>
          <p:cNvPr id="25603" name="Picture 4" descr="map_traffi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325527"/>
            <a:ext cx="76200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24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ctrTitle" idx="4294967295"/>
          </p:nvPr>
        </p:nvSpPr>
        <p:spPr>
          <a:xfrm>
            <a:off x="1648047" y="-187473"/>
            <a:ext cx="10363200" cy="1470025"/>
          </a:xfrm>
        </p:spPr>
        <p:txBody>
          <a:bodyPr>
            <a:normAutofit/>
          </a:bodyPr>
          <a:lstStyle/>
          <a:p>
            <a:r>
              <a:rPr lang="tr-TR" altLang="en-US" sz="2000" b="1" dirty="0">
                <a:solidFill>
                  <a:srgbClr val="002060"/>
                </a:solidFill>
              </a:rPr>
              <a:t>İNSAN TİCARETİ İLE İLGİLİ KAVRAMLAR</a:t>
            </a:r>
          </a:p>
        </p:txBody>
      </p:sp>
      <p:sp>
        <p:nvSpPr>
          <p:cNvPr id="26627" name="Rectangle 3"/>
          <p:cNvSpPr>
            <a:spLocks noGrp="1"/>
          </p:cNvSpPr>
          <p:nvPr>
            <p:ph type="subTitle" idx="4294967295"/>
          </p:nvPr>
        </p:nvSpPr>
        <p:spPr>
          <a:xfrm>
            <a:off x="0" y="1057939"/>
            <a:ext cx="12192000" cy="5130210"/>
          </a:xfrm>
        </p:spPr>
        <p:txBody>
          <a:bodyPr>
            <a:normAutofit/>
          </a:bodyPr>
          <a:lstStyle/>
          <a:p>
            <a:pPr>
              <a:lnSpc>
                <a:spcPct val="80000"/>
              </a:lnSpc>
            </a:pPr>
            <a:endParaRPr lang="tr-TR" altLang="en-US" sz="1400" b="1" dirty="0">
              <a:solidFill>
                <a:srgbClr val="002060"/>
              </a:solidFill>
            </a:endParaRPr>
          </a:p>
          <a:p>
            <a:pPr>
              <a:lnSpc>
                <a:spcPct val="80000"/>
              </a:lnSpc>
            </a:pPr>
            <a:r>
              <a:rPr lang="tr-TR" altLang="en-US" sz="1800" b="1" dirty="0">
                <a:solidFill>
                  <a:srgbClr val="002060"/>
                </a:solidFill>
              </a:rPr>
              <a:t>Kaynak Ülke - </a:t>
            </a:r>
            <a:r>
              <a:rPr lang="tr-TR" altLang="en-US" sz="1800" dirty="0">
                <a:solidFill>
                  <a:srgbClr val="002060"/>
                </a:solidFill>
              </a:rPr>
              <a:t>İnsan ticaretine konu olan ülke vatandaşlarının uyrukluklarının bulunduğu ülkelerdir. Ülkemiz açısından insan ticareti olayları değerlendirildiği zaman kaynak ülkeler Orta Asya Ülkeleri, Moldova, Rusya, Ukrayna</a:t>
            </a:r>
          </a:p>
          <a:p>
            <a:pPr>
              <a:lnSpc>
                <a:spcPct val="80000"/>
              </a:lnSpc>
            </a:pPr>
            <a:endParaRPr lang="tr-TR" altLang="en-US" sz="1800" b="1" dirty="0">
              <a:solidFill>
                <a:srgbClr val="002060"/>
              </a:solidFill>
            </a:endParaRPr>
          </a:p>
          <a:p>
            <a:pPr>
              <a:lnSpc>
                <a:spcPct val="80000"/>
              </a:lnSpc>
            </a:pPr>
            <a:r>
              <a:rPr lang="tr-TR" altLang="en-US" sz="1800" b="1" dirty="0">
                <a:solidFill>
                  <a:srgbClr val="002060"/>
                </a:solidFill>
              </a:rPr>
              <a:t>Hedef Ülke -</a:t>
            </a:r>
            <a:r>
              <a:rPr lang="tr-TR" altLang="en-US" sz="1800" dirty="0">
                <a:solidFill>
                  <a:srgbClr val="002060"/>
                </a:solidFill>
              </a:rPr>
              <a:t> İnsan ticaretine konu olan kişilerin götürülmek istendiği ülkelerdir. Hedef ülkeler genellikle kaynak ülkelere nazaran ekonomik ve sosyal açıdan daha gelişmiş ülkelerdir. Türkiye hedef ülkeler arasında yer almaktadır</a:t>
            </a:r>
          </a:p>
          <a:p>
            <a:pPr>
              <a:lnSpc>
                <a:spcPct val="80000"/>
              </a:lnSpc>
            </a:pPr>
            <a:endParaRPr lang="tr-TR" altLang="en-US" sz="1800" dirty="0">
              <a:solidFill>
                <a:srgbClr val="002060"/>
              </a:solidFill>
            </a:endParaRPr>
          </a:p>
          <a:p>
            <a:pPr>
              <a:lnSpc>
                <a:spcPct val="80000"/>
              </a:lnSpc>
            </a:pPr>
            <a:r>
              <a:rPr lang="tr-TR" altLang="en-US" sz="1800" b="1" dirty="0">
                <a:solidFill>
                  <a:srgbClr val="002060"/>
                </a:solidFill>
              </a:rPr>
              <a:t>Transit Ülke</a:t>
            </a:r>
            <a:r>
              <a:rPr lang="tr-TR" altLang="en-US" sz="1800" dirty="0">
                <a:solidFill>
                  <a:srgbClr val="002060"/>
                </a:solidFill>
              </a:rPr>
              <a:t> - Kaynak ülkeden hedef ülkeye gerçekleşen seyahatte üzerinden geçirilen veya elverişli şartlar oluşana kadar yasadışı veya yasal ikamet edilen ülkelerdir.</a:t>
            </a:r>
          </a:p>
          <a:p>
            <a:pPr>
              <a:lnSpc>
                <a:spcPct val="80000"/>
              </a:lnSpc>
            </a:pPr>
            <a:endParaRPr lang="tr-TR" altLang="en-US" sz="1800" b="1" dirty="0">
              <a:solidFill>
                <a:srgbClr val="002060"/>
              </a:solidFill>
            </a:endParaRPr>
          </a:p>
          <a:p>
            <a:pPr>
              <a:lnSpc>
                <a:spcPct val="80000"/>
              </a:lnSpc>
            </a:pPr>
            <a:r>
              <a:rPr lang="tr-TR" altLang="en-US" sz="1800" b="1" dirty="0">
                <a:solidFill>
                  <a:srgbClr val="002060"/>
                </a:solidFill>
              </a:rPr>
              <a:t>Mağdur - </a:t>
            </a:r>
            <a:r>
              <a:rPr lang="tr-TR" altLang="en-US" sz="1800" dirty="0">
                <a:solidFill>
                  <a:srgbClr val="002060"/>
                </a:solidFill>
              </a:rPr>
              <a:t>İnsan ticaretine konu olan ve zorla uygulanan baskı sonucunda maddi ve manevi açıdan zarar gören ve diğer sosyal haklardan mahrum edilen kişileredir.</a:t>
            </a:r>
            <a:endParaRPr lang="tr-TR" altLang="en-US" sz="1800" b="1" dirty="0">
              <a:solidFill>
                <a:srgbClr val="002060"/>
              </a:solidFill>
            </a:endParaRPr>
          </a:p>
          <a:p>
            <a:pPr>
              <a:lnSpc>
                <a:spcPct val="80000"/>
              </a:lnSpc>
            </a:pPr>
            <a:endParaRPr lang="tr-TR" altLang="en-US" sz="1800" b="1" dirty="0">
              <a:solidFill>
                <a:srgbClr val="002060"/>
              </a:solidFill>
            </a:endParaRPr>
          </a:p>
          <a:p>
            <a:pPr>
              <a:lnSpc>
                <a:spcPct val="80000"/>
              </a:lnSpc>
            </a:pPr>
            <a:r>
              <a:rPr lang="tr-TR" altLang="en-US" sz="1800" b="1" dirty="0">
                <a:solidFill>
                  <a:srgbClr val="002060"/>
                </a:solidFill>
              </a:rPr>
              <a:t>Tacir -  </a:t>
            </a:r>
            <a:r>
              <a:rPr lang="tr-TR" altLang="en-US" sz="1800" dirty="0">
                <a:solidFill>
                  <a:srgbClr val="002060"/>
                </a:solidFill>
              </a:rPr>
              <a:t>İnsan ticareti suçunu işleyen ve bu eylem neticesinde maddi gelir elde eden kişilerdir. </a:t>
            </a:r>
          </a:p>
          <a:p>
            <a:pPr>
              <a:lnSpc>
                <a:spcPct val="80000"/>
              </a:lnSpc>
            </a:pPr>
            <a:endParaRPr lang="tr-TR" altLang="en-US" sz="1800" dirty="0">
              <a:solidFill>
                <a:srgbClr val="002060"/>
              </a:solidFill>
            </a:endParaRPr>
          </a:p>
          <a:p>
            <a:pPr>
              <a:lnSpc>
                <a:spcPct val="80000"/>
              </a:lnSpc>
            </a:pPr>
            <a:endParaRPr lang="tr-TR" altLang="en-US" sz="1800" dirty="0">
              <a:solidFill>
                <a:srgbClr val="002060"/>
              </a:solidFill>
            </a:endParaRPr>
          </a:p>
        </p:txBody>
      </p:sp>
    </p:spTree>
    <p:extLst>
      <p:ext uri="{BB962C8B-B14F-4D97-AF65-F5344CB8AC3E}">
        <p14:creationId xmlns:p14="http://schemas.microsoft.com/office/powerpoint/2010/main" val="203709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ctrTitle" idx="4294967295"/>
          </p:nvPr>
        </p:nvSpPr>
        <p:spPr>
          <a:xfrm>
            <a:off x="1364141" y="-436729"/>
            <a:ext cx="10363200" cy="2279545"/>
          </a:xfrm>
        </p:spPr>
        <p:txBody>
          <a:bodyPr/>
          <a:lstStyle/>
          <a:p>
            <a:r>
              <a:rPr lang="tr-TR" altLang="en-US" sz="2400" b="1" dirty="0">
                <a:solidFill>
                  <a:srgbClr val="002060"/>
                </a:solidFill>
              </a:rPr>
              <a:t>İtici Faktörler (Potansiyel Mağdur)</a:t>
            </a:r>
            <a:br>
              <a:rPr lang="en-US" altLang="en-US" sz="2400" b="1" dirty="0">
                <a:solidFill>
                  <a:srgbClr val="002060"/>
                </a:solidFill>
              </a:rPr>
            </a:br>
            <a:endParaRPr lang="en-US" altLang="en-US" sz="2400" b="1" dirty="0">
              <a:solidFill>
                <a:srgbClr val="002060"/>
              </a:solidFill>
            </a:endParaRPr>
          </a:p>
        </p:txBody>
      </p:sp>
      <p:sp>
        <p:nvSpPr>
          <p:cNvPr id="25603" name="Rectangle 3"/>
          <p:cNvSpPr>
            <a:spLocks noGrp="1"/>
          </p:cNvSpPr>
          <p:nvPr>
            <p:ph type="subTitle" idx="4294967295"/>
          </p:nvPr>
        </p:nvSpPr>
        <p:spPr>
          <a:xfrm>
            <a:off x="0" y="1185530"/>
            <a:ext cx="8534400" cy="2717730"/>
          </a:xfrm>
        </p:spPr>
        <p:txBody>
          <a:bodyPr>
            <a:normAutofit/>
          </a:bodyPr>
          <a:lstStyle/>
          <a:p>
            <a:pPr marL="609600" indent="-609600">
              <a:lnSpc>
                <a:spcPct val="80000"/>
              </a:lnSpc>
              <a:buClr>
                <a:srgbClr val="FFFF66"/>
              </a:buClr>
              <a:buNone/>
              <a:defRPr/>
            </a:pPr>
            <a:r>
              <a:rPr lang="tr-TR" altLang="en-US" sz="1800" b="1" u="sng" dirty="0">
                <a:solidFill>
                  <a:srgbClr val="002060"/>
                </a:solidFill>
              </a:rPr>
              <a:t>Bireysel Faktörler</a:t>
            </a:r>
          </a:p>
          <a:p>
            <a:pPr marL="609600" indent="-609600">
              <a:lnSpc>
                <a:spcPct val="80000"/>
              </a:lnSpc>
              <a:buClr>
                <a:srgbClr val="FFFF66"/>
              </a:buClr>
              <a:buNone/>
              <a:defRPr/>
            </a:pPr>
            <a:endParaRPr lang="tr-TR" altLang="en-US" sz="1800" dirty="0">
              <a:solidFill>
                <a:srgbClr val="002060"/>
              </a:solidFill>
            </a:endParaRPr>
          </a:p>
          <a:p>
            <a:pPr>
              <a:lnSpc>
                <a:spcPct val="80000"/>
              </a:lnSpc>
              <a:buClr>
                <a:srgbClr val="3366FF"/>
              </a:buClr>
              <a:defRPr/>
            </a:pPr>
            <a:r>
              <a:rPr lang="tr-TR" altLang="en-US" sz="1800" dirty="0">
                <a:solidFill>
                  <a:srgbClr val="002060"/>
                </a:solidFill>
              </a:rPr>
              <a:t>Yoksulluk - Fakir veya çok fakir ailelerden</a:t>
            </a:r>
            <a:r>
              <a:rPr lang="en-US" altLang="en-US" sz="1800" dirty="0">
                <a:solidFill>
                  <a:srgbClr val="002060"/>
                </a:solidFill>
              </a:rPr>
              <a:t>, </a:t>
            </a:r>
            <a:r>
              <a:rPr lang="tr-TR" altLang="en-US" sz="1800" dirty="0">
                <a:solidFill>
                  <a:srgbClr val="002060"/>
                </a:solidFill>
              </a:rPr>
              <a:t>çoğunlukla kırsal kesimlerden geliyorlar</a:t>
            </a:r>
          </a:p>
          <a:p>
            <a:pPr eaLnBrk="1" hangingPunct="1">
              <a:spcBef>
                <a:spcPct val="0"/>
              </a:spcBef>
              <a:buClr>
                <a:srgbClr val="3366FF"/>
              </a:buClr>
              <a:defRPr/>
            </a:pPr>
            <a:r>
              <a:rPr lang="tr-TR" altLang="en-US" sz="1800" dirty="0">
                <a:solidFill>
                  <a:srgbClr val="002060"/>
                </a:solidFill>
              </a:rPr>
              <a:t>İşsizlik / düşük ücret</a:t>
            </a:r>
          </a:p>
          <a:p>
            <a:pPr>
              <a:lnSpc>
                <a:spcPct val="80000"/>
              </a:lnSpc>
              <a:buClr>
                <a:srgbClr val="3366FF"/>
              </a:buClr>
              <a:defRPr/>
            </a:pPr>
            <a:r>
              <a:rPr lang="tr-TR" altLang="en-US" sz="1800" dirty="0">
                <a:solidFill>
                  <a:srgbClr val="002060"/>
                </a:solidFill>
              </a:rPr>
              <a:t>Problemli aileler, aile içi şiddete maruz kal</a:t>
            </a:r>
            <a:r>
              <a:rPr lang="en-GB" altLang="en-US" sz="1800" dirty="0">
                <a:solidFill>
                  <a:srgbClr val="002060"/>
                </a:solidFill>
              </a:rPr>
              <a:t>m</a:t>
            </a:r>
            <a:r>
              <a:rPr lang="tr-TR" altLang="en-US" sz="1800" dirty="0">
                <a:solidFill>
                  <a:srgbClr val="002060"/>
                </a:solidFill>
              </a:rPr>
              <a:t>ış çocuklar</a:t>
            </a:r>
          </a:p>
          <a:p>
            <a:pPr>
              <a:lnSpc>
                <a:spcPct val="80000"/>
              </a:lnSpc>
              <a:buClr>
                <a:srgbClr val="3366FF"/>
              </a:buClr>
              <a:defRPr/>
            </a:pPr>
            <a:r>
              <a:rPr lang="en-US" altLang="en-US" sz="1800" dirty="0" err="1">
                <a:solidFill>
                  <a:srgbClr val="002060"/>
                </a:solidFill>
              </a:rPr>
              <a:t>Fırsat</a:t>
            </a:r>
            <a:r>
              <a:rPr lang="en-US" altLang="en-US" sz="1800" dirty="0">
                <a:solidFill>
                  <a:srgbClr val="002060"/>
                </a:solidFill>
              </a:rPr>
              <a:t> </a:t>
            </a:r>
            <a:r>
              <a:rPr lang="en-US" altLang="en-US" sz="1800" dirty="0" err="1">
                <a:solidFill>
                  <a:srgbClr val="002060"/>
                </a:solidFill>
              </a:rPr>
              <a:t>veya</a:t>
            </a:r>
            <a:r>
              <a:rPr lang="en-US" altLang="en-US" sz="1800" dirty="0">
                <a:solidFill>
                  <a:srgbClr val="002060"/>
                </a:solidFill>
              </a:rPr>
              <a:t> </a:t>
            </a:r>
            <a:r>
              <a:rPr lang="en-US" altLang="en-US" sz="1800" dirty="0" err="1">
                <a:solidFill>
                  <a:srgbClr val="002060"/>
                </a:solidFill>
              </a:rPr>
              <a:t>alternatif</a:t>
            </a:r>
            <a:r>
              <a:rPr lang="en-US" altLang="en-US" sz="1800" dirty="0">
                <a:solidFill>
                  <a:srgbClr val="002060"/>
                </a:solidFill>
              </a:rPr>
              <a:t> </a:t>
            </a:r>
            <a:r>
              <a:rPr lang="en-US" altLang="en-US" sz="1800" dirty="0" err="1">
                <a:solidFill>
                  <a:srgbClr val="002060"/>
                </a:solidFill>
              </a:rPr>
              <a:t>olmaması</a:t>
            </a:r>
            <a:endParaRPr lang="en-US" altLang="en-US" sz="1800" dirty="0">
              <a:solidFill>
                <a:srgbClr val="002060"/>
              </a:solidFill>
            </a:endParaRPr>
          </a:p>
          <a:p>
            <a:pPr>
              <a:lnSpc>
                <a:spcPct val="80000"/>
              </a:lnSpc>
              <a:buClr>
                <a:srgbClr val="3366FF"/>
              </a:buClr>
              <a:defRPr/>
            </a:pPr>
            <a:r>
              <a:rPr lang="en-US" altLang="en-US" sz="1800" dirty="0" err="1">
                <a:solidFill>
                  <a:srgbClr val="002060"/>
                </a:solidFill>
              </a:rPr>
              <a:t>Düşük</a:t>
            </a:r>
            <a:r>
              <a:rPr lang="en-US" altLang="en-US" sz="1800" dirty="0">
                <a:solidFill>
                  <a:srgbClr val="002060"/>
                </a:solidFill>
              </a:rPr>
              <a:t> </a:t>
            </a:r>
            <a:r>
              <a:rPr lang="en-US" altLang="en-US" sz="1800" dirty="0" err="1">
                <a:solidFill>
                  <a:srgbClr val="002060"/>
                </a:solidFill>
              </a:rPr>
              <a:t>eğitim</a:t>
            </a:r>
            <a:r>
              <a:rPr lang="en-US" altLang="en-US" sz="1800" dirty="0">
                <a:solidFill>
                  <a:srgbClr val="002060"/>
                </a:solidFill>
              </a:rPr>
              <a:t> </a:t>
            </a:r>
            <a:r>
              <a:rPr lang="en-US" altLang="en-US" sz="1800" dirty="0" err="1">
                <a:solidFill>
                  <a:srgbClr val="002060"/>
                </a:solidFill>
              </a:rPr>
              <a:t>düzeyi</a:t>
            </a:r>
            <a:r>
              <a:rPr lang="en-US" altLang="en-US" sz="1800" dirty="0">
                <a:solidFill>
                  <a:srgbClr val="002060"/>
                </a:solidFill>
              </a:rPr>
              <a:t> </a:t>
            </a:r>
            <a:r>
              <a:rPr lang="en-US" altLang="en-US" sz="1800" dirty="0" err="1">
                <a:solidFill>
                  <a:srgbClr val="002060"/>
                </a:solidFill>
              </a:rPr>
              <a:t>veya</a:t>
            </a:r>
            <a:r>
              <a:rPr lang="en-US" altLang="en-US" sz="1800" dirty="0">
                <a:solidFill>
                  <a:srgbClr val="002060"/>
                </a:solidFill>
              </a:rPr>
              <a:t> </a:t>
            </a:r>
            <a:r>
              <a:rPr lang="en-US" altLang="en-US" sz="1800" dirty="0" err="1">
                <a:solidFill>
                  <a:srgbClr val="002060"/>
                </a:solidFill>
              </a:rPr>
              <a:t>eğitimsizlik</a:t>
            </a:r>
            <a:endParaRPr lang="tr-TR" altLang="en-US" sz="1800" dirty="0">
              <a:solidFill>
                <a:srgbClr val="002060"/>
              </a:solidFill>
            </a:endParaRPr>
          </a:p>
          <a:p>
            <a:pPr>
              <a:lnSpc>
                <a:spcPct val="80000"/>
              </a:lnSpc>
              <a:buClr>
                <a:srgbClr val="3366FF"/>
              </a:buClr>
              <a:defRPr/>
            </a:pPr>
            <a:r>
              <a:rPr lang="tr-TR" altLang="en-US" sz="1800" dirty="0">
                <a:solidFill>
                  <a:srgbClr val="002060"/>
                </a:solidFill>
              </a:rPr>
              <a:t>Eğitim ve sağlık hizmetlerine sınırlı erişim</a:t>
            </a:r>
            <a:endParaRPr lang="en-US" altLang="en-US" sz="1800" dirty="0">
              <a:solidFill>
                <a:srgbClr val="002060"/>
              </a:solidFill>
            </a:endParaRPr>
          </a:p>
        </p:txBody>
      </p:sp>
      <p:pic>
        <p:nvPicPr>
          <p:cNvPr id="27652" name="Picture 4" descr="447973846_3ef3a4e2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2389674"/>
            <a:ext cx="3395663" cy="346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93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type="subTitle" idx="4294967295"/>
          </p:nvPr>
        </p:nvSpPr>
        <p:spPr>
          <a:xfrm>
            <a:off x="3285461" y="1235795"/>
            <a:ext cx="8534400" cy="1752600"/>
          </a:xfrm>
        </p:spPr>
        <p:txBody>
          <a:bodyPr>
            <a:normAutofit/>
          </a:bodyPr>
          <a:lstStyle/>
          <a:p>
            <a:pPr marL="609600" indent="-609600">
              <a:lnSpc>
                <a:spcPct val="80000"/>
              </a:lnSpc>
              <a:buNone/>
            </a:pPr>
            <a:r>
              <a:rPr lang="tr-TR" altLang="en-US" sz="1600" dirty="0">
                <a:solidFill>
                  <a:srgbClr val="002060"/>
                </a:solidFill>
                <a:latin typeface="Arial Narrow" panose="020B0606020202030204" pitchFamily="34" charset="0"/>
              </a:rPr>
              <a:t>					</a:t>
            </a:r>
          </a:p>
          <a:p>
            <a:pPr marL="609600" indent="-609600">
              <a:lnSpc>
                <a:spcPct val="80000"/>
              </a:lnSpc>
              <a:buNone/>
            </a:pPr>
            <a:r>
              <a:rPr lang="tr-TR" altLang="en-US" sz="1600" b="1" dirty="0">
                <a:solidFill>
                  <a:srgbClr val="002060"/>
                </a:solidFill>
                <a:latin typeface="Arial Narrow" panose="020B0606020202030204" pitchFamily="34" charset="0"/>
              </a:rPr>
              <a:t>						</a:t>
            </a:r>
            <a:r>
              <a:rPr lang="tr-TR" altLang="en-US" sz="1600" b="1" u="sng" dirty="0">
                <a:solidFill>
                  <a:srgbClr val="002060"/>
                </a:solidFill>
              </a:rPr>
              <a:t>TOPLUMSAL FAKTÖRLER</a:t>
            </a:r>
          </a:p>
          <a:p>
            <a:pPr marL="609600" indent="-609600">
              <a:lnSpc>
                <a:spcPct val="80000"/>
              </a:lnSpc>
              <a:buNone/>
            </a:pPr>
            <a:r>
              <a:rPr lang="tr-TR" altLang="en-US" sz="1600" dirty="0">
                <a:solidFill>
                  <a:srgbClr val="002060"/>
                </a:solidFill>
              </a:rPr>
              <a:t>									</a:t>
            </a:r>
            <a:endParaRPr lang="tr-TR" altLang="en-US" sz="1800" dirty="0">
              <a:solidFill>
                <a:srgbClr val="002060"/>
              </a:solidFill>
            </a:endParaRPr>
          </a:p>
          <a:p>
            <a:pPr marL="609600" indent="-609600">
              <a:lnSpc>
                <a:spcPct val="80000"/>
              </a:lnSpc>
              <a:buNone/>
            </a:pPr>
            <a:r>
              <a:rPr lang="tr-TR" altLang="en-US" sz="1600" dirty="0">
                <a:solidFill>
                  <a:srgbClr val="002060"/>
                </a:solidFill>
              </a:rPr>
              <a:t>					</a:t>
            </a:r>
            <a:endParaRPr lang="en-US" altLang="en-US" sz="1600" dirty="0">
              <a:solidFill>
                <a:srgbClr val="002060"/>
              </a:solidFill>
            </a:endParaRPr>
          </a:p>
          <a:p>
            <a:pPr marL="609600" indent="-609600">
              <a:lnSpc>
                <a:spcPct val="80000"/>
              </a:lnSpc>
              <a:buClr>
                <a:srgbClr val="FF0000"/>
              </a:buClr>
              <a:buNone/>
            </a:pPr>
            <a:endParaRPr lang="en-US" altLang="en-US" sz="1600" dirty="0">
              <a:solidFill>
                <a:srgbClr val="002060"/>
              </a:solidFill>
            </a:endParaRPr>
          </a:p>
        </p:txBody>
      </p:sp>
      <p:pic>
        <p:nvPicPr>
          <p:cNvPr id="28676" name="Picture 4" descr="featart0306_pi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68" y="2697125"/>
            <a:ext cx="35052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81986" y="1948110"/>
            <a:ext cx="5665898" cy="2080570"/>
          </a:xfrm>
          <a:prstGeom prst="rect">
            <a:avLst/>
          </a:prstGeom>
          <a:noFill/>
        </p:spPr>
        <p:txBody>
          <a:bodyPr wrap="square">
            <a:spAutoFit/>
          </a:bodyPr>
          <a:lstStyle/>
          <a:p>
            <a:pPr marL="171450" indent="-171450">
              <a:lnSpc>
                <a:spcPct val="80000"/>
              </a:lnSpc>
              <a:buClr>
                <a:srgbClr val="3366FF"/>
              </a:buClr>
              <a:buFont typeface="Arial" panose="020B0604020202020204" pitchFamily="34" charset="0"/>
              <a:buChar char="•"/>
              <a:defRPr/>
            </a:pPr>
            <a:r>
              <a:rPr lang="tr-TR" altLang="en-US" dirty="0">
                <a:solidFill>
                  <a:srgbClr val="002060"/>
                </a:solidFill>
              </a:rPr>
              <a:t>Etnik farklılıklar 	</a:t>
            </a: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A</a:t>
            </a:r>
            <a:r>
              <a:rPr lang="en-US" altLang="en-US" dirty="0" err="1">
                <a:solidFill>
                  <a:srgbClr val="002060"/>
                </a:solidFill>
              </a:rPr>
              <a:t>yırımcılık</a:t>
            </a:r>
            <a:r>
              <a:rPr lang="tr-TR" altLang="en-US" dirty="0">
                <a:solidFill>
                  <a:srgbClr val="002060"/>
                </a:solidFill>
              </a:rPr>
              <a:t>/ırkçılık</a:t>
            </a:r>
            <a:r>
              <a:rPr lang="en-US" altLang="en-US" dirty="0">
                <a:solidFill>
                  <a:srgbClr val="002060"/>
                </a:solidFill>
              </a:rPr>
              <a:t> </a:t>
            </a:r>
            <a:r>
              <a:rPr lang="en-US" altLang="en-US" dirty="0" err="1">
                <a:solidFill>
                  <a:srgbClr val="002060"/>
                </a:solidFill>
              </a:rPr>
              <a:t>çeşitleri</a:t>
            </a:r>
            <a:r>
              <a:rPr lang="en-US" altLang="en-US" dirty="0">
                <a:solidFill>
                  <a:srgbClr val="002060"/>
                </a:solidFill>
              </a:rPr>
              <a:t> </a:t>
            </a:r>
            <a:endParaRPr lang="tr-TR" altLang="en-US" dirty="0">
              <a:solidFill>
                <a:srgbClr val="002060"/>
              </a:solidFill>
            </a:endParaRP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Yoksul ve zengin ülkeler/bölgeler arasındaki ekonomik dengesizlik</a:t>
            </a: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Siyasi istikrarsızlık </a:t>
            </a: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Eksik kanun çerçevesi</a:t>
            </a:r>
            <a:endParaRPr lang="en-US" altLang="en-US" dirty="0">
              <a:solidFill>
                <a:srgbClr val="002060"/>
              </a:solidFill>
            </a:endParaRP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Düşük toplumsal destek</a:t>
            </a:r>
          </a:p>
          <a:p>
            <a:pPr marL="171450" indent="-171450">
              <a:lnSpc>
                <a:spcPct val="80000"/>
              </a:lnSpc>
              <a:buClr>
                <a:srgbClr val="3366FF"/>
              </a:buClr>
              <a:buFont typeface="Arial" panose="020B0604020202020204" pitchFamily="34" charset="0"/>
              <a:buChar char="•"/>
              <a:defRPr/>
            </a:pPr>
            <a:r>
              <a:rPr lang="tr-TR" altLang="en-US" dirty="0">
                <a:solidFill>
                  <a:srgbClr val="002060"/>
                </a:solidFill>
              </a:rPr>
              <a:t>Zayıf sınır güvenliği</a:t>
            </a:r>
          </a:p>
          <a:p>
            <a:pPr>
              <a:defRPr/>
            </a:pPr>
            <a:endParaRPr lang="tr-TR" sz="1400" dirty="0">
              <a:solidFill>
                <a:srgbClr val="002060"/>
              </a:solidFill>
            </a:endParaRPr>
          </a:p>
        </p:txBody>
      </p:sp>
      <p:sp>
        <p:nvSpPr>
          <p:cNvPr id="6" name="Rectangle 2"/>
          <p:cNvSpPr txBox="1">
            <a:spLocks/>
          </p:cNvSpPr>
          <p:nvPr/>
        </p:nvSpPr>
        <p:spPr>
          <a:xfrm>
            <a:off x="1364141" y="-436729"/>
            <a:ext cx="10363200" cy="227954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tr-TR" altLang="en-US" sz="2400" b="1">
                <a:solidFill>
                  <a:srgbClr val="002060"/>
                </a:solidFill>
              </a:rPr>
              <a:t>İtici Faktörler (Potansiyel Mağdur)</a:t>
            </a:r>
            <a:br>
              <a:rPr lang="en-US" altLang="en-US" sz="2400" b="1">
                <a:solidFill>
                  <a:srgbClr val="002060"/>
                </a:solidFill>
              </a:rPr>
            </a:br>
            <a:endParaRPr lang="en-US" altLang="en-US" sz="2400" b="1" dirty="0">
              <a:solidFill>
                <a:srgbClr val="002060"/>
              </a:solidFill>
            </a:endParaRPr>
          </a:p>
        </p:txBody>
      </p:sp>
    </p:spTree>
    <p:extLst>
      <p:ext uri="{BB962C8B-B14F-4D97-AF65-F5344CB8AC3E}">
        <p14:creationId xmlns:p14="http://schemas.microsoft.com/office/powerpoint/2010/main" val="96753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4294967295"/>
          </p:nvPr>
        </p:nvSpPr>
        <p:spPr>
          <a:xfrm>
            <a:off x="2930746" y="271130"/>
            <a:ext cx="6762307" cy="324293"/>
          </a:xfrm>
          <a:noFill/>
        </p:spPr>
        <p:txBody>
          <a:bodyPr>
            <a:normAutofit fontScale="85000" lnSpcReduction="20000"/>
          </a:bodyPr>
          <a:lstStyle/>
          <a:p>
            <a:pPr eaLnBrk="1" hangingPunct="1">
              <a:lnSpc>
                <a:spcPct val="90000"/>
              </a:lnSpc>
              <a:buFont typeface="Arial" panose="020B0604020202020204" pitchFamily="34" charset="0"/>
              <a:buNone/>
            </a:pPr>
            <a:r>
              <a:rPr lang="en-US" altLang="en-US" sz="2400" b="1" dirty="0">
                <a:solidFill>
                  <a:srgbClr val="002060"/>
                </a:solidFill>
              </a:rPr>
              <a:t>BİR İNSAN TİCARETİ MAĞDURUNU TESPİT EDEREK</a:t>
            </a:r>
            <a:r>
              <a:rPr lang="tr-TR" altLang="en-US" sz="2400" b="1" dirty="0">
                <a:solidFill>
                  <a:srgbClr val="002060"/>
                </a:solidFill>
              </a:rPr>
              <a:t>:</a:t>
            </a:r>
            <a:endParaRPr lang="en-US" altLang="en-US" sz="2400" b="1" dirty="0">
              <a:solidFill>
                <a:srgbClr val="002060"/>
              </a:solidFill>
            </a:endParaRPr>
          </a:p>
        </p:txBody>
      </p:sp>
      <p:sp>
        <p:nvSpPr>
          <p:cNvPr id="33796" name="Rectangle 6"/>
          <p:cNvSpPr>
            <a:spLocks noChangeArrowheads="1"/>
          </p:cNvSpPr>
          <p:nvPr/>
        </p:nvSpPr>
        <p:spPr bwMode="auto">
          <a:xfrm>
            <a:off x="6524403" y="1481268"/>
            <a:ext cx="316865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defRPr/>
            </a:pPr>
            <a:r>
              <a:rPr lang="en-US" altLang="en-US" sz="1800" b="1" u="sng" dirty="0">
                <a:solidFill>
                  <a:srgbClr val="002060"/>
                </a:solidFill>
                <a:latin typeface="+mn-lt"/>
              </a:rPr>
              <a:t>EFSANE</a:t>
            </a:r>
            <a:endParaRPr lang="tr-TR" altLang="en-US" sz="1800" b="1" u="sng" dirty="0">
              <a:solidFill>
                <a:srgbClr val="002060"/>
              </a:solidFill>
              <a:latin typeface="+mn-lt"/>
            </a:endParaRPr>
          </a:p>
          <a:p>
            <a:pPr eaLnBrk="1" hangingPunct="1">
              <a:spcBef>
                <a:spcPct val="0"/>
              </a:spcBef>
              <a:buFontTx/>
              <a:buNone/>
              <a:defRPr/>
            </a:pPr>
            <a:endParaRPr lang="tr-TR" altLang="en-US" sz="1800" b="1" u="sng" dirty="0">
              <a:solidFill>
                <a:srgbClr val="002060"/>
              </a:solidFill>
              <a:latin typeface="+mn-lt"/>
            </a:endParaRPr>
          </a:p>
          <a:p>
            <a:pPr eaLnBrk="1" hangingPunct="1">
              <a:spcBef>
                <a:spcPct val="0"/>
              </a:spcBef>
              <a:buFont typeface="Arial" panose="020B0604020202020204" pitchFamily="34" charset="0"/>
              <a:buNone/>
              <a:defRPr/>
            </a:pPr>
            <a:r>
              <a:rPr lang="en-US" altLang="en-US" sz="1600" dirty="0">
                <a:solidFill>
                  <a:srgbClr val="002060"/>
                </a:solidFill>
                <a:latin typeface="+mn-lt"/>
              </a:rPr>
              <a:t>TÜM İNSAN TİCARETİ MAĞDURLARI KAÇIRILMIŞTIR VEYA İSTEKLERİ DIŞINDA ALINMIŞTIR </a:t>
            </a:r>
          </a:p>
          <a:p>
            <a:pPr eaLnBrk="1" hangingPunct="1">
              <a:spcBef>
                <a:spcPct val="0"/>
              </a:spcBef>
              <a:buFontTx/>
              <a:buNone/>
              <a:defRPr/>
            </a:pPr>
            <a:endParaRPr lang="tr-TR" altLang="en-US" sz="1800" b="1" dirty="0">
              <a:solidFill>
                <a:srgbClr val="002060"/>
              </a:solidFill>
              <a:latin typeface="+mn-lt"/>
            </a:endParaRPr>
          </a:p>
          <a:p>
            <a:pPr eaLnBrk="1" hangingPunct="1">
              <a:spcBef>
                <a:spcPct val="0"/>
              </a:spcBef>
              <a:buFontTx/>
              <a:buNone/>
              <a:defRPr/>
            </a:pPr>
            <a:r>
              <a:rPr lang="en-US" altLang="en-US" sz="1800" b="1" u="sng" dirty="0">
                <a:solidFill>
                  <a:srgbClr val="002060"/>
                </a:solidFill>
                <a:latin typeface="+mn-lt"/>
              </a:rPr>
              <a:t>GERÇEK</a:t>
            </a:r>
            <a:endParaRPr lang="tr-TR" altLang="en-US" sz="1800" b="1" u="sng" dirty="0">
              <a:solidFill>
                <a:srgbClr val="002060"/>
              </a:solidFill>
              <a:latin typeface="+mn-lt"/>
            </a:endParaRPr>
          </a:p>
          <a:p>
            <a:pPr eaLnBrk="1" hangingPunct="1">
              <a:spcBef>
                <a:spcPct val="0"/>
              </a:spcBef>
              <a:buFontTx/>
              <a:buNone/>
              <a:defRPr/>
            </a:pPr>
            <a:endParaRPr lang="tr-TR" altLang="en-US" sz="1600" dirty="0">
              <a:solidFill>
                <a:srgbClr val="002060"/>
              </a:solidFill>
              <a:latin typeface="+mn-lt"/>
            </a:endParaRPr>
          </a:p>
          <a:p>
            <a:pPr eaLnBrk="1" hangingPunct="1">
              <a:spcBef>
                <a:spcPct val="0"/>
              </a:spcBef>
              <a:buFontTx/>
              <a:buNone/>
              <a:defRPr/>
            </a:pPr>
            <a:r>
              <a:rPr lang="en-US" altLang="en-US" sz="1600" dirty="0">
                <a:solidFill>
                  <a:srgbClr val="002060"/>
                </a:solidFill>
                <a:latin typeface="+mn-lt"/>
              </a:rPr>
              <a:t>BAZI İNSAN TİCARETİ MAĞDURLARI ZORLA ALIKONMASINA RAĞMEN ÇOĞU VARIŞ ÜLKESİNDE DAHA İYİ YAŞAM VE İŞ FIRSAT</a:t>
            </a:r>
            <a:r>
              <a:rPr lang="tr-TR" altLang="en-US" sz="1600" dirty="0">
                <a:solidFill>
                  <a:srgbClr val="002060"/>
                </a:solidFill>
                <a:latin typeface="+mn-lt"/>
              </a:rPr>
              <a:t>I</a:t>
            </a:r>
            <a:r>
              <a:rPr lang="en-US" altLang="en-US" sz="1600" dirty="0">
                <a:solidFill>
                  <a:srgbClr val="002060"/>
                </a:solidFill>
                <a:latin typeface="+mn-lt"/>
              </a:rPr>
              <a:t> VAADİYLE  KANDIRILARAK VEYA İKNA EDİLEREK ÜLKELERİNDEN AYRILMIŞLARDIR</a:t>
            </a:r>
            <a:endParaRPr lang="tr-TR" altLang="en-US" sz="1600" dirty="0">
              <a:solidFill>
                <a:srgbClr val="002060"/>
              </a:solidFill>
              <a:latin typeface="+mn-lt"/>
            </a:endParaRPr>
          </a:p>
        </p:txBody>
      </p:sp>
      <p:sp>
        <p:nvSpPr>
          <p:cNvPr id="33797" name="Rectangle 7"/>
          <p:cNvSpPr>
            <a:spLocks noChangeArrowheads="1"/>
          </p:cNvSpPr>
          <p:nvPr/>
        </p:nvSpPr>
        <p:spPr bwMode="auto">
          <a:xfrm>
            <a:off x="428477" y="1189169"/>
            <a:ext cx="4572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defRPr/>
            </a:pPr>
            <a:endParaRPr lang="tr-TR" altLang="en-US" sz="1800" b="1" dirty="0">
              <a:solidFill>
                <a:srgbClr val="002060"/>
              </a:solidFill>
              <a:latin typeface="+mn-lt"/>
            </a:endParaRPr>
          </a:p>
          <a:p>
            <a:pPr eaLnBrk="1" hangingPunct="1">
              <a:spcBef>
                <a:spcPct val="0"/>
              </a:spcBef>
              <a:buFontTx/>
              <a:buNone/>
              <a:defRPr/>
            </a:pPr>
            <a:r>
              <a:rPr lang="en-US" altLang="en-US" sz="1800" b="1" dirty="0">
                <a:solidFill>
                  <a:srgbClr val="002060"/>
                </a:solidFill>
                <a:latin typeface="+mn-lt"/>
              </a:rPr>
              <a:t>• </a:t>
            </a:r>
            <a:r>
              <a:rPr lang="en-US" altLang="en-US" sz="1800" b="1" dirty="0" err="1">
                <a:solidFill>
                  <a:srgbClr val="002060"/>
                </a:solidFill>
                <a:latin typeface="+mn-lt"/>
              </a:rPr>
              <a:t>Suistimali</a:t>
            </a:r>
            <a:r>
              <a:rPr lang="en-US" altLang="en-US" sz="1800" b="1" dirty="0">
                <a:solidFill>
                  <a:srgbClr val="002060"/>
                </a:solidFill>
                <a:latin typeface="+mn-lt"/>
              </a:rPr>
              <a:t> </a:t>
            </a:r>
            <a:r>
              <a:rPr lang="en-US" altLang="en-US" sz="1800" b="1" dirty="0" err="1">
                <a:solidFill>
                  <a:srgbClr val="002060"/>
                </a:solidFill>
                <a:latin typeface="+mn-lt"/>
              </a:rPr>
              <a:t>önleyebilir</a:t>
            </a:r>
            <a:r>
              <a:rPr lang="en-US" altLang="en-US" sz="1800" b="1" dirty="0">
                <a:solidFill>
                  <a:srgbClr val="002060"/>
                </a:solidFill>
                <a:latin typeface="+mn-lt"/>
              </a:rPr>
              <a:t> </a:t>
            </a:r>
            <a:r>
              <a:rPr lang="en-US" altLang="en-US" sz="1800" b="1" dirty="0" err="1">
                <a:solidFill>
                  <a:srgbClr val="002060"/>
                </a:solidFill>
                <a:latin typeface="+mn-lt"/>
              </a:rPr>
              <a:t>veya</a:t>
            </a:r>
            <a:r>
              <a:rPr lang="en-US" altLang="en-US" sz="1800" b="1" dirty="0">
                <a:solidFill>
                  <a:srgbClr val="002060"/>
                </a:solidFill>
                <a:latin typeface="+mn-lt"/>
              </a:rPr>
              <a:t> </a:t>
            </a:r>
            <a:r>
              <a:rPr lang="en-US" altLang="en-US" sz="1800" b="1" dirty="0" err="1">
                <a:solidFill>
                  <a:srgbClr val="002060"/>
                </a:solidFill>
                <a:latin typeface="+mn-lt"/>
              </a:rPr>
              <a:t>sonlandırabilirsiniz</a:t>
            </a:r>
            <a:endParaRPr lang="tr-TR" altLang="en-US" sz="1800" b="1" dirty="0">
              <a:solidFill>
                <a:srgbClr val="002060"/>
              </a:solidFill>
              <a:latin typeface="+mn-lt"/>
            </a:endParaRPr>
          </a:p>
          <a:p>
            <a:pPr eaLnBrk="1" hangingPunct="1">
              <a:spcBef>
                <a:spcPct val="0"/>
              </a:spcBef>
              <a:buFontTx/>
              <a:buNone/>
              <a:defRPr/>
            </a:pPr>
            <a:endParaRPr lang="en-US" altLang="en-US" sz="1800" b="1" dirty="0">
              <a:solidFill>
                <a:srgbClr val="002060"/>
              </a:solidFill>
              <a:latin typeface="+mn-lt"/>
            </a:endParaRPr>
          </a:p>
          <a:p>
            <a:pPr eaLnBrk="1" hangingPunct="1">
              <a:spcBef>
                <a:spcPct val="0"/>
              </a:spcBef>
              <a:buFontTx/>
              <a:buNone/>
              <a:defRPr/>
            </a:pPr>
            <a:r>
              <a:rPr lang="en-US" altLang="en-US" sz="1800" b="1" dirty="0">
                <a:solidFill>
                  <a:srgbClr val="002060"/>
                </a:solidFill>
                <a:latin typeface="+mn-lt"/>
              </a:rPr>
              <a:t>• </a:t>
            </a:r>
            <a:r>
              <a:rPr lang="en-US" altLang="en-US" sz="1800" b="1" dirty="0" err="1">
                <a:solidFill>
                  <a:srgbClr val="002060"/>
                </a:solidFill>
                <a:latin typeface="+mn-lt"/>
              </a:rPr>
              <a:t>Mağduru</a:t>
            </a:r>
            <a:r>
              <a:rPr lang="en-US" altLang="en-US" sz="1800" b="1" dirty="0">
                <a:solidFill>
                  <a:srgbClr val="002060"/>
                </a:solidFill>
                <a:latin typeface="+mn-lt"/>
              </a:rPr>
              <a:t> </a:t>
            </a:r>
            <a:r>
              <a:rPr lang="en-US" altLang="en-US" sz="1800" b="1" dirty="0" err="1">
                <a:solidFill>
                  <a:srgbClr val="002060"/>
                </a:solidFill>
                <a:latin typeface="+mn-lt"/>
              </a:rPr>
              <a:t>hakları</a:t>
            </a:r>
            <a:r>
              <a:rPr lang="en-US" altLang="en-US" sz="1800" b="1" dirty="0">
                <a:solidFill>
                  <a:srgbClr val="002060"/>
                </a:solidFill>
                <a:latin typeface="+mn-lt"/>
              </a:rPr>
              <a:t> </a:t>
            </a:r>
            <a:r>
              <a:rPr lang="en-US" altLang="en-US" sz="1800" b="1" dirty="0" err="1">
                <a:solidFill>
                  <a:srgbClr val="002060"/>
                </a:solidFill>
                <a:latin typeface="+mn-lt"/>
              </a:rPr>
              <a:t>ve</a:t>
            </a:r>
            <a:r>
              <a:rPr lang="en-US" altLang="en-US" sz="1800" b="1" dirty="0">
                <a:solidFill>
                  <a:srgbClr val="002060"/>
                </a:solidFill>
                <a:latin typeface="+mn-lt"/>
              </a:rPr>
              <a:t> </a:t>
            </a:r>
            <a:r>
              <a:rPr lang="en-US" altLang="en-US" sz="1800" b="1" dirty="0" err="1">
                <a:solidFill>
                  <a:srgbClr val="002060"/>
                </a:solidFill>
                <a:latin typeface="+mn-lt"/>
              </a:rPr>
              <a:t>koruma</a:t>
            </a:r>
            <a:r>
              <a:rPr lang="en-US" altLang="en-US" sz="1800" b="1" dirty="0">
                <a:solidFill>
                  <a:srgbClr val="002060"/>
                </a:solidFill>
                <a:latin typeface="+mn-lt"/>
              </a:rPr>
              <a:t> </a:t>
            </a:r>
            <a:r>
              <a:rPr lang="en-US" altLang="en-US" sz="1800" b="1" dirty="0" err="1">
                <a:solidFill>
                  <a:srgbClr val="002060"/>
                </a:solidFill>
                <a:latin typeface="+mn-lt"/>
              </a:rPr>
              <a:t>hakkında</a:t>
            </a:r>
            <a:r>
              <a:rPr lang="en-US" altLang="en-US" sz="1800" b="1" dirty="0">
                <a:solidFill>
                  <a:srgbClr val="002060"/>
                </a:solidFill>
                <a:latin typeface="+mn-lt"/>
              </a:rPr>
              <a:t> </a:t>
            </a:r>
            <a:r>
              <a:rPr lang="en-US" altLang="en-US" sz="1800" b="1" dirty="0" err="1">
                <a:solidFill>
                  <a:srgbClr val="002060"/>
                </a:solidFill>
                <a:latin typeface="+mn-lt"/>
              </a:rPr>
              <a:t>bilgilendirerek</a:t>
            </a:r>
            <a:r>
              <a:rPr lang="en-US" altLang="en-US" sz="1800" b="1" dirty="0">
                <a:solidFill>
                  <a:srgbClr val="002060"/>
                </a:solidFill>
                <a:latin typeface="+mn-lt"/>
              </a:rPr>
              <a:t> </a:t>
            </a:r>
            <a:r>
              <a:rPr lang="en-US" altLang="en-US" sz="1800" b="1" dirty="0" err="1">
                <a:solidFill>
                  <a:srgbClr val="002060"/>
                </a:solidFill>
                <a:latin typeface="+mn-lt"/>
              </a:rPr>
              <a:t>bil</a:t>
            </a:r>
            <a:r>
              <a:rPr lang="tr-TR" altLang="en-US" sz="1800" b="1" dirty="0">
                <a:solidFill>
                  <a:srgbClr val="002060"/>
                </a:solidFill>
                <a:latin typeface="+mn-lt"/>
              </a:rPr>
              <a:t>inçli</a:t>
            </a:r>
            <a:r>
              <a:rPr lang="en-US" altLang="en-US" sz="1800" b="1" dirty="0">
                <a:solidFill>
                  <a:srgbClr val="002060"/>
                </a:solidFill>
                <a:latin typeface="+mn-lt"/>
              </a:rPr>
              <a:t> </a:t>
            </a:r>
            <a:r>
              <a:rPr lang="en-US" altLang="en-US" sz="1800" b="1" dirty="0" err="1">
                <a:solidFill>
                  <a:srgbClr val="002060"/>
                </a:solidFill>
                <a:latin typeface="+mn-lt"/>
              </a:rPr>
              <a:t>kararlar</a:t>
            </a:r>
            <a:r>
              <a:rPr lang="en-US" altLang="en-US" sz="1800" b="1" dirty="0">
                <a:solidFill>
                  <a:srgbClr val="002060"/>
                </a:solidFill>
                <a:latin typeface="+mn-lt"/>
              </a:rPr>
              <a:t> </a:t>
            </a:r>
            <a:r>
              <a:rPr lang="en-US" altLang="en-US" sz="1800" b="1" dirty="0" err="1">
                <a:solidFill>
                  <a:srgbClr val="002060"/>
                </a:solidFill>
                <a:latin typeface="+mn-lt"/>
              </a:rPr>
              <a:t>almasına</a:t>
            </a:r>
            <a:r>
              <a:rPr lang="en-US" altLang="en-US" sz="1800" b="1" dirty="0">
                <a:solidFill>
                  <a:srgbClr val="002060"/>
                </a:solidFill>
                <a:latin typeface="+mn-lt"/>
              </a:rPr>
              <a:t> </a:t>
            </a:r>
            <a:r>
              <a:rPr lang="en-US" altLang="en-US" sz="1800" b="1" dirty="0" err="1">
                <a:solidFill>
                  <a:srgbClr val="002060"/>
                </a:solidFill>
                <a:latin typeface="+mn-lt"/>
              </a:rPr>
              <a:t>yardım</a:t>
            </a:r>
            <a:r>
              <a:rPr lang="en-US" altLang="en-US" sz="1800" b="1" dirty="0">
                <a:solidFill>
                  <a:srgbClr val="002060"/>
                </a:solidFill>
                <a:latin typeface="+mn-lt"/>
              </a:rPr>
              <a:t> </a:t>
            </a:r>
            <a:r>
              <a:rPr lang="en-US" altLang="en-US" sz="1800" b="1" dirty="0" err="1">
                <a:solidFill>
                  <a:srgbClr val="002060"/>
                </a:solidFill>
                <a:latin typeface="+mn-lt"/>
              </a:rPr>
              <a:t>edebilirsiniz</a:t>
            </a:r>
            <a:r>
              <a:rPr lang="en-US" altLang="en-US" sz="1800" b="1" dirty="0">
                <a:solidFill>
                  <a:srgbClr val="002060"/>
                </a:solidFill>
                <a:latin typeface="+mn-lt"/>
              </a:rPr>
              <a:t> </a:t>
            </a:r>
            <a:endParaRPr lang="tr-TR" altLang="en-US" sz="1800" b="1" dirty="0">
              <a:solidFill>
                <a:srgbClr val="002060"/>
              </a:solidFill>
              <a:latin typeface="+mn-lt"/>
            </a:endParaRPr>
          </a:p>
          <a:p>
            <a:pPr eaLnBrk="1" hangingPunct="1">
              <a:spcBef>
                <a:spcPct val="0"/>
              </a:spcBef>
              <a:buFontTx/>
              <a:buNone/>
              <a:defRPr/>
            </a:pPr>
            <a:endParaRPr lang="en-US" altLang="en-US" sz="1800" b="1" dirty="0">
              <a:solidFill>
                <a:srgbClr val="002060"/>
              </a:solidFill>
              <a:latin typeface="+mn-lt"/>
            </a:endParaRPr>
          </a:p>
          <a:p>
            <a:pPr eaLnBrk="1" hangingPunct="1">
              <a:spcBef>
                <a:spcPct val="0"/>
              </a:spcBef>
              <a:buFontTx/>
              <a:buNone/>
              <a:defRPr/>
            </a:pPr>
            <a:r>
              <a:rPr lang="en-US" altLang="en-US" sz="1800" b="1" dirty="0">
                <a:solidFill>
                  <a:srgbClr val="002060"/>
                </a:solidFill>
                <a:latin typeface="+mn-lt"/>
              </a:rPr>
              <a:t>• </a:t>
            </a:r>
            <a:r>
              <a:rPr lang="en-US" altLang="en-US" sz="1800" b="1" dirty="0" err="1">
                <a:solidFill>
                  <a:srgbClr val="002060"/>
                </a:solidFill>
                <a:latin typeface="+mn-lt"/>
              </a:rPr>
              <a:t>Mağduru</a:t>
            </a:r>
            <a:r>
              <a:rPr lang="en-US" altLang="en-US" sz="1800" b="1" dirty="0">
                <a:solidFill>
                  <a:srgbClr val="002060"/>
                </a:solidFill>
                <a:latin typeface="+mn-lt"/>
              </a:rPr>
              <a:t> </a:t>
            </a:r>
            <a:r>
              <a:rPr lang="en-US" altLang="en-US" sz="1800" b="1" dirty="0" err="1">
                <a:solidFill>
                  <a:srgbClr val="002060"/>
                </a:solidFill>
                <a:latin typeface="+mn-lt"/>
              </a:rPr>
              <a:t>uzman</a:t>
            </a:r>
            <a:r>
              <a:rPr lang="en-US" altLang="en-US" sz="1800" b="1" dirty="0">
                <a:solidFill>
                  <a:srgbClr val="002060"/>
                </a:solidFill>
                <a:latin typeface="+mn-lt"/>
              </a:rPr>
              <a:t> </a:t>
            </a:r>
            <a:r>
              <a:rPr lang="en-US" altLang="en-US" sz="1800" b="1" dirty="0" err="1">
                <a:solidFill>
                  <a:srgbClr val="002060"/>
                </a:solidFill>
                <a:latin typeface="+mn-lt"/>
              </a:rPr>
              <a:t>düzeyde</a:t>
            </a:r>
            <a:r>
              <a:rPr lang="en-US" altLang="en-US" sz="1800" b="1" dirty="0">
                <a:solidFill>
                  <a:srgbClr val="002060"/>
                </a:solidFill>
                <a:latin typeface="+mn-lt"/>
              </a:rPr>
              <a:t> </a:t>
            </a:r>
            <a:r>
              <a:rPr lang="en-US" altLang="en-US" sz="1800" b="1" dirty="0" err="1">
                <a:solidFill>
                  <a:srgbClr val="002060"/>
                </a:solidFill>
                <a:latin typeface="+mn-lt"/>
              </a:rPr>
              <a:t>yardım</a:t>
            </a:r>
            <a:r>
              <a:rPr lang="en-US" altLang="en-US" sz="1800" b="1" dirty="0">
                <a:solidFill>
                  <a:srgbClr val="002060"/>
                </a:solidFill>
                <a:latin typeface="+mn-lt"/>
              </a:rPr>
              <a:t> </a:t>
            </a:r>
            <a:r>
              <a:rPr lang="en-US" altLang="en-US" sz="1800" b="1" dirty="0" err="1">
                <a:solidFill>
                  <a:srgbClr val="002060"/>
                </a:solidFill>
                <a:latin typeface="+mn-lt"/>
              </a:rPr>
              <a:t>ve</a:t>
            </a:r>
            <a:r>
              <a:rPr lang="en-US" altLang="en-US" sz="1800" b="1" dirty="0">
                <a:solidFill>
                  <a:srgbClr val="002060"/>
                </a:solidFill>
                <a:latin typeface="+mn-lt"/>
              </a:rPr>
              <a:t> </a:t>
            </a:r>
            <a:r>
              <a:rPr lang="en-US" altLang="en-US" sz="1800" b="1" dirty="0" err="1">
                <a:solidFill>
                  <a:srgbClr val="002060"/>
                </a:solidFill>
                <a:latin typeface="+mn-lt"/>
              </a:rPr>
              <a:t>koruma</a:t>
            </a:r>
            <a:r>
              <a:rPr lang="en-US" altLang="en-US" sz="1800" b="1" dirty="0">
                <a:solidFill>
                  <a:srgbClr val="002060"/>
                </a:solidFill>
                <a:latin typeface="+mn-lt"/>
              </a:rPr>
              <a:t> </a:t>
            </a:r>
            <a:r>
              <a:rPr lang="en-US" altLang="en-US" sz="1800" b="1" dirty="0" err="1">
                <a:solidFill>
                  <a:srgbClr val="002060"/>
                </a:solidFill>
                <a:latin typeface="+mn-lt"/>
              </a:rPr>
              <a:t>önlemleri</a:t>
            </a:r>
            <a:r>
              <a:rPr lang="en-US" altLang="en-US" sz="1800" b="1" dirty="0">
                <a:solidFill>
                  <a:srgbClr val="002060"/>
                </a:solidFill>
                <a:latin typeface="+mn-lt"/>
              </a:rPr>
              <a:t> </a:t>
            </a:r>
            <a:r>
              <a:rPr lang="en-US" altLang="en-US" sz="1800" b="1" dirty="0" err="1">
                <a:solidFill>
                  <a:srgbClr val="002060"/>
                </a:solidFill>
                <a:latin typeface="+mn-lt"/>
              </a:rPr>
              <a:t>sağlayacak</a:t>
            </a:r>
            <a:r>
              <a:rPr lang="en-US" altLang="en-US" sz="1800" b="1" dirty="0">
                <a:solidFill>
                  <a:srgbClr val="002060"/>
                </a:solidFill>
                <a:latin typeface="+mn-lt"/>
              </a:rPr>
              <a:t> </a:t>
            </a:r>
            <a:r>
              <a:rPr lang="en-US" altLang="en-US" sz="1800" b="1" dirty="0" err="1">
                <a:solidFill>
                  <a:srgbClr val="002060"/>
                </a:solidFill>
                <a:latin typeface="+mn-lt"/>
              </a:rPr>
              <a:t>sorumlu</a:t>
            </a:r>
            <a:r>
              <a:rPr lang="en-US" altLang="en-US" sz="1800" b="1" dirty="0">
                <a:solidFill>
                  <a:srgbClr val="002060"/>
                </a:solidFill>
                <a:latin typeface="+mn-lt"/>
              </a:rPr>
              <a:t> </a:t>
            </a:r>
            <a:r>
              <a:rPr lang="en-US" altLang="en-US" sz="1800" b="1" dirty="0" err="1">
                <a:solidFill>
                  <a:srgbClr val="002060"/>
                </a:solidFill>
                <a:latin typeface="+mn-lt"/>
              </a:rPr>
              <a:t>kurumlara</a:t>
            </a:r>
            <a:r>
              <a:rPr lang="en-US" altLang="en-US" sz="1800" b="1" dirty="0">
                <a:solidFill>
                  <a:srgbClr val="002060"/>
                </a:solidFill>
                <a:latin typeface="+mn-lt"/>
              </a:rPr>
              <a:t> </a:t>
            </a:r>
            <a:r>
              <a:rPr lang="en-US" altLang="en-US" sz="1800" b="1" dirty="0" err="1">
                <a:solidFill>
                  <a:srgbClr val="002060"/>
                </a:solidFill>
                <a:latin typeface="+mn-lt"/>
              </a:rPr>
              <a:t>yönlendirebilirsiniz</a:t>
            </a:r>
            <a:r>
              <a:rPr lang="en-US" altLang="en-US" sz="1800" b="1" dirty="0">
                <a:solidFill>
                  <a:srgbClr val="002060"/>
                </a:solidFill>
                <a:latin typeface="+mn-lt"/>
              </a:rPr>
              <a:t> </a:t>
            </a:r>
            <a:endParaRPr lang="tr-TR" altLang="en-US" sz="1800" b="1" dirty="0">
              <a:solidFill>
                <a:srgbClr val="002060"/>
              </a:solidFill>
              <a:latin typeface="+mn-lt"/>
            </a:endParaRPr>
          </a:p>
          <a:p>
            <a:pPr eaLnBrk="1" hangingPunct="1">
              <a:spcBef>
                <a:spcPct val="0"/>
              </a:spcBef>
              <a:buFontTx/>
              <a:buNone/>
              <a:defRPr/>
            </a:pPr>
            <a:endParaRPr lang="en-US" altLang="en-US" sz="1800" b="1" dirty="0">
              <a:solidFill>
                <a:srgbClr val="002060"/>
              </a:solidFill>
              <a:latin typeface="+mn-lt"/>
            </a:endParaRPr>
          </a:p>
          <a:p>
            <a:pPr eaLnBrk="1" hangingPunct="1">
              <a:spcBef>
                <a:spcPct val="0"/>
              </a:spcBef>
              <a:buFontTx/>
              <a:buNone/>
              <a:defRPr/>
            </a:pPr>
            <a:r>
              <a:rPr lang="en-US" altLang="en-US" sz="1800" b="1" dirty="0">
                <a:solidFill>
                  <a:srgbClr val="002060"/>
                </a:solidFill>
                <a:latin typeface="+mn-lt"/>
              </a:rPr>
              <a:t>• </a:t>
            </a:r>
            <a:r>
              <a:rPr lang="en-US" altLang="en-US" sz="1800" b="1" dirty="0" err="1">
                <a:solidFill>
                  <a:srgbClr val="002060"/>
                </a:solidFill>
                <a:latin typeface="+mn-lt"/>
              </a:rPr>
              <a:t>Kolluk</a:t>
            </a:r>
            <a:r>
              <a:rPr lang="en-US" altLang="en-US" sz="1800" b="1" dirty="0">
                <a:solidFill>
                  <a:srgbClr val="002060"/>
                </a:solidFill>
                <a:latin typeface="+mn-lt"/>
              </a:rPr>
              <a:t> </a:t>
            </a:r>
            <a:r>
              <a:rPr lang="en-US" altLang="en-US" sz="1800" b="1" dirty="0" err="1">
                <a:solidFill>
                  <a:srgbClr val="002060"/>
                </a:solidFill>
                <a:latin typeface="+mn-lt"/>
              </a:rPr>
              <a:t>kuvvetlerinin</a:t>
            </a:r>
            <a:r>
              <a:rPr lang="en-US" altLang="en-US" sz="1800" b="1" dirty="0">
                <a:solidFill>
                  <a:srgbClr val="002060"/>
                </a:solidFill>
                <a:latin typeface="+mn-lt"/>
              </a:rPr>
              <a:t> </a:t>
            </a:r>
            <a:r>
              <a:rPr lang="en-US" altLang="en-US" sz="1800" b="1" dirty="0" err="1">
                <a:solidFill>
                  <a:srgbClr val="002060"/>
                </a:solidFill>
                <a:latin typeface="+mn-lt"/>
              </a:rPr>
              <a:t>ve</a:t>
            </a:r>
            <a:r>
              <a:rPr lang="en-US" altLang="en-US" sz="1800" b="1" dirty="0">
                <a:solidFill>
                  <a:srgbClr val="002060"/>
                </a:solidFill>
                <a:latin typeface="+mn-lt"/>
              </a:rPr>
              <a:t> </a:t>
            </a:r>
            <a:r>
              <a:rPr lang="en-US" altLang="en-US" sz="1800" b="1" dirty="0" err="1">
                <a:solidFill>
                  <a:srgbClr val="002060"/>
                </a:solidFill>
                <a:latin typeface="+mn-lt"/>
              </a:rPr>
              <a:t>savcılık</a:t>
            </a:r>
            <a:r>
              <a:rPr lang="en-US" altLang="en-US" sz="1800" b="1" dirty="0">
                <a:solidFill>
                  <a:srgbClr val="002060"/>
                </a:solidFill>
                <a:latin typeface="+mn-lt"/>
              </a:rPr>
              <a:t> </a:t>
            </a:r>
            <a:r>
              <a:rPr lang="en-US" altLang="en-US" sz="1800" b="1" dirty="0" err="1">
                <a:solidFill>
                  <a:srgbClr val="002060"/>
                </a:solidFill>
                <a:latin typeface="+mn-lt"/>
              </a:rPr>
              <a:t>makamının</a:t>
            </a:r>
            <a:r>
              <a:rPr lang="en-US" altLang="en-US" sz="1800" b="1" dirty="0">
                <a:solidFill>
                  <a:srgbClr val="002060"/>
                </a:solidFill>
                <a:latin typeface="+mn-lt"/>
              </a:rPr>
              <a:t> </a:t>
            </a:r>
            <a:r>
              <a:rPr lang="en-US" altLang="en-US" sz="1800" b="1" dirty="0" err="1">
                <a:solidFill>
                  <a:srgbClr val="002060"/>
                </a:solidFill>
                <a:latin typeface="+mn-lt"/>
              </a:rPr>
              <a:t>soruşturma</a:t>
            </a:r>
            <a:r>
              <a:rPr lang="en-US" altLang="en-US" sz="1800" b="1" dirty="0">
                <a:solidFill>
                  <a:srgbClr val="002060"/>
                </a:solidFill>
                <a:latin typeface="+mn-lt"/>
              </a:rPr>
              <a:t> </a:t>
            </a:r>
            <a:r>
              <a:rPr lang="en-US" altLang="en-US" sz="1800" b="1" dirty="0" err="1">
                <a:solidFill>
                  <a:srgbClr val="002060"/>
                </a:solidFill>
                <a:latin typeface="+mn-lt"/>
              </a:rPr>
              <a:t>yapmasına</a:t>
            </a:r>
            <a:r>
              <a:rPr lang="en-US" altLang="en-US" sz="1800" b="1" dirty="0">
                <a:solidFill>
                  <a:srgbClr val="002060"/>
                </a:solidFill>
                <a:latin typeface="+mn-lt"/>
              </a:rPr>
              <a:t> </a:t>
            </a:r>
            <a:r>
              <a:rPr lang="en-US" altLang="en-US" sz="1800" b="1" dirty="0" err="1">
                <a:solidFill>
                  <a:srgbClr val="002060"/>
                </a:solidFill>
                <a:latin typeface="+mn-lt"/>
              </a:rPr>
              <a:t>ve</a:t>
            </a:r>
            <a:r>
              <a:rPr lang="en-US" altLang="en-US" sz="1800" b="1" dirty="0">
                <a:solidFill>
                  <a:srgbClr val="002060"/>
                </a:solidFill>
                <a:latin typeface="+mn-lt"/>
              </a:rPr>
              <a:t> </a:t>
            </a:r>
            <a:r>
              <a:rPr lang="en-US" altLang="en-US" sz="1800" b="1" dirty="0" err="1">
                <a:solidFill>
                  <a:srgbClr val="002060"/>
                </a:solidFill>
                <a:latin typeface="+mn-lt"/>
              </a:rPr>
              <a:t>mağdur</a:t>
            </a:r>
            <a:r>
              <a:rPr lang="en-US" altLang="en-US" sz="1800" b="1" dirty="0">
                <a:solidFill>
                  <a:srgbClr val="002060"/>
                </a:solidFill>
                <a:latin typeface="+mn-lt"/>
              </a:rPr>
              <a:t> </a:t>
            </a:r>
            <a:r>
              <a:rPr lang="en-US" altLang="en-US" sz="1800" b="1" dirty="0" err="1">
                <a:solidFill>
                  <a:srgbClr val="002060"/>
                </a:solidFill>
                <a:latin typeface="+mn-lt"/>
              </a:rPr>
              <a:t>için</a:t>
            </a:r>
            <a:r>
              <a:rPr lang="en-US" altLang="en-US" sz="1800" b="1" dirty="0">
                <a:solidFill>
                  <a:srgbClr val="002060"/>
                </a:solidFill>
                <a:latin typeface="+mn-lt"/>
              </a:rPr>
              <a:t> </a:t>
            </a:r>
            <a:r>
              <a:rPr lang="en-US" altLang="en-US" sz="1800" b="1" dirty="0" err="1">
                <a:solidFill>
                  <a:srgbClr val="002060"/>
                </a:solidFill>
                <a:latin typeface="+mn-lt"/>
              </a:rPr>
              <a:t>adaleti</a:t>
            </a:r>
            <a:r>
              <a:rPr lang="en-US" altLang="en-US" sz="1800" b="1" dirty="0">
                <a:solidFill>
                  <a:srgbClr val="002060"/>
                </a:solidFill>
                <a:latin typeface="+mn-lt"/>
              </a:rPr>
              <a:t> </a:t>
            </a:r>
            <a:r>
              <a:rPr lang="en-US" altLang="en-US" sz="1800" b="1" dirty="0" err="1">
                <a:solidFill>
                  <a:srgbClr val="002060"/>
                </a:solidFill>
                <a:latin typeface="+mn-lt"/>
              </a:rPr>
              <a:t>sağlamasına</a:t>
            </a:r>
            <a:r>
              <a:rPr lang="en-US" altLang="en-US" sz="1800" b="1" dirty="0">
                <a:solidFill>
                  <a:srgbClr val="002060"/>
                </a:solidFill>
                <a:latin typeface="+mn-lt"/>
              </a:rPr>
              <a:t> </a:t>
            </a:r>
            <a:r>
              <a:rPr lang="en-US" altLang="en-US" sz="1800" b="1" dirty="0" err="1">
                <a:solidFill>
                  <a:srgbClr val="002060"/>
                </a:solidFill>
                <a:latin typeface="+mn-lt"/>
              </a:rPr>
              <a:t>yardımcı</a:t>
            </a:r>
            <a:r>
              <a:rPr lang="en-US" altLang="en-US" sz="1800" b="1" dirty="0">
                <a:solidFill>
                  <a:srgbClr val="002060"/>
                </a:solidFill>
                <a:latin typeface="+mn-lt"/>
              </a:rPr>
              <a:t> </a:t>
            </a:r>
            <a:r>
              <a:rPr lang="en-US" altLang="en-US" sz="1800" b="1" dirty="0" err="1">
                <a:solidFill>
                  <a:srgbClr val="002060"/>
                </a:solidFill>
                <a:latin typeface="+mn-lt"/>
              </a:rPr>
              <a:t>olabilirsiniz</a:t>
            </a:r>
            <a:endParaRPr lang="tr-TR" altLang="en-US" sz="1800" b="1" dirty="0">
              <a:solidFill>
                <a:srgbClr val="002060"/>
              </a:solidFill>
              <a:latin typeface="+mn-lt"/>
            </a:endParaRPr>
          </a:p>
        </p:txBody>
      </p:sp>
    </p:spTree>
    <p:extLst>
      <p:ext uri="{BB962C8B-B14F-4D97-AF65-F5344CB8AC3E}">
        <p14:creationId xmlns:p14="http://schemas.microsoft.com/office/powerpoint/2010/main" val="133631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0F6041E-82A4-4FCD-B5C0-55DB6166220A}"/>
              </a:ext>
            </a:extLst>
          </p:cNvPr>
          <p:cNvSpPr txBox="1">
            <a:spLocks/>
          </p:cNvSpPr>
          <p:nvPr/>
        </p:nvSpPr>
        <p:spPr>
          <a:xfrm>
            <a:off x="1550581" y="-1345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Toplumsal Cinsiyete Dayalı Şiddet</a:t>
            </a:r>
          </a:p>
        </p:txBody>
      </p:sp>
      <p:sp>
        <p:nvSpPr>
          <p:cNvPr id="3" name="İçerik Yer Tutucusu 2">
            <a:extLst>
              <a:ext uri="{FF2B5EF4-FFF2-40B4-BE49-F238E27FC236}">
                <a16:creationId xmlns:a16="http://schemas.microsoft.com/office/drawing/2014/main" id="{05DB2570-8C92-4A21-A8CC-F974631C4E29}"/>
              </a:ext>
            </a:extLst>
          </p:cNvPr>
          <p:cNvSpPr txBox="1">
            <a:spLocks/>
          </p:cNvSpPr>
          <p:nvPr/>
        </p:nvSpPr>
        <p:spPr>
          <a:xfrm>
            <a:off x="0" y="1191044"/>
            <a:ext cx="12192000" cy="410948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tr-TR" dirty="0">
                <a:solidFill>
                  <a:srgbClr val="002060"/>
                </a:solidFill>
              </a:rPr>
              <a:t>Toplumsal cinsiyete dayalı şiddet hem insan ticaretinin önemli bir itici gücü hem de kadınları, çocukları hatta erkekleri bile seks işçiliği ve zorla çalıştırma gibi her türlü  insan ticareti yöntemine yönlendirecek bir araçtır. </a:t>
            </a:r>
          </a:p>
          <a:p>
            <a:pPr algn="just"/>
            <a:endParaRPr lang="tr-TR" dirty="0">
              <a:solidFill>
                <a:srgbClr val="002060"/>
              </a:solidFill>
            </a:endParaRPr>
          </a:p>
          <a:p>
            <a:pPr lvl="1" algn="just"/>
            <a:r>
              <a:rPr lang="tr-TR" sz="2600" b="1" dirty="0">
                <a:solidFill>
                  <a:srgbClr val="002060"/>
                </a:solidFill>
              </a:rPr>
              <a:t>Yoksulluk </a:t>
            </a:r>
            <a:r>
              <a:rPr lang="en-US" sz="2600" b="1" dirty="0">
                <a:solidFill>
                  <a:srgbClr val="002060"/>
                </a:solidFill>
              </a:rPr>
              <a:t>&amp; </a:t>
            </a:r>
            <a:r>
              <a:rPr lang="tr-TR" sz="2600" b="1" dirty="0">
                <a:solidFill>
                  <a:srgbClr val="002060"/>
                </a:solidFill>
              </a:rPr>
              <a:t>şiddet</a:t>
            </a:r>
            <a:r>
              <a:rPr lang="en-US" sz="2600" b="1" dirty="0">
                <a:solidFill>
                  <a:srgbClr val="002060"/>
                </a:solidFill>
              </a:rPr>
              <a:t>- </a:t>
            </a:r>
            <a:r>
              <a:rPr lang="tr-TR" sz="2600" dirty="0">
                <a:solidFill>
                  <a:srgbClr val="002060"/>
                </a:solidFill>
              </a:rPr>
              <a:t>Kosova ve Kosta </a:t>
            </a:r>
            <a:r>
              <a:rPr lang="tr-TR" sz="2600" dirty="0" err="1">
                <a:solidFill>
                  <a:srgbClr val="002060"/>
                </a:solidFill>
              </a:rPr>
              <a:t>Rika’da</a:t>
            </a:r>
            <a:r>
              <a:rPr lang="tr-TR" sz="2600" dirty="0">
                <a:solidFill>
                  <a:srgbClr val="002060"/>
                </a:solidFill>
              </a:rPr>
              <a:t> insan ticaretine maruz kalan genç kadınların çoğu yoksuldur, aile içi şiddet ve madde kullanımının yoğun olduğu işlevini yitirmiş ailelerden gelmektedirler. </a:t>
            </a:r>
          </a:p>
          <a:p>
            <a:pPr lvl="1" algn="just"/>
            <a:r>
              <a:rPr lang="tr-TR" sz="2600" b="1" dirty="0">
                <a:solidFill>
                  <a:srgbClr val="002060"/>
                </a:solidFill>
              </a:rPr>
              <a:t>Silahlı çatışma </a:t>
            </a:r>
            <a:r>
              <a:rPr lang="en-US" sz="2600" b="1" dirty="0">
                <a:solidFill>
                  <a:srgbClr val="002060"/>
                </a:solidFill>
              </a:rPr>
              <a:t>– </a:t>
            </a:r>
            <a:r>
              <a:rPr lang="tr-TR" sz="2600" dirty="0">
                <a:solidFill>
                  <a:srgbClr val="002060"/>
                </a:solidFill>
              </a:rPr>
              <a:t>Sierra </a:t>
            </a:r>
            <a:r>
              <a:rPr lang="tr-TR" sz="2600" dirty="0" err="1">
                <a:solidFill>
                  <a:srgbClr val="002060"/>
                </a:solidFill>
              </a:rPr>
              <a:t>Leon’daki</a:t>
            </a:r>
            <a:r>
              <a:rPr lang="tr-TR" sz="2600" dirty="0">
                <a:solidFill>
                  <a:srgbClr val="002060"/>
                </a:solidFill>
              </a:rPr>
              <a:t> silahlı çatışmaların ardından birçok kız çocuğu isyancılardan cinsel istismar gördükleri için reddedilecekleri ve damgalanacaklarından korkup eve dönmek istemedi. Bu durum bu kızların fırsatçı tacirler tarafından daha fazla istismar edilmelerine yol açıp hassasiyetlerini artırdı. </a:t>
            </a:r>
          </a:p>
          <a:p>
            <a:pPr lvl="1" algn="just"/>
            <a:r>
              <a:rPr lang="tr-TR" sz="2600" b="1" dirty="0">
                <a:solidFill>
                  <a:srgbClr val="002060"/>
                </a:solidFill>
              </a:rPr>
              <a:t>Yerinden edilme </a:t>
            </a:r>
            <a:r>
              <a:rPr lang="en-US" sz="2600" b="1" dirty="0">
                <a:solidFill>
                  <a:srgbClr val="002060"/>
                </a:solidFill>
              </a:rPr>
              <a:t>– </a:t>
            </a:r>
            <a:r>
              <a:rPr lang="tr-TR" sz="2600" dirty="0">
                <a:solidFill>
                  <a:srgbClr val="002060"/>
                </a:solidFill>
              </a:rPr>
              <a:t>Orantısız biçimde kaynak eksikliğinden ve toplum desteğinden muzdarip olup yerinden edilen kadın topluluklar hem toplumsal cinsiyete dayalı şiddet hem de insan ticareti riskiyle en çok karşılaşan gruptur. Bu kadınlar ve kız çocukları özellikle de kamplarda kalıyorlarsa, fiziksel güvensizlik, gıda kıtlığı, belge eksikliği ve ekonomik fırsatların çok az olmasından dolayı insan ticaretine karşı özellikle hassastır. </a:t>
            </a:r>
          </a:p>
          <a:p>
            <a:pPr lvl="1" algn="just"/>
            <a:r>
              <a:rPr lang="tr-TR" sz="2600" b="1" dirty="0">
                <a:solidFill>
                  <a:srgbClr val="002060"/>
                </a:solidFill>
              </a:rPr>
              <a:t>Toplumsal ve Kültürel Baskılar </a:t>
            </a:r>
            <a:r>
              <a:rPr lang="en-US" sz="2600" b="1" dirty="0">
                <a:solidFill>
                  <a:srgbClr val="002060"/>
                </a:solidFill>
              </a:rPr>
              <a:t>– </a:t>
            </a:r>
            <a:r>
              <a:rPr lang="tr-TR" sz="2600" dirty="0">
                <a:solidFill>
                  <a:srgbClr val="002060"/>
                </a:solidFill>
              </a:rPr>
              <a:t>Bangladeş, İran ve Hindistan gibi ülkelerde zorla evlendirilme, gelin yakma, cinsel saldırıdan sonra damgalanma ve çeyiz cinayetleri gibi korkular yüzünden birçok genç kız evlerinden kaçtı ve tacirlerin eline düşüp istismar edildikleri durumlarla karşı karşıya kaldı. </a:t>
            </a:r>
          </a:p>
        </p:txBody>
      </p:sp>
    </p:spTree>
    <p:extLst>
      <p:ext uri="{BB962C8B-B14F-4D97-AF65-F5344CB8AC3E}">
        <p14:creationId xmlns:p14="http://schemas.microsoft.com/office/powerpoint/2010/main" val="367269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983510"/>
            <a:ext cx="12192000" cy="52259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80000"/>
              </a:lnSpc>
              <a:buClr>
                <a:srgbClr val="3366FF"/>
              </a:buClr>
              <a:buNone/>
              <a:defRPr/>
            </a:pPr>
            <a:endParaRPr lang="tr-TR" altLang="en-US" sz="2400" b="1" dirty="0">
              <a:solidFill>
                <a:srgbClr val="002060"/>
              </a:solidFill>
            </a:endParaRPr>
          </a:p>
          <a:p>
            <a:pPr algn="just">
              <a:lnSpc>
                <a:spcPct val="80000"/>
              </a:lnSpc>
              <a:buClr>
                <a:srgbClr val="3366FF"/>
              </a:buClr>
              <a:defRPr/>
            </a:pPr>
            <a:r>
              <a:rPr lang="tr-TR" altLang="en-US" sz="2400" b="1" dirty="0">
                <a:solidFill>
                  <a:srgbClr val="002060"/>
                </a:solidFill>
              </a:rPr>
              <a:t>Cinsel sömürü amacıyla insan ticareti kavramı, bir veya daha fazla sayıda birey ya da tüzel kişi tarafından, yasal ya da yasa dışı yollardan, kendi rızalarıyla bile olsa, zor kullanarak, özellikle şiddet, tehdit ve yetkinin ya da hassas bir konumun kötüye kullanımı gibi yollara başvurarak cinsel sömürü amacıyla insan tedariki ve/veya insan sömürüsünün ve/veya ulaşımının veya göçünün organizasyonunu ifade eder.</a:t>
            </a:r>
          </a:p>
          <a:p>
            <a:pPr algn="just">
              <a:lnSpc>
                <a:spcPct val="80000"/>
              </a:lnSpc>
              <a:buClr>
                <a:srgbClr val="3366FF"/>
              </a:buClr>
              <a:defRPr/>
            </a:pPr>
            <a:endParaRPr lang="tr-TR" altLang="en-US" sz="2400" b="1" dirty="0">
              <a:solidFill>
                <a:srgbClr val="002060"/>
              </a:solidFill>
            </a:endParaRPr>
          </a:p>
          <a:p>
            <a:pPr algn="just">
              <a:lnSpc>
                <a:spcPct val="80000"/>
              </a:lnSpc>
              <a:buClr>
                <a:srgbClr val="3366FF"/>
              </a:buClr>
              <a:defRPr/>
            </a:pPr>
            <a:r>
              <a:rPr lang="tr-TR" altLang="en-US" sz="2400" b="1" dirty="0">
                <a:solidFill>
                  <a:srgbClr val="002060"/>
                </a:solidFill>
              </a:rPr>
              <a:t>Cinsel istismar ve fuhuş arasındaki fark – her fuhuş vakası cinsel istismar vakası değildir!</a:t>
            </a:r>
          </a:p>
          <a:p>
            <a:pPr marL="0" indent="0" algn="just">
              <a:lnSpc>
                <a:spcPct val="80000"/>
              </a:lnSpc>
              <a:buClr>
                <a:srgbClr val="3366FF"/>
              </a:buClr>
              <a:buNone/>
              <a:defRPr/>
            </a:pPr>
            <a:endParaRPr lang="tr-TR" altLang="en-US" sz="2400" b="1" dirty="0">
              <a:solidFill>
                <a:srgbClr val="002060"/>
              </a:solidFill>
            </a:endParaRPr>
          </a:p>
          <a:p>
            <a:pPr marL="0" indent="0" algn="just">
              <a:lnSpc>
                <a:spcPct val="80000"/>
              </a:lnSpc>
              <a:buClr>
                <a:srgbClr val="3366FF"/>
              </a:buClr>
              <a:buNone/>
              <a:defRPr/>
            </a:pPr>
            <a:endParaRPr lang="tr-TR" altLang="en-US" sz="2400" b="1" dirty="0">
              <a:solidFill>
                <a:srgbClr val="002060"/>
              </a:solidFill>
            </a:endParaRPr>
          </a:p>
          <a:p>
            <a:pPr marL="0" indent="0" algn="just">
              <a:lnSpc>
                <a:spcPct val="80000"/>
              </a:lnSpc>
              <a:buClr>
                <a:srgbClr val="3366FF"/>
              </a:buClr>
              <a:buNone/>
              <a:defRPr/>
            </a:pPr>
            <a:endParaRPr lang="tr-TR" altLang="en-US" sz="2400" b="1" dirty="0">
              <a:solidFill>
                <a:srgbClr val="002060"/>
              </a:solidFill>
            </a:endParaRPr>
          </a:p>
          <a:p>
            <a:pPr marL="0" indent="0" algn="just">
              <a:lnSpc>
                <a:spcPct val="80000"/>
              </a:lnSpc>
              <a:buClr>
                <a:srgbClr val="3366FF"/>
              </a:buClr>
              <a:buNone/>
              <a:defRPr/>
            </a:pPr>
            <a:endParaRPr lang="tr-TR" altLang="en-US" sz="2400" dirty="0">
              <a:solidFill>
                <a:srgbClr val="002060"/>
              </a:solidFill>
            </a:endParaRPr>
          </a:p>
        </p:txBody>
      </p:sp>
      <p:sp>
        <p:nvSpPr>
          <p:cNvPr id="3" name="Unvan 1">
            <a:extLst>
              <a:ext uri="{FF2B5EF4-FFF2-40B4-BE49-F238E27FC236}">
                <a16:creationId xmlns:a16="http://schemas.microsoft.com/office/drawing/2014/main" id="{60F6041E-82A4-4FCD-B5C0-55DB6166220A}"/>
              </a:ext>
            </a:extLst>
          </p:cNvPr>
          <p:cNvSpPr txBox="1">
            <a:spLocks/>
          </p:cNvSpPr>
          <p:nvPr/>
        </p:nvSpPr>
        <p:spPr>
          <a:xfrm>
            <a:off x="1550581" y="-1345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Cinsel İstismar</a:t>
            </a:r>
          </a:p>
        </p:txBody>
      </p:sp>
    </p:spTree>
    <p:extLst>
      <p:ext uri="{BB962C8B-B14F-4D97-AF65-F5344CB8AC3E}">
        <p14:creationId xmlns:p14="http://schemas.microsoft.com/office/powerpoint/2010/main" val="137981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4294967295"/>
          </p:nvPr>
        </p:nvSpPr>
        <p:spPr>
          <a:xfrm>
            <a:off x="0" y="983510"/>
            <a:ext cx="12192000" cy="5225903"/>
          </a:xfrm>
        </p:spPr>
        <p:txBody>
          <a:bodyPr>
            <a:normAutofit/>
          </a:bodyPr>
          <a:lstStyle/>
          <a:p>
            <a:pPr marL="0" indent="0">
              <a:lnSpc>
                <a:spcPct val="80000"/>
              </a:lnSpc>
              <a:buClr>
                <a:srgbClr val="3366FF"/>
              </a:buClr>
              <a:buNone/>
              <a:defRPr/>
            </a:pPr>
            <a:endParaRPr lang="tr-TR" altLang="en-US" sz="1800" b="1" dirty="0">
              <a:solidFill>
                <a:srgbClr val="002060"/>
              </a:solidFill>
            </a:endParaRPr>
          </a:p>
          <a:p>
            <a:pPr marL="0" indent="0">
              <a:lnSpc>
                <a:spcPct val="80000"/>
              </a:lnSpc>
              <a:buClr>
                <a:srgbClr val="3366FF"/>
              </a:buClr>
              <a:buNone/>
              <a:defRPr/>
            </a:pPr>
            <a:r>
              <a:rPr lang="tr-TR" altLang="en-US" sz="1800" b="1" u="sng" dirty="0">
                <a:solidFill>
                  <a:srgbClr val="002060"/>
                </a:solidFill>
              </a:rPr>
              <a:t>Cinsel İstismar</a:t>
            </a:r>
          </a:p>
          <a:p>
            <a:pPr marL="0" indent="0">
              <a:lnSpc>
                <a:spcPct val="80000"/>
              </a:lnSpc>
              <a:buClr>
                <a:srgbClr val="3366FF"/>
              </a:buClr>
              <a:buNone/>
              <a:defRPr/>
            </a:pPr>
            <a:r>
              <a:rPr lang="tr-TR" altLang="en-US" sz="1800" dirty="0">
                <a:solidFill>
                  <a:srgbClr val="002060"/>
                </a:solidFill>
              </a:rPr>
              <a:t>	</a:t>
            </a:r>
          </a:p>
          <a:p>
            <a:pPr eaLnBrk="1" hangingPunct="1">
              <a:lnSpc>
                <a:spcPct val="80000"/>
              </a:lnSpc>
              <a:buClr>
                <a:srgbClr val="3366FF"/>
              </a:buClr>
              <a:defRPr/>
            </a:pPr>
            <a:r>
              <a:rPr lang="tr-TR" altLang="en-US" sz="1600" dirty="0">
                <a:solidFill>
                  <a:srgbClr val="002060"/>
                </a:solidFill>
              </a:rPr>
              <a:t>Hiç veya çok az ücret alıyor veya kazanılan parayı yanında bulundurulmasına izin verilmiyor</a:t>
            </a:r>
          </a:p>
          <a:p>
            <a:pPr eaLnBrk="1" hangingPunct="1">
              <a:lnSpc>
                <a:spcPct val="80000"/>
              </a:lnSpc>
              <a:buClr>
                <a:srgbClr val="3366FF"/>
              </a:buClr>
              <a:defRPr/>
            </a:pPr>
            <a:endParaRPr lang="tr-TR" altLang="en-US" sz="1600" dirty="0">
              <a:solidFill>
                <a:srgbClr val="002060"/>
              </a:solidFill>
            </a:endParaRPr>
          </a:p>
          <a:p>
            <a:pPr eaLnBrk="1" hangingPunct="1">
              <a:lnSpc>
                <a:spcPct val="80000"/>
              </a:lnSpc>
              <a:buClr>
                <a:srgbClr val="3366FF"/>
              </a:buClr>
              <a:defRPr/>
            </a:pPr>
            <a:r>
              <a:rPr lang="tr-TR" altLang="en-US" sz="1600" dirty="0">
                <a:solidFill>
                  <a:srgbClr val="002060"/>
                </a:solidFill>
              </a:rPr>
              <a:t>Ulaşım, belgeler, konut, gıda veya koruma için tacirlere borcunu ödemek zorunda (borç esareti)</a:t>
            </a:r>
          </a:p>
          <a:p>
            <a:pPr eaLnBrk="1" hangingPunct="1">
              <a:lnSpc>
                <a:spcPct val="80000"/>
              </a:lnSpc>
              <a:buClr>
                <a:srgbClr val="3366FF"/>
              </a:buClr>
              <a:defRPr/>
            </a:pPr>
            <a:endParaRPr lang="tr-TR" altLang="en-US" sz="1600" dirty="0">
              <a:solidFill>
                <a:srgbClr val="002060"/>
              </a:solidFill>
            </a:endParaRPr>
          </a:p>
          <a:p>
            <a:pPr eaLnBrk="1" hangingPunct="1">
              <a:lnSpc>
                <a:spcPct val="80000"/>
              </a:lnSpc>
              <a:buClr>
                <a:srgbClr val="3366FF"/>
              </a:buClr>
              <a:defRPr/>
            </a:pPr>
            <a:r>
              <a:rPr lang="tr-TR" altLang="en-US" sz="1600" dirty="0">
                <a:solidFill>
                  <a:srgbClr val="002060"/>
                </a:solidFill>
              </a:rPr>
              <a:t>Kendi isteği ile iş seçememek veya sonlandıramamak</a:t>
            </a:r>
          </a:p>
          <a:p>
            <a:pPr eaLnBrk="1" hangingPunct="1">
              <a:lnSpc>
                <a:spcPct val="80000"/>
              </a:lnSpc>
              <a:buClr>
                <a:srgbClr val="3366FF"/>
              </a:buClr>
              <a:defRPr/>
            </a:pPr>
            <a:endParaRPr lang="tr-TR" altLang="en-US" sz="1600" dirty="0">
              <a:solidFill>
                <a:srgbClr val="002060"/>
              </a:solidFill>
            </a:endParaRPr>
          </a:p>
          <a:p>
            <a:pPr eaLnBrk="1" hangingPunct="1">
              <a:lnSpc>
                <a:spcPct val="80000"/>
              </a:lnSpc>
              <a:buClr>
                <a:srgbClr val="3366FF"/>
              </a:buClr>
              <a:defRPr/>
            </a:pPr>
            <a:r>
              <a:rPr lang="tr-TR" altLang="en-US" sz="1600" dirty="0">
                <a:solidFill>
                  <a:srgbClr val="002060"/>
                </a:solidFill>
              </a:rPr>
              <a:t>Korunmasız ya da şiddet içeren cinsel ilişki reddedilememesi</a:t>
            </a:r>
          </a:p>
          <a:p>
            <a:pPr eaLnBrk="1" hangingPunct="1">
              <a:lnSpc>
                <a:spcPct val="80000"/>
              </a:lnSpc>
              <a:buClr>
                <a:srgbClr val="3366FF"/>
              </a:buClr>
              <a:defRPr/>
            </a:pPr>
            <a:endParaRPr lang="tr-TR" altLang="en-US" sz="1600" dirty="0">
              <a:solidFill>
                <a:srgbClr val="002060"/>
              </a:solidFill>
            </a:endParaRPr>
          </a:p>
          <a:p>
            <a:pPr eaLnBrk="1" hangingPunct="1">
              <a:lnSpc>
                <a:spcPct val="80000"/>
              </a:lnSpc>
              <a:buClr>
                <a:srgbClr val="3366FF"/>
              </a:buClr>
              <a:defRPr/>
            </a:pPr>
            <a:r>
              <a:rPr lang="tr-TR" altLang="en-US" sz="1600" dirty="0">
                <a:solidFill>
                  <a:srgbClr val="002060"/>
                </a:solidFill>
              </a:rPr>
              <a:t>Hedef ülkenin dilinde iletişim kuramadığı için yardım istemenin zorluğu (dil, misilleme korkusu, özgürlük eksikliği)</a:t>
            </a:r>
          </a:p>
          <a:p>
            <a:pPr eaLnBrk="1" hangingPunct="1">
              <a:lnSpc>
                <a:spcPct val="80000"/>
              </a:lnSpc>
              <a:buClr>
                <a:srgbClr val="3366FF"/>
              </a:buClr>
              <a:defRPr/>
            </a:pPr>
            <a:endParaRPr lang="tr-TR" altLang="en-US" sz="1600" dirty="0">
              <a:solidFill>
                <a:srgbClr val="002060"/>
              </a:solidFill>
            </a:endParaRPr>
          </a:p>
          <a:p>
            <a:pPr eaLnBrk="1" hangingPunct="1">
              <a:lnSpc>
                <a:spcPct val="80000"/>
              </a:lnSpc>
              <a:buClr>
                <a:srgbClr val="3366FF"/>
              </a:buClr>
              <a:defRPr/>
            </a:pPr>
            <a:r>
              <a:rPr lang="tr-TR" altLang="en-US" sz="1600" dirty="0">
                <a:solidFill>
                  <a:srgbClr val="002060"/>
                </a:solidFill>
              </a:rPr>
              <a:t>Fuhuş yapanlarla ya da fuhuş ile ilişkili bir bölgede yaşıyor olması</a:t>
            </a:r>
          </a:p>
          <a:p>
            <a:pPr eaLnBrk="1" hangingPunct="1">
              <a:lnSpc>
                <a:spcPct val="80000"/>
              </a:lnSpc>
              <a:buClr>
                <a:srgbClr val="3366FF"/>
              </a:buClr>
              <a:defRPr/>
            </a:pPr>
            <a:endParaRPr lang="tr-TR" altLang="en-US" sz="1800" dirty="0">
              <a:solidFill>
                <a:srgbClr val="002060"/>
              </a:solidFill>
            </a:endParaRPr>
          </a:p>
        </p:txBody>
      </p:sp>
      <p:sp>
        <p:nvSpPr>
          <p:cNvPr id="39939" name="Rectangle 2"/>
          <p:cNvSpPr txBox="1">
            <a:spLocks/>
          </p:cNvSpPr>
          <p:nvPr/>
        </p:nvSpPr>
        <p:spPr bwMode="auto">
          <a:xfrm>
            <a:off x="3575050" y="44450"/>
            <a:ext cx="64087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tr-TR" altLang="en-US" sz="2400" b="1" dirty="0">
                <a:solidFill>
                  <a:srgbClr val="002060"/>
                </a:solidFill>
              </a:rPr>
              <a:t>İNSAN TİCARETİNİN DOĞRUDAN GÖSTERGELERİ</a:t>
            </a:r>
          </a:p>
        </p:txBody>
      </p:sp>
    </p:spTree>
    <p:extLst>
      <p:ext uri="{BB962C8B-B14F-4D97-AF65-F5344CB8AC3E}">
        <p14:creationId xmlns:p14="http://schemas.microsoft.com/office/powerpoint/2010/main" val="63019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29959" y="139596"/>
            <a:ext cx="8719599" cy="584775"/>
          </a:xfrm>
          <a:prstGeom prst="rect">
            <a:avLst/>
          </a:prstGeom>
          <a:noFill/>
        </p:spPr>
        <p:txBody>
          <a:bodyPr wrap="square" rtlCol="0">
            <a:spAutoFit/>
          </a:bodyPr>
          <a:lstStyle/>
          <a:p>
            <a:r>
              <a:rPr lang="tr-TR" sz="3200" b="1" dirty="0">
                <a:solidFill>
                  <a:srgbClr val="002060"/>
                </a:solidFill>
              </a:rPr>
              <a:t>Dezavantajlı göçmenler</a:t>
            </a:r>
            <a:endParaRPr lang="en-US" sz="3200" b="1" dirty="0">
              <a:solidFill>
                <a:srgbClr val="002060"/>
              </a:solidFill>
            </a:endParaRPr>
          </a:p>
        </p:txBody>
      </p:sp>
      <p:graphicFrame>
        <p:nvGraphicFramePr>
          <p:cNvPr id="5" name="Diagram 4"/>
          <p:cNvGraphicFramePr/>
          <p:nvPr>
            <p:extLst>
              <p:ext uri="{D42A27DB-BD31-4B8C-83A1-F6EECF244321}">
                <p14:modId xmlns:p14="http://schemas.microsoft.com/office/powerpoint/2010/main" val="1684268122"/>
              </p:ext>
            </p:extLst>
          </p:nvPr>
        </p:nvGraphicFramePr>
        <p:xfrm>
          <a:off x="2133600" y="1905000"/>
          <a:ext cx="815271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3081337" y="1676400"/>
            <a:ext cx="1752600" cy="169545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b="1" dirty="0">
              <a:solidFill>
                <a:srgbClr val="002060"/>
              </a:solidFill>
            </a:endParaRPr>
          </a:p>
        </p:txBody>
      </p:sp>
    </p:spTree>
    <p:extLst>
      <p:ext uri="{BB962C8B-B14F-4D97-AF65-F5344CB8AC3E}">
        <p14:creationId xmlns:p14="http://schemas.microsoft.com/office/powerpoint/2010/main" val="2813784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subTitle" idx="4294967295"/>
          </p:nvPr>
        </p:nvSpPr>
        <p:spPr>
          <a:xfrm>
            <a:off x="95692" y="1034459"/>
            <a:ext cx="12096307" cy="5270648"/>
          </a:xfrm>
        </p:spPr>
        <p:txBody>
          <a:bodyPr>
            <a:normAutofit/>
          </a:bodyPr>
          <a:lstStyle/>
          <a:p>
            <a:pPr>
              <a:lnSpc>
                <a:spcPct val="80000"/>
              </a:lnSpc>
              <a:buNone/>
            </a:pPr>
            <a:r>
              <a:rPr lang="tr-TR" altLang="en-US" sz="2000" b="1" u="sng" dirty="0">
                <a:solidFill>
                  <a:srgbClr val="002060"/>
                </a:solidFill>
              </a:rPr>
              <a:t>Cinsel İstismar</a:t>
            </a:r>
          </a:p>
          <a:p>
            <a:pPr eaLnBrk="1" hangingPunct="1">
              <a:lnSpc>
                <a:spcPct val="80000"/>
              </a:lnSpc>
              <a:buFont typeface="Wingdings" panose="05000000000000000000" pitchFamily="2" charset="2"/>
              <a:buNone/>
            </a:pPr>
            <a:endParaRPr lang="tr-TR" altLang="en-US" sz="2000" dirty="0">
              <a:solidFill>
                <a:srgbClr val="002060"/>
              </a:solidFill>
            </a:endParaRPr>
          </a:p>
          <a:p>
            <a:pPr eaLnBrk="1" hangingPunct="1">
              <a:lnSpc>
                <a:spcPct val="80000"/>
              </a:lnSpc>
              <a:buClr>
                <a:srgbClr val="3366FF"/>
              </a:buClr>
            </a:pPr>
            <a:endParaRPr lang="tr-TR" altLang="en-US" sz="2000" dirty="0">
              <a:solidFill>
                <a:srgbClr val="002060"/>
              </a:solidFill>
            </a:endParaRPr>
          </a:p>
          <a:p>
            <a:pPr eaLnBrk="1" hangingPunct="1">
              <a:lnSpc>
                <a:spcPct val="80000"/>
              </a:lnSpc>
              <a:buClr>
                <a:srgbClr val="3366FF"/>
              </a:buClr>
            </a:pPr>
            <a:r>
              <a:rPr lang="tr-TR" altLang="en-US" sz="2000" dirty="0">
                <a:solidFill>
                  <a:srgbClr val="002060"/>
                </a:solidFill>
              </a:rPr>
              <a:t>Kürtaj dahil olmak üzere reddedilen tıbbi yardım</a:t>
            </a:r>
          </a:p>
          <a:p>
            <a:pPr eaLnBrk="1" hangingPunct="1">
              <a:lnSpc>
                <a:spcPct val="80000"/>
              </a:lnSpc>
              <a:buClr>
                <a:srgbClr val="3366FF"/>
              </a:buClr>
            </a:pPr>
            <a:endParaRPr lang="tr-TR" altLang="en-US" sz="2000" dirty="0">
              <a:solidFill>
                <a:srgbClr val="002060"/>
              </a:solidFill>
            </a:endParaRPr>
          </a:p>
          <a:p>
            <a:pPr eaLnBrk="1" hangingPunct="1">
              <a:lnSpc>
                <a:spcPct val="80000"/>
              </a:lnSpc>
              <a:buClr>
                <a:srgbClr val="3366FF"/>
              </a:buClr>
            </a:pPr>
            <a:r>
              <a:rPr lang="tr-TR" altLang="en-US" sz="2000" dirty="0">
                <a:solidFill>
                  <a:srgbClr val="002060"/>
                </a:solidFill>
              </a:rPr>
              <a:t>Sınırlı, tacir eşliğinde ya da hiç hareket özgürlüğünün olmaması</a:t>
            </a:r>
          </a:p>
          <a:p>
            <a:pPr eaLnBrk="1" hangingPunct="1">
              <a:lnSpc>
                <a:spcPct val="80000"/>
              </a:lnSpc>
              <a:buClr>
                <a:srgbClr val="3366FF"/>
              </a:buClr>
            </a:pPr>
            <a:endParaRPr lang="tr-TR" altLang="en-US" sz="2000" dirty="0">
              <a:solidFill>
                <a:srgbClr val="002060"/>
              </a:solidFill>
            </a:endParaRPr>
          </a:p>
          <a:p>
            <a:pPr eaLnBrk="1" hangingPunct="1">
              <a:lnSpc>
                <a:spcPct val="80000"/>
              </a:lnSpc>
              <a:buClr>
                <a:srgbClr val="3366FF"/>
              </a:buClr>
            </a:pPr>
            <a:r>
              <a:rPr lang="tr-TR" altLang="en-US" sz="2000" dirty="0">
                <a:solidFill>
                  <a:srgbClr val="002060"/>
                </a:solidFill>
              </a:rPr>
              <a:t>Telefon ile irtibat kurmaya izin verilmiyor; Uzun süre aile ile yada herhangi bir kurum ile temasa geçememesi</a:t>
            </a:r>
          </a:p>
          <a:p>
            <a:pPr eaLnBrk="1" hangingPunct="1">
              <a:lnSpc>
                <a:spcPct val="80000"/>
              </a:lnSpc>
              <a:buClr>
                <a:srgbClr val="3366FF"/>
              </a:buClr>
            </a:pPr>
            <a:endParaRPr lang="tr-TR" altLang="en-US" sz="2000" dirty="0">
              <a:solidFill>
                <a:srgbClr val="002060"/>
              </a:solidFill>
            </a:endParaRPr>
          </a:p>
          <a:p>
            <a:pPr eaLnBrk="1" hangingPunct="1">
              <a:lnSpc>
                <a:spcPct val="80000"/>
              </a:lnSpc>
              <a:buClr>
                <a:srgbClr val="3366FF"/>
              </a:buClr>
            </a:pPr>
            <a:r>
              <a:rPr lang="tr-TR" altLang="en-US" sz="2000" dirty="0">
                <a:solidFill>
                  <a:srgbClr val="002060"/>
                </a:solidFill>
              </a:rPr>
              <a:t>Hedef ülkede çalışma ile ilgili yanlış bilgi veya bilgi eksikliğinin olması</a:t>
            </a:r>
          </a:p>
          <a:p>
            <a:pPr eaLnBrk="1" hangingPunct="1">
              <a:lnSpc>
                <a:spcPct val="80000"/>
              </a:lnSpc>
              <a:buClr>
                <a:srgbClr val="3366FF"/>
              </a:buClr>
            </a:pPr>
            <a:endParaRPr lang="tr-TR" altLang="en-US" sz="2000" dirty="0">
              <a:solidFill>
                <a:srgbClr val="002060"/>
              </a:solidFill>
            </a:endParaRPr>
          </a:p>
          <a:p>
            <a:pPr eaLnBrk="1" hangingPunct="1">
              <a:lnSpc>
                <a:spcPct val="80000"/>
              </a:lnSpc>
              <a:buClr>
                <a:srgbClr val="3366FF"/>
              </a:buClr>
            </a:pPr>
            <a:r>
              <a:rPr lang="tr-TR" altLang="en-US" sz="2000" dirty="0">
                <a:solidFill>
                  <a:srgbClr val="002060"/>
                </a:solidFill>
              </a:rPr>
              <a:t>Yanında kimliğinin olmaması</a:t>
            </a:r>
          </a:p>
          <a:p>
            <a:pPr eaLnBrk="1" hangingPunct="1">
              <a:lnSpc>
                <a:spcPct val="80000"/>
              </a:lnSpc>
              <a:buFont typeface="Wingdings" panose="05000000000000000000" pitchFamily="2" charset="2"/>
              <a:buNone/>
            </a:pPr>
            <a:endParaRPr lang="tr-TR" altLang="en-US" sz="2000" dirty="0">
              <a:solidFill>
                <a:srgbClr val="002060"/>
              </a:solidFill>
            </a:endParaRPr>
          </a:p>
        </p:txBody>
      </p:sp>
      <p:sp>
        <p:nvSpPr>
          <p:cNvPr id="5" name="Rectangle 2"/>
          <p:cNvSpPr txBox="1">
            <a:spLocks noChangeArrowheads="1"/>
          </p:cNvSpPr>
          <p:nvPr/>
        </p:nvSpPr>
        <p:spPr bwMode="auto">
          <a:xfrm>
            <a:off x="2351088" y="-10854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tr-TR" altLang="en-US" sz="2800" b="1" dirty="0">
                <a:solidFill>
                  <a:srgbClr val="002060"/>
                </a:solidFill>
                <a:latin typeface="+mn-lt"/>
              </a:rPr>
              <a:t>İnsan Ticareti Göstergeleri</a:t>
            </a:r>
          </a:p>
        </p:txBody>
      </p:sp>
    </p:spTree>
    <p:extLst>
      <p:ext uri="{BB962C8B-B14F-4D97-AF65-F5344CB8AC3E}">
        <p14:creationId xmlns:p14="http://schemas.microsoft.com/office/powerpoint/2010/main" val="403525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6C4E70-58F2-4366-BAB7-7F13B3AA2B41}"/>
              </a:ext>
            </a:extLst>
          </p:cNvPr>
          <p:cNvSpPr txBox="1">
            <a:spLocks/>
          </p:cNvSpPr>
          <p:nvPr/>
        </p:nvSpPr>
        <p:spPr>
          <a:xfrm>
            <a:off x="1676400" y="-1437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Kölelik ve köleliğe benzer uygulamalar</a:t>
            </a:r>
          </a:p>
        </p:txBody>
      </p:sp>
      <p:sp>
        <p:nvSpPr>
          <p:cNvPr id="3" name="İçerik Yer Tutucusu 2">
            <a:extLst>
              <a:ext uri="{FF2B5EF4-FFF2-40B4-BE49-F238E27FC236}">
                <a16:creationId xmlns:a16="http://schemas.microsoft.com/office/drawing/2014/main" id="{61771E2C-1697-4C08-BEDA-16FCBE9B92A2}"/>
              </a:ext>
            </a:extLst>
          </p:cNvPr>
          <p:cNvSpPr txBox="1">
            <a:spLocks/>
          </p:cNvSpPr>
          <p:nvPr/>
        </p:nvSpPr>
        <p:spPr>
          <a:xfrm>
            <a:off x="16461" y="966719"/>
            <a:ext cx="12192000" cy="53453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endParaRPr lang="tr-TR" sz="1400" dirty="0"/>
          </a:p>
        </p:txBody>
      </p:sp>
      <p:sp>
        <p:nvSpPr>
          <p:cNvPr id="4" name="İçerik Yer Tutucusu 2">
            <a:extLst>
              <a:ext uri="{FF2B5EF4-FFF2-40B4-BE49-F238E27FC236}">
                <a16:creationId xmlns:a16="http://schemas.microsoft.com/office/drawing/2014/main" id="{C7C73C1A-C2F8-4421-8C7B-488520FDF5CC}"/>
              </a:ext>
            </a:extLst>
          </p:cNvPr>
          <p:cNvSpPr txBox="1">
            <a:spLocks/>
          </p:cNvSpPr>
          <p:nvPr/>
        </p:nvSpPr>
        <p:spPr>
          <a:xfrm>
            <a:off x="16461" y="1074265"/>
            <a:ext cx="12192000" cy="53453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tr-TR" sz="2000" i="1" dirty="0">
                <a:solidFill>
                  <a:srgbClr val="002060"/>
                </a:solidFill>
              </a:rPr>
              <a:t>Kölelik, Köle Ticareti Ve Köleliğe Benzer Kurum ve Uygulamaların Lağvına Dair Tamamlayıcı Sözleşme</a:t>
            </a:r>
            <a:r>
              <a:rPr lang="tr-TR" sz="2000" dirty="0">
                <a:solidFill>
                  <a:srgbClr val="002060"/>
                </a:solidFill>
              </a:rPr>
              <a:t> 17 Temmuz 1964 tarihinde Türkiye’de yürürlüğe girmiştir</a:t>
            </a:r>
          </a:p>
          <a:p>
            <a:pPr lvl="1" algn="just"/>
            <a:r>
              <a:rPr lang="tr-TR" sz="1600" dirty="0">
                <a:solidFill>
                  <a:srgbClr val="002060"/>
                </a:solidFill>
              </a:rPr>
              <a:t>Borç sebebiyle kölelik (borcu ödemek için kişinin satılması)</a:t>
            </a:r>
          </a:p>
          <a:p>
            <a:pPr lvl="1" algn="just"/>
            <a:r>
              <a:rPr lang="tr-TR" sz="1600" dirty="0">
                <a:solidFill>
                  <a:srgbClr val="002060"/>
                </a:solidFill>
              </a:rPr>
              <a:t>Serflik (kişiye ait arazide yaşama ve çalışma, ücretli veya ücretsiz hizmet etmesi ve bunu değiştirme imkanı olmaması)</a:t>
            </a:r>
          </a:p>
          <a:p>
            <a:pPr lvl="1" algn="just"/>
            <a:r>
              <a:rPr lang="tr-TR" sz="1600" dirty="0">
                <a:solidFill>
                  <a:srgbClr val="002060"/>
                </a:solidFill>
              </a:rPr>
              <a:t>Bir kadının, reddetmek hakkı olmadan, anne ve babasına, vâsisine, ailesine veya diğer her hangi bir şahıs yahut topluluğa nakdî veya aynî bir ivaz mukabilinde evlendirilmesi vaadinde bulunulması veya evlendirilmesi</a:t>
            </a:r>
          </a:p>
          <a:p>
            <a:pPr lvl="1" algn="just"/>
            <a:r>
              <a:rPr lang="tr-TR" sz="1600" dirty="0">
                <a:solidFill>
                  <a:srgbClr val="002060"/>
                </a:solidFill>
              </a:rPr>
              <a:t>Bir kadının kocasının, bunun ailesinin veya mensubolduğu aşiretin bu kadını ivaz mukabili veya sair şekilde üçüncü bir şahsa devretmek hakkına sahibolması</a:t>
            </a:r>
          </a:p>
          <a:p>
            <a:pPr lvl="1" algn="just"/>
            <a:r>
              <a:rPr lang="tr-TR" sz="1600" dirty="0">
                <a:solidFill>
                  <a:srgbClr val="002060"/>
                </a:solidFill>
              </a:rPr>
              <a:t>Kocasının ölümü üzerine kadının miras yolu ile diğer bir şahsa defedilebilmesi; </a:t>
            </a:r>
          </a:p>
          <a:p>
            <a:pPr lvl="1" algn="just"/>
            <a:r>
              <a:rPr lang="tr-TR" sz="1600" dirty="0">
                <a:solidFill>
                  <a:srgbClr val="002060"/>
                </a:solidFill>
              </a:rPr>
              <a:t>Bir çocuğun veya 18 yaşından aşağı temyiz kudretini haiz bir kimsenin gerek anne ve babası, yahut bunlardan biri, gerekse vârisi tarafından, şahsını veya işini istismar maksadiyle bedel mukabilinde veya bedelsiz diğer bir şahsa devrine musaidolan her hangi bir uygulama ve gelenek. </a:t>
            </a:r>
          </a:p>
          <a:p>
            <a:pPr lvl="1" algn="just"/>
            <a:endParaRPr lang="tr-TR" sz="1600" dirty="0">
              <a:solidFill>
                <a:srgbClr val="002060"/>
              </a:solidFill>
            </a:endParaRPr>
          </a:p>
          <a:p>
            <a:pPr algn="just"/>
            <a:r>
              <a:rPr lang="tr-TR" sz="2000" dirty="0">
                <a:solidFill>
                  <a:srgbClr val="002060"/>
                </a:solidFill>
              </a:rPr>
              <a:t>Dünyanın çoğu ülkesinde bir kişinin yasal olarak “sahibinin olması” artık mümkün değildir.  Bu nedenle köleliğin temel unsuru, kişilerin özgürlüklerinden yoksun bırakılarak “sahibi varmış” gibi muamele görmeleridir (örn. satın alınmaları, satılmaları, kilitli kalmaları, ücret ödenmeden çalışmaları).</a:t>
            </a:r>
          </a:p>
          <a:p>
            <a:pPr marL="0" indent="0" algn="just">
              <a:buNone/>
            </a:pPr>
            <a:r>
              <a:rPr lang="tr-TR" sz="2000" u="sng" dirty="0">
                <a:solidFill>
                  <a:srgbClr val="002060"/>
                </a:solidFill>
              </a:rPr>
              <a:t> </a:t>
            </a:r>
            <a:endParaRPr lang="tr-TR" sz="1400" dirty="0">
              <a:solidFill>
                <a:srgbClr val="002060"/>
              </a:solidFill>
            </a:endParaRPr>
          </a:p>
        </p:txBody>
      </p:sp>
    </p:spTree>
    <p:extLst>
      <p:ext uri="{BB962C8B-B14F-4D97-AF65-F5344CB8AC3E}">
        <p14:creationId xmlns:p14="http://schemas.microsoft.com/office/powerpoint/2010/main" val="207998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noChangeArrowheads="1"/>
          </p:cNvSpPr>
          <p:nvPr/>
        </p:nvSpPr>
        <p:spPr bwMode="auto">
          <a:xfrm>
            <a:off x="8470900" y="64531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accent2"/>
                </a:solidFill>
                <a:latin typeface="Arial" charset="0"/>
                <a:ea typeface="ＭＳ Ｐゴシック" pitchFamily="34" charset="-128"/>
              </a:defRPr>
            </a:lvl1pPr>
            <a:lvl2pPr marL="742950" indent="-285750">
              <a:defRPr sz="2000">
                <a:solidFill>
                  <a:schemeClr val="accent2"/>
                </a:solidFill>
                <a:latin typeface="Arial" charset="0"/>
                <a:ea typeface="ＭＳ Ｐゴシック" pitchFamily="34" charset="-128"/>
              </a:defRPr>
            </a:lvl2pPr>
            <a:lvl3pPr marL="1143000" indent="-228600">
              <a:defRPr sz="2000">
                <a:solidFill>
                  <a:schemeClr val="accent2"/>
                </a:solidFill>
                <a:latin typeface="Arial" charset="0"/>
                <a:ea typeface="ＭＳ Ｐゴシック" pitchFamily="34" charset="-128"/>
              </a:defRPr>
            </a:lvl3pPr>
            <a:lvl4pPr marL="1600200" indent="-228600">
              <a:defRPr sz="2000">
                <a:solidFill>
                  <a:schemeClr val="accent2"/>
                </a:solidFill>
                <a:latin typeface="Arial" charset="0"/>
                <a:ea typeface="ＭＳ Ｐゴシック" pitchFamily="34" charset="-128"/>
              </a:defRPr>
            </a:lvl4pPr>
            <a:lvl5pPr marL="2057400" indent="-228600">
              <a:defRPr sz="2000">
                <a:solidFill>
                  <a:schemeClr val="accent2"/>
                </a:solidFill>
                <a:latin typeface="Arial" charset="0"/>
                <a:ea typeface="ＭＳ Ｐゴシック" pitchFamily="34" charset="-128"/>
              </a:defRPr>
            </a:lvl5pPr>
            <a:lvl6pPr marL="25146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6pPr>
            <a:lvl7pPr marL="29718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7pPr>
            <a:lvl8pPr marL="34290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8pPr>
            <a:lvl9pPr marL="3886200" indent="-228600" algn="r" eaLnBrk="0" fontAlgn="base" hangingPunct="0">
              <a:spcBef>
                <a:spcPct val="20000"/>
              </a:spcBef>
              <a:spcAft>
                <a:spcPct val="0"/>
              </a:spcAft>
              <a:defRPr sz="2000">
                <a:solidFill>
                  <a:schemeClr val="accent2"/>
                </a:solidFill>
                <a:latin typeface="Arial" charset="0"/>
                <a:ea typeface="ＭＳ Ｐゴシック" pitchFamily="34" charset="-128"/>
              </a:defRPr>
            </a:lvl9pPr>
          </a:lstStyle>
          <a:p>
            <a:pPr eaLnBrk="1" hangingPunct="1">
              <a:spcBef>
                <a:spcPct val="0"/>
              </a:spcBef>
            </a:pPr>
            <a:fld id="{2A4C1FB6-8103-4E27-8FE6-891FB0576B82}" type="slidenum">
              <a:rPr lang="en-US" altLang="de-DE" sz="1600">
                <a:solidFill>
                  <a:srgbClr val="002060"/>
                </a:solidFill>
                <a:latin typeface="Arial Black" pitchFamily="34" charset="0"/>
              </a:rPr>
              <a:pPr eaLnBrk="1" hangingPunct="1">
                <a:spcBef>
                  <a:spcPct val="0"/>
                </a:spcBef>
              </a:pPr>
              <a:t>22</a:t>
            </a:fld>
            <a:endParaRPr lang="en-US" altLang="de-DE" sz="1600" dirty="0">
              <a:solidFill>
                <a:srgbClr val="002060"/>
              </a:solidFill>
              <a:latin typeface="Arial Black" pitchFamily="34" charset="0"/>
            </a:endParaRPr>
          </a:p>
        </p:txBody>
      </p:sp>
      <p:sp>
        <p:nvSpPr>
          <p:cNvPr id="9" name="TextBox 8"/>
          <p:cNvSpPr txBox="1"/>
          <p:nvPr/>
        </p:nvSpPr>
        <p:spPr>
          <a:xfrm>
            <a:off x="4101328" y="160862"/>
            <a:ext cx="6503172" cy="584775"/>
          </a:xfrm>
          <a:prstGeom prst="rect">
            <a:avLst/>
          </a:prstGeom>
          <a:noFill/>
        </p:spPr>
        <p:txBody>
          <a:bodyPr wrap="square" rtlCol="0">
            <a:spAutoFit/>
          </a:bodyPr>
          <a:lstStyle/>
          <a:p>
            <a:r>
              <a:rPr lang="tr-TR" sz="3200" b="1" dirty="0">
                <a:solidFill>
                  <a:srgbClr val="002060"/>
                </a:solidFill>
              </a:rPr>
              <a:t>İnsan Ticareti ile Mücadele</a:t>
            </a:r>
          </a:p>
        </p:txBody>
      </p:sp>
      <p:sp>
        <p:nvSpPr>
          <p:cNvPr id="10" name="Content Placeholder 2"/>
          <p:cNvSpPr txBox="1">
            <a:spLocks/>
          </p:cNvSpPr>
          <p:nvPr/>
        </p:nvSpPr>
        <p:spPr>
          <a:xfrm>
            <a:off x="1937658" y="1643742"/>
            <a:ext cx="8229600" cy="4572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a:buClr>
                <a:srgbClr val="629DD1">
                  <a:lumMod val="60000"/>
                  <a:lumOff val="40000"/>
                </a:srgbClr>
              </a:buClr>
              <a:defRPr/>
            </a:pPr>
            <a:endParaRPr lang="en-US" sz="2000" dirty="0">
              <a:solidFill>
                <a:srgbClr val="002060"/>
              </a:solidFill>
              <a:latin typeface="Century Gothic"/>
            </a:endParaRPr>
          </a:p>
        </p:txBody>
      </p:sp>
      <p:sp>
        <p:nvSpPr>
          <p:cNvPr id="5" name="Content Placeholder 2"/>
          <p:cNvSpPr txBox="1">
            <a:spLocks/>
          </p:cNvSpPr>
          <p:nvPr/>
        </p:nvSpPr>
        <p:spPr>
          <a:xfrm>
            <a:off x="591204" y="1406295"/>
            <a:ext cx="11444851" cy="4707425"/>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0" indent="0" algn="just">
              <a:buNone/>
            </a:pPr>
            <a:r>
              <a:rPr lang="tr-TR" sz="3100" b="1" dirty="0">
                <a:solidFill>
                  <a:srgbClr val="002060"/>
                </a:solidFill>
                <a:latin typeface="Calibri" panose="020F0502020204030204" pitchFamily="34" charset="0"/>
              </a:rPr>
              <a:t>Zorla çalıştırma</a:t>
            </a:r>
            <a:endParaRPr lang="en-US" sz="3100" b="1" dirty="0">
              <a:solidFill>
                <a:srgbClr val="002060"/>
              </a:solidFill>
              <a:latin typeface="Calibri" panose="020F0502020204030204" pitchFamily="34" charset="0"/>
            </a:endParaRPr>
          </a:p>
          <a:p>
            <a:pPr marL="0" indent="0" algn="just">
              <a:buNone/>
            </a:pPr>
            <a:endParaRPr lang="en-US" sz="3100" dirty="0">
              <a:solidFill>
                <a:srgbClr val="002060"/>
              </a:solidFill>
              <a:latin typeface="Calibri" panose="020F0502020204030204" pitchFamily="34" charset="0"/>
            </a:endParaRPr>
          </a:p>
          <a:p>
            <a:pPr algn="just"/>
            <a:r>
              <a:rPr lang="tr-TR" sz="3100" dirty="0">
                <a:solidFill>
                  <a:srgbClr val="002060"/>
                </a:solidFill>
                <a:latin typeface="Calibri" panose="020F0502020204030204" pitchFamily="34" charset="0"/>
              </a:rPr>
              <a:t>“Herhangi bir kişinin ceza tehdidi altında ve bu kişinin kendisi gönüllü olmadan, mecbur edildiği tüm iş veya hizmetler”</a:t>
            </a:r>
          </a:p>
        </p:txBody>
      </p:sp>
    </p:spTree>
    <p:extLst>
      <p:ext uri="{BB962C8B-B14F-4D97-AF65-F5344CB8AC3E}">
        <p14:creationId xmlns:p14="http://schemas.microsoft.com/office/powerpoint/2010/main" val="70304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idx="4294967295"/>
          </p:nvPr>
        </p:nvSpPr>
        <p:spPr>
          <a:xfrm>
            <a:off x="1903228" y="-81147"/>
            <a:ext cx="8534400" cy="1038077"/>
          </a:xfrm>
        </p:spPr>
        <p:txBody>
          <a:bodyPr/>
          <a:lstStyle/>
          <a:p>
            <a:pPr algn="ctr"/>
            <a:r>
              <a:rPr lang="tr-TR" dirty="0">
                <a:solidFill>
                  <a:srgbClr val="002060"/>
                </a:solidFill>
              </a:rPr>
              <a:t>Zorla Çalıştırma</a:t>
            </a:r>
          </a:p>
        </p:txBody>
      </p:sp>
      <p:sp>
        <p:nvSpPr>
          <p:cNvPr id="3" name="İçerik Yer Tutucusu 2"/>
          <p:cNvSpPr>
            <a:spLocks noGrp="1"/>
          </p:cNvSpPr>
          <p:nvPr>
            <p:ph type="subTitle" idx="4294967295"/>
          </p:nvPr>
        </p:nvSpPr>
        <p:spPr>
          <a:xfrm>
            <a:off x="95692" y="1132365"/>
            <a:ext cx="11876567" cy="4938825"/>
          </a:xfrm>
        </p:spPr>
        <p:txBody>
          <a:bodyPr>
            <a:normAutofit/>
          </a:bodyPr>
          <a:lstStyle/>
          <a:p>
            <a:pPr algn="just"/>
            <a:r>
              <a:rPr lang="tr-TR" dirty="0">
                <a:solidFill>
                  <a:srgbClr val="002060"/>
                </a:solidFill>
              </a:rPr>
              <a:t>2016 yılı içerisinde herhangi bir zaman diliminde tahmini olarak 40.3 milyon kişi modern kölelik sistemi içerisinde yer almıştır. Bu rakam kapsamında 24.9 milyon kişi zorla çalıştırılarak ve 15.4 milyon kişi zorla evlendirilerek modern köleliğe dahil olmuştur.</a:t>
            </a:r>
          </a:p>
          <a:p>
            <a:pPr algn="just">
              <a:buNone/>
            </a:pPr>
            <a:endParaRPr lang="en-US" dirty="0">
              <a:solidFill>
                <a:srgbClr val="002060"/>
              </a:solidFill>
            </a:endParaRPr>
          </a:p>
          <a:p>
            <a:pPr algn="just"/>
            <a:r>
              <a:rPr lang="tr-TR" dirty="0">
                <a:solidFill>
                  <a:srgbClr val="002060"/>
                </a:solidFill>
              </a:rPr>
              <a:t>Zorla çalıştırma tuzağına düşen 24.9 milyon kişi içerisinde 16 milyon kişi ev hizmetleri, inşaat veya tarım gibi işlerde özel sektör tarafından sömürülürken 4.8 milyon kişi cinsel sömürüye ve 4 milyon kişiyse devlet makamlarının zorla çalıştırma uygulamalarına maruz kalmıştır. </a:t>
            </a:r>
            <a:endParaRPr lang="en-US" dirty="0">
              <a:solidFill>
                <a:srgbClr val="002060"/>
              </a:solidFill>
            </a:endParaRPr>
          </a:p>
          <a:p>
            <a:pPr algn="just"/>
            <a:endParaRPr lang="tr-TR" dirty="0">
              <a:solidFill>
                <a:srgbClr val="002060"/>
              </a:solidFill>
            </a:endParaRPr>
          </a:p>
        </p:txBody>
      </p:sp>
    </p:spTree>
    <p:extLst>
      <p:ext uri="{BB962C8B-B14F-4D97-AF65-F5344CB8AC3E}">
        <p14:creationId xmlns:p14="http://schemas.microsoft.com/office/powerpoint/2010/main" val="324686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subTitle" idx="4294967295"/>
          </p:nvPr>
        </p:nvSpPr>
        <p:spPr>
          <a:xfrm>
            <a:off x="0" y="1066356"/>
            <a:ext cx="12192000" cy="5217485"/>
          </a:xfrm>
        </p:spPr>
        <p:txBody>
          <a:bodyPr>
            <a:normAutofit/>
          </a:bodyPr>
          <a:lstStyle/>
          <a:p>
            <a:pPr eaLnBrk="1" hangingPunct="1">
              <a:lnSpc>
                <a:spcPct val="80000"/>
              </a:lnSpc>
              <a:buFont typeface="Wingdings" panose="05000000000000000000" pitchFamily="2" charset="2"/>
              <a:buNone/>
              <a:defRPr/>
            </a:pPr>
            <a:r>
              <a:rPr lang="tr-TR" altLang="en-US" sz="1800" b="1" dirty="0">
                <a:solidFill>
                  <a:srgbClr val="002060"/>
                </a:solidFill>
              </a:rPr>
              <a:t>ZORLA ÇALIŞTIRMA</a:t>
            </a:r>
            <a:r>
              <a:rPr lang="tr-TR" altLang="en-US" sz="1800" dirty="0">
                <a:solidFill>
                  <a:srgbClr val="002060"/>
                </a:solidFill>
              </a:rPr>
              <a:t> </a:t>
            </a:r>
          </a:p>
          <a:p>
            <a:pPr eaLnBrk="1" hangingPunct="1">
              <a:lnSpc>
                <a:spcPct val="80000"/>
              </a:lnSpc>
              <a:buFont typeface="Wingdings" panose="05000000000000000000" pitchFamily="2" charset="2"/>
              <a:buChar char="ü"/>
              <a:defRPr/>
            </a:pPr>
            <a:endParaRPr lang="tr-TR" altLang="en-US" sz="1800" dirty="0">
              <a:solidFill>
                <a:srgbClr val="002060"/>
              </a:solidFill>
            </a:endParaRPr>
          </a:p>
          <a:p>
            <a:pPr marL="0" indent="0">
              <a:lnSpc>
                <a:spcPct val="80000"/>
              </a:lnSpc>
              <a:buClr>
                <a:srgbClr val="3366FF"/>
              </a:buClr>
              <a:buNone/>
              <a:defRPr/>
            </a:pPr>
            <a:r>
              <a:rPr lang="tr-TR" altLang="en-US" sz="1800" u="sng" dirty="0">
                <a:solidFill>
                  <a:srgbClr val="002060"/>
                </a:solidFill>
              </a:rPr>
              <a:t>Yaşam koşulları  </a:t>
            </a:r>
          </a:p>
          <a:p>
            <a:pPr eaLnBrk="1" hangingPunct="1">
              <a:lnSpc>
                <a:spcPct val="80000"/>
              </a:lnSpc>
              <a:buClr>
                <a:srgbClr val="3366FF"/>
              </a:buClr>
              <a:defRPr/>
            </a:pPr>
            <a:endParaRPr lang="tr-TR" altLang="en-US" sz="1800" u="sng" dirty="0">
              <a:solidFill>
                <a:srgbClr val="002060"/>
              </a:solidFill>
            </a:endParaRPr>
          </a:p>
          <a:p>
            <a:pPr eaLnBrk="1" hangingPunct="1">
              <a:lnSpc>
                <a:spcPct val="80000"/>
              </a:lnSpc>
              <a:buClr>
                <a:srgbClr val="3366FF"/>
              </a:buClr>
              <a:defRPr/>
            </a:pPr>
            <a:r>
              <a:rPr lang="tr-TR" altLang="en-US" sz="1800" dirty="0">
                <a:solidFill>
                  <a:srgbClr val="002060"/>
                </a:solidFill>
              </a:rPr>
              <a:t>Çalıştığı yere yakın ve büyük gruplar halinde yaşaması; hareketi kısıtlı ya da hiç hareket özgürlüğü olmaması </a:t>
            </a:r>
          </a:p>
          <a:p>
            <a:pPr eaLnBrk="1" hangingPunct="1">
              <a:lnSpc>
                <a:spcPct val="80000"/>
              </a:lnSpc>
              <a:buClr>
                <a:srgbClr val="3366FF"/>
              </a:buClr>
              <a:defRPr/>
            </a:pPr>
            <a:endParaRPr lang="tr-TR" altLang="en-US" sz="1800" dirty="0">
              <a:solidFill>
                <a:srgbClr val="002060"/>
              </a:solidFill>
            </a:endParaRPr>
          </a:p>
          <a:p>
            <a:pPr eaLnBrk="1" hangingPunct="1">
              <a:lnSpc>
                <a:spcPct val="80000"/>
              </a:lnSpc>
              <a:buClr>
                <a:srgbClr val="3366FF"/>
              </a:buClr>
              <a:defRPr/>
            </a:pPr>
            <a:r>
              <a:rPr lang="tr-TR" altLang="en-US" sz="1800" dirty="0">
                <a:solidFill>
                  <a:srgbClr val="002060"/>
                </a:solidFill>
              </a:rPr>
              <a:t>İşverenin yapılan işten memnun kalmadığı durumda çok az veya hiç yemek vermemesi</a:t>
            </a:r>
          </a:p>
          <a:p>
            <a:pPr eaLnBrk="1" hangingPunct="1">
              <a:lnSpc>
                <a:spcPct val="80000"/>
              </a:lnSpc>
              <a:buClr>
                <a:srgbClr val="3366FF"/>
              </a:buClr>
              <a:defRPr/>
            </a:pPr>
            <a:endParaRPr lang="tr-TR" altLang="en-US" sz="1800" dirty="0">
              <a:solidFill>
                <a:srgbClr val="002060"/>
              </a:solidFill>
            </a:endParaRPr>
          </a:p>
          <a:p>
            <a:pPr eaLnBrk="1" hangingPunct="1">
              <a:lnSpc>
                <a:spcPct val="80000"/>
              </a:lnSpc>
              <a:buClr>
                <a:srgbClr val="3366FF"/>
              </a:buClr>
              <a:defRPr/>
            </a:pPr>
            <a:r>
              <a:rPr lang="tr-TR" altLang="en-US" sz="1800" dirty="0">
                <a:solidFill>
                  <a:srgbClr val="002060"/>
                </a:solidFill>
              </a:rPr>
              <a:t>Ulaşım, sağlık hizmetleri, konaklama gibi hizmetler için işverene bağımlı olması</a:t>
            </a:r>
          </a:p>
          <a:p>
            <a:pPr eaLnBrk="1" hangingPunct="1">
              <a:lnSpc>
                <a:spcPct val="80000"/>
              </a:lnSpc>
              <a:buClr>
                <a:srgbClr val="3366FF"/>
              </a:buClr>
              <a:defRPr/>
            </a:pPr>
            <a:endParaRPr lang="tr-TR" altLang="en-US" sz="1800" dirty="0">
              <a:solidFill>
                <a:srgbClr val="002060"/>
              </a:solidFill>
            </a:endParaRPr>
          </a:p>
          <a:p>
            <a:pPr eaLnBrk="1" hangingPunct="1">
              <a:lnSpc>
                <a:spcPct val="80000"/>
              </a:lnSpc>
              <a:buClr>
                <a:srgbClr val="3366FF"/>
              </a:buClr>
              <a:defRPr/>
            </a:pPr>
            <a:r>
              <a:rPr lang="tr-TR" altLang="en-US" sz="1800" dirty="0">
                <a:solidFill>
                  <a:srgbClr val="002060"/>
                </a:solidFill>
              </a:rPr>
              <a:t>Özel evlerde sömürü durumunda: kendi yaşam alanların olmaması, aile ile birlikte yemek yememesi, kendi isteğiyle evi terk edememesi</a:t>
            </a:r>
          </a:p>
          <a:p>
            <a:pPr eaLnBrk="1" hangingPunct="1">
              <a:lnSpc>
                <a:spcPct val="80000"/>
              </a:lnSpc>
              <a:buClr>
                <a:srgbClr val="3366FF"/>
              </a:buClr>
              <a:defRPr/>
            </a:pPr>
            <a:endParaRPr lang="tr-TR" altLang="en-US" sz="1800" dirty="0">
              <a:solidFill>
                <a:srgbClr val="002060"/>
              </a:solidFill>
            </a:endParaRPr>
          </a:p>
          <a:p>
            <a:pPr eaLnBrk="1" hangingPunct="1">
              <a:lnSpc>
                <a:spcPct val="80000"/>
              </a:lnSpc>
              <a:buClr>
                <a:srgbClr val="3366FF"/>
              </a:buClr>
              <a:defRPr/>
            </a:pPr>
            <a:r>
              <a:rPr lang="tr-TR" altLang="en-US" sz="1800" dirty="0">
                <a:solidFill>
                  <a:srgbClr val="002060"/>
                </a:solidFill>
              </a:rPr>
              <a:t>Pasaport, kimlik vs. gibi belgelerin alıkonması</a:t>
            </a:r>
          </a:p>
        </p:txBody>
      </p:sp>
      <p:sp>
        <p:nvSpPr>
          <p:cNvPr id="5" name="Rectangle 2"/>
          <p:cNvSpPr txBox="1">
            <a:spLocks noChangeArrowheads="1"/>
          </p:cNvSpPr>
          <p:nvPr/>
        </p:nvSpPr>
        <p:spPr bwMode="auto">
          <a:xfrm>
            <a:off x="2351088" y="-7664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tr-TR" altLang="en-US" sz="2800" b="1" dirty="0">
                <a:solidFill>
                  <a:srgbClr val="002060"/>
                </a:solidFill>
                <a:latin typeface="+mn-lt"/>
              </a:rPr>
              <a:t>İnsan Ticareti Göstergeleri</a:t>
            </a:r>
          </a:p>
        </p:txBody>
      </p:sp>
    </p:spTree>
    <p:extLst>
      <p:ext uri="{BB962C8B-B14F-4D97-AF65-F5344CB8AC3E}">
        <p14:creationId xmlns:p14="http://schemas.microsoft.com/office/powerpoint/2010/main" val="163488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subTitle" idx="4294967295"/>
          </p:nvPr>
        </p:nvSpPr>
        <p:spPr>
          <a:xfrm>
            <a:off x="0" y="1023826"/>
            <a:ext cx="12192000" cy="5291913"/>
          </a:xfrm>
        </p:spPr>
        <p:txBody>
          <a:bodyPr>
            <a:normAutofit/>
          </a:bodyPr>
          <a:lstStyle/>
          <a:p>
            <a:pPr marL="0" indent="0">
              <a:lnSpc>
                <a:spcPct val="80000"/>
              </a:lnSpc>
              <a:buClr>
                <a:srgbClr val="3366FF"/>
              </a:buClr>
              <a:buNone/>
              <a:defRPr/>
            </a:pPr>
            <a:r>
              <a:rPr lang="tr-TR" altLang="en-US" sz="1800" b="1" dirty="0">
                <a:solidFill>
                  <a:srgbClr val="002060"/>
                </a:solidFill>
              </a:rPr>
              <a:t>ZORLA ÇALIŞTIRMA</a:t>
            </a:r>
          </a:p>
          <a:p>
            <a:pPr marL="0" indent="0">
              <a:lnSpc>
                <a:spcPct val="80000"/>
              </a:lnSpc>
              <a:buClr>
                <a:srgbClr val="3366FF"/>
              </a:buClr>
              <a:buNone/>
              <a:defRPr/>
            </a:pPr>
            <a:endParaRPr lang="tr-TR" altLang="en-US" sz="2000" dirty="0">
              <a:solidFill>
                <a:srgbClr val="002060"/>
              </a:solidFill>
            </a:endParaRPr>
          </a:p>
          <a:p>
            <a:pPr marL="0" indent="0">
              <a:lnSpc>
                <a:spcPct val="80000"/>
              </a:lnSpc>
              <a:buClr>
                <a:srgbClr val="3366FF"/>
              </a:buClr>
              <a:buNone/>
              <a:defRPr/>
            </a:pPr>
            <a:r>
              <a:rPr lang="tr-TR" altLang="en-US" sz="2000" u="sng" dirty="0">
                <a:solidFill>
                  <a:srgbClr val="002060"/>
                </a:solidFill>
              </a:rPr>
              <a:t>İstihdam Koşulları</a:t>
            </a:r>
            <a:r>
              <a:rPr lang="tr-TR" altLang="en-US" sz="2000" dirty="0">
                <a:solidFill>
                  <a:srgbClr val="002060"/>
                </a:solidFill>
              </a:rPr>
              <a:t> </a:t>
            </a:r>
          </a:p>
          <a:p>
            <a:pPr marL="0" indent="0">
              <a:lnSpc>
                <a:spcPct val="80000"/>
              </a:lnSpc>
              <a:buClr>
                <a:srgbClr val="3366FF"/>
              </a:buClr>
              <a:buNone/>
              <a:defRPr/>
            </a:pPr>
            <a:r>
              <a:rPr lang="tr-TR" altLang="en-US" sz="2000" dirty="0">
                <a:solidFill>
                  <a:srgbClr val="002060"/>
                </a:solidFill>
              </a:rPr>
              <a:t>	</a:t>
            </a:r>
          </a:p>
          <a:p>
            <a:pPr eaLnBrk="1" hangingPunct="1">
              <a:lnSpc>
                <a:spcPct val="80000"/>
              </a:lnSpc>
              <a:buClr>
                <a:srgbClr val="3366FF"/>
              </a:buClr>
              <a:defRPr/>
            </a:pPr>
            <a:r>
              <a:rPr lang="tr-TR" altLang="en-US" sz="2000" dirty="0">
                <a:solidFill>
                  <a:srgbClr val="002060"/>
                </a:solidFill>
              </a:rPr>
              <a:t>Düşük veya kısmi olarak ücretlerin ödenmesi veya ücretlerin hiç ödenmemesi</a:t>
            </a:r>
          </a:p>
          <a:p>
            <a:pPr marL="0" indent="0">
              <a:lnSpc>
                <a:spcPct val="80000"/>
              </a:lnSpc>
              <a:buClr>
                <a:srgbClr val="3366FF"/>
              </a:buClr>
              <a:buNone/>
              <a:defRPr/>
            </a:pPr>
            <a:r>
              <a:rPr lang="tr-TR" altLang="en-US" sz="2000" dirty="0">
                <a:solidFill>
                  <a:srgbClr val="002060"/>
                </a:solidFill>
              </a:rPr>
              <a:t>	</a:t>
            </a:r>
          </a:p>
          <a:p>
            <a:pPr eaLnBrk="1" hangingPunct="1">
              <a:lnSpc>
                <a:spcPct val="80000"/>
              </a:lnSpc>
              <a:buClr>
                <a:srgbClr val="3366FF"/>
              </a:buClr>
              <a:defRPr/>
            </a:pPr>
            <a:r>
              <a:rPr lang="tr-TR" altLang="en-US" sz="2000" dirty="0">
                <a:solidFill>
                  <a:srgbClr val="002060"/>
                </a:solidFill>
              </a:rPr>
              <a:t>Sahte iş sözleşmesinin olması ya da hiç iş sözleşmesinin olmaması; </a:t>
            </a:r>
          </a:p>
          <a:p>
            <a:pPr eaLnBrk="1" hangingPunct="1">
              <a:lnSpc>
                <a:spcPct val="80000"/>
              </a:lnSpc>
              <a:buClr>
                <a:srgbClr val="3366FF"/>
              </a:buClr>
              <a:defRPr/>
            </a:pPr>
            <a:endParaRPr lang="tr-TR" altLang="en-US" sz="2000" dirty="0">
              <a:solidFill>
                <a:srgbClr val="002060"/>
              </a:solidFill>
            </a:endParaRPr>
          </a:p>
          <a:p>
            <a:pPr eaLnBrk="1" hangingPunct="1">
              <a:lnSpc>
                <a:spcPct val="80000"/>
              </a:lnSpc>
              <a:buClr>
                <a:srgbClr val="3366FF"/>
              </a:buClr>
              <a:defRPr/>
            </a:pPr>
            <a:r>
              <a:rPr lang="tr-TR" altLang="en-US" sz="2000" dirty="0">
                <a:solidFill>
                  <a:srgbClr val="002060"/>
                </a:solidFill>
              </a:rPr>
              <a:t>Pazar ve tatil günleri de dahil olmak üzere uzun çalışma saatleri;</a:t>
            </a:r>
          </a:p>
          <a:p>
            <a:pPr eaLnBrk="1" hangingPunct="1">
              <a:lnSpc>
                <a:spcPct val="80000"/>
              </a:lnSpc>
              <a:buClr>
                <a:srgbClr val="3366FF"/>
              </a:buClr>
              <a:defRPr/>
            </a:pPr>
            <a:endParaRPr lang="tr-TR" altLang="en-US" sz="2000" dirty="0">
              <a:solidFill>
                <a:srgbClr val="002060"/>
              </a:solidFill>
            </a:endParaRPr>
          </a:p>
          <a:p>
            <a:pPr eaLnBrk="1" hangingPunct="1">
              <a:lnSpc>
                <a:spcPct val="80000"/>
              </a:lnSpc>
              <a:buClr>
                <a:srgbClr val="3366FF"/>
              </a:buClr>
              <a:defRPr/>
            </a:pPr>
            <a:r>
              <a:rPr lang="tr-TR" altLang="en-US" sz="2000" dirty="0">
                <a:solidFill>
                  <a:srgbClr val="002060"/>
                </a:solidFill>
              </a:rPr>
              <a:t>Ağır ve/veya tehlikeli iş/koşullar; </a:t>
            </a:r>
          </a:p>
          <a:p>
            <a:pPr eaLnBrk="1" hangingPunct="1">
              <a:lnSpc>
                <a:spcPct val="80000"/>
              </a:lnSpc>
              <a:buClr>
                <a:srgbClr val="3366FF"/>
              </a:buClr>
              <a:defRPr/>
            </a:pPr>
            <a:endParaRPr lang="tr-TR" altLang="en-US" sz="2000" dirty="0">
              <a:solidFill>
                <a:srgbClr val="002060"/>
              </a:solidFill>
            </a:endParaRPr>
          </a:p>
          <a:p>
            <a:pPr eaLnBrk="1" hangingPunct="1">
              <a:lnSpc>
                <a:spcPct val="80000"/>
              </a:lnSpc>
              <a:buClr>
                <a:srgbClr val="3366FF"/>
              </a:buClr>
              <a:defRPr/>
            </a:pPr>
            <a:r>
              <a:rPr lang="tr-TR" altLang="en-US" sz="2000" dirty="0">
                <a:solidFill>
                  <a:srgbClr val="002060"/>
                </a:solidFill>
              </a:rPr>
              <a:t>Güvenlik tertibatı eksikliği (ekipman ve kıyafet dahil olmak üzere)</a:t>
            </a:r>
          </a:p>
        </p:txBody>
      </p:sp>
      <p:sp>
        <p:nvSpPr>
          <p:cNvPr id="5" name="Rectangle 2"/>
          <p:cNvSpPr txBox="1">
            <a:spLocks noChangeArrowheads="1"/>
          </p:cNvSpPr>
          <p:nvPr/>
        </p:nvSpPr>
        <p:spPr bwMode="auto">
          <a:xfrm>
            <a:off x="2351088" y="-11917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defRPr/>
            </a:pPr>
            <a:r>
              <a:rPr lang="tr-TR" altLang="en-US" sz="2800" b="1">
                <a:solidFill>
                  <a:srgbClr val="002060"/>
                </a:solidFill>
                <a:latin typeface="+mn-lt"/>
              </a:rPr>
              <a:t>İnsan Ticareti Göstergeleri</a:t>
            </a:r>
            <a:endParaRPr lang="tr-TR" altLang="en-US" sz="2800" b="1" dirty="0">
              <a:solidFill>
                <a:srgbClr val="002060"/>
              </a:solidFill>
              <a:latin typeface="+mn-lt"/>
            </a:endParaRPr>
          </a:p>
        </p:txBody>
      </p:sp>
    </p:spTree>
    <p:extLst>
      <p:ext uri="{BB962C8B-B14F-4D97-AF65-F5344CB8AC3E}">
        <p14:creationId xmlns:p14="http://schemas.microsoft.com/office/powerpoint/2010/main" val="722100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14B22D-1216-4A8A-AA38-E55BAB591330}"/>
              </a:ext>
            </a:extLst>
          </p:cNvPr>
          <p:cNvPicPr>
            <a:picLocks noChangeAspect="1"/>
          </p:cNvPicPr>
          <p:nvPr/>
        </p:nvPicPr>
        <p:blipFill rotWithShape="1">
          <a:blip r:embed="rId2"/>
          <a:srcRect l="22578" t="22083" r="33437" b="9931"/>
          <a:stretch/>
        </p:blipFill>
        <p:spPr>
          <a:xfrm>
            <a:off x="3353246" y="936349"/>
            <a:ext cx="6193459" cy="5384899"/>
          </a:xfrm>
          <a:prstGeom prst="rect">
            <a:avLst/>
          </a:prstGeom>
        </p:spPr>
      </p:pic>
      <p:sp>
        <p:nvSpPr>
          <p:cNvPr id="5" name="Unvan 1">
            <a:extLst>
              <a:ext uri="{FF2B5EF4-FFF2-40B4-BE49-F238E27FC236}">
                <a16:creationId xmlns:a16="http://schemas.microsoft.com/office/drawing/2014/main" id="{22D2FC65-FACA-4982-954F-CF3900E5AFEF}"/>
              </a:ext>
            </a:extLst>
          </p:cNvPr>
          <p:cNvSpPr txBox="1">
            <a:spLocks/>
          </p:cNvSpPr>
          <p:nvPr/>
        </p:nvSpPr>
        <p:spPr>
          <a:xfrm>
            <a:off x="1192176" y="-1871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Zorla Çalıştırma - Sektörler</a:t>
            </a:r>
          </a:p>
        </p:txBody>
      </p:sp>
    </p:spTree>
    <p:extLst>
      <p:ext uri="{BB962C8B-B14F-4D97-AF65-F5344CB8AC3E}">
        <p14:creationId xmlns:p14="http://schemas.microsoft.com/office/powerpoint/2010/main" val="1332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9A32-0CAA-4D65-959E-23CE5BD6357D}"/>
              </a:ext>
            </a:extLst>
          </p:cNvPr>
          <p:cNvSpPr>
            <a:spLocks noGrp="1"/>
          </p:cNvSpPr>
          <p:nvPr>
            <p:ph type="ctrTitle" idx="4294967295"/>
          </p:nvPr>
        </p:nvSpPr>
        <p:spPr>
          <a:xfrm>
            <a:off x="2318379" y="183841"/>
            <a:ext cx="9773901" cy="615149"/>
          </a:xfrm>
        </p:spPr>
        <p:txBody>
          <a:bodyPr>
            <a:normAutofit fontScale="90000"/>
          </a:bodyPr>
          <a:lstStyle/>
          <a:p>
            <a:r>
              <a:rPr lang="tr-TR" dirty="0">
                <a:solidFill>
                  <a:srgbClr val="002060"/>
                </a:solidFill>
              </a:rPr>
              <a:t>Zorla Çalıştırma - Kontrol edilme yöntemleri </a:t>
            </a:r>
          </a:p>
        </p:txBody>
      </p:sp>
      <p:pic>
        <p:nvPicPr>
          <p:cNvPr id="4" name="Picture 3">
            <a:extLst>
              <a:ext uri="{FF2B5EF4-FFF2-40B4-BE49-F238E27FC236}">
                <a16:creationId xmlns:a16="http://schemas.microsoft.com/office/drawing/2014/main" id="{9211F46D-407C-4AAB-B69D-CD3207ED88FE}"/>
              </a:ext>
            </a:extLst>
          </p:cNvPr>
          <p:cNvPicPr>
            <a:picLocks noChangeAspect="1"/>
          </p:cNvPicPr>
          <p:nvPr/>
        </p:nvPicPr>
        <p:blipFill rotWithShape="1">
          <a:blip r:embed="rId2"/>
          <a:srcRect l="25547" t="15555" r="30547" b="4167"/>
          <a:stretch/>
        </p:blipFill>
        <p:spPr>
          <a:xfrm>
            <a:off x="3600449" y="957042"/>
            <a:ext cx="5150145" cy="5296768"/>
          </a:xfrm>
          <a:prstGeom prst="rect">
            <a:avLst/>
          </a:prstGeom>
        </p:spPr>
      </p:pic>
    </p:spTree>
    <p:extLst>
      <p:ext uri="{BB962C8B-B14F-4D97-AF65-F5344CB8AC3E}">
        <p14:creationId xmlns:p14="http://schemas.microsoft.com/office/powerpoint/2010/main" val="120227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idx="4294967295"/>
          </p:nvPr>
        </p:nvSpPr>
        <p:spPr>
          <a:xfrm>
            <a:off x="1286539" y="-230003"/>
            <a:ext cx="10363200" cy="1470025"/>
          </a:xfrm>
        </p:spPr>
        <p:txBody>
          <a:bodyPr>
            <a:normAutofit/>
          </a:bodyPr>
          <a:lstStyle/>
          <a:p>
            <a:r>
              <a:rPr lang="tr-TR" dirty="0">
                <a:solidFill>
                  <a:srgbClr val="002060"/>
                </a:solidFill>
              </a:rPr>
              <a:t>Zorla Evlilik</a:t>
            </a:r>
          </a:p>
        </p:txBody>
      </p:sp>
      <p:sp>
        <p:nvSpPr>
          <p:cNvPr id="3" name="Alt Başlık 2"/>
          <p:cNvSpPr>
            <a:spLocks noGrp="1"/>
          </p:cNvSpPr>
          <p:nvPr>
            <p:ph type="subTitle" idx="4294967295"/>
          </p:nvPr>
        </p:nvSpPr>
        <p:spPr>
          <a:xfrm>
            <a:off x="95693" y="1068571"/>
            <a:ext cx="11887200" cy="5055781"/>
          </a:xfrm>
        </p:spPr>
        <p:txBody>
          <a:bodyPr>
            <a:normAutofit fontScale="55000" lnSpcReduction="20000"/>
          </a:bodyPr>
          <a:lstStyle/>
          <a:p>
            <a:pPr marL="342900" indent="-342900" algn="l">
              <a:buFont typeface="Arial" panose="020B0604020202020204" pitchFamily="34" charset="0"/>
              <a:buChar char="•"/>
            </a:pPr>
            <a:r>
              <a:rPr lang="tr-TR" u="sng" dirty="0">
                <a:solidFill>
                  <a:srgbClr val="002060"/>
                </a:solidFill>
              </a:rPr>
              <a:t>Tanım</a:t>
            </a:r>
          </a:p>
          <a:p>
            <a:pPr marL="800100" lvl="1" indent="-342900" algn="just">
              <a:buFont typeface="Arial" panose="020B0604020202020204" pitchFamily="34" charset="0"/>
              <a:buChar char="•"/>
            </a:pPr>
            <a:r>
              <a:rPr lang="tr-TR" dirty="0">
                <a:solidFill>
                  <a:srgbClr val="002060"/>
                </a:solidFill>
              </a:rPr>
              <a:t>Zorla evlilik tanımı insan ticaretini direkt olarak içermese bile insan ticareti suçu ile ortak unsurları nedeniyle insan ticaretinin altında yer alabilmektedir.</a:t>
            </a:r>
          </a:p>
          <a:p>
            <a:pPr marL="800100" lvl="1" indent="-342900" algn="just">
              <a:buFont typeface="Arial" panose="020B0604020202020204" pitchFamily="34" charset="0"/>
              <a:buChar char="•"/>
            </a:pPr>
            <a:r>
              <a:rPr lang="en-US" dirty="0">
                <a:solidFill>
                  <a:srgbClr val="002060"/>
                </a:solidFill>
              </a:rPr>
              <a:t>[</a:t>
            </a:r>
            <a:r>
              <a:rPr lang="tr-TR" dirty="0">
                <a:solidFill>
                  <a:srgbClr val="002060"/>
                </a:solidFill>
              </a:rPr>
              <a:t>Zorla evlilik</a:t>
            </a:r>
            <a:r>
              <a:rPr lang="en-US" dirty="0">
                <a:solidFill>
                  <a:srgbClr val="002060"/>
                </a:solidFill>
              </a:rPr>
              <a:t>] </a:t>
            </a:r>
            <a:r>
              <a:rPr lang="tr-TR" dirty="0">
                <a:solidFill>
                  <a:srgbClr val="002060"/>
                </a:solidFill>
              </a:rPr>
              <a:t>insanların baskı ve tehdit altında ve/veya iki tarafında eksiksiz, özgür ve bilinçli rızaları alınmadan iradeleri dışında evlenmeye zorlandıkları ve cebir ile tanımlanan evliliktir.  Farklı dini, kültürel ve </a:t>
            </a:r>
            <a:r>
              <a:rPr lang="tr-TR" dirty="0" err="1">
                <a:solidFill>
                  <a:srgbClr val="002060"/>
                </a:solidFill>
              </a:rPr>
              <a:t>sosyo</a:t>
            </a:r>
            <a:r>
              <a:rPr lang="tr-TR" dirty="0">
                <a:solidFill>
                  <a:srgbClr val="002060"/>
                </a:solidFill>
              </a:rPr>
              <a:t>-ekonomik arka planlardan gelen her yaştan kadın ve erkek zorla evlilik deneyimi yaşayabilir.</a:t>
            </a:r>
          </a:p>
          <a:p>
            <a:pPr marL="800100" lvl="1" indent="-342900" algn="just">
              <a:buFont typeface="Arial" panose="020B0604020202020204" pitchFamily="34" charset="0"/>
              <a:buChar char="•"/>
            </a:pPr>
            <a:r>
              <a:rPr lang="tr-TR" dirty="0">
                <a:solidFill>
                  <a:srgbClr val="002060"/>
                </a:solidFill>
              </a:rPr>
              <a:t>Baskı ve tehdit fiziksel, psikolojik, finansal, cinsel ve/veya duygusal baskıyı içerebilir. </a:t>
            </a:r>
          </a:p>
          <a:p>
            <a:pPr marL="800100" lvl="1" indent="-342900" algn="just">
              <a:buFont typeface="Arial" panose="020B0604020202020204" pitchFamily="34" charset="0"/>
              <a:buChar char="•"/>
            </a:pPr>
            <a:r>
              <a:rPr lang="tr-TR" dirty="0">
                <a:solidFill>
                  <a:srgbClr val="002060"/>
                </a:solidFill>
              </a:rPr>
              <a:t>Bu sebeple</a:t>
            </a:r>
            <a:r>
              <a:rPr lang="en-US" dirty="0">
                <a:solidFill>
                  <a:srgbClr val="002060"/>
                </a:solidFill>
              </a:rPr>
              <a:t>, </a:t>
            </a:r>
            <a:r>
              <a:rPr lang="tr-TR" dirty="0">
                <a:solidFill>
                  <a:srgbClr val="002060"/>
                </a:solidFill>
              </a:rPr>
              <a:t>zorla evlilik/insan ticaretinin kesişim noktaları basitçe insan ticareti suçunun unsurları olan eylem, araç ve istismar amacının belirgin biçimde ortada olduğu ve cebrin zorla evlendirme ve kadına karşı şiddetin bir yüzü olarak karşımıza çıktığı zorla evlendirme vakaları olarak tanımlanabilir. </a:t>
            </a:r>
            <a:r>
              <a:rPr lang="en-US" dirty="0">
                <a:solidFill>
                  <a:srgbClr val="002060"/>
                </a:solidFill>
              </a:rPr>
              <a:t> </a:t>
            </a:r>
            <a:endParaRPr lang="tr-TR" dirty="0">
              <a:solidFill>
                <a:srgbClr val="002060"/>
              </a:solidFill>
            </a:endParaRPr>
          </a:p>
          <a:p>
            <a:pPr marL="800100" lvl="1" indent="-342900" algn="just">
              <a:buFont typeface="Arial" panose="020B0604020202020204" pitchFamily="34" charset="0"/>
              <a:buChar char="•"/>
            </a:pPr>
            <a:r>
              <a:rPr lang="tr-TR" dirty="0">
                <a:solidFill>
                  <a:srgbClr val="002060"/>
                </a:solidFill>
              </a:rPr>
              <a:t>Zorla evlendirme ve görücü usulü ile evlendirme yanlış biçimde sık sık birlikte kullanılır. Görücü usulü ile evlilikte ebeveynler, arkadaşlar veya yakın çevre her iki birey için de uygun bir eş ararlar ve karşılıklı anlaşma söz konusudur. Fakat evlilikle sonuçlanmadan önce her iki tarafın da “eksiksiz, özgür ve bilgiye dayalı” onamları alınır. </a:t>
            </a:r>
          </a:p>
          <a:p>
            <a:pPr marL="800100" lvl="1" indent="-342900" algn="just">
              <a:buFont typeface="Arial" panose="020B0604020202020204" pitchFamily="34" charset="0"/>
              <a:buChar char="•"/>
            </a:pPr>
            <a:r>
              <a:rPr lang="tr-TR" dirty="0">
                <a:solidFill>
                  <a:srgbClr val="002060"/>
                </a:solidFill>
              </a:rPr>
              <a:t>Öte yandan</a:t>
            </a:r>
            <a:r>
              <a:rPr lang="en-US" dirty="0">
                <a:solidFill>
                  <a:srgbClr val="002060"/>
                </a:solidFill>
              </a:rPr>
              <a:t>, </a:t>
            </a:r>
            <a:r>
              <a:rPr lang="tr-TR" dirty="0">
                <a:solidFill>
                  <a:srgbClr val="002060"/>
                </a:solidFill>
              </a:rPr>
              <a:t>zorla evlendirmede taraflardan birisi fiziksel, psikolojik veya duygusal olarak evliliğe zorlanır. Eğer biri kişi baskı altında rızasının alınması için manipüle edilmişse veya rızası baskı altında alınmışsa, bu durum eksiksiz ve özgür rıza tanımına uymaz.  </a:t>
            </a:r>
          </a:p>
          <a:p>
            <a:pPr marL="800100" lvl="1" indent="-342900" algn="just">
              <a:buFont typeface="Arial" panose="020B0604020202020204" pitchFamily="34" charset="0"/>
              <a:buChar char="•"/>
            </a:pPr>
            <a:r>
              <a:rPr lang="tr-TR" dirty="0">
                <a:solidFill>
                  <a:srgbClr val="002060"/>
                </a:solidFill>
              </a:rPr>
              <a:t>Manipülasyon araçları arasında duygusal şantaj, kişinin ailesine, yaşadığı topluma ve kültüre karşı dini, sosyal ve ekonomik görev ve sorumlulukları ile  anne babası ve kardeşlerinin olumsuz sonuçlarla karşılaşmaması konusundaki isteğini hedef almak yer alır.</a:t>
            </a:r>
          </a:p>
          <a:p>
            <a:pPr marL="342900" indent="-342900" algn="l">
              <a:buFont typeface="Arial" panose="020B0604020202020204" pitchFamily="34" charset="0"/>
              <a:buChar char="•"/>
            </a:pPr>
            <a:r>
              <a:rPr lang="tr-TR" u="sng" dirty="0">
                <a:solidFill>
                  <a:srgbClr val="002060"/>
                </a:solidFill>
              </a:rPr>
              <a:t>Zorla Evlilik Nedenleri</a:t>
            </a:r>
          </a:p>
          <a:p>
            <a:pPr marL="800100" lvl="1" indent="-342900" algn="l">
              <a:buFont typeface="Arial" panose="020B0604020202020204" pitchFamily="34" charset="0"/>
              <a:buChar char="•"/>
            </a:pPr>
            <a:r>
              <a:rPr lang="tr-TR" dirty="0">
                <a:solidFill>
                  <a:srgbClr val="002060"/>
                </a:solidFill>
              </a:rPr>
              <a:t>Din</a:t>
            </a:r>
          </a:p>
          <a:p>
            <a:pPr marL="800100" lvl="1" indent="-342900" algn="l">
              <a:buFont typeface="Arial" panose="020B0604020202020204" pitchFamily="34" charset="0"/>
              <a:buChar char="•"/>
            </a:pPr>
            <a:r>
              <a:rPr lang="tr-TR" dirty="0">
                <a:solidFill>
                  <a:srgbClr val="002060"/>
                </a:solidFill>
              </a:rPr>
              <a:t>Kültür</a:t>
            </a:r>
          </a:p>
          <a:p>
            <a:pPr marL="800100" lvl="1" indent="-342900" algn="l">
              <a:buFont typeface="Arial" panose="020B0604020202020204" pitchFamily="34" charset="0"/>
              <a:buChar char="•"/>
            </a:pPr>
            <a:r>
              <a:rPr lang="tr-TR" dirty="0">
                <a:solidFill>
                  <a:srgbClr val="002060"/>
                </a:solidFill>
              </a:rPr>
              <a:t>Finansal (borç ödemek vs.)</a:t>
            </a:r>
          </a:p>
        </p:txBody>
      </p:sp>
    </p:spTree>
    <p:extLst>
      <p:ext uri="{BB962C8B-B14F-4D97-AF65-F5344CB8AC3E}">
        <p14:creationId xmlns:p14="http://schemas.microsoft.com/office/powerpoint/2010/main" val="1836956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D93EC37-21F2-4E89-9AEC-911F065E8279}"/>
              </a:ext>
            </a:extLst>
          </p:cNvPr>
          <p:cNvSpPr/>
          <p:nvPr/>
        </p:nvSpPr>
        <p:spPr>
          <a:xfrm>
            <a:off x="0" y="5464"/>
            <a:ext cx="12192000" cy="11131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İnsan Ticareti Biçimi olarak Zorla Evlilik</a:t>
            </a:r>
          </a:p>
        </p:txBody>
      </p:sp>
      <p:sp>
        <p:nvSpPr>
          <p:cNvPr id="8" name="Rectangle: Rounded Corners 7">
            <a:extLst>
              <a:ext uri="{FF2B5EF4-FFF2-40B4-BE49-F238E27FC236}">
                <a16:creationId xmlns:a16="http://schemas.microsoft.com/office/drawing/2014/main" id="{4ADBFAD0-259F-454C-AF41-5EDBF77A9B42}"/>
              </a:ext>
            </a:extLst>
          </p:cNvPr>
          <p:cNvSpPr/>
          <p:nvPr/>
        </p:nvSpPr>
        <p:spPr>
          <a:xfrm>
            <a:off x="458560" y="1279273"/>
            <a:ext cx="1678584" cy="4535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400" dirty="0"/>
              <a:t>SUÇ EYLEMİ</a:t>
            </a:r>
          </a:p>
        </p:txBody>
      </p:sp>
      <p:sp>
        <p:nvSpPr>
          <p:cNvPr id="9" name="Rectangle: Rounded Corners 8">
            <a:extLst>
              <a:ext uri="{FF2B5EF4-FFF2-40B4-BE49-F238E27FC236}">
                <a16:creationId xmlns:a16="http://schemas.microsoft.com/office/drawing/2014/main" id="{DF45953D-4EBC-49FF-9741-9C2BDC992273}"/>
              </a:ext>
            </a:extLst>
          </p:cNvPr>
          <p:cNvSpPr/>
          <p:nvPr/>
        </p:nvSpPr>
        <p:spPr>
          <a:xfrm>
            <a:off x="9977188" y="1298862"/>
            <a:ext cx="1758300" cy="4502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400" dirty="0"/>
              <a:t>AMAÇ FİİLLER</a:t>
            </a:r>
          </a:p>
        </p:txBody>
      </p:sp>
      <p:sp>
        <p:nvSpPr>
          <p:cNvPr id="10" name="Rectangle: Rounded Corners 9">
            <a:extLst>
              <a:ext uri="{FF2B5EF4-FFF2-40B4-BE49-F238E27FC236}">
                <a16:creationId xmlns:a16="http://schemas.microsoft.com/office/drawing/2014/main" id="{1209F32F-85EF-4694-8B32-9909050287CA}"/>
              </a:ext>
            </a:extLst>
          </p:cNvPr>
          <p:cNvSpPr/>
          <p:nvPr/>
        </p:nvSpPr>
        <p:spPr>
          <a:xfrm>
            <a:off x="4892028" y="1279272"/>
            <a:ext cx="1955339" cy="4535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sz="1400" dirty="0"/>
              <a:t>ARAÇ FİİLLER</a:t>
            </a:r>
          </a:p>
        </p:txBody>
      </p:sp>
      <p:sp>
        <p:nvSpPr>
          <p:cNvPr id="11" name="Rectangle: Rounded Corners 10">
            <a:extLst>
              <a:ext uri="{FF2B5EF4-FFF2-40B4-BE49-F238E27FC236}">
                <a16:creationId xmlns:a16="http://schemas.microsoft.com/office/drawing/2014/main" id="{F8F5642B-B02C-4871-A76A-DBCDCBB9F7BD}"/>
              </a:ext>
            </a:extLst>
          </p:cNvPr>
          <p:cNvSpPr/>
          <p:nvPr/>
        </p:nvSpPr>
        <p:spPr>
          <a:xfrm>
            <a:off x="332484" y="1870625"/>
            <a:ext cx="1930735" cy="5521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400" dirty="0"/>
              <a:t>Evlilik</a:t>
            </a:r>
          </a:p>
        </p:txBody>
      </p:sp>
      <p:sp>
        <p:nvSpPr>
          <p:cNvPr id="12" name="Rectangle: Rounded Corners 11">
            <a:extLst>
              <a:ext uri="{FF2B5EF4-FFF2-40B4-BE49-F238E27FC236}">
                <a16:creationId xmlns:a16="http://schemas.microsoft.com/office/drawing/2014/main" id="{A7F12A98-D074-43B1-A50C-7422E90BABDD}"/>
              </a:ext>
            </a:extLst>
          </p:cNvPr>
          <p:cNvSpPr/>
          <p:nvPr/>
        </p:nvSpPr>
        <p:spPr>
          <a:xfrm>
            <a:off x="4810061" y="1870625"/>
            <a:ext cx="2119271" cy="5769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400" dirty="0"/>
              <a:t>Zorlama</a:t>
            </a:r>
          </a:p>
        </p:txBody>
      </p:sp>
      <p:sp>
        <p:nvSpPr>
          <p:cNvPr id="13" name="Rectangle: Rounded Corners 12">
            <a:extLst>
              <a:ext uri="{FF2B5EF4-FFF2-40B4-BE49-F238E27FC236}">
                <a16:creationId xmlns:a16="http://schemas.microsoft.com/office/drawing/2014/main" id="{CDBF0399-1058-4AD5-B711-7C87C3DE9E27}"/>
              </a:ext>
            </a:extLst>
          </p:cNvPr>
          <p:cNvSpPr/>
          <p:nvPr/>
        </p:nvSpPr>
        <p:spPr>
          <a:xfrm>
            <a:off x="9827560" y="1934221"/>
            <a:ext cx="2057555" cy="52029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400" dirty="0"/>
              <a:t>İstismar</a:t>
            </a:r>
          </a:p>
        </p:txBody>
      </p:sp>
      <p:sp>
        <p:nvSpPr>
          <p:cNvPr id="14" name="Rectangle: Rounded Corners 13">
            <a:extLst>
              <a:ext uri="{FF2B5EF4-FFF2-40B4-BE49-F238E27FC236}">
                <a16:creationId xmlns:a16="http://schemas.microsoft.com/office/drawing/2014/main" id="{61FBA0FC-71E8-4B28-9884-DA8A9E6C1434}"/>
              </a:ext>
            </a:extLst>
          </p:cNvPr>
          <p:cNvSpPr/>
          <p:nvPr/>
        </p:nvSpPr>
        <p:spPr>
          <a:xfrm>
            <a:off x="577465" y="2550818"/>
            <a:ext cx="1440771" cy="8617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Hareket – Bir yerden başka bir yere götürme  </a:t>
            </a:r>
          </a:p>
        </p:txBody>
      </p:sp>
      <p:sp>
        <p:nvSpPr>
          <p:cNvPr id="16" name="Rectangle: Rounded Corners 15">
            <a:extLst>
              <a:ext uri="{FF2B5EF4-FFF2-40B4-BE49-F238E27FC236}">
                <a16:creationId xmlns:a16="http://schemas.microsoft.com/office/drawing/2014/main" id="{792B9095-3976-4568-A102-B40C87BF2E99}"/>
              </a:ext>
            </a:extLst>
          </p:cNvPr>
          <p:cNvSpPr/>
          <p:nvPr/>
        </p:nvSpPr>
        <p:spPr>
          <a:xfrm>
            <a:off x="689945" y="3502693"/>
            <a:ext cx="1224798" cy="7651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Sevk etme, barındırma</a:t>
            </a:r>
          </a:p>
        </p:txBody>
      </p:sp>
      <p:sp>
        <p:nvSpPr>
          <p:cNvPr id="17" name="Rectangle: Rounded Corners 16">
            <a:extLst>
              <a:ext uri="{FF2B5EF4-FFF2-40B4-BE49-F238E27FC236}">
                <a16:creationId xmlns:a16="http://schemas.microsoft.com/office/drawing/2014/main" id="{96C3EA04-E4AE-4223-A1C6-D2BF21D9629F}"/>
              </a:ext>
            </a:extLst>
          </p:cNvPr>
          <p:cNvSpPr/>
          <p:nvPr/>
        </p:nvSpPr>
        <p:spPr>
          <a:xfrm>
            <a:off x="5282258" y="2540120"/>
            <a:ext cx="1161533" cy="4520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Rızasını elde etme</a:t>
            </a:r>
          </a:p>
        </p:txBody>
      </p:sp>
      <p:sp>
        <p:nvSpPr>
          <p:cNvPr id="18" name="Rectangle: Rounded Corners 17">
            <a:extLst>
              <a:ext uri="{FF2B5EF4-FFF2-40B4-BE49-F238E27FC236}">
                <a16:creationId xmlns:a16="http://schemas.microsoft.com/office/drawing/2014/main" id="{CB2E824E-0066-4BBD-AADA-B82F05495BE8}"/>
              </a:ext>
            </a:extLst>
          </p:cNvPr>
          <p:cNvSpPr/>
          <p:nvPr/>
        </p:nvSpPr>
        <p:spPr>
          <a:xfrm>
            <a:off x="5239726" y="3041092"/>
            <a:ext cx="1252106" cy="5098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Borç ödeme / finansal getiri</a:t>
            </a:r>
          </a:p>
        </p:txBody>
      </p:sp>
      <p:sp>
        <p:nvSpPr>
          <p:cNvPr id="19" name="Rectangle: Rounded Corners 18">
            <a:extLst>
              <a:ext uri="{FF2B5EF4-FFF2-40B4-BE49-F238E27FC236}">
                <a16:creationId xmlns:a16="http://schemas.microsoft.com/office/drawing/2014/main" id="{22363586-4536-40A6-9167-F5BB843FE284}"/>
              </a:ext>
            </a:extLst>
          </p:cNvPr>
          <p:cNvSpPr/>
          <p:nvPr/>
        </p:nvSpPr>
        <p:spPr>
          <a:xfrm>
            <a:off x="5283389" y="3600458"/>
            <a:ext cx="1161533" cy="4520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Statüsünü koruma</a:t>
            </a:r>
          </a:p>
        </p:txBody>
      </p:sp>
      <p:sp>
        <p:nvSpPr>
          <p:cNvPr id="20" name="Rectangle: Rounded Corners 19">
            <a:extLst>
              <a:ext uri="{FF2B5EF4-FFF2-40B4-BE49-F238E27FC236}">
                <a16:creationId xmlns:a16="http://schemas.microsoft.com/office/drawing/2014/main" id="{37E84BB5-D210-4D6B-ADF7-688B0AD79344}"/>
              </a:ext>
            </a:extLst>
          </p:cNvPr>
          <p:cNvSpPr/>
          <p:nvPr/>
        </p:nvSpPr>
        <p:spPr>
          <a:xfrm>
            <a:off x="5347984" y="5691134"/>
            <a:ext cx="1022156" cy="4259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Vatandaşlık almak</a:t>
            </a:r>
          </a:p>
        </p:txBody>
      </p:sp>
      <p:sp>
        <p:nvSpPr>
          <p:cNvPr id="21" name="Rectangle: Rounded Corners 20">
            <a:extLst>
              <a:ext uri="{FF2B5EF4-FFF2-40B4-BE49-F238E27FC236}">
                <a16:creationId xmlns:a16="http://schemas.microsoft.com/office/drawing/2014/main" id="{A4BEA792-DF56-4EE8-997F-D2774BB64922}"/>
              </a:ext>
            </a:extLst>
          </p:cNvPr>
          <p:cNvSpPr/>
          <p:nvPr/>
        </p:nvSpPr>
        <p:spPr>
          <a:xfrm>
            <a:off x="5309372" y="5174145"/>
            <a:ext cx="1105147" cy="4737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Siyasi sebepler</a:t>
            </a:r>
          </a:p>
        </p:txBody>
      </p:sp>
      <p:sp>
        <p:nvSpPr>
          <p:cNvPr id="22" name="Rectangle: Rounded Corners 21">
            <a:extLst>
              <a:ext uri="{FF2B5EF4-FFF2-40B4-BE49-F238E27FC236}">
                <a16:creationId xmlns:a16="http://schemas.microsoft.com/office/drawing/2014/main" id="{EA2C3B4E-2EDE-4A3D-B2B3-7D21BDB4D144}"/>
              </a:ext>
            </a:extLst>
          </p:cNvPr>
          <p:cNvSpPr/>
          <p:nvPr/>
        </p:nvSpPr>
        <p:spPr>
          <a:xfrm>
            <a:off x="5266298" y="4630996"/>
            <a:ext cx="1170030" cy="4994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Aile geleneklerini</a:t>
            </a:r>
          </a:p>
          <a:p>
            <a:pPr algn="ctr"/>
            <a:r>
              <a:rPr lang="tr-TR" sz="1200" dirty="0"/>
              <a:t>sağlamak</a:t>
            </a:r>
          </a:p>
        </p:txBody>
      </p:sp>
      <p:sp>
        <p:nvSpPr>
          <p:cNvPr id="23" name="Rectangle: Rounded Corners 22">
            <a:extLst>
              <a:ext uri="{FF2B5EF4-FFF2-40B4-BE49-F238E27FC236}">
                <a16:creationId xmlns:a16="http://schemas.microsoft.com/office/drawing/2014/main" id="{6BA7AC98-0066-4746-92DB-FE7FF5A31083}"/>
              </a:ext>
            </a:extLst>
          </p:cNvPr>
          <p:cNvSpPr/>
          <p:nvPr/>
        </p:nvSpPr>
        <p:spPr>
          <a:xfrm>
            <a:off x="5233549" y="4083085"/>
            <a:ext cx="1257547" cy="4994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Dini ve kültürel inançlar</a:t>
            </a:r>
          </a:p>
        </p:txBody>
      </p:sp>
      <p:sp>
        <p:nvSpPr>
          <p:cNvPr id="24" name="Rectangle: Rounded Corners 23">
            <a:extLst>
              <a:ext uri="{FF2B5EF4-FFF2-40B4-BE49-F238E27FC236}">
                <a16:creationId xmlns:a16="http://schemas.microsoft.com/office/drawing/2014/main" id="{6103EA51-1DA5-462A-BB2A-2B34490D1F01}"/>
              </a:ext>
            </a:extLst>
          </p:cNvPr>
          <p:cNvSpPr/>
          <p:nvPr/>
        </p:nvSpPr>
        <p:spPr>
          <a:xfrm>
            <a:off x="10381225" y="2627687"/>
            <a:ext cx="1252106" cy="5098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Bireyin üzerinde kontrol olması</a:t>
            </a:r>
          </a:p>
        </p:txBody>
      </p:sp>
      <p:sp>
        <p:nvSpPr>
          <p:cNvPr id="25" name="Rectangle: Rounded Corners 24">
            <a:extLst>
              <a:ext uri="{FF2B5EF4-FFF2-40B4-BE49-F238E27FC236}">
                <a16:creationId xmlns:a16="http://schemas.microsoft.com/office/drawing/2014/main" id="{D805EA67-2A9F-471A-BE1E-1D1B24A8F320}"/>
              </a:ext>
            </a:extLst>
          </p:cNvPr>
          <p:cNvSpPr/>
          <p:nvPr/>
        </p:nvSpPr>
        <p:spPr>
          <a:xfrm>
            <a:off x="10409800" y="3176653"/>
            <a:ext cx="1252106" cy="5098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Cinsel istismar</a:t>
            </a:r>
          </a:p>
        </p:txBody>
      </p:sp>
      <p:sp>
        <p:nvSpPr>
          <p:cNvPr id="26" name="Rectangle: Rounded Corners 25">
            <a:extLst>
              <a:ext uri="{FF2B5EF4-FFF2-40B4-BE49-F238E27FC236}">
                <a16:creationId xmlns:a16="http://schemas.microsoft.com/office/drawing/2014/main" id="{B724134D-F864-4CED-BFCF-87407ED2FB68}"/>
              </a:ext>
            </a:extLst>
          </p:cNvPr>
          <p:cNvSpPr/>
          <p:nvPr/>
        </p:nvSpPr>
        <p:spPr>
          <a:xfrm>
            <a:off x="10400275" y="3731801"/>
            <a:ext cx="1252106" cy="5098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Kölelik/zorla çalıştırma</a:t>
            </a:r>
          </a:p>
        </p:txBody>
      </p:sp>
      <p:sp>
        <p:nvSpPr>
          <p:cNvPr id="27" name="Rectangle: Rounded Corners 26">
            <a:extLst>
              <a:ext uri="{FF2B5EF4-FFF2-40B4-BE49-F238E27FC236}">
                <a16:creationId xmlns:a16="http://schemas.microsoft.com/office/drawing/2014/main" id="{FF9410C2-1004-44B3-A561-AEA01656BAB7}"/>
              </a:ext>
            </a:extLst>
          </p:cNvPr>
          <p:cNvSpPr/>
          <p:nvPr/>
        </p:nvSpPr>
        <p:spPr>
          <a:xfrm>
            <a:off x="10409800" y="4277424"/>
            <a:ext cx="1252106" cy="5098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200" dirty="0"/>
              <a:t>Duygusal</a:t>
            </a:r>
          </a:p>
        </p:txBody>
      </p:sp>
    </p:spTree>
    <p:extLst>
      <p:ext uri="{BB962C8B-B14F-4D97-AF65-F5344CB8AC3E}">
        <p14:creationId xmlns:p14="http://schemas.microsoft.com/office/powerpoint/2010/main" val="428858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auto">
          <a:xfrm>
            <a:off x="6219825" y="15763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GB" altLang="en-US" sz="1800">
              <a:solidFill>
                <a:srgbClr val="002060"/>
              </a:solidFill>
              <a:latin typeface="Arial" panose="020B0604020202020204" pitchFamily="34" charset="0"/>
            </a:endParaRPr>
          </a:p>
        </p:txBody>
      </p:sp>
      <p:sp>
        <p:nvSpPr>
          <p:cNvPr id="5123" name="Text Box 9"/>
          <p:cNvSpPr txBox="1">
            <a:spLocks noChangeArrowheads="1"/>
          </p:cNvSpPr>
          <p:nvPr/>
        </p:nvSpPr>
        <p:spPr bwMode="auto">
          <a:xfrm>
            <a:off x="4587876" y="260350"/>
            <a:ext cx="4244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tr-TR" altLang="en-US" b="1" dirty="0">
                <a:solidFill>
                  <a:srgbClr val="002060"/>
                </a:solidFill>
              </a:rPr>
              <a:t>İNSAN TİCARETİ NEDİR?</a:t>
            </a:r>
            <a:endParaRPr lang="en-US" altLang="en-US" b="1" dirty="0">
              <a:solidFill>
                <a:srgbClr val="002060"/>
              </a:solidFill>
            </a:endParaRPr>
          </a:p>
        </p:txBody>
      </p:sp>
      <p:sp>
        <p:nvSpPr>
          <p:cNvPr id="5125" name="Rectangle 17"/>
          <p:cNvSpPr>
            <a:spLocks noChangeArrowheads="1"/>
          </p:cNvSpPr>
          <p:nvPr/>
        </p:nvSpPr>
        <p:spPr bwMode="auto">
          <a:xfrm>
            <a:off x="1881982" y="2816162"/>
            <a:ext cx="86756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a:spcBef>
                <a:spcPct val="0"/>
              </a:spcBef>
              <a:buFontTx/>
              <a:buNone/>
              <a:defRPr/>
            </a:pPr>
            <a:r>
              <a:rPr lang="tr-TR" altLang="en-US" sz="2000" b="1" dirty="0">
                <a:solidFill>
                  <a:srgbClr val="002060"/>
                </a:solidFill>
                <a:latin typeface="+mn-lt"/>
              </a:rPr>
              <a:t>İnsan ticareti bir suistimaldir. Ağır bir suçtur ve toplumdaki savunmasız ve hassas grupları istismar eden modern bir kölelik şeklidir. İnsanların kendi ülkelerinden veya evlerinden kandırılarak, zorlanarak veya başka şekillerde ayrılmaları ve ciddi ölçüde istismar edilmeleridir. </a:t>
            </a:r>
          </a:p>
        </p:txBody>
      </p:sp>
    </p:spTree>
    <p:extLst>
      <p:ext uri="{BB962C8B-B14F-4D97-AF65-F5344CB8AC3E}">
        <p14:creationId xmlns:p14="http://schemas.microsoft.com/office/powerpoint/2010/main" val="4198288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20C811C-970D-4649-B2CA-F29A367154E8}"/>
              </a:ext>
            </a:extLst>
          </p:cNvPr>
          <p:cNvGraphicFramePr>
            <a:graphicFrameLocks noGrp="1"/>
          </p:cNvGraphicFramePr>
          <p:nvPr>
            <p:ph idx="4294967295"/>
            <p:extLst>
              <p:ext uri="{D42A27DB-BD31-4B8C-83A1-F6EECF244321}">
                <p14:modId xmlns:p14="http://schemas.microsoft.com/office/powerpoint/2010/main" val="589576280"/>
              </p:ext>
            </p:extLst>
          </p:nvPr>
        </p:nvGraphicFramePr>
        <p:xfrm>
          <a:off x="854814" y="1187451"/>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Unvan 1">
            <a:extLst>
              <a:ext uri="{FF2B5EF4-FFF2-40B4-BE49-F238E27FC236}">
                <a16:creationId xmlns:a16="http://schemas.microsoft.com/office/drawing/2014/main" id="{CF4BD88A-BFF9-4B04-9114-9573B79558C2}"/>
              </a:ext>
            </a:extLst>
          </p:cNvPr>
          <p:cNvSpPr>
            <a:spLocks noGrp="1"/>
          </p:cNvSpPr>
          <p:nvPr>
            <p:ph type="ctrTitle" idx="4294967295"/>
          </p:nvPr>
        </p:nvSpPr>
        <p:spPr>
          <a:xfrm>
            <a:off x="1325779" y="-282574"/>
            <a:ext cx="10363200" cy="1470025"/>
          </a:xfrm>
        </p:spPr>
        <p:txBody>
          <a:bodyPr>
            <a:normAutofit/>
          </a:bodyPr>
          <a:lstStyle/>
          <a:p>
            <a:pPr algn="ctr"/>
            <a:r>
              <a:rPr lang="tr-TR" dirty="0">
                <a:solidFill>
                  <a:srgbClr val="002060"/>
                </a:solidFill>
              </a:rPr>
              <a:t>Zorla Evlilik</a:t>
            </a:r>
          </a:p>
        </p:txBody>
      </p:sp>
    </p:spTree>
    <p:extLst>
      <p:ext uri="{BB962C8B-B14F-4D97-AF65-F5344CB8AC3E}">
        <p14:creationId xmlns:p14="http://schemas.microsoft.com/office/powerpoint/2010/main" val="382592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idx="4294967295"/>
          </p:nvPr>
        </p:nvSpPr>
        <p:spPr>
          <a:xfrm>
            <a:off x="0" y="939580"/>
            <a:ext cx="12192000" cy="1442114"/>
          </a:xfrm>
        </p:spPr>
        <p:txBody>
          <a:bodyPr>
            <a:normAutofit/>
          </a:bodyPr>
          <a:lstStyle/>
          <a:p>
            <a:pPr algn="l"/>
            <a:r>
              <a:rPr lang="tr-TR" sz="3200" u="sng" dirty="0">
                <a:solidFill>
                  <a:srgbClr val="002060"/>
                </a:solidFill>
              </a:rPr>
              <a:t>İhbar etmeme nedenleri </a:t>
            </a:r>
          </a:p>
        </p:txBody>
      </p:sp>
      <p:sp>
        <p:nvSpPr>
          <p:cNvPr id="3" name="İçerik Yer Tutucusu 2"/>
          <p:cNvSpPr>
            <a:spLocks noGrp="1"/>
          </p:cNvSpPr>
          <p:nvPr>
            <p:ph type="subTitle" idx="4294967295"/>
          </p:nvPr>
        </p:nvSpPr>
        <p:spPr>
          <a:xfrm>
            <a:off x="0" y="2163725"/>
            <a:ext cx="12192000" cy="4109483"/>
          </a:xfrm>
        </p:spPr>
        <p:txBody>
          <a:bodyPr>
            <a:normAutofit fontScale="70000" lnSpcReduction="20000"/>
          </a:bodyPr>
          <a:lstStyle/>
          <a:p>
            <a:r>
              <a:rPr lang="tr-TR" dirty="0">
                <a:solidFill>
                  <a:srgbClr val="002060"/>
                </a:solidFill>
              </a:rPr>
              <a:t>Ülkede yeni olmak ve kendini soyutlanmış hissetmek</a:t>
            </a:r>
            <a:r>
              <a:rPr lang="en-US" dirty="0">
                <a:solidFill>
                  <a:srgbClr val="002060"/>
                </a:solidFill>
              </a:rPr>
              <a:t>; </a:t>
            </a:r>
            <a:endParaRPr lang="tr-TR" dirty="0">
              <a:solidFill>
                <a:srgbClr val="002060"/>
              </a:solidFill>
            </a:endParaRPr>
          </a:p>
          <a:p>
            <a:r>
              <a:rPr lang="tr-TR" dirty="0">
                <a:solidFill>
                  <a:srgbClr val="002060"/>
                </a:solidFill>
              </a:rPr>
              <a:t>Yeni geldiği ülkede statüsünü kaybetme korkusu</a:t>
            </a:r>
            <a:r>
              <a:rPr lang="en-US" dirty="0">
                <a:solidFill>
                  <a:srgbClr val="002060"/>
                </a:solidFill>
              </a:rPr>
              <a:t>; </a:t>
            </a:r>
            <a:endParaRPr lang="tr-TR" dirty="0">
              <a:solidFill>
                <a:srgbClr val="002060"/>
              </a:solidFill>
            </a:endParaRPr>
          </a:p>
          <a:p>
            <a:r>
              <a:rPr lang="tr-TR" dirty="0">
                <a:solidFill>
                  <a:srgbClr val="002060"/>
                </a:solidFill>
              </a:rPr>
              <a:t>Ailesine, eşine ve/veya eşinin ailesine maddi açıdan bağımlı olma</a:t>
            </a:r>
            <a:r>
              <a:rPr lang="en-US" dirty="0">
                <a:solidFill>
                  <a:srgbClr val="002060"/>
                </a:solidFill>
              </a:rPr>
              <a:t>; </a:t>
            </a:r>
            <a:endParaRPr lang="tr-TR" dirty="0">
              <a:solidFill>
                <a:srgbClr val="002060"/>
              </a:solidFill>
            </a:endParaRPr>
          </a:p>
          <a:p>
            <a:r>
              <a:rPr lang="tr-TR" dirty="0">
                <a:solidFill>
                  <a:srgbClr val="002060"/>
                </a:solidFill>
              </a:rPr>
              <a:t>Çocuğunun velayetini kaybetme korkusu</a:t>
            </a:r>
            <a:r>
              <a:rPr lang="en-US" dirty="0">
                <a:solidFill>
                  <a:srgbClr val="002060"/>
                </a:solidFill>
              </a:rPr>
              <a:t>; </a:t>
            </a:r>
            <a:endParaRPr lang="tr-TR" dirty="0">
              <a:solidFill>
                <a:srgbClr val="002060"/>
              </a:solidFill>
            </a:endParaRPr>
          </a:p>
          <a:p>
            <a:r>
              <a:rPr lang="tr-TR" dirty="0">
                <a:solidFill>
                  <a:srgbClr val="002060"/>
                </a:solidFill>
              </a:rPr>
              <a:t>Dil engeli</a:t>
            </a:r>
            <a:r>
              <a:rPr lang="en-US" dirty="0">
                <a:solidFill>
                  <a:srgbClr val="002060"/>
                </a:solidFill>
              </a:rPr>
              <a:t>; </a:t>
            </a:r>
            <a:endParaRPr lang="tr-TR" dirty="0">
              <a:solidFill>
                <a:srgbClr val="002060"/>
              </a:solidFill>
            </a:endParaRPr>
          </a:p>
          <a:p>
            <a:r>
              <a:rPr lang="tr-TR" dirty="0">
                <a:solidFill>
                  <a:srgbClr val="002060"/>
                </a:solidFill>
              </a:rPr>
              <a:t>Güvenli kalacak bir yer bulamama korkusu</a:t>
            </a:r>
            <a:r>
              <a:rPr lang="en-US" dirty="0">
                <a:solidFill>
                  <a:srgbClr val="002060"/>
                </a:solidFill>
              </a:rPr>
              <a:t>; </a:t>
            </a:r>
            <a:endParaRPr lang="tr-TR" dirty="0">
              <a:solidFill>
                <a:srgbClr val="002060"/>
              </a:solidFill>
            </a:endParaRPr>
          </a:p>
          <a:p>
            <a:r>
              <a:rPr lang="tr-TR" dirty="0">
                <a:solidFill>
                  <a:srgbClr val="002060"/>
                </a:solidFill>
              </a:rPr>
              <a:t>Toplum, aile ve/veya yakın çevre baskısı</a:t>
            </a:r>
            <a:r>
              <a:rPr lang="en-US" dirty="0">
                <a:solidFill>
                  <a:srgbClr val="002060"/>
                </a:solidFill>
              </a:rPr>
              <a:t>; </a:t>
            </a:r>
            <a:endParaRPr lang="tr-TR" dirty="0">
              <a:solidFill>
                <a:srgbClr val="002060"/>
              </a:solidFill>
            </a:endParaRPr>
          </a:p>
          <a:p>
            <a:r>
              <a:rPr lang="tr-TR" dirty="0">
                <a:solidFill>
                  <a:srgbClr val="002060"/>
                </a:solidFill>
              </a:rPr>
              <a:t>Suçluluk duygusu ve/veya zorla yapılan evliliği koruma yükümlülüğü</a:t>
            </a:r>
            <a:r>
              <a:rPr lang="en-US" dirty="0">
                <a:solidFill>
                  <a:srgbClr val="002060"/>
                </a:solidFill>
              </a:rPr>
              <a:t>;. </a:t>
            </a:r>
            <a:endParaRPr lang="tr-TR" dirty="0">
              <a:solidFill>
                <a:srgbClr val="002060"/>
              </a:solidFill>
            </a:endParaRPr>
          </a:p>
          <a:p>
            <a:r>
              <a:rPr lang="tr-TR" dirty="0">
                <a:solidFill>
                  <a:srgbClr val="002060"/>
                </a:solidFill>
              </a:rPr>
              <a:t>Evlilik sonucu üstlenilen borç veya kültürel mütekabiliyet algıları – “evlilik yoluyla borç ödeme”</a:t>
            </a:r>
            <a:r>
              <a:rPr lang="en-US" dirty="0">
                <a:solidFill>
                  <a:srgbClr val="002060"/>
                </a:solidFill>
              </a:rPr>
              <a:t>; </a:t>
            </a:r>
            <a:endParaRPr lang="tr-TR" dirty="0">
              <a:solidFill>
                <a:srgbClr val="002060"/>
              </a:solidFill>
            </a:endParaRPr>
          </a:p>
          <a:p>
            <a:r>
              <a:rPr lang="tr-TR" dirty="0" err="1">
                <a:solidFill>
                  <a:srgbClr val="002060"/>
                </a:solidFill>
              </a:rPr>
              <a:t>Farkındalık</a:t>
            </a:r>
            <a:r>
              <a:rPr lang="tr-TR" dirty="0">
                <a:solidFill>
                  <a:srgbClr val="002060"/>
                </a:solidFill>
              </a:rPr>
              <a:t> eksikliği ve sistem ve hakları hakkında yanlış bilgiye sahip olma</a:t>
            </a:r>
            <a:r>
              <a:rPr lang="en-US" dirty="0">
                <a:solidFill>
                  <a:srgbClr val="002060"/>
                </a:solidFill>
              </a:rPr>
              <a:t>.</a:t>
            </a:r>
            <a:endParaRPr lang="tr-TR" dirty="0">
              <a:solidFill>
                <a:srgbClr val="002060"/>
              </a:solidFill>
            </a:endParaRPr>
          </a:p>
          <a:p>
            <a:endParaRPr lang="tr-TR" dirty="0">
              <a:solidFill>
                <a:srgbClr val="002060"/>
              </a:solidFill>
            </a:endParaRPr>
          </a:p>
          <a:p>
            <a:endParaRPr lang="tr-TR" dirty="0">
              <a:solidFill>
                <a:srgbClr val="002060"/>
              </a:solidFill>
            </a:endParaRPr>
          </a:p>
        </p:txBody>
      </p:sp>
      <p:sp>
        <p:nvSpPr>
          <p:cNvPr id="4" name="Unvan 1">
            <a:extLst>
              <a:ext uri="{FF2B5EF4-FFF2-40B4-BE49-F238E27FC236}">
                <a16:creationId xmlns:a16="http://schemas.microsoft.com/office/drawing/2014/main" id="{C74FEE2D-8BFE-4587-8AB9-F3770D567348}"/>
              </a:ext>
            </a:extLst>
          </p:cNvPr>
          <p:cNvSpPr txBox="1">
            <a:spLocks/>
          </p:cNvSpPr>
          <p:nvPr/>
        </p:nvSpPr>
        <p:spPr>
          <a:xfrm>
            <a:off x="838200" y="-138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Zorla Evlilik</a:t>
            </a:r>
          </a:p>
        </p:txBody>
      </p:sp>
    </p:spTree>
    <p:extLst>
      <p:ext uri="{BB962C8B-B14F-4D97-AF65-F5344CB8AC3E}">
        <p14:creationId xmlns:p14="http://schemas.microsoft.com/office/powerpoint/2010/main" val="853167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B20121BD-0E57-48D4-9412-88E48463E594}"/>
              </a:ext>
            </a:extLst>
          </p:cNvPr>
          <p:cNvSpPr txBox="1">
            <a:spLocks/>
          </p:cNvSpPr>
          <p:nvPr/>
        </p:nvSpPr>
        <p:spPr>
          <a:xfrm>
            <a:off x="14983" y="1116160"/>
            <a:ext cx="12192000" cy="519586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tr-TR" sz="2400" dirty="0">
                <a:solidFill>
                  <a:srgbClr val="002060"/>
                </a:solidFill>
              </a:rPr>
              <a:t>Palermo protokolüne göre, çocuk ticareti istismar amacıyla çocukların temin edilmesi, bir yerden bir yere taşınması, aktarılması, barındırılması veya alınmasıdır. Bu durum çocuğun sahip olduğu hakların ve esenliğinin ihlalidir ve çocuğu tam potansiyeline ulaşmasını sağlayacak fırsatlardan mahrum eder. </a:t>
            </a:r>
          </a:p>
          <a:p>
            <a:pPr algn="just"/>
            <a:endParaRPr lang="tr-TR" sz="2400" dirty="0">
              <a:solidFill>
                <a:srgbClr val="002060"/>
              </a:solidFill>
            </a:endParaRPr>
          </a:p>
          <a:p>
            <a:pPr algn="just"/>
            <a:r>
              <a:rPr lang="tr-TR" sz="2400" dirty="0">
                <a:solidFill>
                  <a:srgbClr val="002060"/>
                </a:solidFill>
              </a:rPr>
              <a:t>Uluslararası Çalışma Örgütü’nün yakın zamanda yayımladığı 2016 yılı tahminlerine göre, yaşları 5-17 olan ve çocuk işçi olarak çalıştırılan 152 milyon çocuk vardır. Bu çocukların içinde 73 milyonu niteliği gereği çocuğun sağlık, güvenlik ve ahlaki gelişimi üzerinde olumsuz etkide bulunabilecek tehlikeli işlerde çalıştırılmaktadır. </a:t>
            </a:r>
          </a:p>
          <a:p>
            <a:pPr marL="0" indent="0" algn="just">
              <a:buNone/>
            </a:pPr>
            <a:endParaRPr lang="tr-TR" dirty="0">
              <a:solidFill>
                <a:srgbClr val="002060"/>
              </a:solidFill>
            </a:endParaRPr>
          </a:p>
          <a:p>
            <a:pPr marL="0" indent="0" algn="just">
              <a:buNone/>
            </a:pPr>
            <a:r>
              <a:rPr lang="tr-TR" sz="2200" dirty="0">
                <a:solidFill>
                  <a:srgbClr val="002060"/>
                </a:solidFill>
              </a:rPr>
              <a:t>Çocuk ticaretinin amaçları:</a:t>
            </a:r>
          </a:p>
          <a:p>
            <a:pPr marL="0" indent="0" algn="just">
              <a:buNone/>
            </a:pPr>
            <a:endParaRPr lang="tr-TR" sz="2200" dirty="0">
              <a:solidFill>
                <a:srgbClr val="002060"/>
              </a:solidFill>
            </a:endParaRPr>
          </a:p>
          <a:p>
            <a:pPr algn="just"/>
            <a:r>
              <a:rPr lang="tr-TR" sz="2200" dirty="0">
                <a:solidFill>
                  <a:srgbClr val="002060"/>
                </a:solidFill>
              </a:rPr>
              <a:t>Çocuğun cinsel istismarı</a:t>
            </a:r>
            <a:endParaRPr lang="en-US" sz="2200" dirty="0">
              <a:solidFill>
                <a:srgbClr val="002060"/>
              </a:solidFill>
            </a:endParaRPr>
          </a:p>
          <a:p>
            <a:pPr algn="just"/>
            <a:r>
              <a:rPr lang="tr-TR" sz="2200" dirty="0">
                <a:solidFill>
                  <a:srgbClr val="002060"/>
                </a:solidFill>
              </a:rPr>
              <a:t>Dolandırıcılıktan fayda sağlama</a:t>
            </a:r>
            <a:endParaRPr lang="en-US" sz="2200" dirty="0">
              <a:solidFill>
                <a:srgbClr val="002060"/>
              </a:solidFill>
            </a:endParaRPr>
          </a:p>
          <a:p>
            <a:pPr algn="just"/>
            <a:r>
              <a:rPr lang="tr-TR" sz="2200" dirty="0">
                <a:solidFill>
                  <a:srgbClr val="002060"/>
                </a:solidFill>
              </a:rPr>
              <a:t>Zorla evlendirme</a:t>
            </a:r>
            <a:endParaRPr lang="en-US" sz="2200" dirty="0">
              <a:solidFill>
                <a:srgbClr val="002060"/>
              </a:solidFill>
            </a:endParaRPr>
          </a:p>
          <a:p>
            <a:pPr algn="just"/>
            <a:r>
              <a:rPr lang="tr-TR" sz="2200" dirty="0">
                <a:solidFill>
                  <a:srgbClr val="002060"/>
                </a:solidFill>
              </a:rPr>
              <a:t>Temizlik, çocuk bakımı ve yemek gibi ev hizmetleri</a:t>
            </a:r>
            <a:endParaRPr lang="en-US" sz="2200" dirty="0">
              <a:solidFill>
                <a:srgbClr val="002060"/>
              </a:solidFill>
            </a:endParaRPr>
          </a:p>
          <a:p>
            <a:pPr algn="just"/>
            <a:r>
              <a:rPr lang="tr-TR" sz="2200" dirty="0">
                <a:solidFill>
                  <a:srgbClr val="002060"/>
                </a:solidFill>
              </a:rPr>
              <a:t>Fabrika veya tarımda zorla çalıştırma</a:t>
            </a:r>
            <a:endParaRPr lang="en-US" sz="2200" dirty="0">
              <a:solidFill>
                <a:srgbClr val="002060"/>
              </a:solidFill>
            </a:endParaRPr>
          </a:p>
          <a:p>
            <a:pPr algn="just"/>
            <a:r>
              <a:rPr lang="tr-TR" sz="2200" dirty="0">
                <a:solidFill>
                  <a:srgbClr val="002060"/>
                </a:solidFill>
              </a:rPr>
              <a:t>Yankesicilik, dilendirme, uyuşturucu taşıtma, haşhaş çiftliklerinde çalıştırma, korsan DVD sattırma ve çanta hırsızlığı gibi suç faaliyetleri. </a:t>
            </a:r>
          </a:p>
        </p:txBody>
      </p:sp>
      <p:sp>
        <p:nvSpPr>
          <p:cNvPr id="3" name="Unvan 1">
            <a:extLst>
              <a:ext uri="{FF2B5EF4-FFF2-40B4-BE49-F238E27FC236}">
                <a16:creationId xmlns:a16="http://schemas.microsoft.com/office/drawing/2014/main" id="{EA2422B5-08BA-42FF-9077-C69049DFC29D}"/>
              </a:ext>
            </a:extLst>
          </p:cNvPr>
          <p:cNvSpPr txBox="1">
            <a:spLocks/>
          </p:cNvSpPr>
          <p:nvPr/>
        </p:nvSpPr>
        <p:spPr>
          <a:xfrm>
            <a:off x="1744651" y="-146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Çocuk Ticareti ve İstismar Türleri</a:t>
            </a:r>
          </a:p>
        </p:txBody>
      </p:sp>
    </p:spTree>
    <p:extLst>
      <p:ext uri="{BB962C8B-B14F-4D97-AF65-F5344CB8AC3E}">
        <p14:creationId xmlns:p14="http://schemas.microsoft.com/office/powerpoint/2010/main" val="2634096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2">
            <a:extLst>
              <a:ext uri="{FF2B5EF4-FFF2-40B4-BE49-F238E27FC236}">
                <a16:creationId xmlns:a16="http://schemas.microsoft.com/office/drawing/2014/main" id="{E147B752-60A8-4C8A-8F6C-B0B9D64A95B9}"/>
              </a:ext>
            </a:extLst>
          </p:cNvPr>
          <p:cNvSpPr txBox="1">
            <a:spLocks/>
          </p:cNvSpPr>
          <p:nvPr/>
        </p:nvSpPr>
        <p:spPr>
          <a:xfrm>
            <a:off x="14983" y="1116160"/>
            <a:ext cx="12192000" cy="51958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endParaRPr lang="tr-TR" sz="2200" dirty="0">
              <a:solidFill>
                <a:srgbClr val="002060"/>
              </a:solidFill>
            </a:endParaRPr>
          </a:p>
        </p:txBody>
      </p:sp>
      <p:sp>
        <p:nvSpPr>
          <p:cNvPr id="9" name="İçerik Yer Tutucusu 2">
            <a:extLst>
              <a:ext uri="{FF2B5EF4-FFF2-40B4-BE49-F238E27FC236}">
                <a16:creationId xmlns:a16="http://schemas.microsoft.com/office/drawing/2014/main" id="{F63919FF-8121-4D45-B189-ACE12804539B}"/>
              </a:ext>
            </a:extLst>
          </p:cNvPr>
          <p:cNvSpPr txBox="1">
            <a:spLocks/>
          </p:cNvSpPr>
          <p:nvPr/>
        </p:nvSpPr>
        <p:spPr>
          <a:xfrm>
            <a:off x="16461" y="966719"/>
            <a:ext cx="12192000" cy="53453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sz="2000" u="sng" dirty="0">
                <a:solidFill>
                  <a:srgbClr val="002060"/>
                </a:solidFill>
              </a:rPr>
              <a:t>Yoksulluk</a:t>
            </a:r>
            <a:endParaRPr lang="en-US" u="sng" dirty="0">
              <a:solidFill>
                <a:srgbClr val="002060"/>
              </a:solidFill>
            </a:endParaRPr>
          </a:p>
          <a:p>
            <a:pPr algn="just"/>
            <a:r>
              <a:rPr lang="tr-TR" sz="1400" dirty="0">
                <a:solidFill>
                  <a:srgbClr val="002060"/>
                </a:solidFill>
              </a:rPr>
              <a:t>Yoksulluk çocuk ticaretinin ana sebeplerinden birisidir. Yoksul ailelerin tek çaresi çocuklarını tacirlerin eline terk etmektir. Yoksulluk ayrıca sokak çocukları ve yetimlerin sayısında da büyük bir artışa sebep olmaktadır.  Hassas durumda ve kendisini korumak zorunda kalan bu çocuklar kendilerine başka bir ülkede daha iyi yaşam ve çalışma koşulları vaat eden tacirler için uygun mağdurlar haline gelmektedir.</a:t>
            </a:r>
          </a:p>
          <a:p>
            <a:pPr marL="0" indent="0" algn="just">
              <a:buNone/>
            </a:pPr>
            <a:r>
              <a:rPr lang="tr-TR" sz="2000" u="sng" dirty="0">
                <a:solidFill>
                  <a:srgbClr val="002060"/>
                </a:solidFill>
              </a:rPr>
              <a:t>İnsani Krizler</a:t>
            </a:r>
            <a:endParaRPr lang="en-US" u="sng" dirty="0">
              <a:solidFill>
                <a:srgbClr val="002060"/>
              </a:solidFill>
            </a:endParaRPr>
          </a:p>
          <a:p>
            <a:pPr algn="just"/>
            <a:r>
              <a:rPr lang="tr-TR" sz="1400" dirty="0">
                <a:solidFill>
                  <a:srgbClr val="002060"/>
                </a:solidFill>
              </a:rPr>
              <a:t>Çocuk ticareti özellikle doğal afetlerin vurduğu bölgelerde ön plana çıkmaktadır. Örneğin 2010 yılında Haiti depreminden sonraki duruma bakabiliriz. Tacirler birçok çocuğu kaçırarak durumdan faydalandılar. Çocuk ticaretinin insan hakları ihlallerinin yaşandığı ülkelerde daha sık olduğu gözlemlenebilir.</a:t>
            </a:r>
          </a:p>
          <a:p>
            <a:pPr marL="0" indent="0">
              <a:buNone/>
            </a:pPr>
            <a:r>
              <a:rPr lang="tr-TR" sz="2000" u="sng" dirty="0">
                <a:solidFill>
                  <a:srgbClr val="002060"/>
                </a:solidFill>
              </a:rPr>
              <a:t>Eğitimsizlik</a:t>
            </a:r>
          </a:p>
          <a:p>
            <a:r>
              <a:rPr lang="tr-TR" sz="1400" dirty="0">
                <a:solidFill>
                  <a:srgbClr val="002060"/>
                </a:solidFill>
              </a:rPr>
              <a:t>Okuma yazma bilmeme ve eğitimsizlik aileleri tacirlere karşı daha kırılgan hale getirmektedir. </a:t>
            </a:r>
          </a:p>
          <a:p>
            <a:pPr marL="0" indent="0">
              <a:buNone/>
            </a:pPr>
            <a:r>
              <a:rPr lang="tr-TR" sz="2000" u="sng" dirty="0">
                <a:solidFill>
                  <a:srgbClr val="002060"/>
                </a:solidFill>
              </a:rPr>
              <a:t>Doğum Kaydının Olmaması</a:t>
            </a:r>
            <a:endParaRPr lang="en-US" sz="2000" u="sng" dirty="0">
              <a:solidFill>
                <a:srgbClr val="002060"/>
              </a:solidFill>
            </a:endParaRPr>
          </a:p>
          <a:p>
            <a:r>
              <a:rPr lang="tr-TR" sz="1400" dirty="0">
                <a:solidFill>
                  <a:srgbClr val="002060"/>
                </a:solidFill>
              </a:rPr>
              <a:t>En fazla tehdit altında olan çocuklar doğumları kayıtlara girilmemiş olan çocuklardır. Her yıl 40 milyon çocuk resmi makamlara bildirimi yapılmadan dünyaya gelmektedir. Bu durum kimlik hakkının da ihlali anlamına gelir.</a:t>
            </a:r>
          </a:p>
          <a:p>
            <a:pPr marL="0" indent="0">
              <a:buNone/>
            </a:pPr>
            <a:r>
              <a:rPr lang="tr-TR" sz="2000" u="sng" dirty="0">
                <a:solidFill>
                  <a:srgbClr val="002060"/>
                </a:solidFill>
              </a:rPr>
              <a:t>Karlı bir faaliyet</a:t>
            </a:r>
          </a:p>
          <a:p>
            <a:r>
              <a:rPr lang="tr-TR" sz="1400" dirty="0">
                <a:solidFill>
                  <a:srgbClr val="002060"/>
                </a:solidFill>
              </a:rPr>
              <a:t>Çocuk ticareti aşırı derecede karlıdır</a:t>
            </a:r>
            <a:r>
              <a:rPr lang="en-US" sz="1400" dirty="0">
                <a:solidFill>
                  <a:srgbClr val="002060"/>
                </a:solidFill>
              </a:rPr>
              <a:t>. </a:t>
            </a:r>
            <a:r>
              <a:rPr lang="tr-TR" sz="1400" dirty="0">
                <a:solidFill>
                  <a:srgbClr val="002060"/>
                </a:solidFill>
              </a:rPr>
              <a:t>Çocuk ticareti o kadar karlıdır ki kolay kazancın cazibesine kapılan aracıların sayısında artış olmuştur. </a:t>
            </a:r>
          </a:p>
          <a:p>
            <a:pPr marL="0" indent="0">
              <a:buNone/>
            </a:pPr>
            <a:r>
              <a:rPr lang="tr-TR" sz="2000" u="sng" dirty="0" err="1">
                <a:solidFill>
                  <a:srgbClr val="002060"/>
                </a:solidFill>
              </a:rPr>
              <a:t>Yeterisz</a:t>
            </a:r>
            <a:r>
              <a:rPr lang="tr-TR" sz="2000" u="sng" dirty="0">
                <a:solidFill>
                  <a:srgbClr val="002060"/>
                </a:solidFill>
              </a:rPr>
              <a:t> veya uygulanmayan mevzuat</a:t>
            </a:r>
            <a:endParaRPr lang="en-US" sz="2000" u="sng" dirty="0">
              <a:solidFill>
                <a:srgbClr val="002060"/>
              </a:solidFill>
            </a:endParaRPr>
          </a:p>
          <a:p>
            <a:r>
              <a:rPr lang="tr-TR" sz="1400" dirty="0">
                <a:solidFill>
                  <a:srgbClr val="002060"/>
                </a:solidFill>
              </a:rPr>
              <a:t>Çocuk tacirleri genelde çok az riskle karşılaşır çünkü kanunlar yetersizdir veya iyi uygulanmaz. Ayrıca birçok ülkenin iç hukukunda çocuk ticaretine karşı ceza hükümlerinin olmadığı da unutulmamalıdır</a:t>
            </a:r>
            <a:r>
              <a:rPr lang="en-US" sz="1400" dirty="0">
                <a:solidFill>
                  <a:srgbClr val="002060"/>
                </a:solidFill>
              </a:rPr>
              <a:t>.</a:t>
            </a:r>
          </a:p>
          <a:p>
            <a:pPr algn="just"/>
            <a:endParaRPr lang="tr-TR" sz="1400" dirty="0">
              <a:solidFill>
                <a:srgbClr val="002060"/>
              </a:solidFill>
            </a:endParaRPr>
          </a:p>
        </p:txBody>
      </p:sp>
      <p:sp>
        <p:nvSpPr>
          <p:cNvPr id="12" name="Unvan 1">
            <a:extLst>
              <a:ext uri="{FF2B5EF4-FFF2-40B4-BE49-F238E27FC236}">
                <a16:creationId xmlns:a16="http://schemas.microsoft.com/office/drawing/2014/main" id="{50A74A60-11CC-4AE9-B965-AE86FA2FCC7F}"/>
              </a:ext>
            </a:extLst>
          </p:cNvPr>
          <p:cNvSpPr txBox="1">
            <a:spLocks/>
          </p:cNvSpPr>
          <p:nvPr/>
        </p:nvSpPr>
        <p:spPr>
          <a:xfrm>
            <a:off x="1833428" y="-146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rgbClr val="002060"/>
                </a:solidFill>
              </a:rPr>
              <a:t>Çocuk Ticareti ve Nedenleri</a:t>
            </a:r>
          </a:p>
        </p:txBody>
      </p:sp>
    </p:spTree>
    <p:extLst>
      <p:ext uri="{BB962C8B-B14F-4D97-AF65-F5344CB8AC3E}">
        <p14:creationId xmlns:p14="http://schemas.microsoft.com/office/powerpoint/2010/main" val="2371294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27942A-1F21-42A6-8535-2263CCACEDD8}"/>
              </a:ext>
            </a:extLst>
          </p:cNvPr>
          <p:cNvPicPr>
            <a:picLocks noChangeAspect="1"/>
          </p:cNvPicPr>
          <p:nvPr/>
        </p:nvPicPr>
        <p:blipFill rotWithShape="1">
          <a:blip r:embed="rId2"/>
          <a:srcRect l="21250" t="12266" r="34857" b="6515"/>
          <a:stretch/>
        </p:blipFill>
        <p:spPr>
          <a:xfrm>
            <a:off x="3950292" y="978393"/>
            <a:ext cx="5163285" cy="5374218"/>
          </a:xfrm>
          <a:prstGeom prst="rect">
            <a:avLst/>
          </a:prstGeom>
        </p:spPr>
      </p:pic>
      <p:sp>
        <p:nvSpPr>
          <p:cNvPr id="7" name="Unvan 1">
            <a:extLst>
              <a:ext uri="{FF2B5EF4-FFF2-40B4-BE49-F238E27FC236}">
                <a16:creationId xmlns:a16="http://schemas.microsoft.com/office/drawing/2014/main" id="{08230D8A-FB71-484B-965A-1FAACACFF5C3}"/>
              </a:ext>
            </a:extLst>
          </p:cNvPr>
          <p:cNvSpPr txBox="1">
            <a:spLocks/>
          </p:cNvSpPr>
          <p:nvPr/>
        </p:nvSpPr>
        <p:spPr>
          <a:xfrm>
            <a:off x="1274135" y="-1557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t>Çocuk Ticareti ve İstismar Türleri</a:t>
            </a:r>
          </a:p>
        </p:txBody>
      </p:sp>
    </p:spTree>
    <p:extLst>
      <p:ext uri="{BB962C8B-B14F-4D97-AF65-F5344CB8AC3E}">
        <p14:creationId xmlns:p14="http://schemas.microsoft.com/office/powerpoint/2010/main" val="3257484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730230" y="-155575"/>
            <a:ext cx="9282223" cy="1293277"/>
          </a:xfrm>
        </p:spPr>
        <p:txBody>
          <a:bodyPr>
            <a:noAutofit/>
          </a:bodyPr>
          <a:lstStyle/>
          <a:p>
            <a:r>
              <a:rPr lang="tr-TR" sz="2000" dirty="0"/>
              <a:t>2014-2017 yılları arasında IOM Türkiye tarafından destek sağlanan mağdurların uyruklarına göre dağılımı</a:t>
            </a:r>
          </a:p>
        </p:txBody>
      </p:sp>
      <p:graphicFrame>
        <p:nvGraphicFramePr>
          <p:cNvPr id="5" name="Chart 4"/>
          <p:cNvGraphicFramePr/>
          <p:nvPr>
            <p:extLst/>
          </p:nvPr>
        </p:nvGraphicFramePr>
        <p:xfrm>
          <a:off x="2730230" y="1031377"/>
          <a:ext cx="6965004" cy="364775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p:cNvSpPr>
            <a:spLocks noChangeArrowheads="1"/>
          </p:cNvSpPr>
          <p:nvPr/>
        </p:nvSpPr>
        <p:spPr bwMode="auto">
          <a:xfrm>
            <a:off x="2480930" y="3247966"/>
            <a:ext cx="81712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14375" algn="l"/>
              </a:tabLst>
              <a:defRPr>
                <a:solidFill>
                  <a:schemeClr val="tx1"/>
                </a:solidFill>
                <a:latin typeface="Arial" panose="020B0604020202020204" pitchFamily="34" charset="0"/>
              </a:defRPr>
            </a:lvl1pPr>
            <a:lvl2pPr eaLnBrk="0" fontAlgn="base" hangingPunct="0">
              <a:spcBef>
                <a:spcPct val="0"/>
              </a:spcBef>
              <a:spcAft>
                <a:spcPct val="0"/>
              </a:spcAft>
              <a:tabLst>
                <a:tab pos="714375" algn="l"/>
              </a:tabLst>
              <a:defRPr>
                <a:solidFill>
                  <a:schemeClr val="tx1"/>
                </a:solidFill>
                <a:latin typeface="Arial" panose="020B0604020202020204" pitchFamily="34" charset="0"/>
              </a:defRPr>
            </a:lvl2pPr>
            <a:lvl3pPr eaLnBrk="0" fontAlgn="base" hangingPunct="0">
              <a:spcBef>
                <a:spcPct val="0"/>
              </a:spcBef>
              <a:spcAft>
                <a:spcPct val="0"/>
              </a:spcAft>
              <a:tabLst>
                <a:tab pos="714375" algn="l"/>
              </a:tabLst>
              <a:defRPr>
                <a:solidFill>
                  <a:schemeClr val="tx1"/>
                </a:solidFill>
                <a:latin typeface="Arial" panose="020B0604020202020204" pitchFamily="34" charset="0"/>
              </a:defRPr>
            </a:lvl3pPr>
            <a:lvl4pPr eaLnBrk="0" fontAlgn="base" hangingPunct="0">
              <a:spcBef>
                <a:spcPct val="0"/>
              </a:spcBef>
              <a:spcAft>
                <a:spcPct val="0"/>
              </a:spcAft>
              <a:tabLst>
                <a:tab pos="714375" algn="l"/>
              </a:tabLst>
              <a:defRPr>
                <a:solidFill>
                  <a:schemeClr val="tx1"/>
                </a:solidFill>
                <a:latin typeface="Arial" panose="020B0604020202020204" pitchFamily="34" charset="0"/>
              </a:defRPr>
            </a:lvl4pPr>
            <a:lvl5pPr eaLnBrk="0" fontAlgn="base" hangingPunct="0">
              <a:spcBef>
                <a:spcPct val="0"/>
              </a:spcBef>
              <a:spcAft>
                <a:spcPct val="0"/>
              </a:spcAft>
              <a:tabLst>
                <a:tab pos="714375" algn="l"/>
              </a:tabLst>
              <a:defRPr>
                <a:solidFill>
                  <a:schemeClr val="tx1"/>
                </a:solidFill>
                <a:latin typeface="Arial" panose="020B0604020202020204" pitchFamily="34" charset="0"/>
              </a:defRPr>
            </a:lvl5pPr>
            <a:lvl6pPr eaLnBrk="0" fontAlgn="base" hangingPunct="0">
              <a:spcBef>
                <a:spcPct val="0"/>
              </a:spcBef>
              <a:spcAft>
                <a:spcPct val="0"/>
              </a:spcAft>
              <a:tabLst>
                <a:tab pos="714375" algn="l"/>
              </a:tabLst>
              <a:defRPr>
                <a:solidFill>
                  <a:schemeClr val="tx1"/>
                </a:solidFill>
                <a:latin typeface="Arial" panose="020B0604020202020204" pitchFamily="34" charset="0"/>
              </a:defRPr>
            </a:lvl6pPr>
            <a:lvl7pPr eaLnBrk="0" fontAlgn="base" hangingPunct="0">
              <a:spcBef>
                <a:spcPct val="0"/>
              </a:spcBef>
              <a:spcAft>
                <a:spcPct val="0"/>
              </a:spcAft>
              <a:tabLst>
                <a:tab pos="714375" algn="l"/>
              </a:tabLst>
              <a:defRPr>
                <a:solidFill>
                  <a:schemeClr val="tx1"/>
                </a:solidFill>
                <a:latin typeface="Arial" panose="020B0604020202020204" pitchFamily="34" charset="0"/>
              </a:defRPr>
            </a:lvl7pPr>
            <a:lvl8pPr eaLnBrk="0" fontAlgn="base" hangingPunct="0">
              <a:spcBef>
                <a:spcPct val="0"/>
              </a:spcBef>
              <a:spcAft>
                <a:spcPct val="0"/>
              </a:spcAft>
              <a:tabLst>
                <a:tab pos="714375" algn="l"/>
              </a:tabLst>
              <a:defRPr>
                <a:solidFill>
                  <a:schemeClr val="tx1"/>
                </a:solidFill>
                <a:latin typeface="Arial" panose="020B0604020202020204" pitchFamily="34" charset="0"/>
              </a:defRPr>
            </a:lvl8pPr>
            <a:lvl9pPr eaLnBrk="0" fontAlgn="base" hangingPunct="0">
              <a:spcBef>
                <a:spcPct val="0"/>
              </a:spcBef>
              <a:spcAft>
                <a:spcPct val="0"/>
              </a:spcAft>
              <a:tabLst>
                <a:tab pos="714375" algn="l"/>
              </a:tabLst>
              <a:defRPr>
                <a:solidFill>
                  <a:schemeClr val="tx1"/>
                </a:solidFill>
                <a:latin typeface="Arial" panose="020B0604020202020204" pitchFamily="34" charset="0"/>
              </a:defRPr>
            </a:lvl9pPr>
          </a:lstStyle>
          <a:p>
            <a:pPr>
              <a:buFontTx/>
              <a:buChar char="•"/>
            </a:pPr>
            <a:endParaRPr lang="tr-TR" altLang="tr-TR" b="1" dirty="0"/>
          </a:p>
          <a:p>
            <a:pPr>
              <a:buFontTx/>
              <a:buChar char="•"/>
            </a:pPr>
            <a:endParaRPr lang="tr-TR" altLang="tr-TR" b="1" dirty="0"/>
          </a:p>
          <a:p>
            <a:pPr>
              <a:buFontTx/>
              <a:buChar char="•"/>
            </a:pPr>
            <a:endParaRPr lang="tr-TR" altLang="tr-TR" b="1" dirty="0"/>
          </a:p>
          <a:p>
            <a:pPr>
              <a:buFontTx/>
              <a:buChar char="•"/>
            </a:pPr>
            <a:endParaRPr lang="tr-TR" altLang="tr-TR" b="1" dirty="0"/>
          </a:p>
          <a:p>
            <a:pPr>
              <a:buFontTx/>
              <a:buChar char="•"/>
            </a:pPr>
            <a:endParaRPr lang="tr-TR" altLang="tr-TR" b="1" dirty="0"/>
          </a:p>
          <a:p>
            <a:pPr>
              <a:buFontTx/>
              <a:buChar char="•"/>
            </a:pPr>
            <a:r>
              <a:rPr lang="tr-TR" altLang="tr-TR" b="1" dirty="0"/>
              <a:t>Destek Sağlanan Toplam İnsan Ticareti Mağduru Sayısı:</a:t>
            </a:r>
            <a:r>
              <a:rPr lang="tr-TR" altLang="tr-TR" dirty="0"/>
              <a:t> 150 kişi</a:t>
            </a:r>
          </a:p>
          <a:p>
            <a:pPr>
              <a:buFontTx/>
              <a:buChar char="•"/>
            </a:pPr>
            <a:r>
              <a:rPr lang="tr-TR" altLang="tr-TR" b="1" dirty="0"/>
              <a:t>Cinsiyet:</a:t>
            </a:r>
            <a:r>
              <a:rPr lang="tr-TR" altLang="tr-TR" dirty="0"/>
              <a:t> 146 Kadın, 4 Erkek</a:t>
            </a:r>
          </a:p>
          <a:p>
            <a:pPr>
              <a:buFontTx/>
              <a:buChar char="•"/>
            </a:pPr>
            <a:r>
              <a:rPr lang="tr-TR" altLang="tr-TR" b="1" dirty="0"/>
              <a:t>İstismar Türü:</a:t>
            </a:r>
            <a:r>
              <a:rPr lang="tr-TR" altLang="tr-TR" dirty="0"/>
              <a:t> 133 Cinsel İstismar, 5 Zorla Çalıştırma, 1 Zorla Evlendirme, 6 Zorla Ev İçi Hizmet, 5 Bilinmeyen </a:t>
            </a:r>
          </a:p>
          <a:p>
            <a:endParaRPr lang="tr-TR" altLang="tr-TR" dirty="0"/>
          </a:p>
        </p:txBody>
      </p:sp>
    </p:spTree>
    <p:extLst>
      <p:ext uri="{BB962C8B-B14F-4D97-AF65-F5344CB8AC3E}">
        <p14:creationId xmlns:p14="http://schemas.microsoft.com/office/powerpoint/2010/main" val="3741746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2">
            <a:extLst>
              <a:ext uri="{FF2B5EF4-FFF2-40B4-BE49-F238E27FC236}">
                <a16:creationId xmlns:a16="http://schemas.microsoft.com/office/drawing/2014/main" id="{EA7C6821-5613-4DE0-8DF3-330F16CACC6B}"/>
              </a:ext>
            </a:extLst>
          </p:cNvPr>
          <p:cNvSpPr txBox="1">
            <a:spLocks/>
          </p:cNvSpPr>
          <p:nvPr/>
        </p:nvSpPr>
        <p:spPr>
          <a:xfrm>
            <a:off x="0" y="1191044"/>
            <a:ext cx="12192000" cy="410948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tr-TR" dirty="0">
              <a:solidFill>
                <a:srgbClr val="002060"/>
              </a:solidFill>
            </a:endParaRPr>
          </a:p>
          <a:p>
            <a:pPr marL="0" indent="0" algn="ctr">
              <a:buNone/>
            </a:pPr>
            <a:endParaRPr lang="tr-TR" dirty="0">
              <a:solidFill>
                <a:srgbClr val="002060"/>
              </a:solidFill>
            </a:endParaRPr>
          </a:p>
          <a:p>
            <a:pPr marL="0" indent="0" algn="ctr">
              <a:buNone/>
            </a:pPr>
            <a:r>
              <a:rPr lang="tr-TR" dirty="0">
                <a:solidFill>
                  <a:srgbClr val="002060"/>
                </a:solidFill>
              </a:rPr>
              <a:t>Dinlediğiniz için teşekkürler!</a:t>
            </a:r>
          </a:p>
          <a:p>
            <a:pPr marL="0" indent="0" algn="ctr">
              <a:buNone/>
            </a:pPr>
            <a:endParaRPr lang="tr-TR" sz="2600" dirty="0">
              <a:solidFill>
                <a:srgbClr val="002060"/>
              </a:solidFill>
            </a:endParaRPr>
          </a:p>
          <a:p>
            <a:pPr marL="0" indent="0" algn="r">
              <a:buNone/>
            </a:pPr>
            <a:endParaRPr lang="tr-TR" sz="2600" dirty="0">
              <a:solidFill>
                <a:srgbClr val="002060"/>
              </a:solidFill>
            </a:endParaRPr>
          </a:p>
          <a:p>
            <a:pPr marL="0" indent="0" algn="r">
              <a:buNone/>
            </a:pPr>
            <a:r>
              <a:rPr lang="tr-TR" sz="2600" dirty="0">
                <a:solidFill>
                  <a:srgbClr val="002060"/>
                </a:solidFill>
              </a:rPr>
              <a:t>Efe Koca</a:t>
            </a:r>
          </a:p>
          <a:p>
            <a:pPr marL="0" indent="0" algn="r">
              <a:buNone/>
            </a:pPr>
            <a:r>
              <a:rPr lang="tr-TR" sz="2600" dirty="0">
                <a:solidFill>
                  <a:srgbClr val="002060"/>
                </a:solidFill>
              </a:rPr>
              <a:t>IOM Türkiye Ofisi </a:t>
            </a:r>
          </a:p>
          <a:p>
            <a:pPr marL="0" indent="0" algn="r">
              <a:buNone/>
            </a:pPr>
            <a:endParaRPr lang="tr-TR" sz="2600" dirty="0">
              <a:solidFill>
                <a:srgbClr val="002060"/>
              </a:solidFill>
            </a:endParaRPr>
          </a:p>
        </p:txBody>
      </p:sp>
    </p:spTree>
    <p:extLst>
      <p:ext uri="{BB962C8B-B14F-4D97-AF65-F5344CB8AC3E}">
        <p14:creationId xmlns:p14="http://schemas.microsoft.com/office/powerpoint/2010/main" val="418017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ctrTitle" idx="4294967295"/>
          </p:nvPr>
        </p:nvSpPr>
        <p:spPr>
          <a:xfrm>
            <a:off x="1484313" y="-219370"/>
            <a:ext cx="10363200" cy="1470025"/>
          </a:xfrm>
        </p:spPr>
        <p:txBody>
          <a:bodyPr/>
          <a:lstStyle/>
          <a:p>
            <a:r>
              <a:rPr lang="tr-TR" altLang="en-US" sz="2800" b="1" dirty="0">
                <a:solidFill>
                  <a:srgbClr val="002060"/>
                </a:solidFill>
              </a:rPr>
              <a:t>İNSAN TİCARETİ NEDİR?</a:t>
            </a:r>
            <a:endParaRPr lang="en-US" altLang="en-US" sz="2800" b="1" dirty="0">
              <a:solidFill>
                <a:srgbClr val="002060"/>
              </a:solidFill>
            </a:endParaRPr>
          </a:p>
        </p:txBody>
      </p:sp>
      <p:graphicFrame>
        <p:nvGraphicFramePr>
          <p:cNvPr id="2" name="Diagram 1"/>
          <p:cNvGraphicFramePr/>
          <p:nvPr>
            <p:extLst>
              <p:ext uri="{D42A27DB-BD31-4B8C-83A1-F6EECF244321}">
                <p14:modId xmlns:p14="http://schemas.microsoft.com/office/powerpoint/2010/main" val="3937179596"/>
              </p:ext>
            </p:extLst>
          </p:nvPr>
        </p:nvGraphicFramePr>
        <p:xfrm>
          <a:off x="3617913" y="214105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317876" y="1072084"/>
            <a:ext cx="6696075" cy="1420812"/>
          </a:xfrm>
          <a:prstGeom prst="rect">
            <a:avLst/>
          </a:prstGeom>
          <a:noFill/>
        </p:spPr>
        <p:txBody>
          <a:bodyPr>
            <a:spAutoFit/>
          </a:bodyPr>
          <a:lstStyle/>
          <a:p>
            <a:pPr marL="609600" indent="-609600">
              <a:defRPr/>
            </a:pPr>
            <a:r>
              <a:rPr lang="tr-TR" altLang="en-US" b="1" i="1" dirty="0">
                <a:solidFill>
                  <a:srgbClr val="002060"/>
                </a:solidFill>
              </a:rPr>
              <a:t>	Dünyada u</a:t>
            </a:r>
            <a:r>
              <a:rPr lang="en-GB" altLang="en-US" b="1" i="1" dirty="0" err="1">
                <a:solidFill>
                  <a:srgbClr val="002060"/>
                </a:solidFill>
              </a:rPr>
              <a:t>yuşturucu</a:t>
            </a:r>
            <a:r>
              <a:rPr lang="en-GB" altLang="en-US" b="1" dirty="0">
                <a:solidFill>
                  <a:srgbClr val="002060"/>
                </a:solidFill>
              </a:rPr>
              <a:t> </a:t>
            </a:r>
            <a:r>
              <a:rPr lang="en-GB" altLang="en-US" b="1" dirty="0" err="1">
                <a:solidFill>
                  <a:srgbClr val="002060"/>
                </a:solidFill>
              </a:rPr>
              <a:t>ve</a:t>
            </a:r>
            <a:r>
              <a:rPr lang="en-GB" altLang="en-US" b="1" dirty="0">
                <a:solidFill>
                  <a:srgbClr val="002060"/>
                </a:solidFill>
              </a:rPr>
              <a:t> </a:t>
            </a:r>
            <a:r>
              <a:rPr lang="en-GB" altLang="en-US" b="1" i="1" dirty="0" err="1">
                <a:solidFill>
                  <a:srgbClr val="002060"/>
                </a:solidFill>
              </a:rPr>
              <a:t>silah</a:t>
            </a:r>
            <a:r>
              <a:rPr lang="en-GB" altLang="en-US" b="1" i="1" dirty="0">
                <a:solidFill>
                  <a:srgbClr val="002060"/>
                </a:solidFill>
              </a:rPr>
              <a:t> </a:t>
            </a:r>
            <a:r>
              <a:rPr lang="en-GB" altLang="en-US" b="1" i="1" dirty="0" err="1">
                <a:solidFill>
                  <a:srgbClr val="002060"/>
                </a:solidFill>
              </a:rPr>
              <a:t>kaçakçılığından</a:t>
            </a:r>
            <a:r>
              <a:rPr lang="en-GB" altLang="en-US" b="1" i="1" dirty="0">
                <a:solidFill>
                  <a:srgbClr val="002060"/>
                </a:solidFill>
              </a:rPr>
              <a:t> </a:t>
            </a:r>
            <a:r>
              <a:rPr lang="en-GB" altLang="en-US" b="1" i="1" dirty="0" err="1">
                <a:solidFill>
                  <a:srgbClr val="002060"/>
                </a:solidFill>
              </a:rPr>
              <a:t>sonra</a:t>
            </a:r>
            <a:r>
              <a:rPr lang="en-GB" altLang="en-US" b="1" dirty="0">
                <a:solidFill>
                  <a:srgbClr val="002060"/>
                </a:solidFill>
              </a:rPr>
              <a:t> </a:t>
            </a:r>
            <a:r>
              <a:rPr lang="en-GB" altLang="en-US" b="1" dirty="0" err="1">
                <a:solidFill>
                  <a:srgbClr val="002060"/>
                </a:solidFill>
              </a:rPr>
              <a:t>en</a:t>
            </a:r>
            <a:r>
              <a:rPr lang="en-GB" altLang="en-US" b="1" dirty="0">
                <a:solidFill>
                  <a:srgbClr val="002060"/>
                </a:solidFill>
              </a:rPr>
              <a:t> </a:t>
            </a:r>
            <a:r>
              <a:rPr lang="en-GB" altLang="en-US" b="1" dirty="0" err="1">
                <a:solidFill>
                  <a:srgbClr val="002060"/>
                </a:solidFill>
              </a:rPr>
              <a:t>çok</a:t>
            </a:r>
            <a:r>
              <a:rPr lang="tr-TR" altLang="en-US" b="1" dirty="0">
                <a:solidFill>
                  <a:srgbClr val="002060"/>
                </a:solidFill>
              </a:rPr>
              <a:t> </a:t>
            </a:r>
            <a:r>
              <a:rPr lang="en-GB" altLang="en-US" b="1" dirty="0" err="1">
                <a:solidFill>
                  <a:srgbClr val="002060"/>
                </a:solidFill>
              </a:rPr>
              <a:t>gelir</a:t>
            </a:r>
            <a:r>
              <a:rPr lang="en-GB" altLang="en-US" b="1" dirty="0">
                <a:solidFill>
                  <a:srgbClr val="002060"/>
                </a:solidFill>
              </a:rPr>
              <a:t> </a:t>
            </a:r>
            <a:r>
              <a:rPr lang="en-GB" altLang="en-US" b="1" dirty="0" err="1">
                <a:solidFill>
                  <a:srgbClr val="002060"/>
                </a:solidFill>
              </a:rPr>
              <a:t>getiren</a:t>
            </a:r>
            <a:r>
              <a:rPr lang="tr-TR" altLang="en-US" b="1" dirty="0">
                <a:solidFill>
                  <a:srgbClr val="002060"/>
                </a:solidFill>
              </a:rPr>
              <a:t> organize </a:t>
            </a:r>
            <a:r>
              <a:rPr lang="en-GB" altLang="en-US" b="1" dirty="0" err="1">
                <a:solidFill>
                  <a:srgbClr val="002060"/>
                </a:solidFill>
              </a:rPr>
              <a:t>suç</a:t>
            </a:r>
            <a:r>
              <a:rPr lang="en-GB" altLang="en-US" b="1" dirty="0">
                <a:solidFill>
                  <a:srgbClr val="002060"/>
                </a:solidFill>
              </a:rPr>
              <a:t> </a:t>
            </a:r>
            <a:r>
              <a:rPr lang="en-GB" altLang="en-US" b="1" dirty="0" err="1">
                <a:solidFill>
                  <a:srgbClr val="002060"/>
                </a:solidFill>
              </a:rPr>
              <a:t>türüdür</a:t>
            </a:r>
            <a:r>
              <a:rPr lang="en-GB" altLang="en-US" b="1" dirty="0">
                <a:solidFill>
                  <a:srgbClr val="002060"/>
                </a:solidFill>
              </a:rPr>
              <a:t>.</a:t>
            </a:r>
            <a:r>
              <a:rPr lang="en-GB" altLang="en-US" dirty="0">
                <a:solidFill>
                  <a:srgbClr val="002060"/>
                </a:solidFill>
              </a:rPr>
              <a:t> </a:t>
            </a:r>
            <a:r>
              <a:rPr lang="tr-TR" altLang="en-US" dirty="0">
                <a:solidFill>
                  <a:srgbClr val="002060"/>
                </a:solidFill>
              </a:rPr>
              <a:t>BM ILO bu rakamın yıllık 150 milyar $ olduğunu tahmin etmektedir</a:t>
            </a:r>
          </a:p>
          <a:p>
            <a:pPr marL="609600" indent="-609600">
              <a:lnSpc>
                <a:spcPct val="80000"/>
              </a:lnSpc>
              <a:defRPr/>
            </a:pPr>
            <a:endParaRPr lang="tr-TR" altLang="en-US" b="1" dirty="0">
              <a:solidFill>
                <a:srgbClr val="002060"/>
              </a:solidFill>
              <a:cs typeface="Arial" panose="020B0604020202020204" pitchFamily="34" charset="0"/>
            </a:endParaRPr>
          </a:p>
          <a:p>
            <a:pPr>
              <a:defRPr/>
            </a:pPr>
            <a:endParaRPr lang="tr-TR" dirty="0">
              <a:solidFill>
                <a:srgbClr val="002060"/>
              </a:solidFill>
            </a:endParaRPr>
          </a:p>
        </p:txBody>
      </p:sp>
    </p:spTree>
    <p:extLst>
      <p:ext uri="{BB962C8B-B14F-4D97-AF65-F5344CB8AC3E}">
        <p14:creationId xmlns:p14="http://schemas.microsoft.com/office/powerpoint/2010/main" val="298966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txBox="1">
            <a:spLocks noGrp="1"/>
          </p:cNvSpPr>
          <p:nvPr/>
        </p:nvSpPr>
        <p:spPr bwMode="auto">
          <a:xfrm>
            <a:off x="8470900" y="64531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pPr>
            <a:fld id="{5CA01131-9FCD-46E2-86C2-A8E4178D8B92}" type="slidenum">
              <a:rPr lang="en-US" altLang="en-US" sz="1600">
                <a:solidFill>
                  <a:schemeClr val="bg1"/>
                </a:solidFill>
                <a:latin typeface="Arial Black" panose="020B0A04020102020204" pitchFamily="34" charset="0"/>
              </a:rPr>
              <a:pPr algn="r" eaLnBrk="1" hangingPunct="1">
                <a:spcBef>
                  <a:spcPct val="0"/>
                </a:spcBef>
                <a:buFontTx/>
                <a:buNone/>
              </a:pPr>
              <a:t>5</a:t>
            </a:fld>
            <a:endParaRPr lang="en-US" altLang="en-US" sz="1600">
              <a:solidFill>
                <a:schemeClr val="bg1"/>
              </a:solidFill>
              <a:latin typeface="Arial Black" panose="020B0A04020102020204" pitchFamily="34" charset="0"/>
            </a:endParaRPr>
          </a:p>
        </p:txBody>
      </p:sp>
      <p:sp>
        <p:nvSpPr>
          <p:cNvPr id="9219" name="Rectangle 4"/>
          <p:cNvSpPr>
            <a:spLocks noChangeArrowheads="1"/>
          </p:cNvSpPr>
          <p:nvPr/>
        </p:nvSpPr>
        <p:spPr bwMode="auto">
          <a:xfrm>
            <a:off x="4401141" y="1"/>
            <a:ext cx="68091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en-US" sz="2400" b="1" dirty="0">
                <a:solidFill>
                  <a:srgbClr val="002060"/>
                </a:solidFill>
              </a:rPr>
              <a:t>İnsan Ticareti Olgusu yeni mi?</a:t>
            </a:r>
          </a:p>
          <a:p>
            <a:pPr>
              <a:spcBef>
                <a:spcPct val="0"/>
              </a:spcBef>
              <a:buFontTx/>
              <a:buNone/>
            </a:pPr>
            <a:r>
              <a:rPr lang="tr-TR" altLang="en-US" sz="2400" b="1" dirty="0">
                <a:solidFill>
                  <a:srgbClr val="002060"/>
                </a:solidFill>
              </a:rPr>
              <a:t>Hayır! İlgili Uluslararası Mevzuat</a:t>
            </a:r>
            <a:endParaRPr lang="en-US" altLang="en-US" sz="2400" b="1" dirty="0">
              <a:solidFill>
                <a:srgbClr val="002060"/>
              </a:solidFill>
            </a:endParaRPr>
          </a:p>
        </p:txBody>
      </p:sp>
      <p:sp>
        <p:nvSpPr>
          <p:cNvPr id="9220" name="Rectangle 1"/>
          <p:cNvSpPr>
            <a:spLocks noChangeArrowheads="1"/>
          </p:cNvSpPr>
          <p:nvPr/>
        </p:nvSpPr>
        <p:spPr bwMode="auto">
          <a:xfrm>
            <a:off x="1788449" y="1257668"/>
            <a:ext cx="87122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spcBef>
                <a:spcPct val="0"/>
              </a:spcBef>
            </a:pPr>
            <a:r>
              <a:rPr lang="en-GB" altLang="en-US" sz="1600" b="1" dirty="0">
                <a:solidFill>
                  <a:schemeClr val="accent2"/>
                </a:solidFill>
              </a:rPr>
              <a:t>1904</a:t>
            </a:r>
            <a:r>
              <a:rPr lang="en-GB" altLang="en-US" sz="1600" dirty="0">
                <a:solidFill>
                  <a:schemeClr val="accent2"/>
                </a:solidFill>
              </a:rPr>
              <a:t> 	</a:t>
            </a:r>
            <a:r>
              <a:rPr lang="en-US" altLang="en-US" sz="1600" dirty="0" err="1">
                <a:solidFill>
                  <a:schemeClr val="accent2"/>
                </a:solidFill>
              </a:rPr>
              <a:t>Beyaz</a:t>
            </a:r>
            <a:r>
              <a:rPr lang="en-US" altLang="en-US" sz="1600" dirty="0">
                <a:solidFill>
                  <a:schemeClr val="accent2"/>
                </a:solidFill>
              </a:rPr>
              <a:t> Kadın </a:t>
            </a:r>
            <a:r>
              <a:rPr lang="en-US" altLang="en-US" sz="1600" dirty="0" err="1">
                <a:solidFill>
                  <a:schemeClr val="accent2"/>
                </a:solidFill>
              </a:rPr>
              <a:t>Ticaretinin</a:t>
            </a:r>
            <a:r>
              <a:rPr lang="en-US" altLang="en-US" sz="1600" dirty="0">
                <a:solidFill>
                  <a:schemeClr val="accent2"/>
                </a:solidFill>
              </a:rPr>
              <a:t> </a:t>
            </a:r>
            <a:r>
              <a:rPr lang="en-US" altLang="en-US" sz="1600" dirty="0" err="1">
                <a:solidFill>
                  <a:schemeClr val="accent2"/>
                </a:solidFill>
              </a:rPr>
              <a:t>Yasaklanmasına</a:t>
            </a:r>
            <a:r>
              <a:rPr lang="en-US" altLang="en-US" sz="1600" dirty="0">
                <a:solidFill>
                  <a:schemeClr val="accent2"/>
                </a:solidFill>
              </a:rPr>
              <a:t> </a:t>
            </a:r>
            <a:r>
              <a:rPr lang="en-US" altLang="en-US" sz="1600" dirty="0" err="1">
                <a:solidFill>
                  <a:schemeClr val="accent2"/>
                </a:solidFill>
              </a:rPr>
              <a:t>Dair</a:t>
            </a:r>
            <a:r>
              <a:rPr lang="en-US" altLang="en-US" sz="1600" dirty="0">
                <a:solidFill>
                  <a:schemeClr val="accent2"/>
                </a:solidFill>
              </a:rPr>
              <a:t> </a:t>
            </a:r>
            <a:r>
              <a:rPr lang="en-US" altLang="en-US" sz="1600" dirty="0" err="1">
                <a:solidFill>
                  <a:schemeClr val="accent2"/>
                </a:solidFill>
              </a:rPr>
              <a:t>Uluslararası</a:t>
            </a:r>
            <a:r>
              <a:rPr lang="en-US" altLang="en-US" sz="1600" dirty="0">
                <a:solidFill>
                  <a:schemeClr val="accent2"/>
                </a:solidFill>
              </a:rPr>
              <a:t> </a:t>
            </a:r>
            <a:r>
              <a:rPr lang="en-US" altLang="en-US" sz="1600" dirty="0" err="1">
                <a:solidFill>
                  <a:schemeClr val="accent2"/>
                </a:solidFill>
              </a:rPr>
              <a:t>Sözleşme</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1926</a:t>
            </a:r>
            <a:r>
              <a:rPr lang="en-GB" altLang="en-US" sz="1600" dirty="0">
                <a:solidFill>
                  <a:schemeClr val="accent2"/>
                </a:solidFill>
              </a:rPr>
              <a:t> 	</a:t>
            </a:r>
            <a:r>
              <a:rPr lang="en-GB" altLang="en-US" sz="1600" dirty="0" err="1">
                <a:solidFill>
                  <a:schemeClr val="accent2"/>
                </a:solidFill>
              </a:rPr>
              <a:t>Kölelik</a:t>
            </a:r>
            <a:r>
              <a:rPr lang="en-GB" altLang="en-US" sz="1600" dirty="0">
                <a:solidFill>
                  <a:schemeClr val="accent2"/>
                </a:solidFill>
              </a:rPr>
              <a:t> </a:t>
            </a:r>
            <a:r>
              <a:rPr lang="en-GB"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1930</a:t>
            </a:r>
            <a:r>
              <a:rPr lang="en-GB" altLang="en-US" sz="1600" dirty="0">
                <a:solidFill>
                  <a:schemeClr val="accent2"/>
                </a:solidFill>
              </a:rPr>
              <a:t> 	</a:t>
            </a:r>
            <a:r>
              <a:rPr lang="en-GB" altLang="en-US" sz="1600" dirty="0" err="1">
                <a:solidFill>
                  <a:schemeClr val="accent2"/>
                </a:solidFill>
              </a:rPr>
              <a:t>Zorla</a:t>
            </a:r>
            <a:r>
              <a:rPr lang="en-GB" altLang="en-US" sz="1600" dirty="0">
                <a:solidFill>
                  <a:schemeClr val="accent2"/>
                </a:solidFill>
              </a:rPr>
              <a:t> </a:t>
            </a:r>
            <a:r>
              <a:rPr lang="en-GB" altLang="en-US" sz="1600" dirty="0" err="1">
                <a:solidFill>
                  <a:schemeClr val="accent2"/>
                </a:solidFill>
              </a:rPr>
              <a:t>Çalıştırma</a:t>
            </a:r>
            <a:r>
              <a:rPr lang="en-GB" altLang="en-US" sz="1600" dirty="0">
                <a:solidFill>
                  <a:schemeClr val="accent2"/>
                </a:solidFill>
              </a:rPr>
              <a:t> </a:t>
            </a:r>
            <a:r>
              <a:rPr lang="en-GB"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1933</a:t>
            </a:r>
            <a:r>
              <a:rPr lang="en-GB" altLang="en-US" sz="1600" dirty="0">
                <a:solidFill>
                  <a:schemeClr val="accent2"/>
                </a:solidFill>
              </a:rPr>
              <a:t> 	</a:t>
            </a:r>
            <a:r>
              <a:rPr lang="en-US" altLang="en-US" sz="1600" dirty="0" err="1">
                <a:solidFill>
                  <a:schemeClr val="accent2"/>
                </a:solidFill>
              </a:rPr>
              <a:t>Reşit</a:t>
            </a:r>
            <a:r>
              <a:rPr lang="en-US" altLang="en-US" sz="1600" dirty="0">
                <a:solidFill>
                  <a:schemeClr val="accent2"/>
                </a:solidFill>
              </a:rPr>
              <a:t> Kadın </a:t>
            </a:r>
            <a:r>
              <a:rPr lang="en-US" altLang="en-US" sz="1600" dirty="0" err="1">
                <a:solidFill>
                  <a:schemeClr val="accent2"/>
                </a:solidFill>
              </a:rPr>
              <a:t>Ticaretinin</a:t>
            </a:r>
            <a:r>
              <a:rPr lang="en-US" altLang="en-US" sz="1600" dirty="0">
                <a:solidFill>
                  <a:schemeClr val="accent2"/>
                </a:solidFill>
              </a:rPr>
              <a:t> </a:t>
            </a:r>
            <a:r>
              <a:rPr lang="en-US" altLang="en-US" sz="1600" dirty="0" err="1">
                <a:solidFill>
                  <a:schemeClr val="accent2"/>
                </a:solidFill>
              </a:rPr>
              <a:t>Yasaklanmasına</a:t>
            </a:r>
            <a:r>
              <a:rPr lang="en-US" altLang="en-US" sz="1600" dirty="0">
                <a:solidFill>
                  <a:schemeClr val="accent2"/>
                </a:solidFill>
              </a:rPr>
              <a:t> </a:t>
            </a:r>
            <a:r>
              <a:rPr lang="en-US" altLang="en-US" sz="1600" dirty="0" err="1">
                <a:solidFill>
                  <a:schemeClr val="accent2"/>
                </a:solidFill>
              </a:rPr>
              <a:t>Dair</a:t>
            </a:r>
            <a:r>
              <a:rPr lang="en-US" altLang="en-US" sz="1600" dirty="0">
                <a:solidFill>
                  <a:schemeClr val="accent2"/>
                </a:solidFill>
              </a:rPr>
              <a:t> </a:t>
            </a:r>
            <a:r>
              <a:rPr lang="en-US" altLang="en-US" sz="1600" dirty="0" err="1">
                <a:solidFill>
                  <a:schemeClr val="accent2"/>
                </a:solidFill>
              </a:rPr>
              <a:t>Uluslararası</a:t>
            </a:r>
            <a:r>
              <a:rPr lang="en-US" altLang="en-US" sz="1600" dirty="0">
                <a:solidFill>
                  <a:schemeClr val="accent2"/>
                </a:solidFill>
              </a:rPr>
              <a:t> </a:t>
            </a:r>
            <a:r>
              <a:rPr lang="en-US" altLang="en-US" sz="1600" dirty="0" err="1">
                <a:solidFill>
                  <a:schemeClr val="accent2"/>
                </a:solidFill>
              </a:rPr>
              <a:t>Cenevre</a:t>
            </a:r>
            <a:r>
              <a:rPr lang="en-US" altLang="en-US" sz="1600" dirty="0">
                <a:solidFill>
                  <a:schemeClr val="accent2"/>
                </a:solidFill>
              </a:rPr>
              <a:t> </a:t>
            </a:r>
            <a:r>
              <a:rPr lang="en-US"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1949</a:t>
            </a:r>
            <a:r>
              <a:rPr lang="en-GB" altLang="en-US" sz="1600" dirty="0">
                <a:solidFill>
                  <a:schemeClr val="accent2"/>
                </a:solidFill>
              </a:rPr>
              <a:t> 	</a:t>
            </a:r>
            <a:r>
              <a:rPr lang="en-GB" altLang="en-US" sz="1600" dirty="0" err="1">
                <a:solidFill>
                  <a:schemeClr val="accent2"/>
                </a:solidFill>
              </a:rPr>
              <a:t>İnsan</a:t>
            </a:r>
            <a:r>
              <a:rPr lang="en-GB" altLang="en-US" sz="1600" dirty="0">
                <a:solidFill>
                  <a:schemeClr val="accent2"/>
                </a:solidFill>
              </a:rPr>
              <a:t> </a:t>
            </a:r>
            <a:r>
              <a:rPr lang="en-GB" altLang="en-US" sz="1600" dirty="0" err="1">
                <a:solidFill>
                  <a:schemeClr val="accent2"/>
                </a:solidFill>
              </a:rPr>
              <a:t>Ticaretinin</a:t>
            </a:r>
            <a:r>
              <a:rPr lang="en-GB" altLang="en-US" sz="1600" dirty="0">
                <a:solidFill>
                  <a:schemeClr val="accent2"/>
                </a:solidFill>
              </a:rPr>
              <a:t> </a:t>
            </a:r>
            <a:r>
              <a:rPr lang="en-GB" altLang="en-US" sz="1600" dirty="0" err="1">
                <a:solidFill>
                  <a:schemeClr val="accent2"/>
                </a:solidFill>
              </a:rPr>
              <a:t>İlgası</a:t>
            </a:r>
            <a:r>
              <a:rPr lang="en-GB" altLang="en-US" sz="1600" dirty="0">
                <a:solidFill>
                  <a:schemeClr val="accent2"/>
                </a:solidFill>
              </a:rPr>
              <a:t> </a:t>
            </a:r>
            <a:r>
              <a:rPr lang="en-GB"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1956</a:t>
            </a:r>
            <a:r>
              <a:rPr lang="en-GB" altLang="en-US" sz="1600" dirty="0">
                <a:solidFill>
                  <a:schemeClr val="accent2"/>
                </a:solidFill>
              </a:rPr>
              <a:t> 	</a:t>
            </a:r>
            <a:r>
              <a:rPr lang="en-US" altLang="en-US" sz="1600" dirty="0" err="1">
                <a:solidFill>
                  <a:schemeClr val="accent2"/>
                </a:solidFill>
              </a:rPr>
              <a:t>Birleşmiş</a:t>
            </a:r>
            <a:r>
              <a:rPr lang="en-US" altLang="en-US" sz="1600" dirty="0">
                <a:solidFill>
                  <a:schemeClr val="accent2"/>
                </a:solidFill>
              </a:rPr>
              <a:t> </a:t>
            </a:r>
            <a:r>
              <a:rPr lang="en-US" altLang="en-US" sz="1600" dirty="0" err="1">
                <a:solidFill>
                  <a:schemeClr val="accent2"/>
                </a:solidFill>
              </a:rPr>
              <a:t>Milletler</a:t>
            </a:r>
            <a:r>
              <a:rPr lang="en-US" altLang="en-US" sz="1600" dirty="0">
                <a:solidFill>
                  <a:schemeClr val="accent2"/>
                </a:solidFill>
              </a:rPr>
              <a:t> </a:t>
            </a:r>
            <a:r>
              <a:rPr lang="en-US" altLang="en-US" sz="1600" dirty="0" err="1">
                <a:solidFill>
                  <a:schemeClr val="accent2"/>
                </a:solidFill>
              </a:rPr>
              <a:t>Köleliğin</a:t>
            </a:r>
            <a:r>
              <a:rPr lang="en-US" altLang="en-US" sz="1600" dirty="0">
                <a:solidFill>
                  <a:schemeClr val="accent2"/>
                </a:solidFill>
              </a:rPr>
              <a:t>, </a:t>
            </a:r>
            <a:r>
              <a:rPr lang="en-US" altLang="en-US" sz="1600" dirty="0" err="1">
                <a:solidFill>
                  <a:schemeClr val="accent2"/>
                </a:solidFill>
              </a:rPr>
              <a:t>Köle</a:t>
            </a:r>
            <a:r>
              <a:rPr lang="en-US" altLang="en-US" sz="1600" dirty="0">
                <a:solidFill>
                  <a:schemeClr val="accent2"/>
                </a:solidFill>
              </a:rPr>
              <a:t> </a:t>
            </a:r>
            <a:r>
              <a:rPr lang="en-US" altLang="en-US" sz="1600" dirty="0" err="1">
                <a:solidFill>
                  <a:schemeClr val="accent2"/>
                </a:solidFill>
              </a:rPr>
              <a:t>Ticaretinin</a:t>
            </a:r>
            <a:r>
              <a:rPr lang="en-US" altLang="en-US" sz="1600" dirty="0">
                <a:solidFill>
                  <a:schemeClr val="accent2"/>
                </a:solidFill>
              </a:rPr>
              <a:t>, </a:t>
            </a:r>
            <a:r>
              <a:rPr lang="en-US" altLang="en-US" sz="1600" dirty="0" err="1">
                <a:solidFill>
                  <a:schemeClr val="accent2"/>
                </a:solidFill>
              </a:rPr>
              <a:t>Kölelik</a:t>
            </a:r>
            <a:r>
              <a:rPr lang="en-US" altLang="en-US" sz="1600" dirty="0">
                <a:solidFill>
                  <a:schemeClr val="accent2"/>
                </a:solidFill>
              </a:rPr>
              <a:t> </a:t>
            </a:r>
            <a:r>
              <a:rPr lang="en-US" altLang="en-US" sz="1600" dirty="0" err="1">
                <a:solidFill>
                  <a:schemeClr val="accent2"/>
                </a:solidFill>
              </a:rPr>
              <a:t>Benzeri</a:t>
            </a:r>
            <a:r>
              <a:rPr lang="en-US" altLang="en-US" sz="1600" dirty="0">
                <a:solidFill>
                  <a:schemeClr val="accent2"/>
                </a:solidFill>
              </a:rPr>
              <a:t> </a:t>
            </a:r>
            <a:r>
              <a:rPr lang="en-US" altLang="en-US" sz="1600" dirty="0" err="1">
                <a:solidFill>
                  <a:schemeClr val="accent2"/>
                </a:solidFill>
              </a:rPr>
              <a:t>Kurum</a:t>
            </a:r>
            <a:r>
              <a:rPr lang="en-US" altLang="en-US" sz="1600" dirty="0">
                <a:solidFill>
                  <a:schemeClr val="accent2"/>
                </a:solidFill>
              </a:rPr>
              <a:t> </a:t>
            </a:r>
            <a:r>
              <a:rPr lang="en-US" altLang="en-US" sz="1600" dirty="0" err="1">
                <a:solidFill>
                  <a:schemeClr val="accent2"/>
                </a:solidFill>
              </a:rPr>
              <a:t>ve</a:t>
            </a:r>
            <a:r>
              <a:rPr lang="tr-TR" altLang="en-US" sz="1600" dirty="0">
                <a:solidFill>
                  <a:schemeClr val="accent2"/>
                </a:solidFill>
              </a:rPr>
              <a:t> </a:t>
            </a:r>
            <a:r>
              <a:rPr lang="en-US" altLang="en-US" sz="1600" dirty="0" err="1">
                <a:solidFill>
                  <a:schemeClr val="accent2"/>
                </a:solidFill>
              </a:rPr>
              <a:t>Uygulamaların</a:t>
            </a:r>
            <a:r>
              <a:rPr lang="tr-TR" altLang="en-US" sz="1600" dirty="0">
                <a:solidFill>
                  <a:schemeClr val="accent2"/>
                </a:solidFill>
              </a:rPr>
              <a:t> 			</a:t>
            </a:r>
            <a:r>
              <a:rPr lang="en-US" altLang="en-US" sz="1600" dirty="0" err="1">
                <a:solidFill>
                  <a:schemeClr val="accent2"/>
                </a:solidFill>
              </a:rPr>
              <a:t>Kaldırılmasına</a:t>
            </a:r>
            <a:r>
              <a:rPr lang="en-US" altLang="en-US" sz="1600" dirty="0">
                <a:solidFill>
                  <a:schemeClr val="accent2"/>
                </a:solidFill>
              </a:rPr>
              <a:t> </a:t>
            </a:r>
            <a:r>
              <a:rPr lang="en-US" altLang="en-US" sz="1600" dirty="0" err="1">
                <a:solidFill>
                  <a:schemeClr val="accent2"/>
                </a:solidFill>
              </a:rPr>
              <a:t>dair</a:t>
            </a:r>
            <a:r>
              <a:rPr lang="en-US" altLang="en-US" sz="1600" dirty="0">
                <a:solidFill>
                  <a:schemeClr val="accent2"/>
                </a:solidFill>
              </a:rPr>
              <a:t> </a:t>
            </a:r>
            <a:r>
              <a:rPr lang="en-US" altLang="en-US" sz="1600" dirty="0" err="1">
                <a:solidFill>
                  <a:schemeClr val="accent2"/>
                </a:solidFill>
              </a:rPr>
              <a:t>Ek</a:t>
            </a:r>
            <a:r>
              <a:rPr lang="en-US" altLang="en-US" sz="1600" dirty="0">
                <a:solidFill>
                  <a:schemeClr val="accent2"/>
                </a:solidFill>
              </a:rPr>
              <a:t> </a:t>
            </a:r>
            <a:r>
              <a:rPr lang="en-US" altLang="en-US" sz="1600" dirty="0" err="1">
                <a:solidFill>
                  <a:schemeClr val="accent2"/>
                </a:solidFill>
              </a:rPr>
              <a:t>Sözleşme</a:t>
            </a:r>
            <a:endParaRPr lang="en-US" altLang="en-US" sz="1600" b="1" dirty="0">
              <a:solidFill>
                <a:schemeClr val="accent2"/>
              </a:solidFill>
            </a:endParaRPr>
          </a:p>
          <a:p>
            <a:pPr>
              <a:lnSpc>
                <a:spcPct val="80000"/>
              </a:lnSpc>
              <a:spcBef>
                <a:spcPct val="0"/>
              </a:spcBef>
            </a:pPr>
            <a:r>
              <a:rPr lang="en-US" altLang="en-US" sz="1600" b="1" dirty="0">
                <a:solidFill>
                  <a:schemeClr val="accent2"/>
                </a:solidFill>
              </a:rPr>
              <a:t>1957 	</a:t>
            </a:r>
            <a:r>
              <a:rPr lang="en-US" altLang="en-US" sz="1600" dirty="0">
                <a:solidFill>
                  <a:schemeClr val="accent2"/>
                </a:solidFill>
              </a:rPr>
              <a:t>105 </a:t>
            </a:r>
            <a:r>
              <a:rPr lang="en-US" altLang="en-US" sz="1600" dirty="0" err="1">
                <a:solidFill>
                  <a:schemeClr val="accent2"/>
                </a:solidFill>
              </a:rPr>
              <a:t>No'lu</a:t>
            </a:r>
            <a:r>
              <a:rPr lang="en-US" altLang="en-US" sz="1600" dirty="0">
                <a:solidFill>
                  <a:schemeClr val="accent2"/>
                </a:solidFill>
              </a:rPr>
              <a:t> </a:t>
            </a:r>
            <a:r>
              <a:rPr lang="en-US" altLang="en-US" sz="1600" dirty="0" err="1">
                <a:solidFill>
                  <a:schemeClr val="accent2"/>
                </a:solidFill>
              </a:rPr>
              <a:t>Zorla</a:t>
            </a:r>
            <a:r>
              <a:rPr lang="en-US" altLang="en-US" sz="1600" dirty="0">
                <a:solidFill>
                  <a:schemeClr val="accent2"/>
                </a:solidFill>
              </a:rPr>
              <a:t> </a:t>
            </a:r>
            <a:r>
              <a:rPr lang="en-US" altLang="en-US" sz="1600" dirty="0" err="1">
                <a:solidFill>
                  <a:schemeClr val="accent2"/>
                </a:solidFill>
              </a:rPr>
              <a:t>Çalıştırmanın</a:t>
            </a:r>
            <a:r>
              <a:rPr lang="en-US" altLang="en-US" sz="1600" dirty="0">
                <a:solidFill>
                  <a:schemeClr val="accent2"/>
                </a:solidFill>
              </a:rPr>
              <a:t> </a:t>
            </a:r>
            <a:r>
              <a:rPr lang="en-US" altLang="en-US" sz="1600" dirty="0" err="1">
                <a:solidFill>
                  <a:schemeClr val="accent2"/>
                </a:solidFill>
              </a:rPr>
              <a:t>Kaldırılması</a:t>
            </a:r>
            <a:r>
              <a:rPr lang="en-US" altLang="en-US" sz="1600" dirty="0">
                <a:solidFill>
                  <a:schemeClr val="accent2"/>
                </a:solidFill>
              </a:rPr>
              <a:t> ILO</a:t>
            </a:r>
            <a:r>
              <a:rPr lang="tr-TR" altLang="en-US" sz="1600" dirty="0">
                <a:solidFill>
                  <a:schemeClr val="accent2"/>
                </a:solidFill>
              </a:rPr>
              <a:t> Sözleşmesi </a:t>
            </a:r>
            <a:r>
              <a:rPr lang="en-US" altLang="en-US" sz="1600" b="1" dirty="0">
                <a:solidFill>
                  <a:schemeClr val="accent2"/>
                </a:solidFill>
              </a:rPr>
              <a:t>                                                               </a:t>
            </a:r>
          </a:p>
          <a:p>
            <a:pPr>
              <a:lnSpc>
                <a:spcPct val="80000"/>
              </a:lnSpc>
              <a:spcBef>
                <a:spcPct val="0"/>
              </a:spcBef>
            </a:pPr>
            <a:r>
              <a:rPr lang="en-US" altLang="en-US" sz="1600" b="1" dirty="0">
                <a:solidFill>
                  <a:schemeClr val="accent2"/>
                </a:solidFill>
              </a:rPr>
              <a:t>1973</a:t>
            </a:r>
            <a:r>
              <a:rPr lang="en-US" altLang="en-US" sz="1600" dirty="0">
                <a:solidFill>
                  <a:schemeClr val="accent2"/>
                </a:solidFill>
              </a:rPr>
              <a:t> 	138 No.lu </a:t>
            </a:r>
            <a:r>
              <a:rPr lang="en-US" altLang="en-US" sz="1600" dirty="0" err="1">
                <a:solidFill>
                  <a:schemeClr val="accent2"/>
                </a:solidFill>
              </a:rPr>
              <a:t>İstihdama</a:t>
            </a:r>
            <a:r>
              <a:rPr lang="en-US" altLang="en-US" sz="1600" dirty="0">
                <a:solidFill>
                  <a:schemeClr val="accent2"/>
                </a:solidFill>
              </a:rPr>
              <a:t> </a:t>
            </a:r>
            <a:r>
              <a:rPr lang="en-US" altLang="en-US" sz="1600" dirty="0" err="1">
                <a:solidFill>
                  <a:schemeClr val="accent2"/>
                </a:solidFill>
              </a:rPr>
              <a:t>Kabulde</a:t>
            </a:r>
            <a:r>
              <a:rPr lang="en-US" altLang="en-US" sz="1600" dirty="0">
                <a:solidFill>
                  <a:schemeClr val="accent2"/>
                </a:solidFill>
              </a:rPr>
              <a:t> </a:t>
            </a:r>
            <a:r>
              <a:rPr lang="en-US" altLang="en-US" sz="1600" dirty="0" err="1">
                <a:solidFill>
                  <a:schemeClr val="accent2"/>
                </a:solidFill>
              </a:rPr>
              <a:t>Asgari</a:t>
            </a:r>
            <a:r>
              <a:rPr lang="en-US" altLang="en-US" sz="1600" dirty="0">
                <a:solidFill>
                  <a:schemeClr val="accent2"/>
                </a:solidFill>
              </a:rPr>
              <a:t> </a:t>
            </a:r>
            <a:r>
              <a:rPr lang="en-US" altLang="en-US" sz="1600" dirty="0" err="1">
                <a:solidFill>
                  <a:schemeClr val="accent2"/>
                </a:solidFill>
              </a:rPr>
              <a:t>Yaşa</a:t>
            </a:r>
            <a:r>
              <a:rPr lang="en-US" altLang="en-US" sz="1600" dirty="0">
                <a:solidFill>
                  <a:schemeClr val="accent2"/>
                </a:solidFill>
              </a:rPr>
              <a:t> </a:t>
            </a:r>
            <a:r>
              <a:rPr lang="en-US" altLang="en-US" sz="1600" dirty="0" err="1">
                <a:solidFill>
                  <a:schemeClr val="accent2"/>
                </a:solidFill>
              </a:rPr>
              <a:t>İlişkin</a:t>
            </a:r>
            <a:r>
              <a:rPr lang="en-US" altLang="en-US" sz="1600" dirty="0">
                <a:solidFill>
                  <a:schemeClr val="accent2"/>
                </a:solidFill>
              </a:rPr>
              <a:t> ILO </a:t>
            </a:r>
            <a:r>
              <a:rPr lang="en-US"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1989</a:t>
            </a:r>
            <a:r>
              <a:rPr lang="en-GB" altLang="en-US" sz="1600" dirty="0">
                <a:solidFill>
                  <a:schemeClr val="accent2"/>
                </a:solidFill>
              </a:rPr>
              <a:t> 	</a:t>
            </a:r>
            <a:r>
              <a:rPr lang="en-GB" altLang="en-US" sz="1600" dirty="0" err="1">
                <a:solidFill>
                  <a:schemeClr val="accent2"/>
                </a:solidFill>
              </a:rPr>
              <a:t>Çocuk</a:t>
            </a:r>
            <a:r>
              <a:rPr lang="en-GB" altLang="en-US" sz="1600" dirty="0">
                <a:solidFill>
                  <a:schemeClr val="accent2"/>
                </a:solidFill>
              </a:rPr>
              <a:t> </a:t>
            </a:r>
            <a:r>
              <a:rPr lang="en-GB" altLang="en-US" sz="1600" dirty="0" err="1">
                <a:solidFill>
                  <a:schemeClr val="accent2"/>
                </a:solidFill>
              </a:rPr>
              <a:t>Hakları</a:t>
            </a:r>
            <a:r>
              <a:rPr lang="en-GB" altLang="en-US" sz="1600" dirty="0">
                <a:solidFill>
                  <a:schemeClr val="accent2"/>
                </a:solidFill>
              </a:rPr>
              <a:t> </a:t>
            </a:r>
            <a:r>
              <a:rPr lang="en-GB" altLang="en-US" sz="1600" dirty="0" err="1">
                <a:solidFill>
                  <a:schemeClr val="accent2"/>
                </a:solidFill>
              </a:rPr>
              <a:t>Sözleşmesi</a:t>
            </a:r>
            <a:endParaRPr lang="en-GB" altLang="en-US" sz="1600" b="1" dirty="0">
              <a:solidFill>
                <a:schemeClr val="accent2"/>
              </a:solidFill>
            </a:endParaRPr>
          </a:p>
          <a:p>
            <a:pPr>
              <a:lnSpc>
                <a:spcPct val="80000"/>
              </a:lnSpc>
              <a:spcBef>
                <a:spcPct val="0"/>
              </a:spcBef>
            </a:pPr>
            <a:r>
              <a:rPr lang="en-GB" altLang="en-US" sz="1600" b="1" dirty="0">
                <a:solidFill>
                  <a:schemeClr val="accent2"/>
                </a:solidFill>
              </a:rPr>
              <a:t>1999</a:t>
            </a:r>
            <a:r>
              <a:rPr lang="en-GB" altLang="en-US" sz="1600" dirty="0">
                <a:solidFill>
                  <a:schemeClr val="accent2"/>
                </a:solidFill>
              </a:rPr>
              <a:t> 	</a:t>
            </a:r>
            <a:r>
              <a:rPr lang="en-US" altLang="en-US" sz="1600" dirty="0">
                <a:solidFill>
                  <a:schemeClr val="accent2"/>
                </a:solidFill>
              </a:rPr>
              <a:t>182 </a:t>
            </a:r>
            <a:r>
              <a:rPr lang="en-US" altLang="en-US" sz="1600" dirty="0" err="1">
                <a:solidFill>
                  <a:schemeClr val="accent2"/>
                </a:solidFill>
              </a:rPr>
              <a:t>No'lu</a:t>
            </a:r>
            <a:r>
              <a:rPr lang="en-US" altLang="en-US" sz="1600" dirty="0">
                <a:solidFill>
                  <a:schemeClr val="accent2"/>
                </a:solidFill>
              </a:rPr>
              <a:t> </a:t>
            </a:r>
            <a:r>
              <a:rPr lang="en-US" altLang="en-US" sz="1600" dirty="0" err="1">
                <a:solidFill>
                  <a:schemeClr val="accent2"/>
                </a:solidFill>
              </a:rPr>
              <a:t>Çocuk</a:t>
            </a:r>
            <a:r>
              <a:rPr lang="en-US" altLang="en-US" sz="1600" dirty="0">
                <a:solidFill>
                  <a:schemeClr val="accent2"/>
                </a:solidFill>
              </a:rPr>
              <a:t> </a:t>
            </a:r>
            <a:r>
              <a:rPr lang="en-US" altLang="en-US" sz="1600" dirty="0" err="1">
                <a:solidFill>
                  <a:schemeClr val="accent2"/>
                </a:solidFill>
              </a:rPr>
              <a:t>İşçiliğinin</a:t>
            </a:r>
            <a:r>
              <a:rPr lang="en-US" altLang="en-US" sz="1600" dirty="0">
                <a:solidFill>
                  <a:schemeClr val="accent2"/>
                </a:solidFill>
              </a:rPr>
              <a:t> </a:t>
            </a:r>
            <a:r>
              <a:rPr lang="en-US" altLang="en-US" sz="1600" dirty="0" err="1">
                <a:solidFill>
                  <a:schemeClr val="accent2"/>
                </a:solidFill>
              </a:rPr>
              <a:t>En</a:t>
            </a:r>
            <a:r>
              <a:rPr lang="en-US" altLang="en-US" sz="1600" dirty="0">
                <a:solidFill>
                  <a:schemeClr val="accent2"/>
                </a:solidFill>
              </a:rPr>
              <a:t> </a:t>
            </a:r>
            <a:r>
              <a:rPr lang="en-US" altLang="en-US" sz="1600" dirty="0" err="1">
                <a:solidFill>
                  <a:schemeClr val="accent2"/>
                </a:solidFill>
              </a:rPr>
              <a:t>Kötü</a:t>
            </a:r>
            <a:r>
              <a:rPr lang="en-US" altLang="en-US" sz="1600" dirty="0">
                <a:solidFill>
                  <a:schemeClr val="accent2"/>
                </a:solidFill>
              </a:rPr>
              <a:t> </a:t>
            </a:r>
            <a:r>
              <a:rPr lang="en-US" altLang="en-US" sz="1600" dirty="0" err="1">
                <a:solidFill>
                  <a:schemeClr val="accent2"/>
                </a:solidFill>
              </a:rPr>
              <a:t>Biçimleri</a:t>
            </a:r>
            <a:r>
              <a:rPr lang="en-US" altLang="en-US" sz="1600" dirty="0">
                <a:solidFill>
                  <a:schemeClr val="accent2"/>
                </a:solidFill>
              </a:rPr>
              <a:t> </a:t>
            </a:r>
            <a:r>
              <a:rPr lang="en-US" altLang="en-US" sz="1600" dirty="0" err="1">
                <a:solidFill>
                  <a:schemeClr val="accent2"/>
                </a:solidFill>
              </a:rPr>
              <a:t>Sözleşmesi</a:t>
            </a:r>
            <a:endParaRPr lang="tr-TR" altLang="en-US" sz="1600" dirty="0">
              <a:solidFill>
                <a:schemeClr val="accent2"/>
              </a:solidFill>
            </a:endParaRPr>
          </a:p>
          <a:p>
            <a:pPr>
              <a:lnSpc>
                <a:spcPct val="80000"/>
              </a:lnSpc>
              <a:spcBef>
                <a:spcPct val="0"/>
              </a:spcBef>
            </a:pPr>
            <a:r>
              <a:rPr lang="en-GB" altLang="en-US" sz="1600" b="1" dirty="0">
                <a:solidFill>
                  <a:schemeClr val="accent2"/>
                </a:solidFill>
              </a:rPr>
              <a:t>2000</a:t>
            </a:r>
            <a:r>
              <a:rPr lang="en-GB" altLang="en-US" sz="1600" dirty="0">
                <a:solidFill>
                  <a:schemeClr val="accent2"/>
                </a:solidFill>
              </a:rPr>
              <a:t> 	</a:t>
            </a:r>
            <a:r>
              <a:rPr lang="tr-TR" altLang="en-US" sz="1600" dirty="0">
                <a:solidFill>
                  <a:schemeClr val="accent2"/>
                </a:solidFill>
              </a:rPr>
              <a:t>Sınıraşan Örgütlü Suçlara Karşı BM Sözleşmesi </a:t>
            </a:r>
            <a:r>
              <a:rPr lang="tr-TR" altLang="en-US" sz="1600" b="1" dirty="0">
                <a:solidFill>
                  <a:schemeClr val="hlink"/>
                </a:solidFill>
              </a:rPr>
              <a:t>	</a:t>
            </a:r>
            <a:endParaRPr lang="en-US" altLang="en-US" sz="1600" b="1" dirty="0">
              <a:solidFill>
                <a:schemeClr val="hlink"/>
              </a:solidFill>
            </a:endParaRPr>
          </a:p>
          <a:p>
            <a:pPr>
              <a:lnSpc>
                <a:spcPct val="80000"/>
              </a:lnSpc>
              <a:spcBef>
                <a:spcPct val="0"/>
              </a:spcBef>
            </a:pPr>
            <a:endParaRPr lang="en-US" altLang="en-US" sz="1800" b="1" dirty="0">
              <a:solidFill>
                <a:schemeClr val="hlink"/>
              </a:solidFill>
            </a:endParaRPr>
          </a:p>
          <a:p>
            <a:pPr>
              <a:lnSpc>
                <a:spcPct val="80000"/>
              </a:lnSpc>
              <a:spcBef>
                <a:spcPct val="0"/>
              </a:spcBef>
              <a:buFont typeface="Wingdings" panose="05000000000000000000" pitchFamily="2" charset="2"/>
              <a:buChar char="v"/>
            </a:pPr>
            <a:r>
              <a:rPr lang="tr-TR" altLang="en-US" sz="1400" b="1" dirty="0">
                <a:solidFill>
                  <a:srgbClr val="558ED5"/>
                </a:solidFill>
              </a:rPr>
              <a:t>2003 	Sınıraşan Örgütlü Suçlara Karşı Birleşmiş Milletler Sözleşmesine Ek İnsan Ticaretinin, Özellikle Kadın Ve 	Çocuk Ticaretinin Önlenmesine, Durdurulmasına Ve Cezalandırılmasına İlişkin Protokol</a:t>
            </a:r>
          </a:p>
          <a:p>
            <a:pPr lvl="2">
              <a:lnSpc>
                <a:spcPct val="80000"/>
              </a:lnSpc>
              <a:spcBef>
                <a:spcPct val="0"/>
              </a:spcBef>
              <a:buFont typeface="Wingdings" panose="05000000000000000000" pitchFamily="2" charset="2"/>
              <a:buChar char="v"/>
            </a:pPr>
            <a:r>
              <a:rPr lang="tr-TR" altLang="en-US" sz="1100" dirty="0">
                <a:solidFill>
                  <a:srgbClr val="558ED5"/>
                </a:solidFill>
              </a:rPr>
              <a:t>Kabul Tarihi: Mart 2003</a:t>
            </a:r>
          </a:p>
          <a:p>
            <a:pPr lvl="1">
              <a:lnSpc>
                <a:spcPct val="80000"/>
              </a:lnSpc>
              <a:spcBef>
                <a:spcPct val="0"/>
              </a:spcBef>
              <a:buFont typeface="Arial" panose="020B0604020202020204" pitchFamily="34" charset="0"/>
              <a:buNone/>
            </a:pPr>
            <a:r>
              <a:rPr lang="tr-TR" altLang="en-US" sz="1100" dirty="0">
                <a:solidFill>
                  <a:srgbClr val="558ED5"/>
                </a:solidFill>
              </a:rPr>
              <a:t> </a:t>
            </a:r>
          </a:p>
          <a:p>
            <a:pPr>
              <a:lnSpc>
                <a:spcPct val="80000"/>
              </a:lnSpc>
              <a:spcBef>
                <a:spcPct val="0"/>
              </a:spcBef>
              <a:buFont typeface="Wingdings" panose="05000000000000000000" pitchFamily="2" charset="2"/>
              <a:buChar char="v"/>
            </a:pPr>
            <a:r>
              <a:rPr lang="tr-TR" altLang="en-US" sz="1400" b="1" dirty="0">
                <a:solidFill>
                  <a:srgbClr val="558ED5"/>
                </a:solidFill>
              </a:rPr>
              <a:t>2005 	Avrupa Konseyi İnsan Ticaretine Karşı Eylem Sözleşmesi</a:t>
            </a:r>
          </a:p>
          <a:p>
            <a:pPr lvl="2">
              <a:lnSpc>
                <a:spcPct val="80000"/>
              </a:lnSpc>
              <a:spcBef>
                <a:spcPct val="0"/>
              </a:spcBef>
              <a:buFont typeface="Wingdings" panose="05000000000000000000" pitchFamily="2" charset="2"/>
              <a:buChar char="v"/>
            </a:pPr>
            <a:r>
              <a:rPr lang="tr-TR" altLang="en-US" sz="1100" dirty="0">
                <a:solidFill>
                  <a:srgbClr val="558ED5"/>
                </a:solidFill>
              </a:rPr>
              <a:t>Kabul Tarihi: Eylül 2016</a:t>
            </a:r>
          </a:p>
        </p:txBody>
      </p:sp>
      <p:sp>
        <p:nvSpPr>
          <p:cNvPr id="4" name="TextBox 3"/>
          <p:cNvSpPr txBox="1"/>
          <p:nvPr/>
        </p:nvSpPr>
        <p:spPr>
          <a:xfrm>
            <a:off x="1522634" y="5059807"/>
            <a:ext cx="9216249" cy="830997"/>
          </a:xfrm>
          <a:prstGeom prst="rect">
            <a:avLst/>
          </a:prstGeom>
          <a:noFill/>
        </p:spPr>
        <p:txBody>
          <a:bodyPr wrap="square">
            <a:spAutoFit/>
          </a:bodyPr>
          <a:lstStyle/>
          <a:p>
            <a:pPr marL="285750" indent="-285750">
              <a:buClr>
                <a:srgbClr val="3366FF"/>
              </a:buClr>
              <a:buFont typeface="Arial" panose="020B0604020202020204" pitchFamily="34" charset="0"/>
              <a:buChar char="•"/>
              <a:defRPr/>
            </a:pPr>
            <a:r>
              <a:rPr lang="tr-TR" sz="1200" dirty="0">
                <a:solidFill>
                  <a:srgbClr val="002060"/>
                </a:solidFill>
              </a:rPr>
              <a:t>Palermo protokolü daha çok insan ticaretini suç boyutuyla ele alırken, Avrupa Konseyi Sözleşmesi ise daha çok mağdur odaklı, mağdurun korunması, insan hakları ve kurumlararası işbirliğine odaklanmaktadır.</a:t>
            </a:r>
          </a:p>
          <a:p>
            <a:pPr marL="285750" indent="-285750">
              <a:buClr>
                <a:srgbClr val="3366FF"/>
              </a:buClr>
              <a:buFont typeface="Arial" panose="020B0604020202020204" pitchFamily="34" charset="0"/>
              <a:buChar char="•"/>
              <a:defRPr/>
            </a:pPr>
            <a:r>
              <a:rPr lang="tr-TR" sz="1200" dirty="0">
                <a:solidFill>
                  <a:srgbClr val="002060"/>
                </a:solidFill>
              </a:rPr>
              <a:t>Avrupa Konseyi Sözleşmesi, insan ticaretinin tanımını, mağdurların tamamını (kadın, erkek, çocuk) kapsayacak şekilde olayın ulusal ya da uluslararası boyutlarda olması ve örgütlü suçlarla ilişkili olması şartlarını gözetmeksizin hepsini kapsayacak şekilde genişletmiştir.</a:t>
            </a:r>
          </a:p>
        </p:txBody>
      </p:sp>
    </p:spTree>
    <p:extLst>
      <p:ext uri="{BB962C8B-B14F-4D97-AF65-F5344CB8AC3E}">
        <p14:creationId xmlns:p14="http://schemas.microsoft.com/office/powerpoint/2010/main" val="398892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txBox="1">
            <a:spLocks noChangeArrowheads="1"/>
          </p:cNvSpPr>
          <p:nvPr/>
        </p:nvSpPr>
        <p:spPr bwMode="auto">
          <a:xfrm>
            <a:off x="4637088" y="374650"/>
            <a:ext cx="62166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defRPr/>
            </a:pPr>
            <a:r>
              <a:rPr lang="tr-TR" altLang="tr-TR" sz="4000" b="1" dirty="0">
                <a:solidFill>
                  <a:srgbClr val="002060"/>
                </a:solidFill>
                <a:latin typeface="+mn-lt"/>
              </a:rPr>
              <a:t>İnsan Ticareti Suçu</a:t>
            </a:r>
            <a:endParaRPr lang="en-US" altLang="tr-TR" sz="4000" b="1" i="1" dirty="0">
              <a:solidFill>
                <a:srgbClr val="002060"/>
              </a:solidFill>
              <a:latin typeface="+mn-lt"/>
            </a:endParaRPr>
          </a:p>
        </p:txBody>
      </p:sp>
      <p:graphicFrame>
        <p:nvGraphicFramePr>
          <p:cNvPr id="9" name="8 Tablo"/>
          <p:cNvGraphicFramePr>
            <a:graphicFrameLocks noGrp="1"/>
          </p:cNvGraphicFramePr>
          <p:nvPr>
            <p:extLst>
              <p:ext uri="{D42A27DB-BD31-4B8C-83A1-F6EECF244321}">
                <p14:modId xmlns:p14="http://schemas.microsoft.com/office/powerpoint/2010/main" val="2338054320"/>
              </p:ext>
            </p:extLst>
          </p:nvPr>
        </p:nvGraphicFramePr>
        <p:xfrm>
          <a:off x="2773364" y="2035176"/>
          <a:ext cx="1990725" cy="2987675"/>
        </p:xfrm>
        <a:graphic>
          <a:graphicData uri="http://schemas.openxmlformats.org/drawingml/2006/table">
            <a:tbl>
              <a:tblPr/>
              <a:tblGrid>
                <a:gridCol w="1990725">
                  <a:extLst>
                    <a:ext uri="{9D8B030D-6E8A-4147-A177-3AD203B41FA5}">
                      <a16:colId xmlns:a16="http://schemas.microsoft.com/office/drawing/2014/main" val="20000"/>
                    </a:ext>
                  </a:extLst>
                </a:gridCol>
              </a:tblGrid>
              <a:tr h="29876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Ülkeye Sokma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Ülke Dışına Çıkarma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Tedarik Etme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Kaçırma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Bir Yerden Başka Bir Yere Götürme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Sevk Etme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Barındırma</a:t>
                      </a:r>
                    </a:p>
                  </a:txBody>
                  <a:tcPr marL="91439" marR="91439" horzOverflow="overflow">
                    <a:lnL w="12700" cap="flat" cmpd="sng" algn="ctr">
                      <a:solidFill>
                        <a:srgbClr val="3366FF"/>
                      </a:solidFill>
                      <a:prstDash val="solid"/>
                      <a:round/>
                      <a:headEnd type="none" w="med" len="med"/>
                      <a:tailEnd type="none" w="med" len="med"/>
                    </a:lnL>
                    <a:lnR w="12700" cap="flat" cmpd="sng" algn="ctr">
                      <a:solidFill>
                        <a:srgbClr val="3366FF"/>
                      </a:solidFill>
                      <a:prstDash val="solid"/>
                      <a:round/>
                      <a:headEnd type="none" w="med" len="med"/>
                      <a:tailEnd type="none" w="med" len="med"/>
                    </a:lnR>
                    <a:lnT w="12700" cap="flat" cmpd="sng" algn="ctr">
                      <a:solidFill>
                        <a:srgbClr val="3366FF"/>
                      </a:solidFill>
                      <a:prstDash val="solid"/>
                      <a:round/>
                      <a:headEnd type="none" w="med" len="med"/>
                      <a:tailEnd type="none" w="med" len="med"/>
                    </a:lnT>
                    <a:lnB w="12700" cap="flat" cmpd="sng" algn="ctr">
                      <a:solidFill>
                        <a:srgbClr val="33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9 Tablo"/>
          <p:cNvGraphicFramePr>
            <a:graphicFrameLocks noGrp="1"/>
          </p:cNvGraphicFramePr>
          <p:nvPr>
            <p:extLst>
              <p:ext uri="{D42A27DB-BD31-4B8C-83A1-F6EECF244321}">
                <p14:modId xmlns:p14="http://schemas.microsoft.com/office/powerpoint/2010/main" val="2658826336"/>
              </p:ext>
            </p:extLst>
          </p:nvPr>
        </p:nvGraphicFramePr>
        <p:xfrm>
          <a:off x="5130801" y="2035175"/>
          <a:ext cx="2009775" cy="3060700"/>
        </p:xfrm>
        <a:graphic>
          <a:graphicData uri="http://schemas.openxmlformats.org/drawingml/2006/table">
            <a:tbl>
              <a:tblPr/>
              <a:tblGrid>
                <a:gridCol w="2009775">
                  <a:extLst>
                    <a:ext uri="{9D8B030D-6E8A-4147-A177-3AD203B41FA5}">
                      <a16:colId xmlns:a16="http://schemas.microsoft.com/office/drawing/2014/main" val="20000"/>
                    </a:ext>
                  </a:extLst>
                </a:gridCol>
              </a:tblGrid>
              <a:tr h="3060700">
                <a:tc>
                  <a:txBody>
                    <a:bodyPr/>
                    <a:lstStyle>
                      <a:lvl1pPr marL="0" algn="l" defTabSz="914400" rtl="0" eaLnBrk="1" latinLnBrk="0" hangingPunct="1">
                        <a:defRPr sz="1800" kern="1200">
                          <a:solidFill>
                            <a:schemeClr val="tx1"/>
                          </a:solidFill>
                          <a:latin typeface="Constantia"/>
                        </a:defRPr>
                      </a:lvl1pPr>
                      <a:lvl2pPr marL="457200" algn="l" defTabSz="914400" rtl="0" eaLnBrk="1" latinLnBrk="0" hangingPunct="1">
                        <a:defRPr sz="1800" kern="1200">
                          <a:solidFill>
                            <a:schemeClr val="tx1"/>
                          </a:solidFill>
                          <a:latin typeface="Constantia"/>
                        </a:defRPr>
                      </a:lvl2pPr>
                      <a:lvl3pPr marL="914400" algn="l" defTabSz="914400" rtl="0" eaLnBrk="1" latinLnBrk="0" hangingPunct="1">
                        <a:defRPr sz="1800" kern="1200">
                          <a:solidFill>
                            <a:schemeClr val="tx1"/>
                          </a:solidFill>
                          <a:latin typeface="Constantia"/>
                        </a:defRPr>
                      </a:lvl3pPr>
                      <a:lvl4pPr marL="1371600" algn="l" defTabSz="914400" rtl="0" eaLnBrk="1" latinLnBrk="0" hangingPunct="1">
                        <a:defRPr sz="1800" kern="1200">
                          <a:solidFill>
                            <a:schemeClr val="tx1"/>
                          </a:solidFill>
                          <a:latin typeface="Constantia"/>
                        </a:defRPr>
                      </a:lvl4pPr>
                      <a:lvl5pPr marL="1828800" algn="l" defTabSz="914400" rtl="0" eaLnBrk="1" latinLnBrk="0" hangingPunct="1">
                        <a:defRPr sz="1800" kern="1200">
                          <a:solidFill>
                            <a:schemeClr val="tx1"/>
                          </a:solidFill>
                          <a:latin typeface="Constantia"/>
                        </a:defRPr>
                      </a:lvl5pPr>
                      <a:lvl6pPr marL="2286000" algn="l" defTabSz="914400" rtl="0" eaLnBrk="1" latinLnBrk="0" hangingPunct="1">
                        <a:defRPr sz="1800" kern="1200">
                          <a:solidFill>
                            <a:schemeClr val="tx1"/>
                          </a:solidFill>
                          <a:latin typeface="Constantia"/>
                        </a:defRPr>
                      </a:lvl6pPr>
                      <a:lvl7pPr marL="2743200" algn="l" defTabSz="914400" rtl="0" eaLnBrk="1" latinLnBrk="0" hangingPunct="1">
                        <a:defRPr sz="1800" kern="1200">
                          <a:solidFill>
                            <a:schemeClr val="tx1"/>
                          </a:solidFill>
                          <a:latin typeface="Constantia"/>
                        </a:defRPr>
                      </a:lvl7pPr>
                      <a:lvl8pPr marL="3200400" algn="l" defTabSz="914400" rtl="0" eaLnBrk="1" latinLnBrk="0" hangingPunct="1">
                        <a:defRPr sz="1800" kern="1200">
                          <a:solidFill>
                            <a:schemeClr val="tx1"/>
                          </a:solidFill>
                          <a:latin typeface="Constantia"/>
                        </a:defRPr>
                      </a:lvl8pPr>
                      <a:lvl9pPr marL="3657600" algn="l" defTabSz="914400" rtl="0" eaLnBrk="1" latinLnBrk="0" hangingPunct="1">
                        <a:defRPr sz="1800" kern="1200">
                          <a:solidFill>
                            <a:schemeClr val="tx1"/>
                          </a:solidFill>
                          <a:latin typeface="Constantia"/>
                        </a:defRPr>
                      </a:lvl9pPr>
                    </a:lstStyle>
                    <a:p>
                      <a:pPr>
                        <a:buFont typeface="Arial" pitchFamily="34" charset="0"/>
                        <a:buChar char="•"/>
                      </a:pPr>
                      <a:r>
                        <a:rPr lang="tr-TR" sz="1600" dirty="0">
                          <a:solidFill>
                            <a:srgbClr val="3366FF"/>
                          </a:solidFill>
                        </a:rPr>
                        <a:t>Tehdit</a:t>
                      </a:r>
                    </a:p>
                    <a:p>
                      <a:pPr>
                        <a:buFont typeface="Arial" pitchFamily="34" charset="0"/>
                        <a:buChar char="•"/>
                      </a:pPr>
                      <a:r>
                        <a:rPr lang="tr-TR" sz="1600" dirty="0">
                          <a:solidFill>
                            <a:srgbClr val="3366FF"/>
                          </a:solidFill>
                        </a:rPr>
                        <a:t>Baskı</a:t>
                      </a:r>
                    </a:p>
                    <a:p>
                      <a:pPr>
                        <a:buFont typeface="Arial" pitchFamily="34" charset="0"/>
                        <a:buChar char="•"/>
                      </a:pPr>
                      <a:r>
                        <a:rPr lang="tr-TR" sz="1600" dirty="0">
                          <a:solidFill>
                            <a:srgbClr val="3366FF"/>
                          </a:solidFill>
                        </a:rPr>
                        <a:t>Cebir-Şiddet</a:t>
                      </a:r>
                    </a:p>
                    <a:p>
                      <a:pPr>
                        <a:buFont typeface="Arial" pitchFamily="34" charset="0"/>
                        <a:buChar char="•"/>
                      </a:pPr>
                      <a:r>
                        <a:rPr lang="tr-TR" sz="1600" dirty="0">
                          <a:solidFill>
                            <a:srgbClr val="3366FF"/>
                          </a:solidFill>
                        </a:rPr>
                        <a:t>Nüfuzu Kötüye Kullanma</a:t>
                      </a:r>
                    </a:p>
                    <a:p>
                      <a:pPr>
                        <a:buFont typeface="Arial" pitchFamily="34" charset="0"/>
                        <a:buChar char="•"/>
                      </a:pPr>
                      <a:r>
                        <a:rPr lang="tr-TR" sz="1600" dirty="0">
                          <a:solidFill>
                            <a:srgbClr val="3366FF"/>
                          </a:solidFill>
                        </a:rPr>
                        <a:t>Kişiler Üzerinden Denetim Olanaklarından veya Çaresizliklerinden Yararlanmak</a:t>
                      </a:r>
                    </a:p>
                    <a:p>
                      <a:pPr>
                        <a:buFont typeface="Arial" pitchFamily="34" charset="0"/>
                        <a:buChar char="•"/>
                      </a:pPr>
                      <a:r>
                        <a:rPr lang="tr-TR" sz="1600" dirty="0">
                          <a:solidFill>
                            <a:srgbClr val="3366FF"/>
                          </a:solidFill>
                        </a:rPr>
                        <a:t>Kandırma</a:t>
                      </a:r>
                    </a:p>
                  </a:txBody>
                  <a:tcPr marL="91476" marR="91476" marT="45733" marB="45733">
                    <a:lnL w="12700" cap="flat" cmpd="sng" algn="ctr">
                      <a:solidFill>
                        <a:srgbClr val="3366FF"/>
                      </a:solidFill>
                      <a:prstDash val="solid"/>
                      <a:round/>
                      <a:headEnd type="none" w="med" len="med"/>
                      <a:tailEnd type="none" w="med" len="med"/>
                    </a:lnL>
                    <a:lnR w="12700" cap="flat" cmpd="sng" algn="ctr">
                      <a:solidFill>
                        <a:srgbClr val="3366FF"/>
                      </a:solidFill>
                      <a:prstDash val="solid"/>
                      <a:round/>
                      <a:headEnd type="none" w="med" len="med"/>
                      <a:tailEnd type="none" w="med" len="med"/>
                    </a:lnR>
                    <a:lnT w="12700" cap="flat" cmpd="sng" algn="ctr">
                      <a:solidFill>
                        <a:srgbClr val="3366FF"/>
                      </a:solidFill>
                      <a:prstDash val="solid"/>
                      <a:round/>
                      <a:headEnd type="none" w="med" len="med"/>
                      <a:tailEnd type="none" w="med" len="med"/>
                    </a:lnT>
                    <a:lnB w="12700" cap="flat" cmpd="sng" algn="ctr">
                      <a:solidFill>
                        <a:srgbClr val="3366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10 Tablo"/>
          <p:cNvGraphicFramePr>
            <a:graphicFrameLocks noGrp="1"/>
          </p:cNvGraphicFramePr>
          <p:nvPr>
            <p:extLst>
              <p:ext uri="{D42A27DB-BD31-4B8C-83A1-F6EECF244321}">
                <p14:modId xmlns:p14="http://schemas.microsoft.com/office/powerpoint/2010/main" val="652747429"/>
              </p:ext>
            </p:extLst>
          </p:nvPr>
        </p:nvGraphicFramePr>
        <p:xfrm>
          <a:off x="7502526" y="2035176"/>
          <a:ext cx="1928813" cy="3108325"/>
        </p:xfrm>
        <a:graphic>
          <a:graphicData uri="http://schemas.openxmlformats.org/drawingml/2006/table">
            <a:tbl>
              <a:tblPr/>
              <a:tblGrid>
                <a:gridCol w="1928813">
                  <a:extLst>
                    <a:ext uri="{9D8B030D-6E8A-4147-A177-3AD203B41FA5}">
                      <a16:colId xmlns:a16="http://schemas.microsoft.com/office/drawing/2014/main" val="20000"/>
                    </a:ext>
                  </a:extLst>
                </a:gridCol>
              </a:tblGrid>
              <a:tr h="31083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Zorla Çalıştırma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Hizmet Ettirme</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Fuhuş Yaptırmak</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Esarete Tabi Kılmak</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tr-TR" altLang="tr-TR" sz="1600" b="0" i="0" u="none" strike="noStrike" cap="none" normalizeH="0" baseline="0" dirty="0">
                          <a:ln>
                            <a:noFill/>
                          </a:ln>
                          <a:solidFill>
                            <a:srgbClr val="3366FF"/>
                          </a:solidFill>
                          <a:effectLst/>
                          <a:latin typeface="Constantia" panose="02030602050306030303" pitchFamily="18" charset="0"/>
                          <a:ea typeface="MS PGothic" panose="020B0600070205080204" pitchFamily="34" charset="-128"/>
                        </a:rPr>
                        <a:t>Vücut Organlarının Verilmesini Sağlamak</a:t>
                      </a:r>
                    </a:p>
                  </a:txBody>
                  <a:tcPr marL="91439" marR="91439" marT="45711" marB="45711" horzOverflow="overflow">
                    <a:lnL w="12700" cap="flat" cmpd="sng" algn="ctr">
                      <a:solidFill>
                        <a:srgbClr val="3366FF"/>
                      </a:solidFill>
                      <a:prstDash val="solid"/>
                      <a:round/>
                      <a:headEnd type="none" w="med" len="med"/>
                      <a:tailEnd type="none" w="med" len="med"/>
                    </a:lnL>
                    <a:lnR w="12700" cap="flat" cmpd="sng" algn="ctr">
                      <a:solidFill>
                        <a:srgbClr val="3366FF"/>
                      </a:solidFill>
                      <a:prstDash val="solid"/>
                      <a:round/>
                      <a:headEnd type="none" w="med" len="med"/>
                      <a:tailEnd type="none" w="med" len="med"/>
                    </a:lnR>
                    <a:lnT w="12700" cap="flat" cmpd="sng" algn="ctr">
                      <a:solidFill>
                        <a:srgbClr val="3366FF"/>
                      </a:solidFill>
                      <a:prstDash val="solid"/>
                      <a:round/>
                      <a:headEnd type="none" w="med" len="med"/>
                      <a:tailEnd type="none" w="med" len="med"/>
                    </a:lnT>
                    <a:lnB w="12700" cap="flat" cmpd="sng" algn="ctr">
                      <a:solidFill>
                        <a:srgbClr val="33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15 Metin kutusu"/>
          <p:cNvSpPr txBox="1"/>
          <p:nvPr/>
        </p:nvSpPr>
        <p:spPr>
          <a:xfrm>
            <a:off x="5211763" y="1573213"/>
            <a:ext cx="1847850" cy="461962"/>
          </a:xfrm>
          <a:prstGeom prst="rect">
            <a:avLst/>
          </a:prstGeom>
          <a:noFill/>
        </p:spPr>
        <p:txBody>
          <a:bodyPr wrap="none">
            <a:spAutoFit/>
          </a:bodyPr>
          <a:lstStyle/>
          <a:p>
            <a:pPr>
              <a:defRPr/>
            </a:pPr>
            <a:r>
              <a:rPr lang="tr-TR" sz="2400" b="1" dirty="0">
                <a:solidFill>
                  <a:srgbClr val="002060"/>
                </a:solidFill>
                <a:effectLst>
                  <a:outerShdw blurRad="38100" dist="38100" dir="2700000" algn="tl">
                    <a:srgbClr val="000000">
                      <a:alpha val="43137"/>
                    </a:srgbClr>
                  </a:outerShdw>
                </a:effectLst>
                <a:cs typeface="Arial" charset="0"/>
              </a:rPr>
              <a:t>ARAÇ FİİLLER</a:t>
            </a:r>
          </a:p>
        </p:txBody>
      </p:sp>
      <p:sp>
        <p:nvSpPr>
          <p:cNvPr id="21" name="16 Metin kutusu"/>
          <p:cNvSpPr txBox="1"/>
          <p:nvPr/>
        </p:nvSpPr>
        <p:spPr>
          <a:xfrm>
            <a:off x="2930526" y="1573213"/>
            <a:ext cx="1706563" cy="461962"/>
          </a:xfrm>
          <a:prstGeom prst="rect">
            <a:avLst/>
          </a:prstGeom>
          <a:noFill/>
        </p:spPr>
        <p:txBody>
          <a:bodyPr wrap="none">
            <a:spAutoFit/>
          </a:bodyPr>
          <a:lstStyle/>
          <a:p>
            <a:pPr>
              <a:defRPr/>
            </a:pPr>
            <a:r>
              <a:rPr lang="tr-TR" sz="2400" b="1" dirty="0">
                <a:solidFill>
                  <a:srgbClr val="002060"/>
                </a:solidFill>
                <a:effectLst>
                  <a:outerShdw blurRad="38100" dist="38100" dir="2700000" algn="tl">
                    <a:srgbClr val="000000">
                      <a:alpha val="43137"/>
                    </a:srgbClr>
                  </a:outerShdw>
                </a:effectLst>
                <a:cs typeface="Arial" charset="0"/>
              </a:rPr>
              <a:t>SUÇ EYLEMİ</a:t>
            </a:r>
          </a:p>
        </p:txBody>
      </p:sp>
      <p:sp>
        <p:nvSpPr>
          <p:cNvPr id="22" name="17 Metin kutusu"/>
          <p:cNvSpPr txBox="1"/>
          <p:nvPr/>
        </p:nvSpPr>
        <p:spPr>
          <a:xfrm>
            <a:off x="7494588" y="1573213"/>
            <a:ext cx="1943100" cy="461962"/>
          </a:xfrm>
          <a:prstGeom prst="rect">
            <a:avLst/>
          </a:prstGeom>
          <a:noFill/>
        </p:spPr>
        <p:txBody>
          <a:bodyPr wrap="none">
            <a:spAutoFit/>
          </a:bodyPr>
          <a:lstStyle/>
          <a:p>
            <a:pPr>
              <a:defRPr/>
            </a:pPr>
            <a:r>
              <a:rPr lang="tr-TR" sz="2400" b="1" dirty="0">
                <a:solidFill>
                  <a:srgbClr val="002060"/>
                </a:solidFill>
                <a:effectLst>
                  <a:outerShdw blurRad="38100" dist="38100" dir="2700000" algn="tl">
                    <a:srgbClr val="000000">
                      <a:alpha val="43137"/>
                    </a:srgbClr>
                  </a:outerShdw>
                </a:effectLst>
                <a:cs typeface="Arial" charset="0"/>
              </a:rPr>
              <a:t>AMAÇ FİİLLER</a:t>
            </a:r>
          </a:p>
        </p:txBody>
      </p:sp>
      <p:sp>
        <p:nvSpPr>
          <p:cNvPr id="3" name="Plus 2"/>
          <p:cNvSpPr/>
          <p:nvPr/>
        </p:nvSpPr>
        <p:spPr>
          <a:xfrm>
            <a:off x="4719638" y="3309939"/>
            <a:ext cx="442912" cy="4397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002060"/>
              </a:solidFill>
            </a:endParaRPr>
          </a:p>
        </p:txBody>
      </p:sp>
      <p:sp>
        <p:nvSpPr>
          <p:cNvPr id="13" name="Plus 12"/>
          <p:cNvSpPr/>
          <p:nvPr/>
        </p:nvSpPr>
        <p:spPr>
          <a:xfrm>
            <a:off x="7108826" y="3309939"/>
            <a:ext cx="442913" cy="4397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rgbClr val="002060"/>
              </a:solidFill>
            </a:endParaRPr>
          </a:p>
        </p:txBody>
      </p:sp>
    </p:spTree>
    <p:extLst>
      <p:ext uri="{BB962C8B-B14F-4D97-AF65-F5344CB8AC3E}">
        <p14:creationId xmlns:p14="http://schemas.microsoft.com/office/powerpoint/2010/main" val="57439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subTitle" idx="4294967295"/>
          </p:nvPr>
        </p:nvSpPr>
        <p:spPr>
          <a:xfrm>
            <a:off x="3083441" y="303028"/>
            <a:ext cx="8204791" cy="483781"/>
          </a:xfrm>
          <a:noFill/>
        </p:spPr>
        <p:txBody>
          <a:bodyPr>
            <a:normAutofit/>
          </a:bodyPr>
          <a:lstStyle/>
          <a:p>
            <a:pPr algn="ctr" eaLnBrk="1" hangingPunct="1">
              <a:buFont typeface="Arial" panose="020B0604020202020204" pitchFamily="34" charset="0"/>
              <a:buNone/>
            </a:pPr>
            <a:r>
              <a:rPr lang="tr-TR" altLang="en-US" sz="2400" b="1" dirty="0">
                <a:solidFill>
                  <a:srgbClr val="002060"/>
                </a:solidFill>
              </a:rPr>
              <a:t>İnsan Ticareti Mağdurlarının İstismar Edilme Yöntemleri</a:t>
            </a:r>
          </a:p>
        </p:txBody>
      </p:sp>
      <p:sp>
        <p:nvSpPr>
          <p:cNvPr id="15364" name="Rectangle 6"/>
          <p:cNvSpPr>
            <a:spLocks noChangeArrowheads="1"/>
          </p:cNvSpPr>
          <p:nvPr/>
        </p:nvSpPr>
        <p:spPr bwMode="auto">
          <a:xfrm>
            <a:off x="0" y="1377137"/>
            <a:ext cx="1219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defRPr/>
            </a:pPr>
            <a:r>
              <a:rPr lang="tr-TR" altLang="en-US" sz="1800" b="1" dirty="0">
                <a:solidFill>
                  <a:srgbClr val="002060"/>
                </a:solidFill>
                <a:latin typeface="+mn-lt"/>
              </a:rPr>
              <a:t>• </a:t>
            </a:r>
            <a:r>
              <a:rPr lang="tr-TR" altLang="en-US" sz="1800" dirty="0">
                <a:solidFill>
                  <a:srgbClr val="002060"/>
                </a:solidFill>
                <a:latin typeface="+mn-lt"/>
              </a:rPr>
              <a:t>Cinsel istismar  – fuhuş, pornografi gibi</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İşgücü istismarı – özellikle tarım, yemek, temizlik, inşaat, liman  işçiliği, ormancılık, madencilik, restoran ve başka sektörlerdeki hizmetlerde</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Ev işleri</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Organların alınması</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Zorla dilendirme ve  suç işleme</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Zorla evlendirme</a:t>
            </a:r>
          </a:p>
          <a:p>
            <a:pPr eaLnBrk="1" hangingPunct="1">
              <a:spcBef>
                <a:spcPct val="0"/>
              </a:spcBef>
              <a:buFontTx/>
              <a:buNone/>
              <a:defRPr/>
            </a:pPr>
            <a:endParaRPr lang="tr-TR" altLang="en-US" sz="1800" dirty="0">
              <a:solidFill>
                <a:srgbClr val="002060"/>
              </a:solidFill>
              <a:latin typeface="+mn-lt"/>
            </a:endParaRPr>
          </a:p>
          <a:p>
            <a:pPr eaLnBrk="1" hangingPunct="1">
              <a:spcBef>
                <a:spcPct val="0"/>
              </a:spcBef>
              <a:buFontTx/>
              <a:buNone/>
              <a:defRPr/>
            </a:pPr>
            <a:r>
              <a:rPr lang="tr-TR" altLang="en-US" sz="1800" dirty="0">
                <a:solidFill>
                  <a:srgbClr val="002060"/>
                </a:solidFill>
                <a:latin typeface="+mn-lt"/>
              </a:rPr>
              <a:t>• Çocuk istismarı</a:t>
            </a:r>
          </a:p>
          <a:p>
            <a:pPr eaLnBrk="1" hangingPunct="1">
              <a:spcBef>
                <a:spcPct val="0"/>
              </a:spcBef>
              <a:buFont typeface="Arial" panose="020B0604020202020204" pitchFamily="34" charset="0"/>
              <a:buNone/>
              <a:defRPr/>
            </a:pPr>
            <a:endParaRPr lang="tr-TR" altLang="en-US" sz="1800" dirty="0">
              <a:solidFill>
                <a:srgbClr val="002060"/>
              </a:solidFill>
              <a:latin typeface="+mn-lt"/>
            </a:endParaRPr>
          </a:p>
          <a:p>
            <a:pPr eaLnBrk="1" hangingPunct="1">
              <a:spcBef>
                <a:spcPct val="0"/>
              </a:spcBef>
              <a:buFont typeface="Arial" panose="020B0604020202020204" pitchFamily="34" charset="0"/>
              <a:buNone/>
              <a:defRPr/>
            </a:pPr>
            <a:r>
              <a:rPr lang="tr-TR" altLang="en-US" sz="1800" dirty="0">
                <a:solidFill>
                  <a:srgbClr val="002060"/>
                </a:solidFill>
              </a:rPr>
              <a:t>• </a:t>
            </a:r>
            <a:r>
              <a:rPr lang="tr-TR" altLang="en-US" sz="1800" dirty="0">
                <a:solidFill>
                  <a:srgbClr val="002060"/>
                </a:solidFill>
                <a:latin typeface="+mn-lt"/>
              </a:rPr>
              <a:t>Ek olarak her yıl yeni eğilimler ortaya çıkmaktadır</a:t>
            </a:r>
          </a:p>
        </p:txBody>
      </p:sp>
    </p:spTree>
    <p:extLst>
      <p:ext uri="{BB962C8B-B14F-4D97-AF65-F5344CB8AC3E}">
        <p14:creationId xmlns:p14="http://schemas.microsoft.com/office/powerpoint/2010/main" val="45422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ctrTitle" idx="4294967295"/>
          </p:nvPr>
        </p:nvSpPr>
        <p:spPr>
          <a:xfrm>
            <a:off x="1499190" y="-155575"/>
            <a:ext cx="10363200" cy="1470025"/>
          </a:xfrm>
        </p:spPr>
        <p:txBody>
          <a:bodyPr/>
          <a:lstStyle/>
          <a:p>
            <a:r>
              <a:rPr lang="tr-TR" altLang="en-US" sz="2400" b="1" dirty="0">
                <a:solidFill>
                  <a:srgbClr val="002060"/>
                </a:solidFill>
              </a:rPr>
              <a:t>Çaresizliğin koşulları</a:t>
            </a:r>
          </a:p>
        </p:txBody>
      </p:sp>
      <p:sp>
        <p:nvSpPr>
          <p:cNvPr id="19459" name="Rectangle 3"/>
          <p:cNvSpPr>
            <a:spLocks noGrp="1"/>
          </p:cNvSpPr>
          <p:nvPr>
            <p:ph type="subTitle" idx="4294967295"/>
          </p:nvPr>
        </p:nvSpPr>
        <p:spPr>
          <a:xfrm>
            <a:off x="304799" y="1057939"/>
            <a:ext cx="11557591" cy="4885661"/>
          </a:xfrm>
        </p:spPr>
        <p:txBody>
          <a:bodyPr>
            <a:normAutofit/>
          </a:bodyPr>
          <a:lstStyle/>
          <a:p>
            <a:pPr>
              <a:lnSpc>
                <a:spcPct val="90000"/>
              </a:lnSpc>
            </a:pPr>
            <a:endParaRPr lang="en-US" altLang="en-US" sz="2400" dirty="0">
              <a:solidFill>
                <a:srgbClr val="002060"/>
              </a:solidFill>
              <a:latin typeface="Arial Narrow" panose="020B0606020202030204" pitchFamily="34" charset="0"/>
            </a:endParaRPr>
          </a:p>
          <a:p>
            <a:pPr>
              <a:lnSpc>
                <a:spcPct val="90000"/>
              </a:lnSpc>
            </a:pPr>
            <a:endParaRPr lang="tr-TR" altLang="en-US" sz="2400" dirty="0">
              <a:solidFill>
                <a:srgbClr val="002060"/>
              </a:solidFill>
              <a:latin typeface="Arial Narrow" panose="020B0606020202030204" pitchFamily="34" charset="0"/>
            </a:endParaRPr>
          </a:p>
          <a:p>
            <a:pPr>
              <a:lnSpc>
                <a:spcPct val="90000"/>
              </a:lnSpc>
            </a:pPr>
            <a:endParaRPr lang="tr-TR" altLang="en-US" sz="2400" dirty="0">
              <a:solidFill>
                <a:srgbClr val="002060"/>
              </a:solidFill>
              <a:latin typeface="Arial Narrow" panose="020B0606020202030204" pitchFamily="34" charset="0"/>
            </a:endParaRPr>
          </a:p>
          <a:p>
            <a:pPr>
              <a:lnSpc>
                <a:spcPct val="90000"/>
              </a:lnSpc>
            </a:pPr>
            <a:endParaRPr lang="tr-TR" altLang="en-US" sz="2400" dirty="0">
              <a:solidFill>
                <a:srgbClr val="002060"/>
              </a:solidFill>
              <a:latin typeface="Arial Narrow" panose="020B0606020202030204" pitchFamily="34" charset="0"/>
            </a:endParaRPr>
          </a:p>
          <a:p>
            <a:pPr algn="just">
              <a:lnSpc>
                <a:spcPct val="90000"/>
              </a:lnSpc>
              <a:buFont typeface="Arial" panose="020B0604020202020204" pitchFamily="34" charset="0"/>
              <a:buNone/>
            </a:pPr>
            <a:r>
              <a:rPr lang="tr-TR" altLang="en-US" b="1" dirty="0">
                <a:solidFill>
                  <a:srgbClr val="002060"/>
                </a:solidFill>
                <a:latin typeface="Arial Narrow" panose="020B0606020202030204" pitchFamily="34" charset="0"/>
              </a:rPr>
              <a:t>	</a:t>
            </a:r>
            <a:r>
              <a:rPr lang="tr-TR" altLang="en-US" dirty="0">
                <a:solidFill>
                  <a:srgbClr val="002060"/>
                </a:solidFill>
              </a:rPr>
              <a:t>Çaresizliğin koşulları genelde bir toplumun tüm üyelerine eşit erişim ve koruma sağlayamayan politik, sosyal, kültürel veya ekonomik uygulamalar ve politikaların sonucudur.</a:t>
            </a:r>
          </a:p>
          <a:p>
            <a:pPr>
              <a:lnSpc>
                <a:spcPct val="90000"/>
              </a:lnSpc>
            </a:pPr>
            <a:endParaRPr lang="tr-TR" altLang="en-US" dirty="0">
              <a:solidFill>
                <a:srgbClr val="002060"/>
              </a:solidFill>
            </a:endParaRPr>
          </a:p>
          <a:p>
            <a:pPr>
              <a:lnSpc>
                <a:spcPct val="90000"/>
              </a:lnSpc>
              <a:buFont typeface="Arial" panose="020B0604020202020204" pitchFamily="34" charset="0"/>
              <a:buNone/>
            </a:pPr>
            <a:r>
              <a:rPr lang="tr-TR" altLang="en-US" sz="2400" dirty="0">
                <a:solidFill>
                  <a:srgbClr val="002060"/>
                </a:solidFill>
              </a:rPr>
              <a:t>	</a:t>
            </a:r>
            <a:r>
              <a:rPr lang="tr-TR" altLang="en-US" sz="2400" b="1" dirty="0">
                <a:solidFill>
                  <a:srgbClr val="002060"/>
                </a:solidFill>
              </a:rPr>
              <a:t>UNODC ‘İnsan Ticaretine Bir Giriş: Çaresizlik, Etki ve Eylem’</a:t>
            </a:r>
          </a:p>
        </p:txBody>
      </p:sp>
    </p:spTree>
    <p:extLst>
      <p:ext uri="{BB962C8B-B14F-4D97-AF65-F5344CB8AC3E}">
        <p14:creationId xmlns:p14="http://schemas.microsoft.com/office/powerpoint/2010/main" val="27972033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ctrTitle" idx="4294967295"/>
          </p:nvPr>
        </p:nvSpPr>
        <p:spPr>
          <a:xfrm>
            <a:off x="1233377" y="-144943"/>
            <a:ext cx="10363200" cy="1470025"/>
          </a:xfrm>
        </p:spPr>
        <p:txBody>
          <a:bodyPr/>
          <a:lstStyle/>
          <a:p>
            <a:r>
              <a:rPr lang="tr-TR" altLang="en-US" sz="2400" b="1" dirty="0">
                <a:solidFill>
                  <a:srgbClr val="002060"/>
                </a:solidFill>
              </a:rPr>
              <a:t>Çaresizliğin koşulları</a:t>
            </a:r>
          </a:p>
        </p:txBody>
      </p:sp>
      <p:sp>
        <p:nvSpPr>
          <p:cNvPr id="18435" name="Rectangle 3"/>
          <p:cNvSpPr>
            <a:spLocks noGrp="1"/>
          </p:cNvSpPr>
          <p:nvPr>
            <p:ph type="subTitle" idx="4294967295"/>
          </p:nvPr>
        </p:nvSpPr>
        <p:spPr>
          <a:xfrm>
            <a:off x="0" y="1057939"/>
            <a:ext cx="12192000" cy="5215269"/>
          </a:xfrm>
        </p:spPr>
        <p:txBody>
          <a:bodyPr>
            <a:normAutofit/>
          </a:bodyPr>
          <a:lstStyle/>
          <a:p>
            <a:pPr marL="0" indent="0">
              <a:lnSpc>
                <a:spcPct val="80000"/>
              </a:lnSpc>
              <a:buNone/>
              <a:defRPr/>
            </a:pPr>
            <a:endParaRPr lang="tr-TR" altLang="en-US" b="1" dirty="0">
              <a:solidFill>
                <a:srgbClr val="002060"/>
              </a:solidFill>
              <a:latin typeface="Arial Narrow" panose="020B0606020202030204" pitchFamily="34" charset="0"/>
            </a:endParaRPr>
          </a:p>
          <a:p>
            <a:pPr>
              <a:lnSpc>
                <a:spcPct val="80000"/>
              </a:lnSpc>
              <a:defRPr/>
            </a:pPr>
            <a:r>
              <a:rPr lang="tr-TR" altLang="en-US" dirty="0">
                <a:solidFill>
                  <a:srgbClr val="002060"/>
                </a:solidFill>
              </a:rPr>
              <a:t>Yaş (çocuk) </a:t>
            </a:r>
          </a:p>
          <a:p>
            <a:pPr>
              <a:lnSpc>
                <a:spcPct val="80000"/>
              </a:lnSpc>
              <a:defRPr/>
            </a:pPr>
            <a:r>
              <a:rPr lang="tr-TR" altLang="en-US" dirty="0">
                <a:solidFill>
                  <a:srgbClr val="002060"/>
                </a:solidFill>
              </a:rPr>
              <a:t>Cinsiyet (kadın)</a:t>
            </a:r>
            <a:endParaRPr lang="en-US" altLang="en-US" dirty="0">
              <a:solidFill>
                <a:srgbClr val="002060"/>
              </a:solidFill>
            </a:endParaRPr>
          </a:p>
          <a:p>
            <a:pPr>
              <a:lnSpc>
                <a:spcPct val="80000"/>
              </a:lnSpc>
              <a:defRPr/>
            </a:pPr>
            <a:r>
              <a:rPr lang="tr-TR" altLang="en-US" dirty="0">
                <a:solidFill>
                  <a:srgbClr val="002060"/>
                </a:solidFill>
              </a:rPr>
              <a:t>Ekonomik durum (fakirlik)</a:t>
            </a:r>
            <a:endParaRPr lang="en-US" altLang="en-US" dirty="0">
              <a:solidFill>
                <a:srgbClr val="002060"/>
              </a:solidFill>
            </a:endParaRPr>
          </a:p>
          <a:p>
            <a:pPr>
              <a:lnSpc>
                <a:spcPct val="80000"/>
              </a:lnSpc>
              <a:defRPr/>
            </a:pPr>
            <a:r>
              <a:rPr lang="en-US" altLang="en-US" dirty="0">
                <a:solidFill>
                  <a:srgbClr val="002060"/>
                </a:solidFill>
              </a:rPr>
              <a:t>So</a:t>
            </a:r>
            <a:r>
              <a:rPr lang="tr-TR" altLang="en-US" dirty="0">
                <a:solidFill>
                  <a:srgbClr val="002060"/>
                </a:solidFill>
              </a:rPr>
              <a:t>sy</a:t>
            </a:r>
            <a:r>
              <a:rPr lang="en-US" altLang="en-US" dirty="0">
                <a:solidFill>
                  <a:srgbClr val="002060"/>
                </a:solidFill>
              </a:rPr>
              <a:t>al </a:t>
            </a:r>
            <a:r>
              <a:rPr lang="tr-TR" altLang="en-US" dirty="0">
                <a:solidFill>
                  <a:srgbClr val="002060"/>
                </a:solidFill>
              </a:rPr>
              <a:t>ve kültürel dışlanma</a:t>
            </a:r>
            <a:endParaRPr lang="en-US" altLang="en-US" dirty="0">
              <a:solidFill>
                <a:srgbClr val="002060"/>
              </a:solidFill>
            </a:endParaRPr>
          </a:p>
          <a:p>
            <a:pPr>
              <a:lnSpc>
                <a:spcPct val="80000"/>
              </a:lnSpc>
              <a:defRPr/>
            </a:pPr>
            <a:r>
              <a:rPr lang="tr-TR" altLang="en-US" dirty="0">
                <a:solidFill>
                  <a:srgbClr val="002060"/>
                </a:solidFill>
              </a:rPr>
              <a:t>Eğitime sınırlı erişim</a:t>
            </a:r>
            <a:endParaRPr lang="en-US" altLang="en-US" dirty="0">
              <a:solidFill>
                <a:srgbClr val="002060"/>
              </a:solidFill>
            </a:endParaRPr>
          </a:p>
          <a:p>
            <a:pPr>
              <a:lnSpc>
                <a:spcPct val="80000"/>
              </a:lnSpc>
              <a:defRPr/>
            </a:pPr>
            <a:r>
              <a:rPr lang="tr-TR" altLang="en-US" dirty="0">
                <a:solidFill>
                  <a:srgbClr val="002060"/>
                </a:solidFill>
              </a:rPr>
              <a:t>Siyasi istikrarsızlık, savaş ve çatışma</a:t>
            </a:r>
          </a:p>
          <a:p>
            <a:pPr>
              <a:lnSpc>
                <a:spcPct val="80000"/>
              </a:lnSpc>
              <a:defRPr/>
            </a:pPr>
            <a:r>
              <a:rPr lang="tr-TR" altLang="en-US" dirty="0">
                <a:solidFill>
                  <a:srgbClr val="002060"/>
                </a:solidFill>
              </a:rPr>
              <a:t>Ülkedeki s</a:t>
            </a:r>
            <a:r>
              <a:rPr lang="en-US" altLang="en-US" dirty="0">
                <a:solidFill>
                  <a:srgbClr val="002060"/>
                </a:solidFill>
              </a:rPr>
              <a:t>o</a:t>
            </a:r>
            <a:r>
              <a:rPr lang="tr-TR" altLang="en-US" dirty="0">
                <a:solidFill>
                  <a:srgbClr val="002060"/>
                </a:solidFill>
              </a:rPr>
              <a:t>sy</a:t>
            </a:r>
            <a:r>
              <a:rPr lang="en-US" altLang="en-US" dirty="0">
                <a:solidFill>
                  <a:srgbClr val="002060"/>
                </a:solidFill>
              </a:rPr>
              <a:t>al, </a:t>
            </a:r>
            <a:r>
              <a:rPr lang="tr-TR" altLang="en-US" dirty="0">
                <a:solidFill>
                  <a:srgbClr val="002060"/>
                </a:solidFill>
              </a:rPr>
              <a:t>kültürel ve hukuki çerçeve</a:t>
            </a:r>
          </a:p>
          <a:p>
            <a:pPr>
              <a:lnSpc>
                <a:spcPct val="80000"/>
              </a:lnSpc>
              <a:defRPr/>
            </a:pPr>
            <a:r>
              <a:rPr lang="en-US" altLang="en-US" dirty="0" err="1">
                <a:solidFill>
                  <a:srgbClr val="002060"/>
                </a:solidFill>
              </a:rPr>
              <a:t>Göçmen</a:t>
            </a:r>
            <a:r>
              <a:rPr lang="tr-TR" altLang="en-US" dirty="0">
                <a:solidFill>
                  <a:srgbClr val="002060"/>
                </a:solidFill>
              </a:rPr>
              <a:t>lik</a:t>
            </a:r>
            <a:endParaRPr lang="en-US" altLang="en-US" dirty="0">
              <a:solidFill>
                <a:srgbClr val="002060"/>
              </a:solidFill>
            </a:endParaRPr>
          </a:p>
        </p:txBody>
      </p:sp>
    </p:spTree>
    <p:extLst>
      <p:ext uri="{BB962C8B-B14F-4D97-AF65-F5344CB8AC3E}">
        <p14:creationId xmlns:p14="http://schemas.microsoft.com/office/powerpoint/2010/main" val="761955329"/>
      </p:ext>
    </p:extLst>
  </p:cSld>
  <p:clrMapOvr>
    <a:masterClrMapping/>
  </p:clrMapOvr>
  <p:transition/>
</p:sld>
</file>

<file path=ppt/theme/theme1.xml><?xml version="1.0" encoding="utf-8"?>
<a:theme xmlns:a="http://schemas.openxmlformats.org/drawingml/2006/main" name="IO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2560</Words>
  <Application>Microsoft Macintosh PowerPoint</Application>
  <PresentationFormat>Geniş ekran</PresentationFormat>
  <Paragraphs>378</Paragraphs>
  <Slides>36</Slides>
  <Notes>12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36</vt:i4>
      </vt:variant>
    </vt:vector>
  </HeadingPairs>
  <TitlesOfParts>
    <vt:vector size="46" baseType="lpstr">
      <vt:lpstr>ＭＳ Ｐゴシック</vt:lpstr>
      <vt:lpstr>ＭＳ Ｐゴシック</vt:lpstr>
      <vt:lpstr>Arial</vt:lpstr>
      <vt:lpstr>Arial Black</vt:lpstr>
      <vt:lpstr>Arial Narrow</vt:lpstr>
      <vt:lpstr>Calibri</vt:lpstr>
      <vt:lpstr>Century Gothic</vt:lpstr>
      <vt:lpstr>Constantia</vt:lpstr>
      <vt:lpstr>Wingdings</vt:lpstr>
      <vt:lpstr>IOM Template</vt:lpstr>
      <vt:lpstr>PowerPoint Sunusu</vt:lpstr>
      <vt:lpstr>PowerPoint Sunusu</vt:lpstr>
      <vt:lpstr>PowerPoint Sunusu</vt:lpstr>
      <vt:lpstr>İNSAN TİCARETİ NEDİR?</vt:lpstr>
      <vt:lpstr>PowerPoint Sunusu</vt:lpstr>
      <vt:lpstr>PowerPoint Sunusu</vt:lpstr>
      <vt:lpstr>PowerPoint Sunusu</vt:lpstr>
      <vt:lpstr>Çaresizliğin koşulları</vt:lpstr>
      <vt:lpstr>Çaresizliğin koşulları</vt:lpstr>
      <vt:lpstr>İnsan Ticareti Suçunun Yöntemi</vt:lpstr>
      <vt:lpstr>İnsan Ticareti Suçunun Yöntemi</vt:lpstr>
      <vt:lpstr>TÜRKİYE’DE DURUM</vt:lpstr>
      <vt:lpstr>İNSAN TİCARETİ İLE İLGİLİ KAVRAMLAR</vt:lpstr>
      <vt:lpstr>İtici Faktörler (Potansiyel Mağdur) </vt:lpstr>
      <vt:lpstr>PowerPoint Sunusu</vt:lpstr>
      <vt:lpstr>PowerPoint Sunusu</vt:lpstr>
      <vt:lpstr>PowerPoint Sunusu</vt:lpstr>
      <vt:lpstr>PowerPoint Sunusu</vt:lpstr>
      <vt:lpstr>PowerPoint Sunusu</vt:lpstr>
      <vt:lpstr>PowerPoint Sunusu</vt:lpstr>
      <vt:lpstr>PowerPoint Sunusu</vt:lpstr>
      <vt:lpstr>PowerPoint Sunusu</vt:lpstr>
      <vt:lpstr>Zorla Çalıştırma</vt:lpstr>
      <vt:lpstr>PowerPoint Sunusu</vt:lpstr>
      <vt:lpstr>PowerPoint Sunusu</vt:lpstr>
      <vt:lpstr>PowerPoint Sunusu</vt:lpstr>
      <vt:lpstr>Zorla Çalıştırma - Kontrol edilme yöntemleri </vt:lpstr>
      <vt:lpstr>Zorla Evlilik</vt:lpstr>
      <vt:lpstr>PowerPoint Sunusu</vt:lpstr>
      <vt:lpstr>Zorla Evlilik</vt:lpstr>
      <vt:lpstr>İhbar etmeme nedenleri </vt:lpstr>
      <vt:lpstr>PowerPoint Sunusu</vt:lpstr>
      <vt:lpstr>PowerPoint Sunusu</vt:lpstr>
      <vt:lpstr>PowerPoint Sunusu</vt:lpstr>
      <vt:lpstr>2014-2017 yılları arasında IOM Türkiye tarafından destek sağlanan mağdurların uyruklarına göre dağılımı</vt:lpstr>
      <vt:lpstr>PowerPoint Sunusu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Zorla Evlilik</dc:title>
  <dc:creator>Efe</dc:creator>
  <cp:lastModifiedBy>Microsoft Office User</cp:lastModifiedBy>
  <cp:revision>105</cp:revision>
  <dcterms:created xsi:type="dcterms:W3CDTF">2018-04-08T14:50:38Z</dcterms:created>
  <dcterms:modified xsi:type="dcterms:W3CDTF">2018-11-15T12:33:30Z</dcterms:modified>
</cp:coreProperties>
</file>