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44"/>
  </p:notesMasterIdLst>
  <p:handoutMasterIdLst>
    <p:handoutMasterId r:id="rId45"/>
  </p:handoutMasterIdLst>
  <p:sldIdLst>
    <p:sldId id="771" r:id="rId5"/>
    <p:sldId id="738" r:id="rId6"/>
    <p:sldId id="739" r:id="rId7"/>
    <p:sldId id="740" r:id="rId8"/>
    <p:sldId id="741" r:id="rId9"/>
    <p:sldId id="772" r:id="rId10"/>
    <p:sldId id="743" r:id="rId11"/>
    <p:sldId id="744" r:id="rId12"/>
    <p:sldId id="745" r:id="rId13"/>
    <p:sldId id="746" r:id="rId14"/>
    <p:sldId id="747" r:id="rId15"/>
    <p:sldId id="748" r:id="rId16"/>
    <p:sldId id="749" r:id="rId17"/>
    <p:sldId id="776" r:id="rId18"/>
    <p:sldId id="750" r:id="rId19"/>
    <p:sldId id="751" r:id="rId20"/>
    <p:sldId id="752" r:id="rId21"/>
    <p:sldId id="753" r:id="rId22"/>
    <p:sldId id="754" r:id="rId23"/>
    <p:sldId id="755" r:id="rId24"/>
    <p:sldId id="756" r:id="rId25"/>
    <p:sldId id="757" r:id="rId26"/>
    <p:sldId id="758" r:id="rId27"/>
    <p:sldId id="760" r:id="rId28"/>
    <p:sldId id="759" r:id="rId29"/>
    <p:sldId id="778" r:id="rId30"/>
    <p:sldId id="761" r:id="rId31"/>
    <p:sldId id="777" r:id="rId32"/>
    <p:sldId id="763" r:id="rId33"/>
    <p:sldId id="764" r:id="rId34"/>
    <p:sldId id="765" r:id="rId35"/>
    <p:sldId id="773" r:id="rId36"/>
    <p:sldId id="774" r:id="rId37"/>
    <p:sldId id="766" r:id="rId38"/>
    <p:sldId id="767" r:id="rId39"/>
    <p:sldId id="768" r:id="rId40"/>
    <p:sldId id="769" r:id="rId41"/>
    <p:sldId id="775" r:id="rId42"/>
    <p:sldId id="770" r:id="rId43"/>
  </p:sldIdLst>
  <p:sldSz cx="9144000" cy="6858000" type="screen4x3"/>
  <p:notesSz cx="6669088" cy="9928225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Orta Stil 1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7" autoAdjust="0"/>
    <p:restoredTop sz="97080" autoAdjust="0"/>
  </p:normalViewPr>
  <p:slideViewPr>
    <p:cSldViewPr>
      <p:cViewPr>
        <p:scale>
          <a:sx n="99" d="100"/>
          <a:sy n="99" d="100"/>
        </p:scale>
        <p:origin x="-72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2891396" cy="4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>
            <a:lvl1pPr defTabSz="912083">
              <a:defRPr sz="1200">
                <a:latin typeface="Calibri" pitchFamily="34" charset="0"/>
              </a:defRPr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 bwMode="auto">
          <a:xfrm>
            <a:off x="3776626" y="1"/>
            <a:ext cx="2891395" cy="4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>
            <a:lvl1pPr algn="r" defTabSz="912083">
              <a:defRPr sz="1200">
                <a:latin typeface="Calibri" pitchFamily="34" charset="0"/>
              </a:defRPr>
            </a:lvl1pPr>
          </a:lstStyle>
          <a:p>
            <a:fld id="{D89A6F12-D7AE-4945-8A43-9BE8D784C5E3}" type="datetimeFigureOut">
              <a:rPr lang="tr-TR"/>
              <a:pPr/>
              <a:t>19.04.2017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 bwMode="auto">
          <a:xfrm>
            <a:off x="1" y="9429729"/>
            <a:ext cx="2891396" cy="4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8" tIns="45624" rIns="91248" bIns="45624" numCol="1" anchor="b" anchorCtr="0" compatLnSpc="1">
            <a:prstTxWarp prst="textNoShape">
              <a:avLst/>
            </a:prstTxWarp>
          </a:bodyPr>
          <a:lstStyle>
            <a:lvl1pPr defTabSz="912083">
              <a:defRPr sz="1200">
                <a:latin typeface="Calibri" pitchFamily="34" charset="0"/>
              </a:defRPr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 bwMode="auto">
          <a:xfrm>
            <a:off x="3776626" y="9429729"/>
            <a:ext cx="2891395" cy="4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8" tIns="45624" rIns="91248" bIns="45624" numCol="1" anchor="b" anchorCtr="0" compatLnSpc="1">
            <a:prstTxWarp prst="textNoShape">
              <a:avLst/>
            </a:prstTxWarp>
          </a:bodyPr>
          <a:lstStyle>
            <a:lvl1pPr algn="r" defTabSz="912083">
              <a:defRPr sz="1200">
                <a:latin typeface="Calibri" pitchFamily="34" charset="0"/>
              </a:defRPr>
            </a:lvl1pPr>
          </a:lstStyle>
          <a:p>
            <a:fld id="{8C4D3078-DDB5-48D3-94FE-EE9193B13A82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88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 bwMode="auto">
          <a:xfrm>
            <a:off x="0" y="1"/>
            <a:ext cx="2890329" cy="4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>
            <a:lvl1pPr defTabSz="912083">
              <a:defRPr sz="1200">
                <a:latin typeface="Calibri" pitchFamily="34" charset="0"/>
              </a:defRPr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 bwMode="auto">
          <a:xfrm>
            <a:off x="3776626" y="1"/>
            <a:ext cx="2891395" cy="4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>
            <a:lvl1pPr algn="r" defTabSz="912083">
              <a:defRPr sz="1200">
                <a:latin typeface="Calibri" pitchFamily="34" charset="0"/>
              </a:defRPr>
            </a:lvl1pPr>
          </a:lstStyle>
          <a:p>
            <a:fld id="{041CD333-85DC-4901-A050-4A96311F46AD}" type="datetimeFigureOut">
              <a:rPr lang="tr-TR"/>
              <a:pPr/>
              <a:t>19.04.2017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pPr lvl="0"/>
            <a:endParaRPr lang="tr-TR" noProof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 bwMode="auto">
          <a:xfrm>
            <a:off x="666589" y="4716025"/>
            <a:ext cx="5335910" cy="446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 bwMode="auto">
          <a:xfrm>
            <a:off x="0" y="9429729"/>
            <a:ext cx="2890329" cy="4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8" tIns="45624" rIns="91248" bIns="45624" numCol="1" anchor="b" anchorCtr="0" compatLnSpc="1">
            <a:prstTxWarp prst="textNoShape">
              <a:avLst/>
            </a:prstTxWarp>
          </a:bodyPr>
          <a:lstStyle>
            <a:lvl1pPr defTabSz="912083">
              <a:defRPr sz="1200">
                <a:latin typeface="Calibri" pitchFamily="34" charset="0"/>
              </a:defRPr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 bwMode="auto">
          <a:xfrm>
            <a:off x="3776626" y="9429729"/>
            <a:ext cx="2891395" cy="49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8" tIns="45624" rIns="91248" bIns="45624" numCol="1" anchor="b" anchorCtr="0" compatLnSpc="1">
            <a:prstTxWarp prst="textNoShape">
              <a:avLst/>
            </a:prstTxWarp>
          </a:bodyPr>
          <a:lstStyle>
            <a:lvl1pPr algn="r" defTabSz="912083">
              <a:defRPr sz="1200">
                <a:latin typeface="Calibri" pitchFamily="34" charset="0"/>
              </a:defRPr>
            </a:lvl1pPr>
          </a:lstStyle>
          <a:p>
            <a:fld id="{4499C07A-7F9E-4C35-81C2-15D3D5FECE52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865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8675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C0B169-6D04-4E48-9C3C-25A27CABECB2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1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6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4710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6669AF-8D56-F04B-A5EE-58B92A571481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10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49155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10E490-3E82-DD45-A7FA-11AEB1A0DC98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11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5120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98927B-B9EF-7341-AF90-EC49FA45170F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12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0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53251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258606-4BFF-5644-9679-9DBDD4E18D42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13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0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53251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258606-4BFF-5644-9679-9DBDD4E18D42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14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8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55299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6D663B-D199-4C4E-8FAC-06D1DE2E8024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15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6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5734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78EA7A-F7ED-9D4A-B834-FC5E34B178DD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16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4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59395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546201-32C2-3C4D-8358-B5ED8FC08179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17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2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6144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EA0BAE-A83D-EA40-B79C-D9028E81434D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18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3490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63491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E2C1BE-2503-AD40-B603-7AC619BE6533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19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072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3B801A-8DF2-674D-A39D-0305D73A3024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2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8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65539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044115-F3DB-E84C-98AC-6DFE9BDA0BDB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20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6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6758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14F4BD-DF1A-CD4E-A887-F6265553DB64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21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4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69635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29C369-B532-244E-8F3D-CB069FD7F6E8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22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2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7168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A9DB9A-5BEF-A74A-852C-E198ED717077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23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8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75779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1F9558-3B40-004B-B209-B72E8674F700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24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0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73731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1B7615-1FFD-6C40-AE31-0C4371A240E1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25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6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7782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B597C3-FFA4-804C-A9FD-0265522E648D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26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6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7782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B597C3-FFA4-804C-A9FD-0265522E648D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27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6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7782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B597C3-FFA4-804C-A9FD-0265522E648D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28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2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8192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BE5F70-C5D2-A845-BEB0-1D0EA7952CA7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29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71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BD3DB5-95A7-8B42-B40E-6215572A57D5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3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0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83971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E51B6-75BD-994E-AAF3-4700F17A563B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30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8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86019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02BA80-73C1-9B47-AB17-A499176D6CA7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31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6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8806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6558E1-5937-DA48-B52C-F2FA3448D0F4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34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114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90115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966E-C8A4-6946-A726-4B9B165E5C46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35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2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9216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0D1709-E786-754E-9AFF-8368539D9BBA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36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210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94211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24DA35-8D5C-0145-AB9A-B53A62790592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37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258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96259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95F7A2-86DF-004E-AFA8-CD8A8146C641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39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8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4819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DF14A8-58BA-D948-ADD9-636EFEA76A6A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4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686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961CE1-D512-2949-8131-662B502ACDE4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5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686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961CE1-D512-2949-8131-662B502ACDE4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6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4096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4360A3-535C-7D4B-8739-EB2B45157DE3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7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0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43011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9ADFF1-BAC0-AC45-97BD-74D08FE852B9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8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8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45059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F8AD72-172B-3E4B-BB7E-6F0413959227}" type="slidenum">
              <a:rPr lang="tr-TR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9</a:t>
            </a:fld>
            <a:endParaRPr lang="tr-TR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87C75-8A6F-4F70-A8A1-E2E47DBDAE38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97212-B7A7-4187-8F11-A46ED9604D7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7A37-A97D-424A-8950-370118F396B7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141D5-CE6F-4610-87BC-ECD31F8825D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FD68D-B5E3-4A0E-B2A2-731020E058BF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12275-C0D7-444D-A55E-DC76FE4E853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87C75-8A6F-4F70-A8A1-E2E47DBDAE38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97212-B7A7-4187-8F11-A46ED9604D7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78468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975AE-E2CB-4EA9-BF49-55C4A38AC260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EBD2D-6D4B-4881-B118-FAF62D2A1B6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915678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56F77-F2AC-4692-B903-848960AE5E58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E80E2-2F80-4F8E-B49C-2404BCD2AE0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288161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8A9FC-7938-4AAC-B1F4-F7C97A68679B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50E3B-201D-40F5-B386-9CECA9C55E3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74098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23878-3076-4D30-8F51-5E6EDB02382E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8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4F698-50D0-4F05-99D9-43773B101A4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31808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A2669-1CA4-4457-A39B-05B6D0091EB9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59C2F-FB32-4148-8774-2BB59012302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378880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D8C3F-73E3-4A52-86B8-6BEB6E1F1A45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3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7CEC0-DE57-4934-89EF-E6E48424F4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937760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88365-4475-4B07-B9C7-C06FFFBAC651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326FA-260D-48AD-854A-04E3C0055DA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37342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975AE-E2CB-4EA9-BF49-55C4A38AC260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EBD2D-6D4B-4881-B118-FAF62D2A1B6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61FC9-5FAF-4643-80B6-90055909DAE5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7BA2A-FB05-4C05-B32A-E4EE39E2A8C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957474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7A37-A97D-424A-8950-370118F396B7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141D5-CE6F-4610-87BC-ECD31F8825D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222698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FD68D-B5E3-4A0E-B2A2-731020E058BF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12275-C0D7-444D-A55E-DC76FE4E853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05219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494E-A547-4D31-A690-294940940E51}" type="datetime1">
              <a:rPr lang="tr-TR" smtClean="0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2E153-5F7D-4052-931D-F3AF9EEA2A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48343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5A70B-1044-416C-91BB-E2E1923AA115}" type="datetime1">
              <a:rPr lang="tr-TR" smtClean="0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EB241-770D-47C3-8C25-D962C2CCF7F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1429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BD1E-1996-465C-B922-83C3040AC232}" type="datetime1">
              <a:rPr lang="tr-TR" smtClean="0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4F305-1314-4796-87D0-CEB557DF731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8946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7B574-1393-41FE-8CA6-59922A8815F9}" type="datetime1">
              <a:rPr lang="tr-TR" smtClean="0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5D779-FE2F-4C6A-B5FE-59F510B896D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79468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3A48-31C6-4E12-BFEA-D7CC6D221EF2}" type="datetime1">
              <a:rPr lang="tr-TR" smtClean="0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8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A0BF7-17D2-4EE4-98E5-7AA02FD436D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05041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BFB70-9079-4476-BCC8-1D6F02BA36F8}" type="datetime1">
              <a:rPr lang="tr-TR" smtClean="0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676FA-BBC8-43E7-A5E3-B4B5847ECC2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95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AF53D-E351-4F2F-9D8D-AC7591DF4F9F}" type="datetime1">
              <a:rPr lang="tr-TR" smtClean="0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3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5901-4DB4-4810-9E34-0318B5121D7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51025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56F77-F2AC-4692-B903-848960AE5E58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E80E2-2F80-4F8E-B49C-2404BCD2AE0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58D33-70E8-4E6F-812B-1A0ACCAAD629}" type="datetime1">
              <a:rPr lang="tr-TR" smtClean="0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472F4-F9F7-4CD1-9EDD-23B9E3B1F97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57179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0A3D2-6C6D-44E8-B932-C47D1F346B16}" type="datetime1">
              <a:rPr lang="tr-TR" smtClean="0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84E80-4EB1-42A3-8D24-E7EC817EF5A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00723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F0872-1730-4371-A6B1-DBBA23843792}" type="datetime1">
              <a:rPr lang="tr-TR" smtClean="0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150FD-132C-4AA2-93C8-26E0B85B723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402048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C7E6-EDDF-42C5-997B-A38BA7460193}" type="datetime1">
              <a:rPr lang="tr-TR" smtClean="0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EF98A-42A9-4040-9B01-76FEB9FDB1D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572084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7E39A62F-A3FF-084C-8BA9-ADC9B62D2692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A9660BDC-C24E-2C41-83D8-813BB108CDF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3708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72A7EF91-180C-294F-9D32-C4940D97392A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BA4C5DCD-79D6-044B-A560-007E6DD2022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2011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8CECFD88-89E0-034A-8DF8-C0848244FF06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DA1F1F2A-F81A-104C-9D7D-9ACB80E9FE7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25457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A225BA3F-6A1E-DD48-A44A-963DEE9E9255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E7B57C73-00C0-954E-B07A-07111DB0233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9426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B1186E32-7A91-3645-8A89-98F6EC41C1FC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25BD637B-00F1-1144-9441-95D72415DBC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2349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D97D5F52-0BA3-C847-A7A2-BCE80AA76B8F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C101E5A6-9281-F748-98FC-019FE3F2F7B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758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8A9FC-7938-4AAC-B1F4-F7C97A68679B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50E3B-201D-40F5-B386-9CECA9C55E3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AFD6A888-BAB6-5047-84A2-C4659E059701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FF6232AA-FD92-2640-9C14-3E296B61FF9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683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A08A75CC-0762-F14E-A83F-2F164B245736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55AD0289-9413-2743-900C-0653541E76A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2862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0DDE06D4-BDD2-7A47-BBA7-36EA6011219E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E94C32E4-DFE0-8C4F-A233-9EB79915303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0558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AC40DDBB-583B-444F-84FE-F41E3286F897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E319FF90-028F-1644-8F74-6B6D92DF309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8437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8CAA9111-0AF3-E844-A237-8598DE0F11DE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fld id="{65B3E322-7BD5-AC40-88BA-8A73CB9E2DC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0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23878-3076-4D30-8F51-5E6EDB02382E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8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4F698-50D0-4F05-99D9-43773B101A4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A2669-1CA4-4457-A39B-05B6D0091EB9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4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59C2F-FB32-4148-8774-2BB59012302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D8C3F-73E3-4A52-86B8-6BEB6E1F1A45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3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7CEC0-DE57-4934-89EF-E6E48424F4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88365-4475-4B07-B9C7-C06FFFBAC651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326FA-260D-48AD-854A-04E3C0055DA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61FC9-5FAF-4643-80B6-90055909DAE5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7BA2A-FB05-4C05-B32A-E4EE39E2A8C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aşlık Yer Tutucusu 1"/>
          <p:cNvSpPr>
            <a:spLocks noGrp="1"/>
          </p:cNvSpPr>
          <p:nvPr>
            <p:ph type="title"/>
          </p:nvPr>
        </p:nvSpPr>
        <p:spPr bwMode="auto">
          <a:xfrm>
            <a:off x="2051050" y="-26988"/>
            <a:ext cx="6707188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1027" name="Metin Yer Tutucus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78D90B-7A53-4318-8A78-D75254DB02AD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C4870F-057B-439C-9A71-4F4714FB2B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3" name="Metin kutusu 2"/>
          <p:cNvSpPr txBox="1"/>
          <p:nvPr userDrawn="1"/>
        </p:nvSpPr>
        <p:spPr>
          <a:xfrm>
            <a:off x="611188" y="115888"/>
            <a:ext cx="1584325" cy="693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Kadının Statüsü Genel Müdürlüğü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*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aşlık Yer Tutucusu 1"/>
          <p:cNvSpPr>
            <a:spLocks noGrp="1"/>
          </p:cNvSpPr>
          <p:nvPr>
            <p:ph type="title"/>
          </p:nvPr>
        </p:nvSpPr>
        <p:spPr bwMode="auto">
          <a:xfrm>
            <a:off x="2051050" y="-26988"/>
            <a:ext cx="6707188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1027" name="Metin Yer Tutucus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78D90B-7A53-4318-8A78-D75254DB02AD}" type="datetime1">
              <a:rPr lang="tr-TR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C4870F-057B-439C-9A71-4F4714FB2B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3" name="Metin kutusu 2"/>
          <p:cNvSpPr txBox="1"/>
          <p:nvPr userDrawn="1"/>
        </p:nvSpPr>
        <p:spPr>
          <a:xfrm>
            <a:off x="611188" y="115888"/>
            <a:ext cx="1584325" cy="693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3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3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Kadının Statüsü Genel Müdürlüğü</a:t>
            </a:r>
          </a:p>
        </p:txBody>
      </p:sp>
    </p:spTree>
    <p:extLst>
      <p:ext uri="{BB962C8B-B14F-4D97-AF65-F5344CB8AC3E}">
        <p14:creationId xmlns:p14="http://schemas.microsoft.com/office/powerpoint/2010/main" val="415630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*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aşlık Yer Tutucusu 1"/>
          <p:cNvSpPr>
            <a:spLocks noGrp="1"/>
          </p:cNvSpPr>
          <p:nvPr>
            <p:ph type="title"/>
          </p:nvPr>
        </p:nvSpPr>
        <p:spPr bwMode="auto">
          <a:xfrm>
            <a:off x="2051720" y="-27384"/>
            <a:ext cx="67070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1027" name="Metin Yer Tutucus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dirty="0" smtClean="0"/>
              <a:t>Asıl metin stillerini düzenlemek için tıklatın</a:t>
            </a:r>
          </a:p>
          <a:p>
            <a:pPr lvl="1"/>
            <a:r>
              <a:rPr lang="tr-TR" altLang="tr-TR" dirty="0" smtClean="0"/>
              <a:t>İkinci düzey</a:t>
            </a:r>
          </a:p>
          <a:p>
            <a:pPr lvl="2"/>
            <a:r>
              <a:rPr lang="tr-TR" altLang="tr-TR" dirty="0" smtClean="0"/>
              <a:t>Üçüncü düzey</a:t>
            </a:r>
          </a:p>
          <a:p>
            <a:pPr lvl="3"/>
            <a:r>
              <a:rPr lang="tr-TR" altLang="tr-TR" dirty="0" smtClean="0"/>
              <a:t>Dördüncü düzey</a:t>
            </a:r>
          </a:p>
          <a:p>
            <a:pPr lvl="4"/>
            <a:r>
              <a:rPr lang="tr-TR" altLang="tr-TR" dirty="0" smtClean="0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FDBC15-F0E7-4EFC-B70B-B53614132C16}" type="datetime1">
              <a:rPr lang="tr-TR" smtClean="0"/>
              <a:pPr>
                <a:defRPr/>
              </a:pPr>
              <a:t>19.04.2017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69CB6D-A257-4BBA-A2FC-5EC7117CDD2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3" name="Metin kutusu 2"/>
          <p:cNvSpPr txBox="1"/>
          <p:nvPr userDrawn="1"/>
        </p:nvSpPr>
        <p:spPr>
          <a:xfrm>
            <a:off x="611560" y="116632"/>
            <a:ext cx="15841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tr-TR" sz="13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r-TR" sz="13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Kadının Statüsü Genel Müdürlüğü</a:t>
            </a:r>
          </a:p>
        </p:txBody>
      </p:sp>
    </p:spTree>
    <p:extLst>
      <p:ext uri="{BB962C8B-B14F-4D97-AF65-F5344CB8AC3E}">
        <p14:creationId xmlns:p14="http://schemas.microsoft.com/office/powerpoint/2010/main" val="227756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*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aşlık Yer Tutucu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başlık stili için tıklatın</a:t>
            </a:r>
          </a:p>
        </p:txBody>
      </p:sp>
      <p:sp>
        <p:nvSpPr>
          <p:cNvPr id="1027" name="Metin Yer Tutucus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57222BD2-A604-2A42-A057-838312EC6E5D}" type="datetime1">
              <a:rPr lang="tr-TR">
                <a:ea typeface="ＭＳ Ｐゴシック" charset="0"/>
              </a:rPr>
              <a:pPr>
                <a:defRPr/>
              </a:pPr>
              <a:t>19.04.2017</a:t>
            </a:fld>
            <a:endParaRPr lang="tr-TR">
              <a:ea typeface="ＭＳ Ｐゴシック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5EEA102E-ED76-4341-AA99-7E69359983B2}" type="slidenum">
              <a:rPr lang="tr-TR">
                <a:ea typeface="ＭＳ Ｐゴシック" charset="0"/>
              </a:rPr>
              <a:pPr>
                <a:defRPr/>
              </a:pPr>
              <a:t>‹#›</a:t>
            </a:fld>
            <a:endParaRPr lang="tr-TR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9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5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28.jpeg"/><Relationship Id="rId4" Type="http://schemas.openxmlformats.org/officeDocument/2006/relationships/image" Target="../media/image16.png"/><Relationship Id="rId9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lt Başlık 2"/>
          <p:cNvSpPr>
            <a:spLocks noGrp="1"/>
          </p:cNvSpPr>
          <p:nvPr>
            <p:ph type="subTitle" idx="1"/>
          </p:nvPr>
        </p:nvSpPr>
        <p:spPr>
          <a:xfrm>
            <a:off x="0" y="5229225"/>
            <a:ext cx="9144000" cy="1584325"/>
          </a:xfrm>
        </p:spPr>
        <p:txBody>
          <a:bodyPr/>
          <a:lstStyle/>
          <a:p>
            <a:pPr eaLnBrk="1" hangingPunct="1"/>
            <a:r>
              <a:rPr lang="tr-TR" b="1" dirty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Erken Yaşta ve Zorla Evlilikler</a:t>
            </a:r>
          </a:p>
          <a:p>
            <a:pPr eaLnBrk="1" hangingPunct="1"/>
            <a:r>
              <a:rPr lang="tr-TR" b="1" dirty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0359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Başlık 2"/>
          <p:cNvSpPr>
            <a:spLocks noGrp="1"/>
          </p:cNvSpPr>
          <p:nvPr>
            <p:ph type="ctrTitle"/>
          </p:nvPr>
        </p:nvSpPr>
        <p:spPr>
          <a:xfrm>
            <a:off x="252164" y="1196752"/>
            <a:ext cx="8496300" cy="720725"/>
          </a:xfrm>
        </p:spPr>
        <p:txBody>
          <a:bodyPr/>
          <a:lstStyle/>
          <a:p>
            <a:r>
              <a:rPr lang="tr-TR" sz="2400" b="1" u="sng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Türk </a:t>
            </a:r>
            <a:r>
              <a:rPr lang="tr-TR" sz="24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Ceza Kanununda Erken </a:t>
            </a:r>
            <a:r>
              <a:rPr lang="tr-TR" sz="2400" b="1" u="sng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Yaşta </a:t>
            </a:r>
            <a:r>
              <a:rPr lang="tr-TR" sz="24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ve Zorla Evlilikler</a:t>
            </a:r>
          </a:p>
        </p:txBody>
      </p:sp>
      <p:sp>
        <p:nvSpPr>
          <p:cNvPr id="46083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61191C-4191-AB49-8630-9AD58D0951ED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10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6084" name="Metin kutusu 1"/>
          <p:cNvSpPr txBox="1">
            <a:spLocks noChangeArrowheads="1"/>
          </p:cNvSpPr>
          <p:nvPr/>
        </p:nvSpPr>
        <p:spPr bwMode="auto">
          <a:xfrm>
            <a:off x="2699792" y="2500441"/>
            <a:ext cx="626491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39750" indent="-539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/>
            <a:r>
              <a:rPr lang="tr-TR" sz="2000" b="1" dirty="0">
                <a:solidFill>
                  <a:srgbClr val="CC0000"/>
                </a:solidFill>
              </a:rPr>
              <a:t>Madde 104:  Reşit olmayanla cinsel ilişki</a:t>
            </a:r>
          </a:p>
          <a:p>
            <a:pPr algn="just"/>
            <a:endParaRPr lang="tr-TR" sz="2000" b="1" dirty="0">
              <a:solidFill>
                <a:srgbClr val="CC0000"/>
              </a:solidFill>
            </a:endParaRPr>
          </a:p>
          <a:p>
            <a:pPr algn="just">
              <a:buFontTx/>
              <a:buAutoNum type="arabicParenBoth"/>
            </a:pPr>
            <a:r>
              <a:rPr lang="tr-TR" sz="2000" dirty="0" smtClean="0"/>
              <a:t> Cebir</a:t>
            </a:r>
            <a:r>
              <a:rPr lang="tr-TR" sz="2000" dirty="0"/>
              <a:t>, tehdit ve hile olmaksızın, onbeş yaşını bitirmiş olan çocukla cinsel ilişkide bulunan kişi, şikayet üzerine</a:t>
            </a:r>
            <a:r>
              <a:rPr lang="tr-TR" sz="2000" i="1" u="sng" dirty="0">
                <a:solidFill>
                  <a:srgbClr val="C00000"/>
                </a:solidFill>
              </a:rPr>
              <a:t>, iki yıldan beş yıla kadar hapis cezası </a:t>
            </a:r>
            <a:r>
              <a:rPr lang="tr-TR" sz="2000" dirty="0"/>
              <a:t>ile cezalandırılır.</a:t>
            </a:r>
          </a:p>
          <a:p>
            <a:pPr algn="just"/>
            <a:endParaRPr lang="tr-TR" sz="2800" dirty="0">
              <a:cs typeface="Arial" charset="0"/>
            </a:endParaRPr>
          </a:p>
          <a:p>
            <a:pPr lvl="1" algn="just"/>
            <a:r>
              <a:rPr lang="tr-TR" sz="2800" dirty="0">
                <a:cs typeface="Arial" charset="0"/>
              </a:rPr>
              <a:t> </a:t>
            </a:r>
            <a:endParaRPr lang="tr-TR" sz="2000" i="1" dirty="0">
              <a:solidFill>
                <a:srgbClr val="C00000"/>
              </a:solidFill>
              <a:cs typeface="Arial" charset="0"/>
            </a:endParaRPr>
          </a:p>
        </p:txBody>
      </p:sp>
      <p:pic>
        <p:nvPicPr>
          <p:cNvPr id="46085" name="Picture 2" descr="http://sadecehukuk.files.wordpress.com/2012/07/2_kck_davasinda_9_tahliye_h7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" y="2853184"/>
            <a:ext cx="2200529" cy="158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446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Başlık 2"/>
          <p:cNvSpPr>
            <a:spLocks noGrp="1"/>
          </p:cNvSpPr>
          <p:nvPr>
            <p:ph type="ctrTitle"/>
          </p:nvPr>
        </p:nvSpPr>
        <p:spPr>
          <a:xfrm>
            <a:off x="685800" y="1412875"/>
            <a:ext cx="7772400" cy="720725"/>
          </a:xfrm>
        </p:spPr>
        <p:txBody>
          <a:bodyPr/>
          <a:lstStyle/>
          <a:p>
            <a:r>
              <a:rPr lang="tr-TR" b="1" u="sng" dirty="0" smtClean="0">
                <a:solidFill>
                  <a:srgbClr val="C00000"/>
                </a:solidFill>
                <a:latin typeface="Calibri" charset="0"/>
              </a:rPr>
              <a:t>Dünyada </a:t>
            </a:r>
            <a:r>
              <a:rPr lang="tr-TR" b="1" u="sng" dirty="0">
                <a:solidFill>
                  <a:srgbClr val="C00000"/>
                </a:solidFill>
                <a:latin typeface="Calibri" charset="0"/>
              </a:rPr>
              <a:t>Erken </a:t>
            </a:r>
            <a:r>
              <a:rPr lang="tr-TR" b="1" u="sng" dirty="0" smtClean="0">
                <a:solidFill>
                  <a:srgbClr val="C00000"/>
                </a:solidFill>
                <a:latin typeface="Calibri" charset="0"/>
              </a:rPr>
              <a:t>Yaşta </a:t>
            </a:r>
            <a:r>
              <a:rPr lang="tr-TR" b="1" u="sng" dirty="0">
                <a:solidFill>
                  <a:srgbClr val="C00000"/>
                </a:solidFill>
                <a:latin typeface="Calibri" charset="0"/>
              </a:rPr>
              <a:t>Evlilikler</a:t>
            </a:r>
          </a:p>
        </p:txBody>
      </p:sp>
      <p:sp>
        <p:nvSpPr>
          <p:cNvPr id="48131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FCB994-14A7-784A-A1A8-7D765E815E37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11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332161" y="2276475"/>
            <a:ext cx="741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pic>
        <p:nvPicPr>
          <p:cNvPr id="4813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1"/>
          <a:stretch/>
        </p:blipFill>
        <p:spPr bwMode="auto">
          <a:xfrm>
            <a:off x="2627784" y="2781300"/>
            <a:ext cx="6316371" cy="237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Metin kutusu 3"/>
          <p:cNvSpPr txBox="1">
            <a:spLocks noChangeArrowheads="1"/>
          </p:cNvSpPr>
          <p:nvPr/>
        </p:nvSpPr>
        <p:spPr bwMode="auto">
          <a:xfrm>
            <a:off x="2627784" y="3853160"/>
            <a:ext cx="1511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tr-TR" sz="1800" b="1" dirty="0" smtClean="0">
                <a:latin typeface="Calibri" charset="0"/>
              </a:rPr>
              <a:t>15 </a:t>
            </a:r>
            <a:r>
              <a:rPr lang="tr-TR" sz="1800" b="1" dirty="0">
                <a:latin typeface="Calibri" charset="0"/>
              </a:rPr>
              <a:t>milyon kız</a:t>
            </a:r>
          </a:p>
          <a:p>
            <a:pPr algn="ctr" eaLnBrk="1" hangingPunct="1"/>
            <a:r>
              <a:rPr lang="tr-TR" sz="1400" dirty="0">
                <a:latin typeface="Calibri" charset="0"/>
              </a:rPr>
              <a:t>her yıl on sekiz yaşından önce evleniyor </a:t>
            </a:r>
          </a:p>
        </p:txBody>
      </p:sp>
      <p:sp>
        <p:nvSpPr>
          <p:cNvPr id="48135" name="Metin kutusu 4"/>
          <p:cNvSpPr txBox="1">
            <a:spLocks noChangeArrowheads="1"/>
          </p:cNvSpPr>
          <p:nvPr/>
        </p:nvSpPr>
        <p:spPr bwMode="auto">
          <a:xfrm>
            <a:off x="4788024" y="3861048"/>
            <a:ext cx="1476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tr-TR" sz="1800" b="1" dirty="0">
                <a:latin typeface="Calibri" charset="0"/>
              </a:rPr>
              <a:t>3 kızdan biri </a:t>
            </a:r>
            <a:r>
              <a:rPr lang="tr-TR" sz="1400" i="1" dirty="0">
                <a:latin typeface="Calibri" charset="0"/>
              </a:rPr>
              <a:t>18 yaş ve  </a:t>
            </a:r>
            <a:r>
              <a:rPr lang="tr-TR" sz="1400" dirty="0">
                <a:latin typeface="Calibri" charset="0"/>
              </a:rPr>
              <a:t>öncesinde  evleniyor</a:t>
            </a:r>
          </a:p>
        </p:txBody>
      </p:sp>
      <p:sp>
        <p:nvSpPr>
          <p:cNvPr id="48136" name="Metin kutusu 8"/>
          <p:cNvSpPr txBox="1">
            <a:spLocks noChangeArrowheads="1"/>
          </p:cNvSpPr>
          <p:nvPr/>
        </p:nvSpPr>
        <p:spPr bwMode="auto">
          <a:xfrm>
            <a:off x="7034461" y="3853160"/>
            <a:ext cx="14843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tr-TR" sz="1800" b="1" dirty="0">
                <a:latin typeface="Calibri" charset="0"/>
              </a:rPr>
              <a:t>9 kızdan biri</a:t>
            </a:r>
          </a:p>
          <a:p>
            <a:pPr algn="ctr" eaLnBrk="1" hangingPunct="1"/>
            <a:r>
              <a:rPr lang="tr-TR" sz="1400" i="1" dirty="0">
                <a:latin typeface="Calibri" charset="0"/>
              </a:rPr>
              <a:t>15 yaş ve öncesinde </a:t>
            </a:r>
            <a:r>
              <a:rPr lang="tr-TR" sz="1400" dirty="0">
                <a:latin typeface="Calibri" charset="0"/>
              </a:rPr>
              <a:t> evleniyor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0" y="2802593"/>
            <a:ext cx="2246165" cy="235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965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Başlık 2"/>
          <p:cNvSpPr>
            <a:spLocks noGrp="1"/>
          </p:cNvSpPr>
          <p:nvPr>
            <p:ph type="ctrTitle"/>
          </p:nvPr>
        </p:nvSpPr>
        <p:spPr>
          <a:xfrm>
            <a:off x="1835696" y="1052661"/>
            <a:ext cx="5040560" cy="792163"/>
          </a:xfrm>
        </p:spPr>
        <p:txBody>
          <a:bodyPr/>
          <a:lstStyle/>
          <a:p>
            <a:r>
              <a:rPr lang="tr-TR" sz="4000" b="1" dirty="0">
                <a:solidFill>
                  <a:srgbClr val="C00000"/>
                </a:solidFill>
                <a:latin typeface="Calibri" charset="0"/>
              </a:rPr>
              <a:t>   </a:t>
            </a:r>
            <a:br>
              <a:rPr lang="tr-TR" sz="4000" b="1" dirty="0">
                <a:solidFill>
                  <a:srgbClr val="C00000"/>
                </a:solidFill>
                <a:latin typeface="Calibri" charset="0"/>
              </a:rPr>
            </a:br>
            <a:r>
              <a:rPr lang="tr-TR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Erken Yaşta </a:t>
            </a:r>
            <a:r>
              <a:rPr lang="tr-TR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Evliliklerin  </a:t>
            </a:r>
            <a:r>
              <a:rPr lang="tr-TR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En Sık Görüldüğü 10 Ülke</a:t>
            </a:r>
            <a:br>
              <a:rPr lang="tr-TR" sz="2400" b="1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endParaRPr lang="tr-TR" sz="2400" b="1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50179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D92889-38D9-C749-988F-C6CB896681E9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12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900113" y="2276475"/>
            <a:ext cx="741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/>
        </p:nvGraphicFramePr>
        <p:xfrm>
          <a:off x="1547813" y="1989138"/>
          <a:ext cx="5421312" cy="3771905"/>
        </p:xfrm>
        <a:graphic>
          <a:graphicData uri="http://schemas.openxmlformats.org/drawingml/2006/table">
            <a:tbl>
              <a:tblPr/>
              <a:tblGrid>
                <a:gridCol w="2960687"/>
                <a:gridCol w="2460625"/>
              </a:tblGrid>
              <a:tr h="57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ÜLKE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18 YAŞINDAN ÖNCE EVLENEN KIZ ÇOCUKLARININ YÜZDESİ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Nijer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76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Orta Afrika Cumhuriyeti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68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Çad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68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Mali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55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Bangladeş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52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Burkina Faso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52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Gine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52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Güney  Sudan 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52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Mozambik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48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Hindistan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47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Malavi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46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</a:tbl>
          </a:graphicData>
        </a:graphic>
      </p:graphicFrame>
      <p:sp>
        <p:nvSpPr>
          <p:cNvPr id="50222" name="Dikdörtgen 5"/>
          <p:cNvSpPr>
            <a:spLocks noChangeArrowheads="1"/>
          </p:cNvSpPr>
          <p:nvPr/>
        </p:nvSpPr>
        <p:spPr bwMode="auto">
          <a:xfrm>
            <a:off x="35496" y="5571133"/>
            <a:ext cx="61277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tr-TR" sz="1400" dirty="0">
              <a:latin typeface="Calibri" charset="0"/>
            </a:endParaRPr>
          </a:p>
          <a:p>
            <a:r>
              <a:rPr lang="tr-TR" sz="1400" dirty="0">
                <a:latin typeface="Calibri" charset="0"/>
              </a:rPr>
              <a:t>Kaynak: Nüfus ve Sağlık Araştırmaları ,</a:t>
            </a:r>
          </a:p>
          <a:p>
            <a:r>
              <a:rPr lang="tr-TR" altLang="ja-JP" sz="1400" dirty="0">
                <a:latin typeface="Calibri" charset="0"/>
              </a:rPr>
              <a:t>Çoklu Göstergeli Küme Araştırmaları 2008-2014 </a:t>
            </a:r>
            <a:endParaRPr lang="tr-TR" sz="1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95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Başlık 2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8429625" cy="576262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  <a:latin typeface="Calibri" charset="0"/>
              </a:rPr>
              <a:t>   </a:t>
            </a:r>
            <a:r>
              <a:rPr lang="tr-TR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Türkiye</a:t>
            </a:r>
            <a:r>
              <a:rPr lang="ja-JP" altLang="tr-TR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tr-TR" altLang="ja-JP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de Erken Yaşta </a:t>
            </a:r>
            <a:r>
              <a:rPr lang="tr-TR" altLang="ja-JP" sz="32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Evlilikler</a:t>
            </a:r>
            <a:endParaRPr lang="tr-TR" sz="3600" b="1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52227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5C369-2212-814B-B008-E529E8A496C9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13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044203" y="1988294"/>
            <a:ext cx="741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sp>
        <p:nvSpPr>
          <p:cNvPr id="52229" name="Metin kutusu 3"/>
          <p:cNvSpPr txBox="1">
            <a:spLocks noChangeArrowheads="1"/>
          </p:cNvSpPr>
          <p:nvPr/>
        </p:nvSpPr>
        <p:spPr bwMode="auto">
          <a:xfrm>
            <a:off x="185364" y="1196752"/>
            <a:ext cx="87071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just" eaLnBrk="1" hangingPunct="1"/>
            <a:r>
              <a:rPr lang="tr-TR" sz="2000" dirty="0" smtClean="0">
                <a:cs typeface="Arial" charset="0"/>
              </a:rPr>
              <a:t>Tabloda </a:t>
            </a:r>
            <a:r>
              <a:rPr lang="tr-TR" sz="2000" b="1" u="sng" dirty="0" smtClean="0">
                <a:solidFill>
                  <a:srgbClr val="C00000"/>
                </a:solidFill>
                <a:cs typeface="Arial" charset="0"/>
              </a:rPr>
              <a:t>Türkiye </a:t>
            </a:r>
            <a:r>
              <a:rPr lang="tr-TR" sz="2000" b="1" u="sng" dirty="0">
                <a:solidFill>
                  <a:srgbClr val="C00000"/>
                </a:solidFill>
                <a:cs typeface="Arial" charset="0"/>
              </a:rPr>
              <a:t>İstatistik Kurumu (TÜİK)</a:t>
            </a:r>
            <a:r>
              <a:rPr lang="ja-JP" altLang="tr-TR" sz="2000" dirty="0">
                <a:cs typeface="Arial" charset="0"/>
              </a:rPr>
              <a:t>’</a:t>
            </a:r>
            <a:r>
              <a:rPr lang="tr-TR" altLang="ja-JP" sz="2000" dirty="0">
                <a:cs typeface="Arial" charset="0"/>
              </a:rPr>
              <a:t>nun verilerine göre  2002-2015 yılları arasında </a:t>
            </a:r>
            <a:r>
              <a:rPr lang="tr-TR" altLang="ja-JP" sz="2000" dirty="0" smtClean="0">
                <a:cs typeface="Arial" charset="0"/>
              </a:rPr>
              <a:t>16 ve 17 yaşında evlenen çocukların sayısı görülmektedir. Listeye göre erken </a:t>
            </a:r>
            <a:r>
              <a:rPr lang="tr-TR" altLang="ja-JP" sz="2000" dirty="0">
                <a:cs typeface="Arial" charset="0"/>
              </a:rPr>
              <a:t>evliliklerin </a:t>
            </a:r>
            <a:r>
              <a:rPr lang="tr-TR" altLang="ja-JP" sz="2000" u="sng" dirty="0" smtClean="0">
                <a:cs typeface="Arial" charset="0"/>
              </a:rPr>
              <a:t>yıllar itibariyle düşmekte olduğu </a:t>
            </a:r>
            <a:r>
              <a:rPr lang="tr-TR" altLang="ja-JP" sz="2000" dirty="0" smtClean="0">
                <a:cs typeface="Arial" charset="0"/>
              </a:rPr>
              <a:t>görülmektedir. </a:t>
            </a:r>
            <a:endParaRPr lang="tr-TR" sz="2000" dirty="0">
              <a:latin typeface="Calibri" charset="0"/>
            </a:endParaRPr>
          </a:p>
        </p:txBody>
      </p:sp>
      <p:pic>
        <p:nvPicPr>
          <p:cNvPr id="5223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5" y="3573016"/>
            <a:ext cx="1717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60548"/>
              </p:ext>
            </p:extLst>
          </p:nvPr>
        </p:nvGraphicFramePr>
        <p:xfrm>
          <a:off x="2632338" y="2520196"/>
          <a:ext cx="4819983" cy="3573099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591852"/>
                <a:gridCol w="749198"/>
                <a:gridCol w="715996"/>
                <a:gridCol w="614227"/>
                <a:gridCol w="822096"/>
                <a:gridCol w="712387"/>
                <a:gridCol w="614227"/>
              </a:tblGrid>
              <a:tr h="330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dirty="0">
                          <a:effectLst/>
                        </a:rPr>
                        <a:t> </a:t>
                      </a:r>
                      <a:endParaRPr lang="tr-T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Toplam evlenme sayısı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Evlenen çocuk sayısı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Evlenen çocukların toplam içindeki oranı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Yıl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Erkek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Kadın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Erkek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Kız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Erkek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Kız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 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 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 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 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 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 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 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2002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510 155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510 155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2 592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37 263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0,5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7,3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2003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565 468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565 468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2 236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45 981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0,4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8,1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2004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615 357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615 357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2 168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49 280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0,4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8,0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2005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641 241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641 241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2 270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51 944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0,4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8,1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2006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636 121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636 121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2 315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50 366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0,4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7,9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2007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638 311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638 311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2 279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50 723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0,4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7,9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2008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641 973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641 973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2 214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49 703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7,7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2009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591 742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591 742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2 072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47 859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0,4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8,1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2010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582 715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582 715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2 000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45 738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7,8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2011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592 775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592 775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1 860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42 700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7,2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2012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603 751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603 751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 1 903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 40 428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6,7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2013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600 138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600 138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 1 866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 37 481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6,2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2014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599 704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599 704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 1 670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 34 629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5,8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5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2015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602 982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602 982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  1 483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dirty="0">
                          <a:effectLst/>
                        </a:rPr>
                        <a:t>  31 337</a:t>
                      </a:r>
                      <a:endParaRPr lang="tr-T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>
                          <a:effectLst/>
                        </a:rPr>
                        <a:t>0,2</a:t>
                      </a:r>
                      <a:endParaRPr lang="tr-TR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900" dirty="0">
                          <a:effectLst/>
                        </a:rPr>
                        <a:t>5,2</a:t>
                      </a:r>
                      <a:endParaRPr lang="tr-TR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738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Başlık 2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8429625" cy="576262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  <a:latin typeface="Calibri" charset="0"/>
              </a:rPr>
              <a:t>   </a:t>
            </a:r>
            <a:r>
              <a:rPr lang="tr-TR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Türkiye</a:t>
            </a:r>
            <a:r>
              <a:rPr lang="ja-JP" altLang="tr-TR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tr-TR" altLang="ja-JP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de Erken Yaşta </a:t>
            </a:r>
            <a:r>
              <a:rPr lang="tr-TR" altLang="ja-JP" sz="32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Evlilikler</a:t>
            </a:r>
            <a:endParaRPr lang="tr-TR" sz="3600" b="1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52227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5C369-2212-814B-B008-E529E8A496C9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14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044203" y="1988294"/>
            <a:ext cx="741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pic>
        <p:nvPicPr>
          <p:cNvPr id="5223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8319"/>
            <a:ext cx="1800225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2195736" y="1268760"/>
            <a:ext cx="66247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/>
            <a:r>
              <a:rPr lang="tr-TR" dirty="0"/>
              <a:t>Dünyada erken yaşta evliliklerin yaygınlığına ilişkin veriler, tüm ülkelerde ortak bir soru formu ile gerçekleştirilen Nüfus ve Sağlık Araştırmalarından elde edilmektedir. Ortak soru formu kullanılması verilerin karşılaştırılmasına olanak sağlamaktadır. </a:t>
            </a:r>
          </a:p>
          <a:p>
            <a:pPr marL="0" indent="0" eaLnBrk="1" hangingPunct="1"/>
            <a:endParaRPr lang="tr-TR" dirty="0" smtClean="0"/>
          </a:p>
          <a:p>
            <a:pPr marL="0" indent="0" eaLnBrk="1" hangingPunct="1"/>
            <a:r>
              <a:rPr lang="tr-TR" dirty="0" smtClean="0"/>
              <a:t>Bu </a:t>
            </a:r>
            <a:r>
              <a:rPr lang="tr-TR" dirty="0"/>
              <a:t>araştırma ülkemizde </a:t>
            </a:r>
            <a:r>
              <a:rPr lang="tr-TR" b="1" u="sng" dirty="0">
                <a:solidFill>
                  <a:srgbClr val="C00000"/>
                </a:solidFill>
              </a:rPr>
              <a:t>Hacettepe Üniversitesi</a:t>
            </a:r>
            <a:r>
              <a:rPr lang="tr-TR" b="1" dirty="0">
                <a:solidFill>
                  <a:srgbClr val="C00000"/>
                </a:solidFill>
              </a:rPr>
              <a:t> Nüfus Etütleri Enstitüsü </a:t>
            </a:r>
            <a:r>
              <a:rPr lang="tr-TR" dirty="0"/>
              <a:t>tarafından </a:t>
            </a:r>
            <a:r>
              <a:rPr lang="tr-TR" dirty="0" smtClean="0"/>
              <a:t>gerçekleştirilmektedir</a:t>
            </a:r>
            <a:r>
              <a:rPr lang="tr-TR" dirty="0"/>
              <a:t>. </a:t>
            </a:r>
          </a:p>
          <a:p>
            <a:pPr marL="0" indent="0" eaLnBrk="1" hangingPunct="1"/>
            <a:r>
              <a:rPr lang="tr-TR" dirty="0" smtClean="0"/>
              <a:t>Türkiye Nüfus ve Sağlık Araştırması (TNSA)-</a:t>
            </a:r>
            <a:r>
              <a:rPr lang="tr-TR" dirty="0"/>
              <a:t>2013’e göre </a:t>
            </a:r>
            <a:r>
              <a:rPr lang="tr-TR" u="sng" dirty="0" smtClean="0">
                <a:solidFill>
                  <a:srgbClr val="C00000"/>
                </a:solidFill>
              </a:rPr>
              <a:t>20-49 yaş</a:t>
            </a:r>
            <a:r>
              <a:rPr lang="tr-TR" dirty="0" smtClean="0"/>
              <a:t> aralığındaki  </a:t>
            </a:r>
            <a:r>
              <a:rPr lang="tr-TR" dirty="0"/>
              <a:t>kadınların </a:t>
            </a:r>
            <a:r>
              <a:rPr lang="tr-TR" b="1" dirty="0"/>
              <a:t>%20,8’i </a:t>
            </a:r>
            <a:r>
              <a:rPr lang="tr-TR" u="sng" dirty="0">
                <a:solidFill>
                  <a:srgbClr val="C00000"/>
                </a:solidFill>
              </a:rPr>
              <a:t>18 yaşından </a:t>
            </a:r>
            <a:r>
              <a:rPr lang="tr-TR" u="sng" dirty="0" smtClean="0">
                <a:solidFill>
                  <a:srgbClr val="C00000"/>
                </a:solidFill>
              </a:rPr>
              <a:t>önce</a:t>
            </a:r>
            <a:r>
              <a:rPr lang="tr-TR" dirty="0" smtClean="0"/>
              <a:t>, yüzde </a:t>
            </a:r>
            <a:r>
              <a:rPr lang="tr-TR" b="1" dirty="0" smtClean="0"/>
              <a:t>3.3</a:t>
            </a:r>
            <a:r>
              <a:rPr lang="tr-TR" dirty="0" smtClean="0"/>
              <a:t>’ü </a:t>
            </a:r>
            <a:r>
              <a:rPr lang="tr-TR" u="sng" dirty="0" smtClean="0">
                <a:solidFill>
                  <a:srgbClr val="C00000"/>
                </a:solidFill>
              </a:rPr>
              <a:t>15 yaşından önce </a:t>
            </a:r>
            <a:r>
              <a:rPr lang="tr-TR" dirty="0" smtClean="0"/>
              <a:t>evlenmiştir.  </a:t>
            </a:r>
          </a:p>
          <a:p>
            <a:pPr marL="0" indent="0" eaLnBrk="1" hangingPunct="1"/>
            <a:endParaRPr lang="tr-TR" dirty="0" smtClean="0"/>
          </a:p>
          <a:p>
            <a:pPr eaLnBrk="1" hangingPunct="1"/>
            <a:r>
              <a:rPr lang="tr-TR" dirty="0" smtClean="0"/>
              <a:t>Bu oranlar, </a:t>
            </a:r>
          </a:p>
          <a:p>
            <a:pPr marL="285750" indent="-285750" eaLnBrk="1" hangingPunct="1">
              <a:buFont typeface="Arial" pitchFamily="34" charset="0"/>
              <a:buChar char="•"/>
            </a:pPr>
            <a:r>
              <a:rPr lang="tr-TR" dirty="0" smtClean="0"/>
              <a:t>2008 yılı araştırmasında </a:t>
            </a:r>
            <a:r>
              <a:rPr lang="tr-TR" b="1" dirty="0" smtClean="0"/>
              <a:t>%22,2 ve %4.4</a:t>
            </a:r>
          </a:p>
          <a:p>
            <a:pPr marL="285750" indent="-285750" eaLnBrk="1" hangingPunct="1">
              <a:buFont typeface="Arial" pitchFamily="34" charset="0"/>
              <a:buChar char="•"/>
            </a:pPr>
            <a:r>
              <a:rPr lang="tr-TR" dirty="0" smtClean="0"/>
              <a:t>2003 yılı araştırmasında </a:t>
            </a:r>
            <a:r>
              <a:rPr lang="tr-TR" b="1" dirty="0" smtClean="0"/>
              <a:t>%27 </a:t>
            </a:r>
            <a:r>
              <a:rPr lang="tr-TR" dirty="0" smtClean="0"/>
              <a:t>ve</a:t>
            </a:r>
            <a:r>
              <a:rPr lang="tr-TR" b="1" dirty="0" smtClean="0"/>
              <a:t> %5</a:t>
            </a:r>
          </a:p>
          <a:p>
            <a:pPr marL="285750" indent="-285750" eaLnBrk="1" hangingPunct="1">
              <a:buFont typeface="Arial" pitchFamily="34" charset="0"/>
              <a:buChar char="•"/>
            </a:pPr>
            <a:r>
              <a:rPr lang="tr-TR" dirty="0" smtClean="0"/>
              <a:t>1998 yılı araştırmasında </a:t>
            </a:r>
            <a:r>
              <a:rPr lang="tr-TR" b="1" dirty="0" smtClean="0"/>
              <a:t>%32,1 </a:t>
            </a:r>
            <a:r>
              <a:rPr lang="tr-TR" dirty="0" smtClean="0"/>
              <a:t>ve</a:t>
            </a:r>
            <a:r>
              <a:rPr lang="tr-TR" b="1" dirty="0" smtClean="0"/>
              <a:t> %7,6 </a:t>
            </a:r>
          </a:p>
          <a:p>
            <a:pPr eaLnBrk="1" hangingPunct="1"/>
            <a:r>
              <a:rPr lang="tr-TR" dirty="0" smtClean="0"/>
              <a:t>olarak gerçekleşmiştir. </a:t>
            </a:r>
          </a:p>
          <a:p>
            <a:pPr marL="0" indent="0" eaLnBrk="1" hangingPunct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5036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Başlık 2"/>
          <p:cNvSpPr>
            <a:spLocks noGrp="1"/>
          </p:cNvSpPr>
          <p:nvPr>
            <p:ph type="ctrTitle"/>
          </p:nvPr>
        </p:nvSpPr>
        <p:spPr>
          <a:xfrm>
            <a:off x="102815" y="1052736"/>
            <a:ext cx="8429625" cy="576262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  <a:latin typeface="Calibri" charset="0"/>
              </a:rPr>
              <a:t>   </a:t>
            </a:r>
            <a:r>
              <a:rPr lang="tr-TR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Türkiye</a:t>
            </a:r>
            <a:r>
              <a:rPr lang="ja-JP" altLang="tr-TR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tr-TR" altLang="ja-JP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de Erken Yaşta Evlilikler</a:t>
            </a:r>
            <a:endParaRPr lang="tr-TR" sz="3600" b="1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54275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060DB6-52A3-2A4D-9369-CF0987B9F40C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15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900113" y="2276475"/>
            <a:ext cx="741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sp>
        <p:nvSpPr>
          <p:cNvPr id="54277" name="Metin kutusu 3"/>
          <p:cNvSpPr txBox="1">
            <a:spLocks noChangeArrowheads="1"/>
          </p:cNvSpPr>
          <p:nvPr/>
        </p:nvSpPr>
        <p:spPr bwMode="auto">
          <a:xfrm>
            <a:off x="2124075" y="1844675"/>
            <a:ext cx="62642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endParaRPr lang="tr-TR" sz="2000"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tr-TR" sz="2000">
              <a:cs typeface="Arial" charset="0"/>
            </a:endParaRPr>
          </a:p>
          <a:p>
            <a:pPr eaLnBrk="1" hangingPunct="1"/>
            <a:endParaRPr lang="tr-TR" sz="2000">
              <a:cs typeface="Arial" charset="0"/>
            </a:endParaRPr>
          </a:p>
          <a:p>
            <a:pPr eaLnBrk="1" hangingPunct="1"/>
            <a:endParaRPr lang="tr-TR" sz="2000" b="1">
              <a:cs typeface="Arial" charset="0"/>
            </a:endParaRPr>
          </a:p>
          <a:p>
            <a:pPr algn="just" eaLnBrk="1" hangingPunct="1"/>
            <a:r>
              <a:rPr lang="tr-TR" sz="2000"/>
              <a:t> </a:t>
            </a:r>
          </a:p>
          <a:p>
            <a:pPr eaLnBrk="1" hangingPunct="1"/>
            <a:r>
              <a:rPr lang="tr-TR" sz="2000">
                <a:latin typeface="Calibri" charset="0"/>
              </a:rPr>
              <a:t> </a:t>
            </a:r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65632"/>
              </p:ext>
            </p:extLst>
          </p:nvPr>
        </p:nvGraphicFramePr>
        <p:xfrm>
          <a:off x="1547664" y="1844824"/>
          <a:ext cx="5832871" cy="4056499"/>
        </p:xfrm>
        <a:graphic>
          <a:graphicData uri="http://schemas.openxmlformats.org/drawingml/2006/table">
            <a:tbl>
              <a:tblPr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tblPr>
              <a:tblGrid>
                <a:gridCol w="2520280"/>
                <a:gridCol w="3312591"/>
              </a:tblGrid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 yüksek olduğu iller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Toplam Evlilikler İçinde 16-17 Yaşında Evlenenlerin Oranı</a:t>
                      </a:r>
                      <a:endParaRPr kumimoji="0" lang="tr-T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</a:tr>
              <a:tr h="2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Kilis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15,3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Kars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15,2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Ağrı 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15,1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Muş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14,4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Niğde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13,7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 düşük olduğu iller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Oran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A2C7"/>
                    </a:solidFill>
                  </a:tcPr>
                </a:tc>
              </a:tr>
              <a:tr h="2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Tunceli 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1,0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Rize 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1,5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Trabzon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1,6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Artvin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2,0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Bolu 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2,1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</a:tr>
              <a:tr h="290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Türkiye Toplam </a:t>
                      </a:r>
                    </a:p>
                  </a:txBody>
                  <a:tcPr marL="68580" marR="68580" marT="9523" marB="0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5,2</a:t>
                      </a:r>
                    </a:p>
                  </a:txBody>
                  <a:tcPr marL="68580" marR="68580" marT="9523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322" name="Metin kutusu 2"/>
          <p:cNvSpPr txBox="1">
            <a:spLocks noChangeArrowheads="1"/>
          </p:cNvSpPr>
          <p:nvPr/>
        </p:nvSpPr>
        <p:spPr bwMode="auto">
          <a:xfrm>
            <a:off x="755650" y="6021388"/>
            <a:ext cx="1655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1200"/>
              <a:t>Kaynak: TÜİK</a:t>
            </a:r>
          </a:p>
        </p:txBody>
      </p:sp>
    </p:spTree>
    <p:extLst>
      <p:ext uri="{BB962C8B-B14F-4D97-AF65-F5344CB8AC3E}">
        <p14:creationId xmlns:p14="http://schemas.microsoft.com/office/powerpoint/2010/main" val="267791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Başlık 2"/>
          <p:cNvSpPr>
            <a:spLocks noGrp="1"/>
          </p:cNvSpPr>
          <p:nvPr>
            <p:ph type="ctrTitle"/>
          </p:nvPr>
        </p:nvSpPr>
        <p:spPr>
          <a:xfrm>
            <a:off x="14288" y="1412875"/>
            <a:ext cx="8429625" cy="576263"/>
          </a:xfrm>
        </p:spPr>
        <p:txBody>
          <a:bodyPr/>
          <a:lstStyle/>
          <a:p>
            <a:r>
              <a:rPr lang="tr-TR" b="1">
                <a:solidFill>
                  <a:srgbClr val="C00000"/>
                </a:solidFill>
                <a:latin typeface="Calibri" charset="0"/>
              </a:rPr>
              <a:t>   </a:t>
            </a:r>
            <a:r>
              <a:rPr lang="tr-TR" sz="3200" b="1">
                <a:solidFill>
                  <a:srgbClr val="C00000"/>
                </a:solidFill>
                <a:latin typeface="Arial" charset="0"/>
                <a:cs typeface="Arial" charset="0"/>
              </a:rPr>
              <a:t>İlimizde </a:t>
            </a:r>
            <a:r>
              <a:rPr lang="tr-TR" altLang="ja-JP" sz="3200" b="1">
                <a:solidFill>
                  <a:srgbClr val="C00000"/>
                </a:solidFill>
                <a:latin typeface="Arial" charset="0"/>
                <a:cs typeface="Arial" charset="0"/>
              </a:rPr>
              <a:t>Erken Yaşta Evlilikler</a:t>
            </a:r>
            <a:endParaRPr lang="tr-TR" sz="3600" b="1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56323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2BDB0A-B995-3349-88CB-455B2CB6392B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16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900113" y="2276475"/>
            <a:ext cx="741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sp>
        <p:nvSpPr>
          <p:cNvPr id="56325" name="Metin kutusu 3"/>
          <p:cNvSpPr txBox="1">
            <a:spLocks noChangeArrowheads="1"/>
          </p:cNvSpPr>
          <p:nvPr/>
        </p:nvSpPr>
        <p:spPr bwMode="auto">
          <a:xfrm>
            <a:off x="1403350" y="2133600"/>
            <a:ext cx="62642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endParaRPr lang="tr-TR" sz="2000" dirty="0"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tr-TR" sz="2000" dirty="0">
              <a:cs typeface="Arial" charset="0"/>
            </a:endParaRPr>
          </a:p>
          <a:p>
            <a:pPr eaLnBrk="1" hangingPunct="1"/>
            <a:endParaRPr lang="tr-TR" sz="2000" dirty="0">
              <a:cs typeface="Arial" charset="0"/>
            </a:endParaRPr>
          </a:p>
          <a:p>
            <a:pPr eaLnBrk="1" hangingPunct="1"/>
            <a:endParaRPr lang="tr-TR" sz="2000" b="1" dirty="0">
              <a:cs typeface="Arial" charset="0"/>
            </a:endParaRPr>
          </a:p>
          <a:p>
            <a:pPr algn="just" eaLnBrk="1" hangingPunct="1"/>
            <a:r>
              <a:rPr lang="tr-TR" sz="2000" dirty="0"/>
              <a:t> </a:t>
            </a:r>
          </a:p>
          <a:p>
            <a:pPr eaLnBrk="1" hangingPunct="1"/>
            <a:r>
              <a:rPr lang="tr-TR" sz="2000" dirty="0">
                <a:latin typeface="Calibri" charset="0"/>
              </a:rPr>
              <a:t> Buraya ile ilişkin verilerden oluşan bir slayt hazırlanacaktır. </a:t>
            </a:r>
          </a:p>
        </p:txBody>
      </p:sp>
      <p:sp>
        <p:nvSpPr>
          <p:cNvPr id="56326" name="Metin kutusu 2"/>
          <p:cNvSpPr txBox="1">
            <a:spLocks noChangeArrowheads="1"/>
          </p:cNvSpPr>
          <p:nvPr/>
        </p:nvSpPr>
        <p:spPr bwMode="auto">
          <a:xfrm>
            <a:off x="683568" y="5877272"/>
            <a:ext cx="1655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1200"/>
              <a:t>Kaynak: TÜİK</a:t>
            </a:r>
          </a:p>
        </p:txBody>
      </p:sp>
    </p:spTree>
    <p:extLst>
      <p:ext uri="{BB962C8B-B14F-4D97-AF65-F5344CB8AC3E}">
        <p14:creationId xmlns:p14="http://schemas.microsoft.com/office/powerpoint/2010/main" val="1997063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Başlık 2"/>
          <p:cNvSpPr>
            <a:spLocks noGrp="1"/>
          </p:cNvSpPr>
          <p:nvPr>
            <p:ph type="ctrTitle"/>
          </p:nvPr>
        </p:nvSpPr>
        <p:spPr>
          <a:xfrm>
            <a:off x="246831" y="1196553"/>
            <a:ext cx="8429625" cy="576263"/>
          </a:xfrm>
        </p:spPr>
        <p:txBody>
          <a:bodyPr/>
          <a:lstStyle/>
          <a:p>
            <a:r>
              <a:rPr lang="tr-TR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Erken Yaşta Evliliklerin Nedenleri </a:t>
            </a:r>
          </a:p>
        </p:txBody>
      </p:sp>
      <p:sp>
        <p:nvSpPr>
          <p:cNvPr id="58371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CA2FF1-A0CF-E64C-B6FD-89746FBD1CCA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17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8372" name="Başlık 2"/>
          <p:cNvSpPr txBox="1">
            <a:spLocks/>
          </p:cNvSpPr>
          <p:nvPr/>
        </p:nvSpPr>
        <p:spPr bwMode="auto">
          <a:xfrm>
            <a:off x="4471987" y="1113344"/>
            <a:ext cx="84296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tr-TR" sz="3600" b="1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58373" name="Slayt Numarası Yer Tutucusu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F1AAC2-B5F1-E748-9238-A5E9D0F87DC2}" type="slidenum">
              <a:rPr lang="tr-TR" sz="1200">
                <a:solidFill>
                  <a:srgbClr val="898989"/>
                </a:solidFill>
                <a:cs typeface="Arial" charset="0"/>
              </a:rPr>
              <a:pPr algn="r" eaLnBrk="1" hangingPunct="1"/>
              <a:t>17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grpSp>
        <p:nvGrpSpPr>
          <p:cNvPr id="58375" name="Grup 11"/>
          <p:cNvGrpSpPr>
            <a:grpSpLocks/>
          </p:cNvGrpSpPr>
          <p:nvPr/>
        </p:nvGrpSpPr>
        <p:grpSpPr bwMode="auto">
          <a:xfrm>
            <a:off x="684213" y="2060848"/>
            <a:ext cx="3448050" cy="1116013"/>
            <a:chOff x="683568" y="2240868"/>
            <a:chExt cx="3448050" cy="756084"/>
          </a:xfrm>
        </p:grpSpPr>
        <p:pic>
          <p:nvPicPr>
            <p:cNvPr id="5839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40868"/>
              <a:ext cx="3448050" cy="756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Metin kutusu 10"/>
            <p:cNvSpPr txBox="1"/>
            <p:nvPr/>
          </p:nvSpPr>
          <p:spPr>
            <a:xfrm>
              <a:off x="1224905" y="2348419"/>
              <a:ext cx="2698750" cy="3127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tr-TR" sz="2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Vijaya" charset="0"/>
                </a:rPr>
                <a:t> Yoksulluk </a:t>
              </a:r>
            </a:p>
          </p:txBody>
        </p:sp>
      </p:grpSp>
      <p:grpSp>
        <p:nvGrpSpPr>
          <p:cNvPr id="58376" name="Grup 10"/>
          <p:cNvGrpSpPr>
            <a:grpSpLocks/>
          </p:cNvGrpSpPr>
          <p:nvPr/>
        </p:nvGrpSpPr>
        <p:grpSpPr bwMode="auto">
          <a:xfrm>
            <a:off x="666750" y="3316556"/>
            <a:ext cx="3486150" cy="1084261"/>
            <a:chOff x="666850" y="3497015"/>
            <a:chExt cx="3486150" cy="698326"/>
          </a:xfrm>
        </p:grpSpPr>
        <p:pic>
          <p:nvPicPr>
            <p:cNvPr id="58393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50" y="3497015"/>
              <a:ext cx="3486150" cy="69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Metin kutusu 13"/>
            <p:cNvSpPr txBox="1"/>
            <p:nvPr/>
          </p:nvSpPr>
          <p:spPr>
            <a:xfrm>
              <a:off x="1589188" y="3620730"/>
              <a:ext cx="2335212" cy="416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tr-TR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Vijaya" charset="0"/>
                </a:rPr>
                <a:t>Eğitim olanaklarından yoksun olma</a:t>
              </a:r>
            </a:p>
          </p:txBody>
        </p:sp>
      </p:grpSp>
      <p:pic>
        <p:nvPicPr>
          <p:cNvPr id="419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202136"/>
            <a:ext cx="7826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99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3443561"/>
            <a:ext cx="6096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8379" name="Grup 1"/>
          <p:cNvGrpSpPr>
            <a:grpSpLocks/>
          </p:cNvGrpSpPr>
          <p:nvPr/>
        </p:nvGrpSpPr>
        <p:grpSpPr bwMode="auto">
          <a:xfrm>
            <a:off x="4779963" y="2094186"/>
            <a:ext cx="3467100" cy="1082675"/>
            <a:chOff x="4779963" y="2274888"/>
            <a:chExt cx="3467100" cy="1082675"/>
          </a:xfrm>
        </p:grpSpPr>
        <p:grpSp>
          <p:nvGrpSpPr>
            <p:cNvPr id="58389" name="Grup 9"/>
            <p:cNvGrpSpPr>
              <a:grpSpLocks/>
            </p:cNvGrpSpPr>
            <p:nvPr/>
          </p:nvGrpSpPr>
          <p:grpSpPr bwMode="auto">
            <a:xfrm>
              <a:off x="4779963" y="2274888"/>
              <a:ext cx="3467100" cy="1082675"/>
              <a:chOff x="4777276" y="2416436"/>
              <a:chExt cx="3467100" cy="687072"/>
            </a:xfrm>
          </p:grpSpPr>
          <p:pic>
            <p:nvPicPr>
              <p:cNvPr id="58391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7276" y="2416436"/>
                <a:ext cx="3467100" cy="687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Metin kutusu 16"/>
              <p:cNvSpPr txBox="1"/>
              <p:nvPr/>
            </p:nvSpPr>
            <p:spPr>
              <a:xfrm>
                <a:off x="5432913" y="2556469"/>
                <a:ext cx="2789238" cy="29316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tr-TR" sz="2400" b="1" i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alibri" charset="0"/>
                  </a:rPr>
                  <a:t>Eşitsizlik</a:t>
                </a:r>
              </a:p>
            </p:txBody>
          </p:sp>
        </p:grpSp>
        <p:pic>
          <p:nvPicPr>
            <p:cNvPr id="58390" name="Picture 4" descr="D:\Aile_Users\aslihan.dogan\Desktop\stock-photo-scales-of-justice-with-man-and-woman-sexual-equality-12004840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5" y="2400300"/>
              <a:ext cx="757238" cy="86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380" name="Grup 2"/>
          <p:cNvGrpSpPr>
            <a:grpSpLocks/>
          </p:cNvGrpSpPr>
          <p:nvPr/>
        </p:nvGrpSpPr>
        <p:grpSpPr bwMode="auto">
          <a:xfrm>
            <a:off x="4719638" y="3427686"/>
            <a:ext cx="3505200" cy="1046162"/>
            <a:chOff x="4719638" y="3608387"/>
            <a:chExt cx="3505200" cy="1045076"/>
          </a:xfrm>
        </p:grpSpPr>
        <p:grpSp>
          <p:nvGrpSpPr>
            <p:cNvPr id="58385" name="Grup 15"/>
            <p:cNvGrpSpPr>
              <a:grpSpLocks/>
            </p:cNvGrpSpPr>
            <p:nvPr/>
          </p:nvGrpSpPr>
          <p:grpSpPr bwMode="auto">
            <a:xfrm>
              <a:off x="4719638" y="3608387"/>
              <a:ext cx="3505200" cy="1045076"/>
              <a:chOff x="4668091" y="2244355"/>
              <a:chExt cx="3505200" cy="1044465"/>
            </a:xfrm>
          </p:grpSpPr>
          <p:pic>
            <p:nvPicPr>
              <p:cNvPr id="42003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8091" y="2244355"/>
                <a:ext cx="3505200" cy="1044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Metin kutusu 19"/>
              <p:cNvSpPr txBox="1"/>
              <p:nvPr/>
            </p:nvSpPr>
            <p:spPr>
              <a:xfrm>
                <a:off x="5384053" y="2298242"/>
                <a:ext cx="2520950" cy="7068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tr-TR" sz="2000" b="1" i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alibri" charset="0"/>
                  </a:rPr>
                  <a:t>Kız Çocuklarını Koruma İsteği</a:t>
                </a:r>
              </a:p>
            </p:txBody>
          </p:sp>
        </p:grpSp>
        <p:pic>
          <p:nvPicPr>
            <p:cNvPr id="58386" name="Picture 5" descr="D:\Aile_Users\aslihan.dogan\Desktop\stock-vector-vector-children-silhouettes-17312734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963" y="3662363"/>
              <a:ext cx="541337" cy="9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381" name="Grup 3"/>
          <p:cNvGrpSpPr>
            <a:grpSpLocks/>
          </p:cNvGrpSpPr>
          <p:nvPr/>
        </p:nvGrpSpPr>
        <p:grpSpPr bwMode="auto">
          <a:xfrm>
            <a:off x="2087563" y="4635773"/>
            <a:ext cx="3470275" cy="1176338"/>
            <a:chOff x="673100" y="4849813"/>
            <a:chExt cx="3470275" cy="1176337"/>
          </a:xfrm>
        </p:grpSpPr>
        <p:pic>
          <p:nvPicPr>
            <p:cNvPr id="58382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00" y="4849813"/>
              <a:ext cx="3470275" cy="117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Metin kutusu 24"/>
            <p:cNvSpPr txBox="1"/>
            <p:nvPr/>
          </p:nvSpPr>
          <p:spPr>
            <a:xfrm>
              <a:off x="1820862" y="5022851"/>
              <a:ext cx="1622425" cy="8302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tr-TR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pitchFamily="34" charset="-128"/>
                  <a:cs typeface="+mn-cs"/>
                </a:rPr>
                <a:t>Gelenekler </a:t>
              </a:r>
            </a:p>
            <a:p>
              <a:pPr>
                <a:defRPr/>
              </a:pPr>
              <a:r>
                <a:rPr lang="tr-TR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pitchFamily="34" charset="-128"/>
                  <a:cs typeface="+mn-cs"/>
                </a:rPr>
                <a:t>Adetler</a:t>
              </a:r>
              <a:r>
                <a:rPr lang="tr-TR" sz="2400" dirty="0">
                  <a:latin typeface="Arial" pitchFamily="34" charset="0"/>
                  <a:ea typeface="ＭＳ Ｐゴシック" pitchFamily="34" charset="-128"/>
                  <a:cs typeface="+mn-cs"/>
                </a:rPr>
                <a:t> </a:t>
              </a:r>
            </a:p>
          </p:txBody>
        </p:sp>
        <p:pic>
          <p:nvPicPr>
            <p:cNvPr id="58384" name="Picture 2" descr="D:\Aile_Users\aslihan.dogan\Desktop\stock-vector-set-of-jewish-religious-holiday-vector-symbols-118214257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51" y="4973710"/>
              <a:ext cx="845197" cy="89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9932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BBC510-489A-CA40-A0DE-B84F8282CD79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18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60420" name="TextBox 1"/>
          <p:cNvSpPr txBox="1">
            <a:spLocks noChangeArrowheads="1"/>
          </p:cNvSpPr>
          <p:nvPr/>
        </p:nvSpPr>
        <p:spPr bwMode="auto">
          <a:xfrm>
            <a:off x="467544" y="2687429"/>
            <a:ext cx="828092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 eaLnBrk="1" hangingPunct="1"/>
            <a:r>
              <a:rPr lang="tr-TR" sz="2000" b="1" i="1" dirty="0">
                <a:solidFill>
                  <a:srgbClr val="C00000"/>
                </a:solidFill>
                <a:cs typeface="Arial" charset="0"/>
              </a:rPr>
              <a:t>Erken yaşta evliliğin en temel sebebi yoksulluktur.</a:t>
            </a:r>
          </a:p>
          <a:p>
            <a:pPr eaLnBrk="1" hangingPunct="1">
              <a:buFont typeface="Arial" charset="0"/>
              <a:buChar char="•"/>
            </a:pPr>
            <a:endParaRPr lang="tr-TR" sz="2000" dirty="0"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tr-TR" sz="2000" dirty="0">
                <a:cs typeface="Arial" charset="0"/>
              </a:rPr>
              <a:t>K</a:t>
            </a:r>
            <a:r>
              <a:rPr lang="tr-TR" sz="2000" dirty="0" smtClean="0">
                <a:cs typeface="Arial" charset="0"/>
              </a:rPr>
              <a:t>ız çocuklarının ekonomik </a:t>
            </a:r>
            <a:r>
              <a:rPr lang="tr-TR" sz="2000" dirty="0">
                <a:cs typeface="Arial" charset="0"/>
              </a:rPr>
              <a:t>bir yük olarak </a:t>
            </a:r>
            <a:r>
              <a:rPr lang="tr-TR" sz="2000" dirty="0" smtClean="0">
                <a:cs typeface="Arial" charset="0"/>
              </a:rPr>
              <a:t>görülmesi, </a:t>
            </a:r>
            <a:endParaRPr lang="tr-TR" sz="2000" dirty="0">
              <a:cs typeface="Arial" charset="0"/>
            </a:endParaRPr>
          </a:p>
          <a:p>
            <a:pPr eaLnBrk="1" hangingPunct="1"/>
            <a:endParaRPr lang="tr-TR" sz="2000" dirty="0"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tr-TR" sz="2000" dirty="0">
                <a:cs typeface="Arial" charset="0"/>
              </a:rPr>
              <a:t>Başlık parası </a:t>
            </a:r>
            <a:r>
              <a:rPr lang="tr-TR" sz="2000" dirty="0" smtClean="0">
                <a:cs typeface="Arial" charset="0"/>
              </a:rPr>
              <a:t>gibi geleneklerin bazı toplumlarda halen sürmesi, </a:t>
            </a:r>
          </a:p>
          <a:p>
            <a:pPr algn="just" eaLnBrk="1" hangingPunct="1">
              <a:buFont typeface="Arial" charset="0"/>
              <a:buChar char="•"/>
            </a:pPr>
            <a:endParaRPr lang="tr-TR" sz="2000" dirty="0"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tr-TR" sz="2000" dirty="0" smtClean="0">
                <a:cs typeface="Arial" charset="0"/>
              </a:rPr>
              <a:t>Ailelerin </a:t>
            </a:r>
            <a:r>
              <a:rPr lang="tr-TR" sz="2000" dirty="0">
                <a:cs typeface="Arial" charset="0"/>
              </a:rPr>
              <a:t>evlilik yoluyla kız </a:t>
            </a:r>
            <a:r>
              <a:rPr lang="tr-TR" sz="2000" dirty="0" smtClean="0">
                <a:cs typeface="Arial" charset="0"/>
              </a:rPr>
              <a:t>çocuklarının daha iyi bir hayat yaşam sürmesini istemesi,</a:t>
            </a:r>
            <a:endParaRPr lang="tr-TR" sz="2000" dirty="0">
              <a:cs typeface="Arial" charset="0"/>
            </a:endParaRPr>
          </a:p>
          <a:p>
            <a:pPr eaLnBrk="1" hangingPunct="1"/>
            <a:r>
              <a:rPr lang="tr-TR" sz="2000" b="1" dirty="0"/>
              <a:t>   </a:t>
            </a:r>
          </a:p>
        </p:txBody>
      </p:sp>
      <p:grpSp>
        <p:nvGrpSpPr>
          <p:cNvPr id="60421" name="Grup 11"/>
          <p:cNvGrpSpPr>
            <a:grpSpLocks/>
          </p:cNvGrpSpPr>
          <p:nvPr/>
        </p:nvGrpSpPr>
        <p:grpSpPr bwMode="auto">
          <a:xfrm>
            <a:off x="612006" y="1268760"/>
            <a:ext cx="3448050" cy="1116012"/>
            <a:chOff x="5364584" y="2741567"/>
            <a:chExt cx="3448050" cy="756084"/>
          </a:xfrm>
        </p:grpSpPr>
        <p:pic>
          <p:nvPicPr>
            <p:cNvPr id="6042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584" y="2741567"/>
              <a:ext cx="3448050" cy="756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Metin kutusu 7"/>
            <p:cNvSpPr txBox="1"/>
            <p:nvPr/>
          </p:nvSpPr>
          <p:spPr>
            <a:xfrm>
              <a:off x="6156747" y="2887921"/>
              <a:ext cx="2520950" cy="3127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tr-TR" sz="2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Vijaya" charset="0"/>
                </a:rPr>
                <a:t>Yoksulluk </a:t>
              </a:r>
              <a:endParaRPr lang="tr-TR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Vijaya" charset="0"/>
              </a:endParaRPr>
            </a:p>
          </p:txBody>
        </p:sp>
      </p:grpSp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69" y="1360835"/>
            <a:ext cx="7826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Başlık 2"/>
          <p:cNvSpPr>
            <a:spLocks noGrp="1"/>
          </p:cNvSpPr>
          <p:nvPr>
            <p:ph type="ctrTitle"/>
          </p:nvPr>
        </p:nvSpPr>
        <p:spPr>
          <a:xfrm>
            <a:off x="1470967" y="332656"/>
            <a:ext cx="7637537" cy="576263"/>
          </a:xfrm>
        </p:spPr>
        <p:txBody>
          <a:bodyPr/>
          <a:lstStyle/>
          <a:p>
            <a:r>
              <a:rPr lang="tr-TR" sz="4000" b="1" dirty="0">
                <a:solidFill>
                  <a:srgbClr val="C00000"/>
                </a:solidFill>
                <a:latin typeface="Calibri" charset="0"/>
              </a:rPr>
              <a:t>   </a:t>
            </a:r>
            <a:r>
              <a:rPr lang="tr-TR" sz="2800" b="1" dirty="0">
                <a:solidFill>
                  <a:srgbClr val="C00000"/>
                </a:solidFill>
                <a:latin typeface="Calibri" charset="0"/>
              </a:rPr>
              <a:t>Erken Yaşta Evliliklerin Nedenleri </a:t>
            </a:r>
            <a:endParaRPr lang="tr-TR" sz="3200" b="1" dirty="0">
              <a:solidFill>
                <a:srgbClr val="C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52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Başlık 2"/>
          <p:cNvSpPr>
            <a:spLocks noGrp="1"/>
          </p:cNvSpPr>
          <p:nvPr>
            <p:ph type="ctrTitle"/>
          </p:nvPr>
        </p:nvSpPr>
        <p:spPr>
          <a:xfrm>
            <a:off x="1470967" y="332656"/>
            <a:ext cx="7637537" cy="576263"/>
          </a:xfrm>
        </p:spPr>
        <p:txBody>
          <a:bodyPr/>
          <a:lstStyle/>
          <a:p>
            <a:r>
              <a:rPr lang="tr-TR" sz="4000" b="1" dirty="0">
                <a:solidFill>
                  <a:srgbClr val="C00000"/>
                </a:solidFill>
                <a:latin typeface="Calibri" charset="0"/>
              </a:rPr>
              <a:t>   </a:t>
            </a:r>
            <a:r>
              <a:rPr lang="tr-TR" sz="2800" b="1" dirty="0">
                <a:solidFill>
                  <a:srgbClr val="C00000"/>
                </a:solidFill>
                <a:latin typeface="Calibri" charset="0"/>
              </a:rPr>
              <a:t>Erken Yaşta Evliliklerin Nedenleri </a:t>
            </a:r>
            <a:endParaRPr lang="tr-TR" sz="3200" b="1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62467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0D9BB4-1455-BE4D-AA8F-6F8F343E4820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19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62468" name="TextBox 1"/>
          <p:cNvSpPr txBox="1">
            <a:spLocks noChangeArrowheads="1"/>
          </p:cNvSpPr>
          <p:nvPr/>
        </p:nvSpPr>
        <p:spPr bwMode="auto">
          <a:xfrm>
            <a:off x="251520" y="2357606"/>
            <a:ext cx="871296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 eaLnBrk="1" hangingPunct="1"/>
            <a:r>
              <a:rPr lang="tr-TR" sz="2000" b="1" i="1" dirty="0">
                <a:solidFill>
                  <a:srgbClr val="C00000"/>
                </a:solidFill>
                <a:cs typeface="Arial" charset="0"/>
              </a:rPr>
              <a:t>Okulda geçirilen süre ve erken yaş evlilik arasında güçlü bir ilişki vardır.</a:t>
            </a:r>
          </a:p>
          <a:p>
            <a:pPr algn="just" eaLnBrk="1" hangingPunct="1">
              <a:buFont typeface="Arial" charset="0"/>
              <a:buChar char="•"/>
            </a:pPr>
            <a:endParaRPr lang="tr-TR" sz="2000" dirty="0"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tr-TR" sz="2000" dirty="0" smtClean="0">
                <a:cs typeface="Arial" charset="0"/>
              </a:rPr>
              <a:t>Ekonomik kaynakları az olan ailelerin tercihlerini </a:t>
            </a:r>
            <a:r>
              <a:rPr lang="tr-TR" sz="2000" dirty="0">
                <a:cs typeface="Arial" charset="0"/>
              </a:rPr>
              <a:t>erkek çocuklarını okutmaktan yana </a:t>
            </a:r>
            <a:r>
              <a:rPr lang="tr-TR" sz="2000" dirty="0" smtClean="0">
                <a:cs typeface="Arial" charset="0"/>
              </a:rPr>
              <a:t>kullanması,</a:t>
            </a:r>
            <a:endParaRPr lang="tr-TR" sz="2000" dirty="0"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tr-TR" sz="2000" dirty="0"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tr-TR" sz="2000" dirty="0" smtClean="0">
                <a:cs typeface="Arial" charset="0"/>
              </a:rPr>
              <a:t>Anne-babaların </a:t>
            </a:r>
            <a:r>
              <a:rPr lang="tr-TR" sz="2000" dirty="0">
                <a:cs typeface="Arial" charset="0"/>
              </a:rPr>
              <a:t>kız çocuklarının </a:t>
            </a:r>
            <a:r>
              <a:rPr lang="tr-TR" sz="2000" dirty="0" smtClean="0">
                <a:cs typeface="Arial" charset="0"/>
              </a:rPr>
              <a:t>hakları, </a:t>
            </a:r>
            <a:r>
              <a:rPr lang="tr-TR" sz="2000" dirty="0">
                <a:cs typeface="Arial" charset="0"/>
              </a:rPr>
              <a:t>hukuk </a:t>
            </a:r>
            <a:r>
              <a:rPr lang="tr-TR" sz="2000" dirty="0" smtClean="0">
                <a:cs typeface="Arial" charset="0"/>
              </a:rPr>
              <a:t>kuralları, </a:t>
            </a:r>
            <a:r>
              <a:rPr lang="tr-TR" sz="2000" dirty="0">
                <a:cs typeface="Arial" charset="0"/>
              </a:rPr>
              <a:t>erken yaşta evliliğin yaratacağı sağlık </a:t>
            </a:r>
            <a:r>
              <a:rPr lang="tr-TR" sz="2000" dirty="0" smtClean="0">
                <a:cs typeface="Arial" charset="0"/>
              </a:rPr>
              <a:t>sorunları konusunda yeteri kadar bilgi sahibi olmaması, </a:t>
            </a:r>
            <a:endParaRPr lang="tr-TR" sz="2000" dirty="0"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tr-TR" sz="2000" dirty="0"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tr-TR" sz="2000" dirty="0">
                <a:cs typeface="Arial" charset="0"/>
              </a:rPr>
              <a:t>Ergenlik dönemine giren </a:t>
            </a:r>
            <a:r>
              <a:rPr lang="tr-TR" sz="2000" dirty="0" smtClean="0">
                <a:cs typeface="Arial" charset="0"/>
              </a:rPr>
              <a:t>kız çocuklarının okuldan alınması,</a:t>
            </a:r>
            <a:endParaRPr lang="tr-TR" sz="2000" b="1" dirty="0">
              <a:latin typeface="Calibri" charset="0"/>
            </a:endParaRPr>
          </a:p>
        </p:txBody>
      </p:sp>
      <p:grpSp>
        <p:nvGrpSpPr>
          <p:cNvPr id="62469" name="Grup 4"/>
          <p:cNvGrpSpPr>
            <a:grpSpLocks/>
          </p:cNvGrpSpPr>
          <p:nvPr/>
        </p:nvGrpSpPr>
        <p:grpSpPr bwMode="auto">
          <a:xfrm>
            <a:off x="467544" y="1268760"/>
            <a:ext cx="3486150" cy="1084262"/>
            <a:chOff x="1220328" y="2077984"/>
            <a:chExt cx="3486150" cy="1084262"/>
          </a:xfrm>
        </p:grpSpPr>
        <p:grpSp>
          <p:nvGrpSpPr>
            <p:cNvPr id="62470" name="Grup 10"/>
            <p:cNvGrpSpPr>
              <a:grpSpLocks/>
            </p:cNvGrpSpPr>
            <p:nvPr/>
          </p:nvGrpSpPr>
          <p:grpSpPr bwMode="auto">
            <a:xfrm>
              <a:off x="1220328" y="2077984"/>
              <a:ext cx="3486150" cy="1084262"/>
              <a:chOff x="666850" y="3497015"/>
              <a:chExt cx="3486150" cy="698326"/>
            </a:xfrm>
          </p:grpSpPr>
          <p:pic>
            <p:nvPicPr>
              <p:cNvPr id="62472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50" y="3497015"/>
                <a:ext cx="3486150" cy="698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Metin kutusu 8"/>
              <p:cNvSpPr txBox="1"/>
              <p:nvPr/>
            </p:nvSpPr>
            <p:spPr>
              <a:xfrm>
                <a:off x="1589187" y="3620730"/>
                <a:ext cx="2087563" cy="45498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tr-TR" sz="2800" b="1" i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alibri" charset="0"/>
                    <a:cs typeface="Vijaya" charset="0"/>
                  </a:rPr>
                  <a:t>Eğitimsizlik</a:t>
                </a:r>
              </a:p>
            </p:txBody>
          </p:sp>
        </p:grpSp>
        <p:pic>
          <p:nvPicPr>
            <p:cNvPr id="4608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140" y="2204984"/>
              <a:ext cx="609600" cy="83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6366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Başlık 2"/>
          <p:cNvSpPr>
            <a:spLocks noGrp="1"/>
          </p:cNvSpPr>
          <p:nvPr>
            <p:ph type="ctrTitle"/>
          </p:nvPr>
        </p:nvSpPr>
        <p:spPr>
          <a:xfrm>
            <a:off x="1907704" y="260003"/>
            <a:ext cx="6768752" cy="720725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  <a:latin typeface="Arial" charset="0"/>
                <a:cs typeface="Arial" charset="0"/>
              </a:rPr>
              <a:t>   </a:t>
            </a:r>
            <a:r>
              <a:rPr lang="tr-TR" sz="4000" b="1" dirty="0">
                <a:solidFill>
                  <a:srgbClr val="C00000"/>
                </a:solidFill>
                <a:latin typeface="Arial" charset="0"/>
                <a:cs typeface="Arial" charset="0"/>
              </a:rPr>
              <a:t>Çocuk Nedir?</a:t>
            </a:r>
          </a:p>
        </p:txBody>
      </p:sp>
      <p:sp>
        <p:nvSpPr>
          <p:cNvPr id="29699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3C64A5-80FD-9840-8D4F-287158A36910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2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9700" name="Metin kutusu 1"/>
          <p:cNvSpPr txBox="1">
            <a:spLocks noChangeArrowheads="1"/>
          </p:cNvSpPr>
          <p:nvPr/>
        </p:nvSpPr>
        <p:spPr bwMode="auto">
          <a:xfrm>
            <a:off x="251520" y="1650281"/>
            <a:ext cx="4752652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tr-TR" b="1" dirty="0">
                <a:cs typeface="Arial" charset="0"/>
              </a:rPr>
              <a:t>Birleşmiş Milletler Çocuk Haklarına Dair Sözleşme</a:t>
            </a:r>
            <a:r>
              <a:rPr lang="tr-TR" dirty="0">
                <a:cs typeface="Arial" charset="0"/>
              </a:rPr>
              <a:t> gibi uluslararası sözleşmelere ve ulusal mevzuatımızda yer alan </a:t>
            </a:r>
            <a:r>
              <a:rPr lang="tr-TR" b="1" dirty="0">
                <a:cs typeface="Arial" charset="0"/>
              </a:rPr>
              <a:t>Çocuk Koruma Kanununa</a:t>
            </a:r>
            <a:r>
              <a:rPr lang="tr-TR" dirty="0">
                <a:cs typeface="Arial" charset="0"/>
              </a:rPr>
              <a:t> </a:t>
            </a:r>
            <a:r>
              <a:rPr lang="tr-TR" dirty="0" smtClean="0">
                <a:cs typeface="Arial" charset="0"/>
              </a:rPr>
              <a:t>göre;</a:t>
            </a:r>
          </a:p>
          <a:p>
            <a:pPr algn="just" eaLnBrk="1" hangingPunct="1"/>
            <a:endParaRPr lang="tr-TR" dirty="0">
              <a:cs typeface="Arial" charset="0"/>
            </a:endParaRPr>
          </a:p>
          <a:p>
            <a:pPr algn="just" eaLnBrk="1" hangingPunct="1"/>
            <a:r>
              <a:rPr lang="tr-TR" i="1" dirty="0" smtClean="0">
                <a:cs typeface="Arial" charset="0"/>
              </a:rPr>
              <a:t>“18 </a:t>
            </a:r>
            <a:r>
              <a:rPr lang="tr-TR" i="1" dirty="0">
                <a:cs typeface="Arial" charset="0"/>
              </a:rPr>
              <a:t>yaşından küçük her birey </a:t>
            </a:r>
            <a:r>
              <a:rPr lang="tr-TR" b="1" i="1" u="sng" dirty="0">
                <a:solidFill>
                  <a:srgbClr val="C00000"/>
                </a:solidFill>
                <a:cs typeface="Arial" charset="0"/>
              </a:rPr>
              <a:t>çocuktur</a:t>
            </a:r>
            <a:r>
              <a:rPr lang="tr-TR" i="1" dirty="0" smtClean="0">
                <a:solidFill>
                  <a:srgbClr val="C00000"/>
                </a:solidFill>
                <a:cs typeface="Arial" charset="0"/>
              </a:rPr>
              <a:t>.</a:t>
            </a:r>
            <a:r>
              <a:rPr lang="tr-TR" i="1" dirty="0" smtClean="0">
                <a:cs typeface="Arial" charset="0"/>
              </a:rPr>
              <a:t>”</a:t>
            </a:r>
            <a:endParaRPr lang="tr-TR" i="1" dirty="0">
              <a:cs typeface="Arial" charset="0"/>
            </a:endParaRPr>
          </a:p>
          <a:p>
            <a:pPr algn="just" eaLnBrk="1" hangingPunct="1"/>
            <a:endParaRPr lang="tr-TR" b="1" u="sng" dirty="0">
              <a:solidFill>
                <a:srgbClr val="C00000"/>
              </a:solidFill>
              <a:cs typeface="Arial" charset="0"/>
            </a:endParaRPr>
          </a:p>
          <a:p>
            <a:pPr algn="just" eaLnBrk="1" hangingPunct="1"/>
            <a:endParaRPr lang="tr-TR" b="1" u="sng" dirty="0">
              <a:solidFill>
                <a:srgbClr val="C00000"/>
              </a:solidFill>
              <a:cs typeface="Arial" charset="0"/>
            </a:endParaRPr>
          </a:p>
          <a:p>
            <a:pPr algn="just" eaLnBrk="1" hangingPunct="1"/>
            <a:endParaRPr lang="tr-TR" b="1" u="sng" dirty="0">
              <a:solidFill>
                <a:srgbClr val="C00000"/>
              </a:solidFill>
              <a:cs typeface="Arial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58" y="1916832"/>
            <a:ext cx="3238914" cy="3024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937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28F3B3-1752-C246-9D1F-17BC9E124BEA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20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64516" name="TextBox 1"/>
          <p:cNvSpPr txBox="1">
            <a:spLocks noChangeArrowheads="1"/>
          </p:cNvSpPr>
          <p:nvPr/>
        </p:nvSpPr>
        <p:spPr bwMode="auto">
          <a:xfrm>
            <a:off x="251842" y="2348880"/>
            <a:ext cx="86406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algn="just" eaLnBrk="1" hangingPunct="1">
              <a:buFont typeface="Arial" charset="0"/>
              <a:buChar char="•"/>
            </a:pPr>
            <a:endParaRPr lang="tr-TR" sz="2200" dirty="0"/>
          </a:p>
          <a:p>
            <a:pPr algn="just" eaLnBrk="1" hangingPunct="1">
              <a:buFont typeface="Arial" charset="0"/>
              <a:buChar char="•"/>
            </a:pPr>
            <a:r>
              <a:rPr lang="tr-TR" sz="2200" dirty="0"/>
              <a:t>Geleneksel toplumlarda </a:t>
            </a:r>
            <a:r>
              <a:rPr lang="tr-TR" sz="2200" dirty="0" smtClean="0"/>
              <a:t>ebeveynlerin </a:t>
            </a:r>
            <a:r>
              <a:rPr lang="tr-TR" sz="2200" dirty="0"/>
              <a:t>evliliği, kız çocuklarını yabancıların tecavüz, saldırı ve istismarından koruyacak bir yol olarak </a:t>
            </a:r>
            <a:r>
              <a:rPr lang="tr-TR" sz="2200" dirty="0" smtClean="0"/>
              <a:t>görmesi, </a:t>
            </a:r>
          </a:p>
          <a:p>
            <a:pPr marL="0" indent="0" algn="just" eaLnBrk="1" hangingPunct="1"/>
            <a:endParaRPr lang="en-US" sz="2200" dirty="0"/>
          </a:p>
          <a:p>
            <a:pPr algn="just" eaLnBrk="1" hangingPunct="1">
              <a:buFont typeface="Arial" charset="0"/>
              <a:buChar char="•"/>
            </a:pPr>
            <a:r>
              <a:rPr lang="tr-TR" sz="2200" dirty="0"/>
              <a:t>İç karışıklıklar, şiddet, terör gibi güvensiz </a:t>
            </a:r>
            <a:r>
              <a:rPr lang="tr-TR" sz="2200" dirty="0" smtClean="0"/>
              <a:t>ortamın </a:t>
            </a:r>
            <a:r>
              <a:rPr lang="tr-TR" sz="2200" dirty="0"/>
              <a:t>hâkim olduğu bölgelerde kız çocuklarına yönelik kaçma, kaçırılma, cinsel istismar tehlikesinin </a:t>
            </a:r>
            <a:r>
              <a:rPr lang="tr-TR" sz="2200" dirty="0" smtClean="0"/>
              <a:t>artması sonucunda ailelerin kız </a:t>
            </a:r>
            <a:r>
              <a:rPr lang="tr-TR" sz="2200" dirty="0"/>
              <a:t>çocuklarını erken evlendirmeye </a:t>
            </a:r>
            <a:r>
              <a:rPr lang="tr-TR" sz="2200" dirty="0" smtClean="0"/>
              <a:t>yönlendirmesi, </a:t>
            </a:r>
            <a:endParaRPr lang="tr-TR" sz="2200" b="1" dirty="0">
              <a:latin typeface="Calibri" charset="0"/>
            </a:endParaRPr>
          </a:p>
        </p:txBody>
      </p:sp>
      <p:grpSp>
        <p:nvGrpSpPr>
          <p:cNvPr id="64517" name="Grup 4"/>
          <p:cNvGrpSpPr>
            <a:grpSpLocks/>
          </p:cNvGrpSpPr>
          <p:nvPr/>
        </p:nvGrpSpPr>
        <p:grpSpPr bwMode="auto">
          <a:xfrm>
            <a:off x="527050" y="1412776"/>
            <a:ext cx="3505200" cy="1044575"/>
            <a:chOff x="4719638" y="3608387"/>
            <a:chExt cx="3505200" cy="1045076"/>
          </a:xfrm>
        </p:grpSpPr>
        <p:grpSp>
          <p:nvGrpSpPr>
            <p:cNvPr id="64518" name="Grup 15"/>
            <p:cNvGrpSpPr>
              <a:grpSpLocks/>
            </p:cNvGrpSpPr>
            <p:nvPr/>
          </p:nvGrpSpPr>
          <p:grpSpPr bwMode="auto">
            <a:xfrm>
              <a:off x="4719638" y="3608387"/>
              <a:ext cx="3505200" cy="1045076"/>
              <a:chOff x="4668091" y="2244355"/>
              <a:chExt cx="3505200" cy="1044465"/>
            </a:xfrm>
          </p:grpSpPr>
          <p:pic>
            <p:nvPicPr>
              <p:cNvPr id="48136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8091" y="2244355"/>
                <a:ext cx="3505200" cy="1044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Metin kutusu 8"/>
              <p:cNvSpPr txBox="1"/>
              <p:nvPr/>
            </p:nvSpPr>
            <p:spPr>
              <a:xfrm>
                <a:off x="5384054" y="2298324"/>
                <a:ext cx="2520950" cy="7079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tr-TR" sz="2000" b="1" i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alibri" charset="0"/>
                  </a:rPr>
                  <a:t>Kız çocuklarını koruma isteği </a:t>
                </a:r>
              </a:p>
            </p:txBody>
          </p:sp>
        </p:grpSp>
        <p:pic>
          <p:nvPicPr>
            <p:cNvPr id="64519" name="Picture 5" descr="D:\Aile_Users\aslihan.dogan\Desktop\stock-vector-vector-children-silhouettes-17312734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963" y="3662363"/>
              <a:ext cx="541337" cy="9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Başlık 2"/>
          <p:cNvSpPr txBox="1">
            <a:spLocks/>
          </p:cNvSpPr>
          <p:nvPr/>
        </p:nvSpPr>
        <p:spPr bwMode="auto">
          <a:xfrm>
            <a:off x="1470967" y="332656"/>
            <a:ext cx="76375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sz="4000" b="1" dirty="0" smtClean="0">
                <a:latin typeface="Calibri" charset="0"/>
              </a:rPr>
              <a:t>   </a:t>
            </a:r>
            <a:r>
              <a:rPr lang="tr-TR" sz="2800" b="1" dirty="0" smtClean="0">
                <a:latin typeface="Calibri" charset="0"/>
              </a:rPr>
              <a:t>Erken Yaşta Evliliklerin Nedenleri </a:t>
            </a:r>
            <a:endParaRPr lang="tr-TR" sz="3200" b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38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6A8542-4A05-944E-BAFF-385CEB1433DA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21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66564" name="TextBox 1"/>
          <p:cNvSpPr txBox="1">
            <a:spLocks noChangeArrowheads="1"/>
          </p:cNvSpPr>
          <p:nvPr/>
        </p:nvSpPr>
        <p:spPr bwMode="auto">
          <a:xfrm>
            <a:off x="323850" y="2420888"/>
            <a:ext cx="842461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tr-TR" sz="2200" dirty="0"/>
          </a:p>
          <a:p>
            <a:pPr eaLnBrk="1" hangingPunct="1">
              <a:buFont typeface="Arial" charset="0"/>
              <a:buChar char="•"/>
            </a:pPr>
            <a:r>
              <a:rPr lang="tr-TR" sz="2200" dirty="0" smtClean="0"/>
              <a:t>Erken yaşta evliliğin bazı toplumlarda kuşaklarca süren bir gelenek olması </a:t>
            </a:r>
          </a:p>
          <a:p>
            <a:pPr eaLnBrk="1" hangingPunct="1"/>
            <a:endParaRPr lang="tr-TR" sz="2200" dirty="0" smtClean="0"/>
          </a:p>
          <a:p>
            <a:pPr eaLnBrk="1" hangingPunct="1">
              <a:buFont typeface="Arial" charset="0"/>
              <a:buChar char="•"/>
            </a:pPr>
            <a:r>
              <a:rPr lang="tr-TR" sz="2200" dirty="0" smtClean="0"/>
              <a:t>Berdel</a:t>
            </a:r>
            <a:r>
              <a:rPr lang="tr-TR" sz="2200" dirty="0"/>
              <a:t>, kan bedeli evliliği, başlık parası, beşik kertmesi </a:t>
            </a:r>
            <a:r>
              <a:rPr lang="tr-TR" sz="2200" dirty="0" smtClean="0"/>
              <a:t>geleneğinin bazı toplumlarda sürmesi</a:t>
            </a:r>
          </a:p>
          <a:p>
            <a:pPr eaLnBrk="1" hangingPunct="1">
              <a:buFont typeface="Arial" charset="0"/>
              <a:buChar char="•"/>
            </a:pPr>
            <a:endParaRPr lang="tr-TR" sz="2200" dirty="0"/>
          </a:p>
          <a:p>
            <a:pPr eaLnBrk="1" hangingPunct="1">
              <a:buFont typeface="Arial" charset="0"/>
              <a:buChar char="•"/>
            </a:pPr>
            <a:r>
              <a:rPr lang="tr-TR" sz="2200" dirty="0" smtClean="0"/>
              <a:t>Atasözleri, deyimler ve </a:t>
            </a:r>
            <a:r>
              <a:rPr lang="tr-TR" sz="2200" dirty="0"/>
              <a:t>halk </a:t>
            </a:r>
            <a:r>
              <a:rPr lang="tr-TR" sz="2200" dirty="0" smtClean="0"/>
              <a:t>türküleri aracılığıyla bu geleneğin yaşaması</a:t>
            </a:r>
          </a:p>
          <a:p>
            <a:pPr eaLnBrk="1" hangingPunct="1"/>
            <a:endParaRPr lang="tr-TR" sz="2200" b="1" dirty="0">
              <a:latin typeface="Calibri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tr-TR" sz="2200" dirty="0" smtClean="0">
                <a:cs typeface="Arial" charset="0"/>
              </a:rPr>
              <a:t>«Evde kalırsın» gibi toplumsal baskılar. </a:t>
            </a:r>
            <a:endParaRPr lang="tr-TR" sz="2200" b="1" dirty="0">
              <a:latin typeface="Calibri" charset="0"/>
            </a:endParaRPr>
          </a:p>
          <a:p>
            <a:pPr eaLnBrk="1" hangingPunct="1"/>
            <a:endParaRPr lang="tr-TR" sz="2200" b="1" dirty="0">
              <a:latin typeface="Calibri" charset="0"/>
            </a:endParaRPr>
          </a:p>
        </p:txBody>
      </p:sp>
      <p:grpSp>
        <p:nvGrpSpPr>
          <p:cNvPr id="66565" name="Grup 4"/>
          <p:cNvGrpSpPr>
            <a:grpSpLocks/>
          </p:cNvGrpSpPr>
          <p:nvPr/>
        </p:nvGrpSpPr>
        <p:grpSpPr bwMode="auto">
          <a:xfrm>
            <a:off x="467544" y="1340768"/>
            <a:ext cx="3470275" cy="1176338"/>
            <a:chOff x="487016" y="2400144"/>
            <a:chExt cx="3470275" cy="1176337"/>
          </a:xfrm>
        </p:grpSpPr>
        <p:pic>
          <p:nvPicPr>
            <p:cNvPr id="6656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16" y="2400144"/>
              <a:ext cx="3470275" cy="117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7" name="Picture 2" descr="D:\Aile_Users\aslihan.dogan\Desktop\stock-vector-set-of-jewish-religious-holiday-vector-symbols-118214257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519037"/>
              <a:ext cx="845197" cy="89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Dikdörtgen 7"/>
            <p:cNvSpPr/>
            <p:nvPr/>
          </p:nvSpPr>
          <p:spPr>
            <a:xfrm>
              <a:off x="1547466" y="2665257"/>
              <a:ext cx="1782762" cy="6461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tr-TR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34" charset="-128"/>
                  <a:cs typeface="+mn-cs"/>
                </a:rPr>
                <a:t>Gelenekler </a:t>
              </a:r>
            </a:p>
            <a:p>
              <a:pPr>
                <a:defRPr/>
              </a:pPr>
              <a:r>
                <a:rPr lang="tr-TR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34" charset="-128"/>
                  <a:cs typeface="+mn-cs"/>
                </a:rPr>
                <a:t>Adetler</a:t>
              </a:r>
              <a:r>
                <a:rPr lang="tr-TR" dirty="0">
                  <a:latin typeface="Arial" pitchFamily="34" charset="0"/>
                  <a:ea typeface="ＭＳ Ｐゴシック" pitchFamily="34" charset="-128"/>
                  <a:cs typeface="+mn-cs"/>
                </a:rPr>
                <a:t> </a:t>
              </a:r>
            </a:p>
          </p:txBody>
        </p:sp>
      </p:grpSp>
      <p:sp>
        <p:nvSpPr>
          <p:cNvPr id="9" name="Başlık 2"/>
          <p:cNvSpPr txBox="1">
            <a:spLocks/>
          </p:cNvSpPr>
          <p:nvPr/>
        </p:nvSpPr>
        <p:spPr bwMode="auto">
          <a:xfrm>
            <a:off x="1470967" y="332656"/>
            <a:ext cx="76375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sz="4000" b="1" dirty="0" smtClean="0">
                <a:latin typeface="Calibri" charset="0"/>
              </a:rPr>
              <a:t>   </a:t>
            </a:r>
            <a:r>
              <a:rPr lang="tr-TR" sz="2800" b="1" dirty="0" smtClean="0">
                <a:latin typeface="Calibri" charset="0"/>
              </a:rPr>
              <a:t>Erken Yaşta Evliliklerin Nedenleri </a:t>
            </a:r>
            <a:endParaRPr lang="tr-TR" sz="3200" b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15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681404-EE0A-CD48-B7E0-F6A335FC378F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22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68612" name="TextBox 3"/>
          <p:cNvSpPr txBox="1">
            <a:spLocks noChangeArrowheads="1"/>
          </p:cNvSpPr>
          <p:nvPr/>
        </p:nvSpPr>
        <p:spPr bwMode="auto">
          <a:xfrm>
            <a:off x="442573" y="2492896"/>
            <a:ext cx="8208912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2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tr-TR" sz="2000" dirty="0"/>
              <a:t>Tüm dünyada ailelerin kız çocuklarına ve erken çocuklarına farklı davranması, </a:t>
            </a:r>
            <a:endParaRPr lang="tr-TR" sz="2000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tr-TR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tr-TR" sz="2000" dirty="0"/>
              <a:t>Geleneksel toplumlarda kadınların ve kız çocuklarının kendi hayatları ile ilgili karar alma hakkı olmaması</a:t>
            </a:r>
            <a:r>
              <a:rPr lang="tr-TR" sz="2000" dirty="0" smtClean="0"/>
              <a:t>,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tr-TR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tr-TR" sz="2000" dirty="0"/>
              <a:t>Ailelerin erkek çocukların hayatları ve geleceklerine daha fazla yatırım yapma eğilimi, </a:t>
            </a:r>
          </a:p>
        </p:txBody>
      </p:sp>
      <p:grpSp>
        <p:nvGrpSpPr>
          <p:cNvPr id="68613" name="Grup 5"/>
          <p:cNvGrpSpPr>
            <a:grpSpLocks/>
          </p:cNvGrpSpPr>
          <p:nvPr/>
        </p:nvGrpSpPr>
        <p:grpSpPr bwMode="auto">
          <a:xfrm>
            <a:off x="684213" y="1340768"/>
            <a:ext cx="3467100" cy="1082675"/>
            <a:chOff x="4779963" y="2274888"/>
            <a:chExt cx="3467100" cy="1082675"/>
          </a:xfrm>
        </p:grpSpPr>
        <p:grpSp>
          <p:nvGrpSpPr>
            <p:cNvPr id="68614" name="Grup 9"/>
            <p:cNvGrpSpPr>
              <a:grpSpLocks/>
            </p:cNvGrpSpPr>
            <p:nvPr/>
          </p:nvGrpSpPr>
          <p:grpSpPr bwMode="auto">
            <a:xfrm>
              <a:off x="4779963" y="2274888"/>
              <a:ext cx="3467100" cy="1082675"/>
              <a:chOff x="4777276" y="2416436"/>
              <a:chExt cx="3467100" cy="687072"/>
            </a:xfrm>
          </p:grpSpPr>
          <p:pic>
            <p:nvPicPr>
              <p:cNvPr id="68616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7276" y="2416436"/>
                <a:ext cx="3467100" cy="687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Metin kutusu 9"/>
              <p:cNvSpPr txBox="1"/>
              <p:nvPr/>
            </p:nvSpPr>
            <p:spPr>
              <a:xfrm>
                <a:off x="5432913" y="2556470"/>
                <a:ext cx="2789238" cy="29316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tr-TR" sz="2400" b="1" i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alibri" charset="0"/>
                  </a:rPr>
                  <a:t>Eşitsizlik</a:t>
                </a:r>
              </a:p>
            </p:txBody>
          </p:sp>
        </p:grpSp>
        <p:pic>
          <p:nvPicPr>
            <p:cNvPr id="68615" name="Picture 4" descr="D:\Aile_Users\aslihan.dogan\Desktop\stock-photo-scales-of-justice-with-man-and-woman-sexual-equality-1200484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5" y="2400300"/>
              <a:ext cx="757238" cy="86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Başlık 2"/>
          <p:cNvSpPr txBox="1">
            <a:spLocks/>
          </p:cNvSpPr>
          <p:nvPr/>
        </p:nvSpPr>
        <p:spPr bwMode="auto">
          <a:xfrm>
            <a:off x="1470967" y="332656"/>
            <a:ext cx="76375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sz="4000" b="1" dirty="0" smtClean="0">
                <a:latin typeface="Calibri" charset="0"/>
              </a:rPr>
              <a:t>   </a:t>
            </a:r>
            <a:r>
              <a:rPr lang="tr-TR" sz="2800" b="1" dirty="0" smtClean="0">
                <a:latin typeface="Calibri" charset="0"/>
              </a:rPr>
              <a:t>Erken Yaşta Evliliklerin Nedenleri </a:t>
            </a:r>
            <a:endParaRPr lang="tr-TR" sz="3200" b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79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Başlık 2"/>
          <p:cNvSpPr>
            <a:spLocks noGrp="1"/>
          </p:cNvSpPr>
          <p:nvPr>
            <p:ph type="ctrTitle"/>
          </p:nvPr>
        </p:nvSpPr>
        <p:spPr>
          <a:xfrm>
            <a:off x="-26988" y="1124744"/>
            <a:ext cx="8429626" cy="576263"/>
          </a:xfrm>
        </p:spPr>
        <p:txBody>
          <a:bodyPr/>
          <a:lstStyle/>
          <a:p>
            <a:r>
              <a:rPr lang="tr-TR" sz="5400" b="1" dirty="0">
                <a:solidFill>
                  <a:srgbClr val="C00000"/>
                </a:solidFill>
                <a:latin typeface="Calibri" charset="0"/>
              </a:rPr>
              <a:t>   </a:t>
            </a:r>
            <a:r>
              <a:rPr lang="tr-TR" sz="3600" b="1" dirty="0">
                <a:solidFill>
                  <a:srgbClr val="C00000"/>
                </a:solidFill>
                <a:latin typeface="Calibri" charset="0"/>
              </a:rPr>
              <a:t>Erken Yaşta Evliliklerin Sonuçları</a:t>
            </a:r>
            <a:endParaRPr lang="tr-TR" b="1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70659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4E9DF-77A5-CB44-A528-CAB1345AB65B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23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68313" y="1916113"/>
            <a:ext cx="37433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Arial"/>
              <a:buChar char="•"/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  <a:p>
            <a:pPr algn="just">
              <a:defRPr/>
            </a:pPr>
            <a:r>
              <a:rPr lang="tr-TR" sz="2000" dirty="0">
                <a:latin typeface="+mj-lt"/>
                <a:ea typeface="ＭＳ Ｐゴシック" pitchFamily="34" charset="-128"/>
                <a:cs typeface="+mn-cs"/>
              </a:rPr>
              <a:t> </a:t>
            </a:r>
          </a:p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sp>
        <p:nvSpPr>
          <p:cNvPr id="70661" name="Başlık 2"/>
          <p:cNvSpPr txBox="1">
            <a:spLocks/>
          </p:cNvSpPr>
          <p:nvPr/>
        </p:nvSpPr>
        <p:spPr bwMode="auto">
          <a:xfrm>
            <a:off x="-4757738" y="2420938"/>
            <a:ext cx="8429626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tr-TR" sz="3200" b="1">
                <a:solidFill>
                  <a:srgbClr val="C00000"/>
                </a:solidFill>
                <a:latin typeface="Calibri" charset="0"/>
              </a:rPr>
              <a:t> </a:t>
            </a:r>
            <a:endParaRPr lang="tr-TR" sz="3600" b="1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70662" name="Slayt Numarası Yer Tutucusu 1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29133FB0-E9CE-044F-8A9C-9487703B99B8}" type="slidenum">
              <a:rPr lang="tr-TR" sz="1200">
                <a:solidFill>
                  <a:srgbClr val="898989"/>
                </a:solidFill>
                <a:cs typeface="Arial" charset="0"/>
              </a:rPr>
              <a:pPr algn="r" eaLnBrk="1" hangingPunct="1"/>
              <a:t>23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4943475" y="4883177"/>
            <a:ext cx="37433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Arial"/>
              <a:buChar char="•"/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  <a:p>
            <a:pPr algn="just">
              <a:defRPr/>
            </a:pPr>
            <a:r>
              <a:rPr lang="tr-TR" sz="2000" dirty="0">
                <a:latin typeface="+mj-lt"/>
                <a:ea typeface="ＭＳ Ｐゴシック" pitchFamily="34" charset="-128"/>
                <a:cs typeface="+mn-cs"/>
              </a:rPr>
              <a:t> </a:t>
            </a:r>
          </a:p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grpSp>
        <p:nvGrpSpPr>
          <p:cNvPr id="70664" name="Grup 11"/>
          <p:cNvGrpSpPr>
            <a:grpSpLocks/>
          </p:cNvGrpSpPr>
          <p:nvPr/>
        </p:nvGrpSpPr>
        <p:grpSpPr bwMode="auto">
          <a:xfrm>
            <a:off x="763561" y="3861046"/>
            <a:ext cx="3736429" cy="1152931"/>
            <a:chOff x="724843" y="3645024"/>
            <a:chExt cx="3448050" cy="756084"/>
          </a:xfrm>
        </p:grpSpPr>
        <p:pic>
          <p:nvPicPr>
            <p:cNvPr id="7068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43" y="3645024"/>
              <a:ext cx="3448050" cy="756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Metin kutusu 26"/>
            <p:cNvSpPr txBox="1"/>
            <p:nvPr/>
          </p:nvSpPr>
          <p:spPr>
            <a:xfrm>
              <a:off x="1619074" y="3730795"/>
              <a:ext cx="2232025" cy="3027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tr-TR" sz="2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Vijaya" charset="0"/>
                </a:rPr>
                <a:t> Yoksullaşma </a:t>
              </a:r>
            </a:p>
          </p:txBody>
        </p:sp>
      </p:grpSp>
      <p:grpSp>
        <p:nvGrpSpPr>
          <p:cNvPr id="70665" name="Grup 10"/>
          <p:cNvGrpSpPr>
            <a:grpSpLocks/>
          </p:cNvGrpSpPr>
          <p:nvPr/>
        </p:nvGrpSpPr>
        <p:grpSpPr bwMode="auto">
          <a:xfrm>
            <a:off x="808948" y="2483545"/>
            <a:ext cx="3691043" cy="1186557"/>
            <a:chOff x="666849" y="3497015"/>
            <a:chExt cx="3616019" cy="698326"/>
          </a:xfrm>
        </p:grpSpPr>
        <p:pic>
          <p:nvPicPr>
            <p:cNvPr id="7067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49" y="3497015"/>
              <a:ext cx="3616019" cy="69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Metin kutusu 29"/>
            <p:cNvSpPr txBox="1"/>
            <p:nvPr/>
          </p:nvSpPr>
          <p:spPr>
            <a:xfrm>
              <a:off x="1547912" y="3553598"/>
              <a:ext cx="2452464" cy="561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tr-TR" sz="32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Vijaya" charset="0"/>
                </a:rPr>
                <a:t> </a:t>
              </a:r>
              <a:r>
                <a:rPr lang="tr-TR" sz="2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  <a:cs typeface="Vijaya" charset="0"/>
                </a:rPr>
                <a:t>Eğitim  hayatının sonlanması</a:t>
              </a:r>
            </a:p>
          </p:txBody>
        </p:sp>
      </p:grpSp>
      <p:grpSp>
        <p:nvGrpSpPr>
          <p:cNvPr id="70667" name="Grup 15"/>
          <p:cNvGrpSpPr>
            <a:grpSpLocks/>
          </p:cNvGrpSpPr>
          <p:nvPr/>
        </p:nvGrpSpPr>
        <p:grpSpPr bwMode="auto">
          <a:xfrm>
            <a:off x="4830763" y="3954463"/>
            <a:ext cx="3695510" cy="1059514"/>
            <a:chOff x="4668091" y="2244355"/>
            <a:chExt cx="3505200" cy="691964"/>
          </a:xfrm>
        </p:grpSpPr>
        <p:pic>
          <p:nvPicPr>
            <p:cNvPr id="5326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91" y="2244355"/>
              <a:ext cx="3505200" cy="69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6" name="Metin kutusu 35"/>
            <p:cNvSpPr txBox="1"/>
            <p:nvPr/>
          </p:nvSpPr>
          <p:spPr>
            <a:xfrm>
              <a:off x="5671391" y="2298315"/>
              <a:ext cx="931854" cy="3015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tr-TR" sz="2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Şiddet</a:t>
              </a:r>
            </a:p>
          </p:txBody>
        </p:sp>
      </p:grpSp>
      <p:pic>
        <p:nvPicPr>
          <p:cNvPr id="7066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4" y="2589213"/>
            <a:ext cx="3855678" cy="88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Metin kutusu 40"/>
          <p:cNvSpPr txBox="1"/>
          <p:nvPr/>
        </p:nvSpPr>
        <p:spPr>
          <a:xfrm>
            <a:off x="5643753" y="2662238"/>
            <a:ext cx="22413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tr-TR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Sağlık sorunları</a:t>
            </a:r>
            <a:r>
              <a:rPr lang="tr-TR" sz="24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3262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50" y="3954463"/>
            <a:ext cx="936170" cy="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3263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91" y="2662238"/>
            <a:ext cx="792088" cy="81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3264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2627312"/>
            <a:ext cx="687387" cy="72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3265" name="Picture 2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413" y="4067229"/>
            <a:ext cx="687387" cy="84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871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Başlık 2"/>
          <p:cNvSpPr>
            <a:spLocks noGrp="1"/>
          </p:cNvSpPr>
          <p:nvPr>
            <p:ph type="ctrTitle"/>
          </p:nvPr>
        </p:nvSpPr>
        <p:spPr>
          <a:xfrm>
            <a:off x="28575" y="1268413"/>
            <a:ext cx="8429625" cy="576262"/>
          </a:xfrm>
        </p:spPr>
        <p:txBody>
          <a:bodyPr/>
          <a:lstStyle/>
          <a:p>
            <a:r>
              <a:rPr lang="tr-TR" b="1">
                <a:solidFill>
                  <a:srgbClr val="C00000"/>
                </a:solidFill>
                <a:latin typeface="Calibri" charset="0"/>
              </a:rPr>
              <a:t>   </a:t>
            </a:r>
            <a:r>
              <a:rPr lang="tr-TR" sz="2800" b="1">
                <a:solidFill>
                  <a:srgbClr val="C00000"/>
                </a:solidFill>
                <a:latin typeface="Calibri" charset="0"/>
              </a:rPr>
              <a:t> Erken Yaşta Evliliklerin Sonuçları</a:t>
            </a:r>
            <a:endParaRPr lang="tr-TR" sz="3600" b="1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74755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CF42D8-2E24-764C-B8C2-C14548CCB966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24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68313" y="1916113"/>
            <a:ext cx="37433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Arial"/>
              <a:buChar char="•"/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  <a:p>
            <a:pPr algn="just">
              <a:defRPr/>
            </a:pPr>
            <a:r>
              <a:rPr lang="tr-TR" sz="2000" dirty="0">
                <a:latin typeface="+mj-lt"/>
                <a:ea typeface="ＭＳ Ｐゴシック" pitchFamily="34" charset="-128"/>
                <a:cs typeface="+mn-cs"/>
              </a:rPr>
              <a:t> </a:t>
            </a:r>
          </a:p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pic>
        <p:nvPicPr>
          <p:cNvPr id="747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68" y="3975894"/>
            <a:ext cx="2087562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58" name="Grup 9"/>
          <p:cNvGrpSpPr>
            <a:grpSpLocks/>
          </p:cNvGrpSpPr>
          <p:nvPr/>
        </p:nvGrpSpPr>
        <p:grpSpPr bwMode="auto">
          <a:xfrm>
            <a:off x="752475" y="2386009"/>
            <a:ext cx="3747517" cy="1432977"/>
            <a:chOff x="751838" y="2532332"/>
            <a:chExt cx="3747517" cy="1243301"/>
          </a:xfrm>
        </p:grpSpPr>
        <p:pic>
          <p:nvPicPr>
            <p:cNvPr id="7476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38" y="2532332"/>
              <a:ext cx="3747517" cy="1029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Metin kutusu 12"/>
            <p:cNvSpPr txBox="1"/>
            <p:nvPr/>
          </p:nvSpPr>
          <p:spPr>
            <a:xfrm>
              <a:off x="1547175" y="2627371"/>
              <a:ext cx="2592139" cy="1148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tr-TR" sz="24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Eğitim hayatının sonlanması </a:t>
              </a:r>
            </a:p>
            <a:p>
              <a:pPr eaLnBrk="1" hangingPunct="1">
                <a:defRPr/>
              </a:pPr>
              <a:endParaRPr lang="tr-TR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endParaRPr>
            </a:p>
          </p:txBody>
        </p:sp>
      </p:grpSp>
      <p:sp>
        <p:nvSpPr>
          <p:cNvPr id="74759" name="Metin kutusu 2"/>
          <p:cNvSpPr txBox="1">
            <a:spLocks noChangeArrowheads="1"/>
          </p:cNvSpPr>
          <p:nvPr/>
        </p:nvSpPr>
        <p:spPr bwMode="auto">
          <a:xfrm flipH="1">
            <a:off x="4999330" y="2449609"/>
            <a:ext cx="33845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2000" dirty="0">
                <a:cs typeface="Arial" charset="0"/>
              </a:rPr>
              <a:t>Erken yaşta evlendirilen kız çocuklarının eğitim yaşamları sona ermektedir. </a:t>
            </a:r>
          </a:p>
          <a:p>
            <a:pPr eaLnBrk="1" hangingPunct="1"/>
            <a:endParaRPr lang="tr-TR" sz="2000" dirty="0">
              <a:cs typeface="Arial" charset="0"/>
            </a:endParaRPr>
          </a:p>
        </p:txBody>
      </p:sp>
      <p:pic>
        <p:nvPicPr>
          <p:cNvPr id="57352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2548666"/>
            <a:ext cx="750888" cy="861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5004048" y="4197798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000" b="1" dirty="0"/>
              <a:t>ERKEN YAŞTA EVLİLİK ÇOCUKLARIN </a:t>
            </a:r>
            <a:r>
              <a:rPr lang="tr-TR" sz="2000" b="1" dirty="0" smtClean="0"/>
              <a:t>EĞİTİM HAKKININ İHLALİDİR.</a:t>
            </a:r>
            <a:endParaRPr lang="tr-T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9403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Başlık 2"/>
          <p:cNvSpPr>
            <a:spLocks noGrp="1"/>
          </p:cNvSpPr>
          <p:nvPr>
            <p:ph type="ctrTitle"/>
          </p:nvPr>
        </p:nvSpPr>
        <p:spPr>
          <a:xfrm>
            <a:off x="966911" y="332458"/>
            <a:ext cx="8429625" cy="576262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  <a:latin typeface="Calibri" charset="0"/>
              </a:rPr>
              <a:t>   </a:t>
            </a:r>
            <a:r>
              <a:rPr lang="tr-TR" sz="2800" b="1" dirty="0">
                <a:solidFill>
                  <a:srgbClr val="C00000"/>
                </a:solidFill>
                <a:latin typeface="Calibri" charset="0"/>
              </a:rPr>
              <a:t>Erken Yaşta Evliliklerin Sonuçları</a:t>
            </a:r>
            <a:endParaRPr lang="tr-TR" sz="3600" b="1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72707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CECCDC-3471-DB44-97EC-7455CAFC5EC0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25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grpSp>
        <p:nvGrpSpPr>
          <p:cNvPr id="72709" name="Grup 11"/>
          <p:cNvGrpSpPr>
            <a:grpSpLocks/>
          </p:cNvGrpSpPr>
          <p:nvPr/>
        </p:nvGrpSpPr>
        <p:grpSpPr bwMode="auto">
          <a:xfrm>
            <a:off x="684212" y="1335197"/>
            <a:ext cx="3599755" cy="1229703"/>
            <a:chOff x="683568" y="2074674"/>
            <a:chExt cx="3448050" cy="922278"/>
          </a:xfrm>
        </p:grpSpPr>
        <p:pic>
          <p:nvPicPr>
            <p:cNvPr id="7271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40868"/>
              <a:ext cx="3448050" cy="756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Metin kutusu 5"/>
            <p:cNvSpPr txBox="1"/>
            <p:nvPr/>
          </p:nvSpPr>
          <p:spPr>
            <a:xfrm>
              <a:off x="1585702" y="2074674"/>
              <a:ext cx="2314650" cy="807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tr-TR" sz="32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   Yoksullaşma</a:t>
              </a:r>
            </a:p>
          </p:txBody>
        </p:sp>
      </p:grpSp>
      <p:pic>
        <p:nvPicPr>
          <p:cNvPr id="72710" name="Picture 2" descr="D:\Aile_Users\aslihan.dogan\Desktop\yoksulluk 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2359025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Metin kutusu 2"/>
          <p:cNvSpPr txBox="1">
            <a:spLocks noChangeArrowheads="1"/>
          </p:cNvSpPr>
          <p:nvPr/>
        </p:nvSpPr>
        <p:spPr bwMode="auto">
          <a:xfrm>
            <a:off x="3203848" y="2852936"/>
            <a:ext cx="547260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tr-TR" dirty="0"/>
              <a:t>Eğitim </a:t>
            </a:r>
            <a:r>
              <a:rPr lang="tr-TR" dirty="0" smtClean="0"/>
              <a:t>olanaklarından </a:t>
            </a:r>
            <a:r>
              <a:rPr lang="tr-TR" dirty="0"/>
              <a:t>yeteri kadar yararlanamamış çocuklar</a:t>
            </a:r>
            <a:r>
              <a:rPr lang="tr-TR" dirty="0" smtClean="0"/>
              <a:t>, ekonomik değer yaratamamakta,  </a:t>
            </a:r>
            <a:r>
              <a:rPr lang="tr-TR" dirty="0"/>
              <a:t>evlendiklerinde ekonomik özgürlükten </a:t>
            </a:r>
            <a:r>
              <a:rPr lang="tr-TR" dirty="0" smtClean="0"/>
              <a:t>yoksun, formel eğitim almamış bireyler </a:t>
            </a:r>
            <a:r>
              <a:rPr lang="tr-TR" dirty="0"/>
              <a:t>olarak kalmakta, bu durum onları daha da yoksullaşmaktadır</a:t>
            </a:r>
            <a:r>
              <a:rPr lang="tr-TR" sz="2000" dirty="0"/>
              <a:t>.  </a:t>
            </a:r>
          </a:p>
        </p:txBody>
      </p:sp>
      <p:pic>
        <p:nvPicPr>
          <p:cNvPr id="54280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6" y="1633035"/>
            <a:ext cx="900572" cy="77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035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1ABEDD-F89D-4A42-BE7F-7FBBE0D2E695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26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23528" y="1412776"/>
            <a:ext cx="37433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Arial"/>
              <a:buChar char="•"/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  <a:p>
            <a:pPr algn="just">
              <a:defRPr/>
            </a:pPr>
            <a:r>
              <a:rPr lang="tr-TR" sz="2000" dirty="0">
                <a:latin typeface="+mj-lt"/>
                <a:ea typeface="ＭＳ Ｐゴシック" pitchFamily="34" charset="-128"/>
                <a:cs typeface="+mn-cs"/>
              </a:rPr>
              <a:t> </a:t>
            </a:r>
          </a:p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sp>
        <p:nvSpPr>
          <p:cNvPr id="76805" name="Metin kutusu 2"/>
          <p:cNvSpPr txBox="1">
            <a:spLocks noChangeArrowheads="1"/>
          </p:cNvSpPr>
          <p:nvPr/>
        </p:nvSpPr>
        <p:spPr bwMode="auto">
          <a:xfrm flipH="1">
            <a:off x="3922389" y="2800170"/>
            <a:ext cx="475406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2000" dirty="0">
                <a:cs typeface="Arial" charset="0"/>
              </a:rPr>
              <a:t>Erken evlilik, kız çocukları için </a:t>
            </a:r>
            <a:r>
              <a:rPr lang="tr-TR" sz="2000" b="1" dirty="0">
                <a:cs typeface="Arial" charset="0"/>
              </a:rPr>
              <a:t>erken cinsel ilişki</a:t>
            </a:r>
            <a:r>
              <a:rPr lang="tr-TR" sz="2000" dirty="0">
                <a:cs typeface="Arial" charset="0"/>
              </a:rPr>
              <a:t> ve </a:t>
            </a:r>
            <a:r>
              <a:rPr lang="tr-TR" sz="2000" b="1" dirty="0">
                <a:cs typeface="Arial" charset="0"/>
              </a:rPr>
              <a:t>erken gebelik </a:t>
            </a:r>
            <a:r>
              <a:rPr lang="tr-TR" sz="2000" dirty="0">
                <a:cs typeface="Arial" charset="0"/>
              </a:rPr>
              <a:t>demek.</a:t>
            </a:r>
          </a:p>
          <a:p>
            <a:pPr eaLnBrk="1" hangingPunct="1"/>
            <a:endParaRPr lang="tr-TR" sz="2000" dirty="0">
              <a:cs typeface="Arial" charset="0"/>
            </a:endParaRPr>
          </a:p>
          <a:p>
            <a:pPr eaLnBrk="1" hangingPunct="1"/>
            <a:r>
              <a:rPr lang="tr-TR" sz="2000" dirty="0" smtClean="0"/>
              <a:t>Her </a:t>
            </a:r>
            <a:r>
              <a:rPr lang="tr-TR" sz="2000" dirty="0"/>
              <a:t>yıl 2 milyonu 15 yaşın altındaki kız çocukları  olmak üzere, </a:t>
            </a:r>
            <a:r>
              <a:rPr lang="tr-TR" sz="2000" b="1" dirty="0"/>
              <a:t>7.3 milyon kız çocuğu 18 yaşın altında hamile kalmakta </a:t>
            </a:r>
            <a:r>
              <a:rPr lang="tr-TR" sz="2000" dirty="0"/>
              <a:t>ve bu gebeliklerin </a:t>
            </a:r>
            <a:r>
              <a:rPr lang="tr-TR" sz="2000" b="1" dirty="0"/>
              <a:t>onda dokuzu evlilik ya da benzeri bir birliktelik içinde </a:t>
            </a:r>
            <a:r>
              <a:rPr lang="tr-TR" sz="2000" dirty="0"/>
              <a:t>gerçekleşmektedir. </a:t>
            </a:r>
          </a:p>
          <a:p>
            <a:pPr eaLnBrk="1" hangingPunct="1"/>
            <a:endParaRPr lang="tr-TR" sz="2000" dirty="0">
              <a:cs typeface="Arial" charset="0"/>
            </a:endParaRPr>
          </a:p>
        </p:txBody>
      </p:sp>
      <p:pic>
        <p:nvPicPr>
          <p:cNvPr id="76808" name="Picture 2" descr="D:\Aile_Users\aslihan.dogan\Desktop\sağlık 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45" y="3158083"/>
            <a:ext cx="2503487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 2"/>
          <p:cNvGrpSpPr/>
          <p:nvPr/>
        </p:nvGrpSpPr>
        <p:grpSpPr>
          <a:xfrm>
            <a:off x="572764" y="1684238"/>
            <a:ext cx="4102887" cy="1024682"/>
            <a:chOff x="572764" y="1684238"/>
            <a:chExt cx="4102887" cy="1024682"/>
          </a:xfrm>
        </p:grpSpPr>
        <p:pic>
          <p:nvPicPr>
            <p:cNvPr id="7680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64" y="1684238"/>
              <a:ext cx="4102887" cy="102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Metin kutusu 13"/>
            <p:cNvSpPr txBox="1"/>
            <p:nvPr/>
          </p:nvSpPr>
          <p:spPr>
            <a:xfrm>
              <a:off x="1558602" y="1904191"/>
              <a:ext cx="2932213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tr-TR" sz="32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Sağlık </a:t>
              </a:r>
              <a:r>
                <a:rPr lang="tr-TR" sz="32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sorunları</a:t>
              </a:r>
              <a:r>
                <a:rPr lang="tr-TR" sz="3200" dirty="0" smtClean="0"/>
                <a:t> </a:t>
              </a:r>
            </a:p>
          </p:txBody>
        </p:sp>
        <p:pic>
          <p:nvPicPr>
            <p:cNvPr id="59401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01" y="1832426"/>
              <a:ext cx="811159" cy="732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11" name="Başlık 2"/>
          <p:cNvSpPr txBox="1">
            <a:spLocks/>
          </p:cNvSpPr>
          <p:nvPr/>
        </p:nvSpPr>
        <p:spPr bwMode="auto">
          <a:xfrm>
            <a:off x="966911" y="332458"/>
            <a:ext cx="8429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mtClean="0">
                <a:latin typeface="Calibri" charset="0"/>
              </a:rPr>
              <a:t>   </a:t>
            </a:r>
            <a:r>
              <a:rPr lang="tr-TR" sz="2800" b="1" smtClean="0">
                <a:latin typeface="Calibri" charset="0"/>
              </a:rPr>
              <a:t>Erken Yaşta Evliliklerin Sonuçları</a:t>
            </a:r>
            <a:endParaRPr lang="tr-TR" sz="3600" b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9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1ABEDD-F89D-4A42-BE7F-7FBBE0D2E695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27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23528" y="1412776"/>
            <a:ext cx="37433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Arial"/>
              <a:buChar char="•"/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  <a:p>
            <a:pPr algn="just">
              <a:defRPr/>
            </a:pPr>
            <a:r>
              <a:rPr lang="tr-TR" sz="2000" dirty="0">
                <a:latin typeface="+mj-lt"/>
                <a:ea typeface="ＭＳ Ｐゴシック" pitchFamily="34" charset="-128"/>
                <a:cs typeface="+mn-cs"/>
              </a:rPr>
              <a:t> </a:t>
            </a:r>
          </a:p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sp>
        <p:nvSpPr>
          <p:cNvPr id="76805" name="Metin kutusu 2"/>
          <p:cNvSpPr txBox="1">
            <a:spLocks noChangeArrowheads="1"/>
          </p:cNvSpPr>
          <p:nvPr/>
        </p:nvSpPr>
        <p:spPr bwMode="auto">
          <a:xfrm flipH="1">
            <a:off x="3563887" y="2852936"/>
            <a:ext cx="511410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2000" b="1" dirty="0" smtClean="0">
                <a:cs typeface="Arial" charset="0"/>
              </a:rPr>
              <a:t>Adölesan </a:t>
            </a:r>
            <a:r>
              <a:rPr lang="tr-TR" sz="2000" b="1" dirty="0">
                <a:cs typeface="Arial" charset="0"/>
              </a:rPr>
              <a:t>gebelik</a:t>
            </a:r>
            <a:r>
              <a:rPr lang="tr-TR" sz="2000" dirty="0">
                <a:cs typeface="Arial" charset="0"/>
              </a:rPr>
              <a:t>lerde anne ve bebek ölüm oranları daha yüksek. </a:t>
            </a:r>
          </a:p>
          <a:p>
            <a:pPr eaLnBrk="1" hangingPunct="1"/>
            <a:endParaRPr lang="tr-TR" sz="2000" dirty="0" smtClean="0"/>
          </a:p>
          <a:p>
            <a:pPr eaLnBrk="1" hangingPunct="1"/>
            <a:r>
              <a:rPr lang="tr-TR" sz="2000" dirty="0" smtClean="0"/>
              <a:t>Gelişmekte </a:t>
            </a:r>
            <a:r>
              <a:rPr lang="tr-TR" sz="2000" dirty="0"/>
              <a:t>olan ülkelerde </a:t>
            </a:r>
            <a:r>
              <a:rPr lang="tr-TR" sz="2000" b="1" dirty="0"/>
              <a:t>yüzde 14 </a:t>
            </a:r>
            <a:r>
              <a:rPr lang="tr-TR" sz="2000" dirty="0"/>
              <a:t>olan anne ölüm oranının yüzde 11’ini 15-19 yaş arasındaki kız çocukları oluşturmaktadır. </a:t>
            </a:r>
            <a:endParaRPr lang="tr-TR" sz="2000" dirty="0" smtClean="0"/>
          </a:p>
          <a:p>
            <a:pPr eaLnBrk="1" hangingPunct="1"/>
            <a:endParaRPr lang="tr-TR" sz="2000" dirty="0" smtClean="0"/>
          </a:p>
          <a:p>
            <a:pPr eaLnBrk="1" hangingPunct="1"/>
            <a:r>
              <a:rPr lang="tr-TR" sz="2000" dirty="0" smtClean="0"/>
              <a:t>Bu </a:t>
            </a:r>
            <a:r>
              <a:rPr lang="tr-TR" sz="2000" dirty="0"/>
              <a:t>oran </a:t>
            </a:r>
            <a:r>
              <a:rPr lang="tr-TR" sz="2000" b="1" u="sng" dirty="0"/>
              <a:t>yıllık 50 </a:t>
            </a:r>
            <a:r>
              <a:rPr lang="tr-TR" sz="2000" b="1" u="sng" dirty="0" smtClean="0"/>
              <a:t>bin </a:t>
            </a:r>
            <a:r>
              <a:rPr lang="tr-TR" sz="2000" b="1" u="sng" dirty="0"/>
              <a:t>kız çocuğu</a:t>
            </a:r>
            <a:r>
              <a:rPr lang="tr-TR" sz="2000" dirty="0"/>
              <a:t>na karşılık gelmektedir.</a:t>
            </a:r>
          </a:p>
          <a:p>
            <a:pPr eaLnBrk="1" hangingPunct="1"/>
            <a:endParaRPr lang="tr-TR" sz="2000" dirty="0">
              <a:cs typeface="Arial" charset="0"/>
            </a:endParaRPr>
          </a:p>
        </p:txBody>
      </p:sp>
      <p:pic>
        <p:nvPicPr>
          <p:cNvPr id="76808" name="Picture 2" descr="D:\Aile_Users\aslihan.dogan\Desktop\sağlık 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56" y="3068960"/>
            <a:ext cx="2503487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Başlık 2"/>
          <p:cNvSpPr txBox="1">
            <a:spLocks/>
          </p:cNvSpPr>
          <p:nvPr/>
        </p:nvSpPr>
        <p:spPr bwMode="auto">
          <a:xfrm>
            <a:off x="966911" y="332458"/>
            <a:ext cx="8429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mtClean="0">
                <a:latin typeface="Calibri" charset="0"/>
              </a:rPr>
              <a:t>   </a:t>
            </a:r>
            <a:r>
              <a:rPr lang="tr-TR" sz="2800" b="1" smtClean="0">
                <a:latin typeface="Calibri" charset="0"/>
              </a:rPr>
              <a:t>Erken Yaşta Evliliklerin Sonuçları</a:t>
            </a:r>
            <a:endParaRPr lang="tr-TR" sz="3600" b="1" dirty="0">
              <a:latin typeface="Calibri" charset="0"/>
            </a:endParaRPr>
          </a:p>
        </p:txBody>
      </p:sp>
      <p:grpSp>
        <p:nvGrpSpPr>
          <p:cNvPr id="10" name="Grup 9"/>
          <p:cNvGrpSpPr/>
          <p:nvPr/>
        </p:nvGrpSpPr>
        <p:grpSpPr>
          <a:xfrm>
            <a:off x="637701" y="1439034"/>
            <a:ext cx="4102887" cy="1024682"/>
            <a:chOff x="572764" y="1684238"/>
            <a:chExt cx="4102887" cy="1024682"/>
          </a:xfrm>
        </p:grpSpPr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64" y="1684238"/>
              <a:ext cx="4102887" cy="102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Metin kutusu 12"/>
            <p:cNvSpPr txBox="1"/>
            <p:nvPr/>
          </p:nvSpPr>
          <p:spPr>
            <a:xfrm>
              <a:off x="1558602" y="1904191"/>
              <a:ext cx="2932213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tr-TR" sz="32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Sağlık </a:t>
              </a:r>
              <a:r>
                <a:rPr lang="tr-TR" sz="32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sorunları</a:t>
              </a:r>
              <a:r>
                <a:rPr lang="tr-TR" sz="3200" dirty="0" smtClean="0"/>
                <a:t> </a:t>
              </a:r>
            </a:p>
          </p:txBody>
        </p:sp>
        <p:pic>
          <p:nvPicPr>
            <p:cNvPr id="15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01" y="1832426"/>
              <a:ext cx="811159" cy="732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6043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1ABEDD-F89D-4A42-BE7F-7FBBE0D2E695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28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23528" y="1412776"/>
            <a:ext cx="37433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Arial"/>
              <a:buChar char="•"/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  <a:p>
            <a:pPr algn="just">
              <a:defRPr/>
            </a:pPr>
            <a:r>
              <a:rPr lang="tr-TR" sz="2000" dirty="0">
                <a:latin typeface="+mj-lt"/>
                <a:ea typeface="ＭＳ Ｐゴシック" pitchFamily="34" charset="-128"/>
                <a:cs typeface="+mn-cs"/>
              </a:rPr>
              <a:t> </a:t>
            </a:r>
          </a:p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sp>
        <p:nvSpPr>
          <p:cNvPr id="76805" name="Metin kutusu 2"/>
          <p:cNvSpPr txBox="1">
            <a:spLocks noChangeArrowheads="1"/>
          </p:cNvSpPr>
          <p:nvPr/>
        </p:nvSpPr>
        <p:spPr bwMode="auto">
          <a:xfrm flipH="1">
            <a:off x="4066853" y="2852936"/>
            <a:ext cx="489808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2000" dirty="0"/>
              <a:t>Erken yaşta evlilikler, anne sağlığı kadar </a:t>
            </a:r>
            <a:r>
              <a:rPr lang="tr-TR" sz="2000" b="1" dirty="0"/>
              <a:t>çocuk sağlığını da olumsuz yönde etkilemektedir</a:t>
            </a:r>
            <a:r>
              <a:rPr lang="tr-TR" sz="2000" dirty="0"/>
              <a:t>. </a:t>
            </a:r>
            <a:endParaRPr lang="tr-TR" sz="2000" dirty="0" smtClean="0"/>
          </a:p>
          <a:p>
            <a:pPr eaLnBrk="1" hangingPunct="1"/>
            <a:endParaRPr lang="tr-TR" sz="2000" dirty="0"/>
          </a:p>
          <a:p>
            <a:pPr eaLnBrk="1" hangingPunct="1"/>
            <a:r>
              <a:rPr lang="tr-TR" sz="2000" dirty="0"/>
              <a:t>A</a:t>
            </a:r>
            <a:r>
              <a:rPr lang="tr-TR" sz="2000" dirty="0" smtClean="0"/>
              <a:t>dölesan </a:t>
            </a:r>
            <a:r>
              <a:rPr lang="tr-TR" sz="2000" dirty="0"/>
              <a:t>annelerin bebeklerinde ölü doğum ve yeni doğan ölümü vakası görülme riski, 20-29 yaş arasındaki annelerin bebeklerine göre </a:t>
            </a:r>
            <a:r>
              <a:rPr lang="tr-TR" sz="2000" b="1" dirty="0"/>
              <a:t>yüzde 50 daha </a:t>
            </a:r>
            <a:r>
              <a:rPr lang="tr-TR" sz="2000" b="1" dirty="0" smtClean="0"/>
              <a:t>fazladır.</a:t>
            </a:r>
            <a:r>
              <a:rPr lang="tr-TR" sz="2000" dirty="0" smtClean="0"/>
              <a:t> </a:t>
            </a:r>
            <a:endParaRPr lang="tr-TR" sz="2000" dirty="0">
              <a:cs typeface="Arial" charset="0"/>
            </a:endParaRPr>
          </a:p>
        </p:txBody>
      </p:sp>
      <p:pic>
        <p:nvPicPr>
          <p:cNvPr id="76808" name="Picture 2" descr="D:\Aile_Users\aslihan.dogan\Desktop\sağlık 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2" y="3056959"/>
            <a:ext cx="2503487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Başlık 2"/>
          <p:cNvSpPr txBox="1">
            <a:spLocks/>
          </p:cNvSpPr>
          <p:nvPr/>
        </p:nvSpPr>
        <p:spPr bwMode="auto">
          <a:xfrm>
            <a:off x="966911" y="332458"/>
            <a:ext cx="8429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smtClean="0">
                <a:latin typeface="Calibri" charset="0"/>
              </a:rPr>
              <a:t>   </a:t>
            </a:r>
            <a:r>
              <a:rPr lang="tr-TR" sz="2800" b="1" smtClean="0">
                <a:latin typeface="Calibri" charset="0"/>
              </a:rPr>
              <a:t>Erken Yaşta Evliliklerin Sonuçları</a:t>
            </a:r>
            <a:endParaRPr lang="tr-TR" sz="3600" b="1" dirty="0">
              <a:latin typeface="Calibri" charset="0"/>
            </a:endParaRPr>
          </a:p>
        </p:txBody>
      </p:sp>
      <p:grpSp>
        <p:nvGrpSpPr>
          <p:cNvPr id="10" name="Grup 9"/>
          <p:cNvGrpSpPr/>
          <p:nvPr/>
        </p:nvGrpSpPr>
        <p:grpSpPr>
          <a:xfrm>
            <a:off x="572764" y="1684238"/>
            <a:ext cx="4102887" cy="1024682"/>
            <a:chOff x="572764" y="1684238"/>
            <a:chExt cx="4102887" cy="1024682"/>
          </a:xfrm>
        </p:grpSpPr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64" y="1684238"/>
              <a:ext cx="4102887" cy="102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Metin kutusu 12"/>
            <p:cNvSpPr txBox="1"/>
            <p:nvPr/>
          </p:nvSpPr>
          <p:spPr>
            <a:xfrm>
              <a:off x="1558602" y="1904191"/>
              <a:ext cx="2932213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tr-TR" sz="32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Sağlık </a:t>
              </a:r>
              <a:r>
                <a:rPr lang="tr-TR" sz="32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sorunları</a:t>
              </a:r>
              <a:r>
                <a:rPr lang="tr-TR" sz="3200" dirty="0" smtClean="0"/>
                <a:t> </a:t>
              </a:r>
            </a:p>
          </p:txBody>
        </p:sp>
        <p:pic>
          <p:nvPicPr>
            <p:cNvPr id="15" name="Picture 2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01" y="1832426"/>
              <a:ext cx="811159" cy="732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8405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87229A-DDE8-6A43-84F6-1AB7AA3A59D7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29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23528" y="1116856"/>
            <a:ext cx="37433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Arial"/>
              <a:buChar char="•"/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  <a:p>
            <a:pPr algn="just">
              <a:defRPr/>
            </a:pPr>
            <a:r>
              <a:rPr lang="tr-TR" sz="2000" dirty="0">
                <a:latin typeface="+mj-lt"/>
                <a:ea typeface="ＭＳ Ｐゴシック" pitchFamily="34" charset="-128"/>
                <a:cs typeface="+mn-cs"/>
              </a:rPr>
              <a:t> </a:t>
            </a:r>
          </a:p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sp>
        <p:nvSpPr>
          <p:cNvPr id="80901" name="Metin kutusu 2"/>
          <p:cNvSpPr txBox="1">
            <a:spLocks noChangeArrowheads="1"/>
          </p:cNvSpPr>
          <p:nvPr/>
        </p:nvSpPr>
        <p:spPr bwMode="auto">
          <a:xfrm flipH="1">
            <a:off x="2771800" y="2471405"/>
            <a:ext cx="640871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2200" dirty="0">
                <a:latin typeface="Calibri" charset="0"/>
              </a:rPr>
              <a:t>Kendilerini koruyamayacak kadar küçük yaşta evlendirilen kız çocukları </a:t>
            </a:r>
            <a:r>
              <a:rPr lang="tr-TR" sz="2200" b="1" u="sng" dirty="0">
                <a:solidFill>
                  <a:srgbClr val="C00000"/>
                </a:solidFill>
                <a:latin typeface="Calibri" charset="0"/>
              </a:rPr>
              <a:t>fiziksel, cinsel ve psikolojik şiddet</a:t>
            </a:r>
            <a:r>
              <a:rPr lang="tr-TR" sz="2200" dirty="0">
                <a:latin typeface="Calibri" charset="0"/>
              </a:rPr>
              <a:t>e karşı daha savunmasızdır. </a:t>
            </a:r>
          </a:p>
          <a:p>
            <a:pPr eaLnBrk="1" hangingPunct="1"/>
            <a:endParaRPr lang="tr-TR" sz="2200" dirty="0">
              <a:latin typeface="Calibri" charset="0"/>
            </a:endParaRPr>
          </a:p>
          <a:p>
            <a:pPr eaLnBrk="1" hangingPunct="1"/>
            <a:r>
              <a:rPr lang="tr-TR" sz="2200" dirty="0">
                <a:latin typeface="Calibri" charset="0"/>
              </a:rPr>
              <a:t>Şiddetin kaynağı yalnızca eş </a:t>
            </a:r>
            <a:r>
              <a:rPr lang="tr-TR" sz="2200">
                <a:latin typeface="Calibri" charset="0"/>
              </a:rPr>
              <a:t>değil</a:t>
            </a:r>
            <a:r>
              <a:rPr lang="tr-TR" sz="2200" smtClean="0">
                <a:latin typeface="Calibri" charset="0"/>
              </a:rPr>
              <a:t>, </a:t>
            </a:r>
            <a:r>
              <a:rPr lang="tr-TR" sz="2200" dirty="0">
                <a:latin typeface="Calibri" charset="0"/>
              </a:rPr>
              <a:t>kaynana, kayınbaba, görümce vb. de olabilmektedir. </a:t>
            </a:r>
          </a:p>
          <a:p>
            <a:pPr eaLnBrk="1" hangingPunct="1"/>
            <a:endParaRPr lang="tr-TR" sz="2200" dirty="0">
              <a:latin typeface="Calibri" charset="0"/>
            </a:endParaRPr>
          </a:p>
          <a:p>
            <a:pPr eaLnBrk="1" hangingPunct="1"/>
            <a:r>
              <a:rPr lang="tr-TR" sz="2200" dirty="0" smtClean="0">
                <a:latin typeface="Calibri" charset="0"/>
              </a:rPr>
              <a:t>Erken yaşta yapılan evliliklerde boşanma oranı </a:t>
            </a:r>
            <a:r>
              <a:rPr lang="tr-TR" sz="2200" b="1" u="sng" dirty="0">
                <a:solidFill>
                  <a:srgbClr val="C00000"/>
                </a:solidFill>
                <a:latin typeface="Calibri" charset="0"/>
              </a:rPr>
              <a:t>daha </a:t>
            </a:r>
            <a:r>
              <a:rPr lang="tr-TR" sz="2200" b="1" u="sng" dirty="0" smtClean="0">
                <a:solidFill>
                  <a:srgbClr val="C00000"/>
                </a:solidFill>
                <a:latin typeface="Calibri" charset="0"/>
              </a:rPr>
              <a:t>yüksektir. </a:t>
            </a:r>
            <a:endParaRPr lang="tr-TR" sz="2200" b="1" u="sng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80902" name="Metin kutusu 13"/>
          <p:cNvSpPr txBox="1">
            <a:spLocks noChangeArrowheads="1"/>
          </p:cNvSpPr>
          <p:nvPr/>
        </p:nvSpPr>
        <p:spPr bwMode="auto">
          <a:xfrm>
            <a:off x="1558603" y="1467693"/>
            <a:ext cx="24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1800"/>
              <a:t> </a:t>
            </a:r>
          </a:p>
        </p:txBody>
      </p:sp>
      <p:grpSp>
        <p:nvGrpSpPr>
          <p:cNvPr id="80903" name="Grup 11"/>
          <p:cNvGrpSpPr>
            <a:grpSpLocks/>
          </p:cNvGrpSpPr>
          <p:nvPr/>
        </p:nvGrpSpPr>
        <p:grpSpPr bwMode="auto">
          <a:xfrm>
            <a:off x="442590" y="1375618"/>
            <a:ext cx="3505200" cy="692150"/>
            <a:chOff x="4668091" y="2244355"/>
            <a:chExt cx="3505200" cy="691964"/>
          </a:xfrm>
        </p:grpSpPr>
        <p:pic>
          <p:nvPicPr>
            <p:cNvPr id="4404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91" y="2244355"/>
              <a:ext cx="3505200" cy="69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" name="Metin kutusu 15"/>
            <p:cNvSpPr txBox="1"/>
            <p:nvPr/>
          </p:nvSpPr>
          <p:spPr>
            <a:xfrm>
              <a:off x="5671391" y="2298315"/>
              <a:ext cx="1250950" cy="5840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tr-TR" sz="3200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charset="0"/>
                </a:rPr>
                <a:t>Şiddet</a:t>
              </a:r>
            </a:p>
          </p:txBody>
        </p:sp>
      </p:grpSp>
      <p:pic>
        <p:nvPicPr>
          <p:cNvPr id="809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20383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8" y="1429593"/>
            <a:ext cx="528637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" name="Başlık 2"/>
          <p:cNvSpPr txBox="1">
            <a:spLocks/>
          </p:cNvSpPr>
          <p:nvPr/>
        </p:nvSpPr>
        <p:spPr bwMode="auto">
          <a:xfrm>
            <a:off x="966911" y="332458"/>
            <a:ext cx="8429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b="1" dirty="0" smtClean="0">
                <a:latin typeface="Calibri" charset="0"/>
              </a:rPr>
              <a:t>   </a:t>
            </a:r>
            <a:r>
              <a:rPr lang="tr-TR" sz="2800" b="1" dirty="0" smtClean="0">
                <a:latin typeface="Calibri" charset="0"/>
              </a:rPr>
              <a:t>Erken Yaşta Evliliklerin Sonuçları</a:t>
            </a:r>
            <a:endParaRPr lang="tr-TR" sz="3600" b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1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Başlık 2"/>
          <p:cNvSpPr>
            <a:spLocks noGrp="1"/>
          </p:cNvSpPr>
          <p:nvPr>
            <p:ph type="ctrTitle"/>
          </p:nvPr>
        </p:nvSpPr>
        <p:spPr>
          <a:xfrm>
            <a:off x="1907704" y="260648"/>
            <a:ext cx="7142163" cy="720725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  <a:latin typeface="Arial" charset="0"/>
                <a:cs typeface="Arial" charset="0"/>
              </a:rPr>
              <a:t>   </a:t>
            </a:r>
            <a:r>
              <a:rPr lang="tr-TR" sz="4000" b="1" dirty="0">
                <a:solidFill>
                  <a:srgbClr val="C00000"/>
                </a:solidFill>
                <a:latin typeface="Arial" charset="0"/>
                <a:cs typeface="Arial" charset="0"/>
              </a:rPr>
              <a:t>Erken Yaşta Evlilik Nedir?</a:t>
            </a:r>
          </a:p>
        </p:txBody>
      </p:sp>
      <p:sp>
        <p:nvSpPr>
          <p:cNvPr id="31747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EC8AEF-681B-C848-92BF-AA9B86619DAE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3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1748" name="Metin kutusu 1"/>
          <p:cNvSpPr txBox="1">
            <a:spLocks noChangeArrowheads="1"/>
          </p:cNvSpPr>
          <p:nvPr/>
        </p:nvSpPr>
        <p:spPr bwMode="auto">
          <a:xfrm>
            <a:off x="179512" y="1412776"/>
            <a:ext cx="63367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tr-TR" dirty="0"/>
              <a:t>Dünyanın birçok bölgesinde kadınların ve kız çocuklarının karşı karşıya kaldığı temel insan hakları ihlallerinden biri </a:t>
            </a:r>
            <a:r>
              <a:rPr lang="tr-TR" b="1" dirty="0"/>
              <a:t>erken yaşta ve zorla evliliklerdir</a:t>
            </a:r>
            <a:r>
              <a:rPr lang="tr-TR" dirty="0"/>
              <a:t>. </a:t>
            </a:r>
          </a:p>
          <a:p>
            <a:pPr algn="just" eaLnBrk="1" hangingPunct="1"/>
            <a:endParaRPr lang="tr-TR" b="1" u="sng" dirty="0">
              <a:solidFill>
                <a:srgbClr val="C00000"/>
              </a:solidFill>
            </a:endParaRPr>
          </a:p>
          <a:p>
            <a:pPr algn="just" eaLnBrk="1" hangingPunct="1"/>
            <a:r>
              <a:rPr lang="tr-TR" b="1" u="sng" dirty="0">
                <a:solidFill>
                  <a:srgbClr val="C00000"/>
                </a:solidFill>
              </a:rPr>
              <a:t>Erken yaşta evlilik;</a:t>
            </a:r>
            <a:r>
              <a:rPr lang="tr-TR" dirty="0">
                <a:solidFill>
                  <a:srgbClr val="C00000"/>
                </a:solidFill>
              </a:rPr>
              <a:t>  </a:t>
            </a:r>
            <a:r>
              <a:rPr lang="tr-TR" dirty="0"/>
              <a:t>taraflardan en az biri </a:t>
            </a:r>
            <a:r>
              <a:rPr lang="tr-TR" b="1" u="sng" dirty="0"/>
              <a:t>18 yaşından küçük</a:t>
            </a:r>
            <a:r>
              <a:rPr lang="tr-TR" dirty="0"/>
              <a:t> iki kişinin, resmî, dinî ya da geleneksel bir evlilik sözleşmesiyle birleşmesi anlamına gelmektedir. </a:t>
            </a:r>
          </a:p>
          <a:p>
            <a:pPr algn="just" eaLnBrk="1" hangingPunct="1"/>
            <a:endParaRPr lang="tr-TR" dirty="0"/>
          </a:p>
          <a:p>
            <a:pPr algn="just" eaLnBrk="1" hangingPunct="1"/>
            <a:r>
              <a:rPr lang="tr-TR" dirty="0"/>
              <a:t>Literatürde </a:t>
            </a:r>
            <a:r>
              <a:rPr lang="tr-TR" b="1" dirty="0">
                <a:solidFill>
                  <a:srgbClr val="C00000"/>
                </a:solidFill>
              </a:rPr>
              <a:t>«erken evlilik» </a:t>
            </a:r>
            <a:r>
              <a:rPr lang="tr-TR" dirty="0"/>
              <a:t>ya da </a:t>
            </a:r>
            <a:r>
              <a:rPr lang="tr-TR" b="1" dirty="0">
                <a:solidFill>
                  <a:srgbClr val="C00000"/>
                </a:solidFill>
              </a:rPr>
              <a:t>«çocuk evliliği» </a:t>
            </a:r>
            <a:r>
              <a:rPr lang="tr-TR" dirty="0"/>
              <a:t>olarak da kullanılmaktadır. </a:t>
            </a:r>
          </a:p>
        </p:txBody>
      </p:sp>
      <p:pic>
        <p:nvPicPr>
          <p:cNvPr id="1443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5" y="1700808"/>
            <a:ext cx="2456922" cy="35283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793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Başlık 2"/>
          <p:cNvSpPr>
            <a:spLocks noGrp="1"/>
          </p:cNvSpPr>
          <p:nvPr>
            <p:ph type="ctrTitle"/>
          </p:nvPr>
        </p:nvSpPr>
        <p:spPr>
          <a:xfrm>
            <a:off x="102815" y="980728"/>
            <a:ext cx="8429625" cy="576262"/>
          </a:xfrm>
        </p:spPr>
        <p:txBody>
          <a:bodyPr/>
          <a:lstStyle/>
          <a:p>
            <a:r>
              <a:rPr lang="tr-TR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   </a:t>
            </a:r>
            <a:br>
              <a:rPr lang="tr-TR" sz="3200" b="1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tr-TR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Yapılan Çalışmalar </a:t>
            </a:r>
          </a:p>
        </p:txBody>
      </p:sp>
      <p:sp>
        <p:nvSpPr>
          <p:cNvPr id="82947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09B589-0604-5746-81F1-C39B87CB48CA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30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900113" y="2276475"/>
            <a:ext cx="74168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Arial"/>
              <a:buChar char="•"/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  <a:p>
            <a:pPr algn="just">
              <a:defRPr/>
            </a:pPr>
            <a:r>
              <a:rPr lang="tr-TR" sz="2000" dirty="0">
                <a:latin typeface="+mj-lt"/>
                <a:ea typeface="ＭＳ Ｐゴシック" pitchFamily="34" charset="-128"/>
                <a:cs typeface="+mn-cs"/>
              </a:rPr>
              <a:t> </a:t>
            </a:r>
          </a:p>
          <a:p>
            <a:pPr algn="just">
              <a:defRPr/>
            </a:pPr>
            <a:endParaRPr lang="tr-TR" sz="2000" dirty="0">
              <a:latin typeface="+mj-lt"/>
              <a:ea typeface="ＭＳ Ｐゴシック" pitchFamily="34" charset="-128"/>
              <a:cs typeface="+mn-cs"/>
            </a:endParaRPr>
          </a:p>
        </p:txBody>
      </p:sp>
      <p:sp>
        <p:nvSpPr>
          <p:cNvPr id="82949" name="TextBox 3"/>
          <p:cNvSpPr txBox="1">
            <a:spLocks noChangeArrowheads="1"/>
          </p:cNvSpPr>
          <p:nvPr/>
        </p:nvSpPr>
        <p:spPr bwMode="auto">
          <a:xfrm>
            <a:off x="3565152" y="2564904"/>
            <a:ext cx="49672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tr-TR" sz="2000" dirty="0">
                <a:cs typeface="Arial" charset="0"/>
              </a:rPr>
              <a:t>Mart 2009’da kurulan TBMM </a:t>
            </a:r>
            <a:r>
              <a:rPr lang="tr-TR" sz="2000" b="1" u="sng" dirty="0">
                <a:solidFill>
                  <a:srgbClr val="CC0000"/>
                </a:solidFill>
                <a:cs typeface="Arial" charset="0"/>
              </a:rPr>
              <a:t>Kadın Erkek Fırsat Eşitliği Komisyonu</a:t>
            </a:r>
            <a:r>
              <a:rPr lang="tr-TR" sz="2000" dirty="0">
                <a:cs typeface="Arial" charset="0"/>
              </a:rPr>
              <a:t> (KEFEK) bünyesinde, Nisan 2009’da Erken Yaşta Evlilikleri incelemek üzere bir alt komisyon kuruldu. Komisyon, </a:t>
            </a:r>
            <a:r>
              <a:rPr lang="tr-TR" sz="2000" b="1" u="sng" dirty="0">
                <a:solidFill>
                  <a:srgbClr val="CC0000"/>
                </a:solidFill>
                <a:cs typeface="Arial" charset="0"/>
              </a:rPr>
              <a:t>Erken Yaşta Evlilik  Hakkında İnceleme Yapılmasına Dair Komisyon Raporu</a:t>
            </a:r>
            <a:r>
              <a:rPr lang="tr-TR" sz="2000" b="1" dirty="0">
                <a:solidFill>
                  <a:srgbClr val="CC0000"/>
                </a:solidFill>
                <a:cs typeface="Arial" charset="0"/>
              </a:rPr>
              <a:t>  </a:t>
            </a:r>
            <a:r>
              <a:rPr lang="tr-TR" sz="2000" dirty="0">
                <a:cs typeface="Arial" charset="0"/>
              </a:rPr>
              <a:t>yayınladı. </a:t>
            </a:r>
            <a:endParaRPr lang="en-US" dirty="0">
              <a:latin typeface="Calibri" charset="0"/>
            </a:endParaRPr>
          </a:p>
        </p:txBody>
      </p:sp>
      <p:pic>
        <p:nvPicPr>
          <p:cNvPr id="8295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1844675"/>
            <a:ext cx="367347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366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Başlık 2"/>
          <p:cNvSpPr>
            <a:spLocks noGrp="1"/>
          </p:cNvSpPr>
          <p:nvPr>
            <p:ph type="ctrTitle"/>
          </p:nvPr>
        </p:nvSpPr>
        <p:spPr>
          <a:xfrm>
            <a:off x="678879" y="332457"/>
            <a:ext cx="8429625" cy="576263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  <a:latin typeface="Calibri" charset="0"/>
              </a:rPr>
              <a:t>             </a:t>
            </a:r>
            <a:r>
              <a:rPr lang="tr-TR" sz="3200" b="1" dirty="0">
                <a:solidFill>
                  <a:srgbClr val="C00000"/>
                </a:solidFill>
                <a:latin typeface="Arial" charset="0"/>
                <a:cs typeface="Arial" charset="0"/>
              </a:rPr>
              <a:t>Yapılan Çalışmalar </a:t>
            </a:r>
            <a:endParaRPr lang="tr-TR" sz="3600" b="1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47AB84-70A3-0C40-801E-F6CA78948CEA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31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64517" name="TextBox 3"/>
          <p:cNvSpPr txBox="1">
            <a:spLocks noChangeArrowheads="1"/>
          </p:cNvSpPr>
          <p:nvPr/>
        </p:nvSpPr>
        <p:spPr bwMode="auto">
          <a:xfrm>
            <a:off x="250825" y="2060575"/>
            <a:ext cx="81375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indent="0" algn="just" eaLnBrk="1" hangingPunct="1">
              <a:defRPr/>
            </a:pPr>
            <a:endParaRPr lang="tr-TR" sz="2000" dirty="0" smtClean="0">
              <a:cs typeface="Arial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endParaRPr lang="tr-TR" sz="2000" dirty="0" smtClean="0">
              <a:cs typeface="Arial" charset="0"/>
            </a:endParaRPr>
          </a:p>
          <a:p>
            <a:pPr algn="just" eaLnBrk="1" hangingPunct="1">
              <a:defRPr/>
            </a:pPr>
            <a:endParaRPr lang="en-US" sz="2400" dirty="0" smtClean="0">
              <a:latin typeface="Calibri" pitchFamily="34" charset="0"/>
              <a:cs typeface="+mn-cs"/>
            </a:endParaRP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1"/>
          <a:stretch>
            <a:fillRect/>
          </a:stretch>
        </p:blipFill>
        <p:spPr bwMode="auto">
          <a:xfrm>
            <a:off x="35496" y="2636912"/>
            <a:ext cx="148431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Metin kutusu 2"/>
          <p:cNvSpPr txBox="1">
            <a:spLocks noChangeArrowheads="1"/>
          </p:cNvSpPr>
          <p:nvPr/>
        </p:nvSpPr>
        <p:spPr bwMode="auto">
          <a:xfrm>
            <a:off x="2055314" y="1587500"/>
            <a:ext cx="69091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tr-TR" sz="2000" b="1" dirty="0"/>
              <a:t>Çocuk Hizmetleri Genel Müdürlüğü </a:t>
            </a:r>
            <a:r>
              <a:rPr lang="tr-TR" sz="2000" dirty="0"/>
              <a:t>tarafından hazırlanan </a:t>
            </a:r>
            <a:r>
              <a:rPr lang="tr-TR" sz="2000" b="1" dirty="0"/>
              <a:t>Ulusal Çocuk Hakları Strateji Belgesi ve Eylem Planı</a:t>
            </a:r>
            <a:r>
              <a:rPr lang="ja-JP" altLang="tr-TR" sz="2000" dirty="0"/>
              <a:t>’</a:t>
            </a:r>
            <a:r>
              <a:rPr lang="tr-TR" altLang="ja-JP" sz="2000" dirty="0" err="1"/>
              <a:t>nda</a:t>
            </a:r>
            <a:r>
              <a:rPr lang="tr-TR" altLang="ja-JP" sz="2000" dirty="0"/>
              <a:t> erken yaşta ve zorla evliliklerin önlenmesine yönelik hedef ve stratejilere yer verilmiştir. </a:t>
            </a:r>
            <a:endParaRPr lang="tr-TR" sz="2000" dirty="0"/>
          </a:p>
        </p:txBody>
      </p:sp>
      <p:sp>
        <p:nvSpPr>
          <p:cNvPr id="85000" name="Metin kutusu 4"/>
          <p:cNvSpPr txBox="1">
            <a:spLocks noChangeArrowheads="1"/>
          </p:cNvSpPr>
          <p:nvPr/>
        </p:nvSpPr>
        <p:spPr bwMode="auto">
          <a:xfrm>
            <a:off x="1979166" y="3292475"/>
            <a:ext cx="698532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tr-TR" sz="2000" i="1" dirty="0"/>
              <a:t>Erken evliliklerle ilgili bilimsel araştırmalar yapma</a:t>
            </a:r>
          </a:p>
          <a:p>
            <a:pPr eaLnBrk="1" hangingPunct="1">
              <a:buFont typeface="Arial" charset="0"/>
              <a:buChar char="•"/>
            </a:pPr>
            <a:r>
              <a:rPr lang="tr-TR" sz="2000" i="1" dirty="0"/>
              <a:t>Nüfus kayıtlarını düzenleme </a:t>
            </a:r>
          </a:p>
          <a:p>
            <a:pPr eaLnBrk="1" hangingPunct="1">
              <a:buFont typeface="Arial" charset="0"/>
              <a:buChar char="•"/>
            </a:pPr>
            <a:r>
              <a:rPr lang="tr-TR" sz="2000" i="1" dirty="0"/>
              <a:t>Kız çocuklarının eğitimi</a:t>
            </a:r>
          </a:p>
          <a:p>
            <a:pPr eaLnBrk="1" hangingPunct="1">
              <a:buFont typeface="Arial" charset="0"/>
              <a:buChar char="•"/>
            </a:pPr>
            <a:r>
              <a:rPr lang="tr-TR" sz="2000" i="1" dirty="0"/>
              <a:t>Erken yaşta evlenerek doğum yapan kızların bildirimi</a:t>
            </a:r>
          </a:p>
          <a:p>
            <a:pPr eaLnBrk="1" hangingPunct="1">
              <a:buFont typeface="Arial" charset="0"/>
              <a:buChar char="•"/>
            </a:pPr>
            <a:r>
              <a:rPr lang="tr-TR" sz="2000" i="1" dirty="0"/>
              <a:t>Tüm kesimlere yönelik eğitimler  </a:t>
            </a:r>
          </a:p>
          <a:p>
            <a:pPr eaLnBrk="1" hangingPunct="1">
              <a:buFont typeface="Arial" charset="0"/>
              <a:buChar char="•"/>
            </a:pPr>
            <a:r>
              <a:rPr lang="tr-TR" sz="2000" i="1" dirty="0"/>
              <a:t>Müfredatı gözden geçirme</a:t>
            </a:r>
          </a:p>
          <a:p>
            <a:pPr eaLnBrk="1" hangingPunct="1">
              <a:buFont typeface="Arial" charset="0"/>
              <a:buChar char="•"/>
            </a:pPr>
            <a:r>
              <a:rPr lang="tr-TR" sz="2000" i="1" dirty="0"/>
              <a:t>Görsel ve yazılı medyaya ilişkin önlemler</a:t>
            </a:r>
          </a:p>
          <a:p>
            <a:pPr eaLnBrk="1" hangingPunct="1">
              <a:buFont typeface="Arial" charset="0"/>
              <a:buChar char="•"/>
            </a:pPr>
            <a:r>
              <a:rPr lang="tr-TR" sz="2000" i="1" dirty="0"/>
              <a:t>Mevsimlik tarım işçisi çocukların eğitimine ilişkin tedbirler</a:t>
            </a:r>
          </a:p>
        </p:txBody>
      </p:sp>
    </p:spTree>
    <p:extLst>
      <p:ext uri="{BB962C8B-B14F-4D97-AF65-F5344CB8AC3E}">
        <p14:creationId xmlns:p14="http://schemas.microsoft.com/office/powerpoint/2010/main" val="3809603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/>
              <a:t>Yapılan Çalışmalar </a:t>
            </a:r>
            <a:endParaRPr lang="tr-TR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Birçok üniversite (özellikle Kadın Çalışmaları bölümleri) sivil toplum kuruluşu, belediyeler erken yaşta evliliklerin önlenmesine yönelik farkındalık artırma ve bilinçlendirme çalışmaları düzenlemektedir.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EBD2D-6D4B-4881-B118-FAF62D2A1B6B}" type="slidenum">
              <a:rPr lang="tr-TR" smtClean="0"/>
              <a:pPr>
                <a:defRPr/>
              </a:pPr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188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Yapılan Çalışmalar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Buraya ilinizde erken yaşta evliliklerle mücadele konusunda yapılan çalışmalara ilişkin notlar ekleyin.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EBD2D-6D4B-4881-B118-FAF62D2A1B6B}" type="slidenum">
              <a:rPr lang="tr-TR" smtClean="0"/>
              <a:pPr>
                <a:defRPr/>
              </a:pPr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6250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Başlık 2"/>
          <p:cNvSpPr>
            <a:spLocks noGrp="1"/>
          </p:cNvSpPr>
          <p:nvPr>
            <p:ph type="ctrTitle"/>
          </p:nvPr>
        </p:nvSpPr>
        <p:spPr>
          <a:xfrm>
            <a:off x="28575" y="765175"/>
            <a:ext cx="8429625" cy="647700"/>
          </a:xfrm>
        </p:spPr>
        <p:txBody>
          <a:bodyPr/>
          <a:lstStyle/>
          <a:p>
            <a:r>
              <a:rPr lang="tr-TR" b="1">
                <a:solidFill>
                  <a:srgbClr val="C00000"/>
                </a:solidFill>
                <a:latin typeface="Calibri" charset="0"/>
              </a:rPr>
              <a:t>               </a:t>
            </a:r>
            <a:br>
              <a:rPr lang="tr-TR" b="1">
                <a:solidFill>
                  <a:srgbClr val="C00000"/>
                </a:solidFill>
                <a:latin typeface="Calibri" charset="0"/>
              </a:rPr>
            </a:br>
            <a:r>
              <a:rPr lang="tr-TR" b="1">
                <a:solidFill>
                  <a:srgbClr val="C00000"/>
                </a:solidFill>
                <a:latin typeface="Calibri" charset="0"/>
              </a:rPr>
              <a:t>         </a:t>
            </a:r>
            <a:br>
              <a:rPr lang="tr-TR" b="1">
                <a:solidFill>
                  <a:srgbClr val="C00000"/>
                </a:solidFill>
                <a:latin typeface="Calibri" charset="0"/>
              </a:rPr>
            </a:br>
            <a:endParaRPr lang="tr-TR" sz="3600" b="1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3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00A09-D8F0-3143-9C39-611BBE5B9D28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34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87044" name="Metin kutusu 1"/>
          <p:cNvSpPr txBox="1">
            <a:spLocks noChangeArrowheads="1"/>
          </p:cNvSpPr>
          <p:nvPr/>
        </p:nvSpPr>
        <p:spPr bwMode="auto">
          <a:xfrm>
            <a:off x="468313" y="2422525"/>
            <a:ext cx="72723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tr-TR" sz="2000"/>
              <a:t> </a:t>
            </a:r>
          </a:p>
          <a:p>
            <a:pPr algn="just" eaLnBrk="1" hangingPunct="1"/>
            <a:endParaRPr lang="tr-TR" sz="2000"/>
          </a:p>
          <a:p>
            <a:pPr algn="just" eaLnBrk="1" hangingPunct="1">
              <a:buFont typeface="Arial" charset="0"/>
              <a:buChar char="•"/>
            </a:pPr>
            <a:endParaRPr lang="tr-TR" sz="2000"/>
          </a:p>
          <a:p>
            <a:pPr algn="just" eaLnBrk="1" hangingPunct="1"/>
            <a:endParaRPr lang="tr-TR" sz="1800"/>
          </a:p>
        </p:txBody>
      </p:sp>
      <p:pic>
        <p:nvPicPr>
          <p:cNvPr id="870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14" y="2299084"/>
            <a:ext cx="5470674" cy="372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Dikdörtgen 1"/>
          <p:cNvSpPr>
            <a:spLocks noChangeArrowheads="1"/>
          </p:cNvSpPr>
          <p:nvPr/>
        </p:nvSpPr>
        <p:spPr bwMode="auto">
          <a:xfrm>
            <a:off x="539552" y="1340768"/>
            <a:ext cx="842493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tr-TR" sz="3200" b="1" dirty="0">
                <a:solidFill>
                  <a:srgbClr val="C00000"/>
                </a:solidFill>
              </a:rPr>
              <a:t>Erken Yaşta Evlilik Sorunu Nasıl Çözülür?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013554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Başlık 2"/>
          <p:cNvSpPr>
            <a:spLocks noGrp="1"/>
          </p:cNvSpPr>
          <p:nvPr>
            <p:ph type="ctrTitle"/>
          </p:nvPr>
        </p:nvSpPr>
        <p:spPr>
          <a:xfrm>
            <a:off x="1547664" y="332656"/>
            <a:ext cx="8429625" cy="647700"/>
          </a:xfrm>
        </p:spPr>
        <p:txBody>
          <a:bodyPr/>
          <a:lstStyle/>
          <a:p>
            <a:r>
              <a:rPr lang="tr-TR" sz="2400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Erken </a:t>
            </a:r>
            <a:r>
              <a:rPr lang="tr-TR" sz="2400" b="1" dirty="0">
                <a:solidFill>
                  <a:srgbClr val="C00000"/>
                </a:solidFill>
                <a:latin typeface="Arial" charset="0"/>
                <a:cs typeface="Arial" charset="0"/>
              </a:rPr>
              <a:t>Yaşta Evlilik Sorunu Nasıl Çözülür?</a:t>
            </a:r>
          </a:p>
        </p:txBody>
      </p:sp>
      <p:sp>
        <p:nvSpPr>
          <p:cNvPr id="89091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F88283-28D9-B546-BA1C-BED145A231F5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35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89092" name="Metin kutusu 1"/>
          <p:cNvSpPr txBox="1">
            <a:spLocks noChangeArrowheads="1"/>
          </p:cNvSpPr>
          <p:nvPr/>
        </p:nvSpPr>
        <p:spPr bwMode="auto">
          <a:xfrm>
            <a:off x="251520" y="1484784"/>
            <a:ext cx="86409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 eaLnBrk="1" hangingPunct="1"/>
            <a:r>
              <a:rPr lang="tr-TR" b="1" i="1" dirty="0" smtClean="0">
                <a:solidFill>
                  <a:srgbClr val="C00000"/>
                </a:solidFill>
              </a:rPr>
              <a:t>Erken yaşta ve zorla evliliklerle mücadele tüm tarafların işbirliği, sorumluluk alması ve birlikte hareket etmesi ile mümkündür. </a:t>
            </a:r>
          </a:p>
          <a:p>
            <a:pPr marL="0" indent="0" algn="ctr" eaLnBrk="1" hangingPunct="1"/>
            <a:endParaRPr lang="tr-TR" b="1" i="1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tr-TR" dirty="0" smtClean="0"/>
              <a:t>Kurumlararası işbirliği geliştirilmeli  ve eylem planı, strateji belgesi vb. ulusal politikalar oluşturulmalıdır. </a:t>
            </a:r>
          </a:p>
          <a:p>
            <a:pPr marL="0" indent="0" algn="ctr" eaLnBrk="1" hangingPunct="1"/>
            <a:endParaRPr lang="tr-TR" dirty="0" smtClean="0"/>
          </a:p>
          <a:p>
            <a:pPr algn="just" eaLnBrk="1" hangingPunct="1">
              <a:buFont typeface="Arial" charset="0"/>
              <a:buChar char="•"/>
            </a:pPr>
            <a:r>
              <a:rPr lang="tr-TR" dirty="0" smtClean="0"/>
              <a:t>Erken </a:t>
            </a:r>
            <a:r>
              <a:rPr lang="tr-TR" dirty="0"/>
              <a:t>yaşta evlilikle mücadele yoksullukla mücadeledir</a:t>
            </a:r>
            <a:r>
              <a:rPr lang="tr-TR" dirty="0" smtClean="0"/>
              <a:t>. Yoksulluk sorunu ile mücadele edilmelidir. </a:t>
            </a:r>
            <a:endParaRPr lang="tr-TR" dirty="0"/>
          </a:p>
          <a:p>
            <a:pPr algn="just" eaLnBrk="1" hangingPunct="1"/>
            <a:endParaRPr lang="tr-TR" dirty="0"/>
          </a:p>
          <a:p>
            <a:pPr algn="just" eaLnBrk="1" hangingPunct="1">
              <a:buFont typeface="Arial" charset="0"/>
              <a:buChar char="•"/>
            </a:pPr>
            <a:r>
              <a:rPr lang="tr-TR" dirty="0"/>
              <a:t>Kız çocuklarının okulda kalma sürelerini artıracak çalışmalar yapılmalıdır.</a:t>
            </a:r>
          </a:p>
          <a:p>
            <a:pPr marL="0" indent="0" algn="just" eaLnBrk="1" hangingPunct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1541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44DE17-D31A-CE45-A798-35F74F3C307B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36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91140" name="Metin kutusu 1"/>
          <p:cNvSpPr txBox="1">
            <a:spLocks noChangeArrowheads="1"/>
          </p:cNvSpPr>
          <p:nvPr/>
        </p:nvSpPr>
        <p:spPr bwMode="auto">
          <a:xfrm>
            <a:off x="219102" y="1772816"/>
            <a:ext cx="864096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tr-TR" dirty="0"/>
              <a:t>Kız çocuklarını güçlendirecek, ailede ve toplumda kız çocuklarının gücünü artıracak çalışmalar yapılmalıdır.</a:t>
            </a:r>
          </a:p>
          <a:p>
            <a:pPr marL="0" indent="0" eaLnBrk="1" hangingPunct="1"/>
            <a:endParaRPr lang="tr-TR" dirty="0" smtClean="0"/>
          </a:p>
          <a:p>
            <a:pPr eaLnBrk="1" hangingPunct="1">
              <a:buFont typeface="Arial" charset="0"/>
              <a:buChar char="•"/>
            </a:pPr>
            <a:r>
              <a:rPr lang="tr-TR" dirty="0" smtClean="0"/>
              <a:t>Erken </a:t>
            </a:r>
            <a:r>
              <a:rPr lang="tr-TR" dirty="0"/>
              <a:t>yaşta evliliklerin tespiti ve kayıt altına alınmasına yönelik çalışmalar yapılmalıdır.</a:t>
            </a:r>
          </a:p>
          <a:p>
            <a:pPr eaLnBrk="1" hangingPunct="1">
              <a:buFont typeface="Arial" charset="0"/>
              <a:buChar char="•"/>
            </a:pPr>
            <a:endParaRPr lang="tr-TR" dirty="0"/>
          </a:p>
          <a:p>
            <a:pPr eaLnBrk="1" hangingPunct="1">
              <a:buFont typeface="Arial" charset="0"/>
              <a:buChar char="•"/>
            </a:pPr>
            <a:r>
              <a:rPr lang="tr-TR" dirty="0"/>
              <a:t>Kanaat önderleri, din adamları ve dini liderlerle çalışmalar gerçekleştirilmelidir.</a:t>
            </a:r>
          </a:p>
          <a:p>
            <a:pPr eaLnBrk="1" hangingPunct="1"/>
            <a:endParaRPr lang="tr-TR" dirty="0"/>
          </a:p>
          <a:p>
            <a:pPr eaLnBrk="1" hangingPunct="1">
              <a:buFont typeface="Arial" charset="0"/>
              <a:buChar char="•"/>
            </a:pPr>
            <a:r>
              <a:rPr lang="tr-TR" dirty="0"/>
              <a:t>Sorunun çözümüne erkeklerin katılımı sağlanmalı, ailedeki erkek bireylerin eğitimine yönelik </a:t>
            </a:r>
            <a:r>
              <a:rPr lang="tr-TR" dirty="0" smtClean="0"/>
              <a:t>programlar geliştirilmelidir</a:t>
            </a:r>
            <a:r>
              <a:rPr lang="tr-TR" dirty="0"/>
              <a:t>.</a:t>
            </a:r>
          </a:p>
          <a:p>
            <a:pPr eaLnBrk="1" hangingPunct="1">
              <a:buFont typeface="Arial" charset="0"/>
              <a:buChar char="•"/>
            </a:pPr>
            <a:endParaRPr lang="tr-TR" dirty="0"/>
          </a:p>
        </p:txBody>
      </p:sp>
      <p:sp>
        <p:nvSpPr>
          <p:cNvPr id="5" name="Başlık 2"/>
          <p:cNvSpPr txBox="1">
            <a:spLocks/>
          </p:cNvSpPr>
          <p:nvPr/>
        </p:nvSpPr>
        <p:spPr bwMode="auto">
          <a:xfrm>
            <a:off x="1547664" y="332656"/>
            <a:ext cx="8429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sz="2400" b="1" smtClean="0">
                <a:latin typeface="Arial" charset="0"/>
                <a:cs typeface="Arial" charset="0"/>
              </a:rPr>
              <a:t>Erken Yaşta Evlilik Sorunu Nasıl Çözülür?</a:t>
            </a:r>
            <a:endParaRPr lang="tr-TR" sz="2400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63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7086D2-C162-974D-B71C-B9A81066F633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37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93188" name="Metin kutusu 1"/>
          <p:cNvSpPr txBox="1">
            <a:spLocks noChangeArrowheads="1"/>
          </p:cNvSpPr>
          <p:nvPr/>
        </p:nvSpPr>
        <p:spPr bwMode="auto">
          <a:xfrm>
            <a:off x="539553" y="1624732"/>
            <a:ext cx="770433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tr-TR" dirty="0"/>
              <a:t>Düzenli aile eğitimleri gerçekleştirilmeli, ailelerin duyarlılığı ve farkındalığı artırılmalıdır. </a:t>
            </a:r>
          </a:p>
          <a:p>
            <a:pPr marL="0" indent="0" eaLnBrk="1" hangingPunct="1"/>
            <a:endParaRPr lang="tr-TR" dirty="0" smtClean="0"/>
          </a:p>
          <a:p>
            <a:pPr eaLnBrk="1" hangingPunct="1">
              <a:buFont typeface="Arial" charset="0"/>
              <a:buChar char="•"/>
            </a:pPr>
            <a:r>
              <a:rPr lang="tr-TR" dirty="0" smtClean="0"/>
              <a:t>Medya </a:t>
            </a:r>
            <a:r>
              <a:rPr lang="tr-TR" dirty="0"/>
              <a:t>aracılığı ile farkındalık ve bilinçlendirme kampanyaları yapılmalıdır. </a:t>
            </a:r>
            <a:endParaRPr lang="tr-TR" dirty="0" smtClean="0"/>
          </a:p>
          <a:p>
            <a:pPr eaLnBrk="1" hangingPunct="1">
              <a:buFont typeface="Arial" charset="0"/>
              <a:buChar char="•"/>
            </a:pPr>
            <a:endParaRPr lang="tr-TR" dirty="0" smtClean="0"/>
          </a:p>
          <a:p>
            <a:pPr eaLnBrk="1" hangingPunct="1">
              <a:buFont typeface="Arial" charset="0"/>
              <a:buChar char="•"/>
            </a:pPr>
            <a:r>
              <a:rPr lang="tr-TR" dirty="0"/>
              <a:t>G</a:t>
            </a:r>
            <a:r>
              <a:rPr lang="tr-TR" dirty="0" smtClean="0"/>
              <a:t>enç </a:t>
            </a:r>
            <a:r>
              <a:rPr lang="tr-TR" dirty="0"/>
              <a:t>kızlara rol model olabilecek eğitimli meslek sahibi kadınlarla </a:t>
            </a:r>
            <a:r>
              <a:rPr lang="tr-TR" dirty="0" smtClean="0"/>
              <a:t>buluşmaları sağlanmalıdır.</a:t>
            </a:r>
            <a:endParaRPr lang="tr-TR" dirty="0"/>
          </a:p>
          <a:p>
            <a:pPr eaLnBrk="1" hangingPunct="1">
              <a:buFont typeface="Arial" charset="0"/>
              <a:buChar char="•"/>
            </a:pPr>
            <a:endParaRPr lang="tr-TR" dirty="0"/>
          </a:p>
          <a:p>
            <a:pPr eaLnBrk="1" hangingPunct="1">
              <a:buFont typeface="Arial" charset="0"/>
              <a:buChar char="•"/>
            </a:pPr>
            <a:r>
              <a:rPr lang="tr-TR" dirty="0" smtClean="0"/>
              <a:t>Erken </a:t>
            </a:r>
            <a:r>
              <a:rPr lang="tr-TR" dirty="0"/>
              <a:t>yaşta evlenmiş kadınlara yönelik sağlık, eğitim,  istihdam politikaları </a:t>
            </a:r>
            <a:r>
              <a:rPr lang="tr-TR" dirty="0" smtClean="0"/>
              <a:t>geliştirilmelidir.</a:t>
            </a:r>
          </a:p>
          <a:p>
            <a:pPr eaLnBrk="1" hangingPunct="1">
              <a:buFont typeface="Arial" charset="0"/>
              <a:buChar char="•"/>
            </a:pPr>
            <a:endParaRPr lang="tr-TR" dirty="0"/>
          </a:p>
          <a:p>
            <a:pPr eaLnBrk="1" hangingPunct="1"/>
            <a:endParaRPr lang="tr-TR" sz="2000" dirty="0"/>
          </a:p>
        </p:txBody>
      </p:sp>
      <p:sp>
        <p:nvSpPr>
          <p:cNvPr id="5" name="Başlık 2"/>
          <p:cNvSpPr txBox="1">
            <a:spLocks/>
          </p:cNvSpPr>
          <p:nvPr/>
        </p:nvSpPr>
        <p:spPr bwMode="auto">
          <a:xfrm>
            <a:off x="1547664" y="332656"/>
            <a:ext cx="8429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tr-TR" sz="2400" b="1" smtClean="0">
                <a:latin typeface="Arial" charset="0"/>
                <a:cs typeface="Arial" charset="0"/>
              </a:rPr>
              <a:t>Erken Yaşta Evlilik Sorunu Nasıl Çözülür?</a:t>
            </a:r>
            <a:endParaRPr lang="tr-TR" sz="2400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4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bölümde ilinizde erken yaşta ve zorla evlilikleri önlemek için alınabilecek tedbirleri tartıştırınız.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EBD2D-6D4B-4881-B118-FAF62D2A1B6B}" type="slidenum">
              <a:rPr lang="tr-TR" smtClean="0"/>
              <a:pPr>
                <a:defRPr/>
              </a:pPr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042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lt Başlık 2"/>
          <p:cNvSpPr>
            <a:spLocks noGrp="1"/>
          </p:cNvSpPr>
          <p:nvPr>
            <p:ph type="subTitle" idx="1"/>
          </p:nvPr>
        </p:nvSpPr>
        <p:spPr>
          <a:xfrm>
            <a:off x="0" y="4869160"/>
            <a:ext cx="9144000" cy="1584325"/>
          </a:xfrm>
        </p:spPr>
        <p:txBody>
          <a:bodyPr/>
          <a:lstStyle/>
          <a:p>
            <a:pPr eaLnBrk="1" hangingPunct="1"/>
            <a:r>
              <a:rPr lang="tr-TR" b="1" dirty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Teşekkürler…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46" y="1268760"/>
            <a:ext cx="3238914" cy="3024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176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Başlık 2"/>
          <p:cNvSpPr>
            <a:spLocks noGrp="1"/>
          </p:cNvSpPr>
          <p:nvPr>
            <p:ph type="ctrTitle"/>
          </p:nvPr>
        </p:nvSpPr>
        <p:spPr>
          <a:xfrm>
            <a:off x="1408112" y="260648"/>
            <a:ext cx="7772400" cy="720725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tr-TR" b="1" dirty="0">
                <a:solidFill>
                  <a:srgbClr val="C00000"/>
                </a:solidFill>
                <a:latin typeface="Arial" charset="0"/>
                <a:cs typeface="Arial" charset="0"/>
              </a:rPr>
              <a:t>  </a:t>
            </a:r>
            <a:r>
              <a:rPr lang="tr-TR" sz="4000" b="1" dirty="0">
                <a:solidFill>
                  <a:srgbClr val="C00000"/>
                </a:solidFill>
                <a:latin typeface="Arial" charset="0"/>
                <a:cs typeface="Arial" charset="0"/>
              </a:rPr>
              <a:t>Zorla Evlilik Nedir?</a:t>
            </a:r>
          </a:p>
        </p:txBody>
      </p:sp>
      <p:sp>
        <p:nvSpPr>
          <p:cNvPr id="33795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EADD7F-93BB-F242-8DD4-4C8F1949B4FF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4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3796" name="Metin kutusu 1"/>
          <p:cNvSpPr txBox="1">
            <a:spLocks noChangeArrowheads="1"/>
          </p:cNvSpPr>
          <p:nvPr/>
        </p:nvSpPr>
        <p:spPr bwMode="auto">
          <a:xfrm>
            <a:off x="179388" y="1578273"/>
            <a:ext cx="568875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tr-TR" b="1" u="sng" dirty="0">
                <a:solidFill>
                  <a:srgbClr val="C00000"/>
                </a:solidFill>
                <a:cs typeface="Arial" charset="0"/>
              </a:rPr>
              <a:t>Zorla evlilik,</a:t>
            </a:r>
            <a:r>
              <a:rPr lang="tr-TR" b="1" i="1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tr-TR" dirty="0">
                <a:cs typeface="Arial" charset="0"/>
              </a:rPr>
              <a:t>taraflardan en az birinin evlilik birliğinin gerçekleşmesine ilişkin rızasının, </a:t>
            </a:r>
            <a:r>
              <a:rPr lang="tr-TR" dirty="0"/>
              <a:t>tam ve özgür iradesinin</a:t>
            </a:r>
            <a:r>
              <a:rPr lang="tr-TR" dirty="0">
                <a:cs typeface="Arial" charset="0"/>
              </a:rPr>
              <a:t> olmadığı; </a:t>
            </a:r>
            <a:r>
              <a:rPr lang="tr-TR" b="1" u="sng" dirty="0">
                <a:solidFill>
                  <a:srgbClr val="C00000"/>
                </a:solidFill>
                <a:cs typeface="Arial" charset="0"/>
              </a:rPr>
              <a:t>baskı, tehdit ve şiddet </a:t>
            </a:r>
            <a:r>
              <a:rPr lang="tr-TR" dirty="0">
                <a:cs typeface="Arial" charset="0"/>
              </a:rPr>
              <a:t>ile gerçekleşen evliliklerdir. </a:t>
            </a:r>
          </a:p>
          <a:p>
            <a:pPr algn="just" eaLnBrk="1" hangingPunct="1"/>
            <a:endParaRPr lang="tr-TR" dirty="0">
              <a:cs typeface="Arial" charset="0"/>
            </a:endParaRPr>
          </a:p>
          <a:p>
            <a:pPr algn="just" eaLnBrk="1" hangingPunct="1"/>
            <a:r>
              <a:rPr lang="tr-TR" b="1" dirty="0">
                <a:cs typeface="Arial" charset="0"/>
              </a:rPr>
              <a:t>«Gelin kaçırma», «berdel»</a:t>
            </a:r>
            <a:r>
              <a:rPr lang="tr-TR" dirty="0">
                <a:cs typeface="Arial" charset="0"/>
              </a:rPr>
              <a:t>, «</a:t>
            </a:r>
            <a:r>
              <a:rPr lang="tr-TR" b="1" dirty="0">
                <a:cs typeface="Arial" charset="0"/>
              </a:rPr>
              <a:t>beşik kertmesi»</a:t>
            </a:r>
            <a:r>
              <a:rPr lang="tr-TR" dirty="0">
                <a:cs typeface="Arial" charset="0"/>
              </a:rPr>
              <a:t>, «</a:t>
            </a:r>
            <a:r>
              <a:rPr lang="tr-TR" b="1" dirty="0">
                <a:cs typeface="Arial" charset="0"/>
              </a:rPr>
              <a:t>kan bedeli evliliği», </a:t>
            </a:r>
            <a:r>
              <a:rPr lang="tr-TR" b="1" dirty="0" smtClean="0">
                <a:cs typeface="Arial" charset="0"/>
              </a:rPr>
              <a:t>«</a:t>
            </a:r>
            <a:r>
              <a:rPr lang="tr-TR" b="1" dirty="0">
                <a:cs typeface="Arial" charset="0"/>
              </a:rPr>
              <a:t>kayın/baldız evliliği»</a:t>
            </a:r>
            <a:r>
              <a:rPr lang="tr-TR" dirty="0">
                <a:cs typeface="Arial" charset="0"/>
              </a:rPr>
              <a:t> zorla evlilik kapsamda değerlendirilebilir</a:t>
            </a:r>
            <a:r>
              <a:rPr lang="tr-TR" dirty="0" smtClean="0">
                <a:cs typeface="Arial" charset="0"/>
              </a:rPr>
              <a:t>.</a:t>
            </a:r>
            <a:endParaRPr lang="tr-TR" dirty="0">
              <a:cs typeface="Arial" charset="0"/>
            </a:endParaRP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60848"/>
            <a:ext cx="2882900" cy="2352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757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Başlık 2"/>
          <p:cNvSpPr>
            <a:spLocks noGrp="1"/>
          </p:cNvSpPr>
          <p:nvPr>
            <p:ph type="ctrTitle"/>
          </p:nvPr>
        </p:nvSpPr>
        <p:spPr>
          <a:xfrm>
            <a:off x="1547664" y="260648"/>
            <a:ext cx="7772400" cy="720725"/>
          </a:xfrm>
        </p:spPr>
        <p:txBody>
          <a:bodyPr/>
          <a:lstStyle/>
          <a:p>
            <a:r>
              <a:rPr lang="tr-TR" sz="4000" b="1" dirty="0">
                <a:solidFill>
                  <a:srgbClr val="C00000"/>
                </a:solidFill>
                <a:latin typeface="Calibri" charset="0"/>
              </a:rPr>
              <a:t>   </a:t>
            </a:r>
            <a:r>
              <a:rPr lang="tr-TR" sz="3600" b="1" dirty="0">
                <a:solidFill>
                  <a:srgbClr val="C00000"/>
                </a:solidFill>
                <a:latin typeface="Arial" charset="0"/>
                <a:cs typeface="Arial" charset="0"/>
              </a:rPr>
              <a:t>Uluslararası Hukuk Ne Diyor?</a:t>
            </a:r>
          </a:p>
        </p:txBody>
      </p:sp>
      <p:sp>
        <p:nvSpPr>
          <p:cNvPr id="35843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DE66A-94B4-5840-9581-88C4B7E40A91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5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5844" name="Metin kutusu 1"/>
          <p:cNvSpPr txBox="1">
            <a:spLocks noChangeArrowheads="1"/>
          </p:cNvSpPr>
          <p:nvPr/>
        </p:nvSpPr>
        <p:spPr bwMode="auto">
          <a:xfrm>
            <a:off x="178990" y="1434257"/>
            <a:ext cx="626521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tr-TR" b="1" dirty="0">
                <a:solidFill>
                  <a:srgbClr val="C00000"/>
                </a:solidFill>
                <a:cs typeface="Arial" charset="0"/>
              </a:rPr>
              <a:t>İnsan Hakları Evrensel Beyannamesi</a:t>
            </a:r>
            <a:r>
              <a:rPr lang="ja-JP" altLang="tr-TR" dirty="0">
                <a:cs typeface="Arial" charset="0"/>
              </a:rPr>
              <a:t>’</a:t>
            </a:r>
            <a:r>
              <a:rPr lang="tr-TR" altLang="ja-JP" dirty="0">
                <a:cs typeface="Arial" charset="0"/>
              </a:rPr>
              <a:t>ne göre </a:t>
            </a:r>
            <a:r>
              <a:rPr lang="tr-TR" altLang="ja-JP" b="1" dirty="0">
                <a:cs typeface="Arial" charset="0"/>
              </a:rPr>
              <a:t>evlenme sözleşmesi ancak evlenenlerin özgür ve tam iradesi </a:t>
            </a:r>
            <a:r>
              <a:rPr lang="tr-TR" altLang="ja-JP" dirty="0">
                <a:cs typeface="Arial" charset="0"/>
              </a:rPr>
              <a:t>ile yapılır.</a:t>
            </a:r>
          </a:p>
          <a:p>
            <a:pPr algn="just" eaLnBrk="1" hangingPunct="1"/>
            <a:endParaRPr lang="tr-TR" b="1" dirty="0">
              <a:cs typeface="Arial" charset="0"/>
            </a:endParaRPr>
          </a:p>
          <a:p>
            <a:pPr algn="just" eaLnBrk="1" hangingPunct="1"/>
            <a:r>
              <a:rPr lang="tr-TR" b="1" dirty="0">
                <a:solidFill>
                  <a:srgbClr val="C00000"/>
                </a:solidFill>
                <a:cs typeface="Arial" charset="0"/>
              </a:rPr>
              <a:t>Kadınlara Karşı Her Türlü Ayrımcılığın Önlenmesi Sözleşmesi (CEDAW)</a:t>
            </a:r>
            <a:r>
              <a:rPr lang="ja-JP" altLang="tr-TR" dirty="0">
                <a:cs typeface="Arial" charset="0"/>
              </a:rPr>
              <a:t>’</a:t>
            </a:r>
            <a:r>
              <a:rPr lang="tr-TR" altLang="ja-JP" dirty="0">
                <a:cs typeface="Arial" charset="0"/>
              </a:rPr>
              <a:t>ne</a:t>
            </a:r>
            <a:r>
              <a:rPr lang="tr-TR" altLang="ja-JP" b="1" dirty="0">
                <a:cs typeface="Arial" charset="0"/>
              </a:rPr>
              <a:t> </a:t>
            </a:r>
            <a:r>
              <a:rPr lang="tr-TR" altLang="ja-JP" dirty="0">
                <a:cs typeface="Arial" charset="0"/>
              </a:rPr>
              <a:t>göre </a:t>
            </a:r>
            <a:r>
              <a:rPr lang="tr-TR" altLang="ja-JP" b="1" dirty="0" smtClean="0">
                <a:cs typeface="Arial" charset="0"/>
              </a:rPr>
              <a:t>çocukların evlenmesi yasal sayılmayacak, asgari evlilik yaşı belirlenecek ve  evlilikler kayıt altında tutulacaktır. </a:t>
            </a:r>
            <a:endParaRPr lang="tr-TR" b="1" dirty="0">
              <a:cs typeface="Arial" charset="0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4"/>
            <a:ext cx="190976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2" descr="council of europe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69" y="3429000"/>
            <a:ext cx="1981771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113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Başlık 2"/>
          <p:cNvSpPr>
            <a:spLocks noGrp="1"/>
          </p:cNvSpPr>
          <p:nvPr>
            <p:ph type="ctrTitle"/>
          </p:nvPr>
        </p:nvSpPr>
        <p:spPr>
          <a:xfrm>
            <a:off x="1547664" y="260648"/>
            <a:ext cx="7772400" cy="720725"/>
          </a:xfrm>
        </p:spPr>
        <p:txBody>
          <a:bodyPr/>
          <a:lstStyle/>
          <a:p>
            <a:r>
              <a:rPr lang="tr-TR" sz="4000" b="1" dirty="0">
                <a:solidFill>
                  <a:srgbClr val="C00000"/>
                </a:solidFill>
                <a:latin typeface="Calibri" charset="0"/>
              </a:rPr>
              <a:t>   </a:t>
            </a:r>
            <a:r>
              <a:rPr lang="tr-TR" sz="3600" b="1" dirty="0">
                <a:solidFill>
                  <a:srgbClr val="C00000"/>
                </a:solidFill>
                <a:latin typeface="Arial" charset="0"/>
                <a:cs typeface="Arial" charset="0"/>
              </a:rPr>
              <a:t>Uluslararası Hukuk Ne Diyor?</a:t>
            </a:r>
          </a:p>
        </p:txBody>
      </p:sp>
      <p:sp>
        <p:nvSpPr>
          <p:cNvPr id="35843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DE66A-94B4-5840-9581-88C4B7E40A91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6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4"/>
            <a:ext cx="190976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2" descr="council of europe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69" y="3429000"/>
            <a:ext cx="1981771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1"/>
          <p:cNvSpPr txBox="1">
            <a:spLocks noChangeArrowheads="1"/>
          </p:cNvSpPr>
          <p:nvPr/>
        </p:nvSpPr>
        <p:spPr bwMode="auto">
          <a:xfrm>
            <a:off x="251520" y="1268760"/>
            <a:ext cx="5867101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tr-TR" dirty="0">
              <a:cs typeface="Arial" charset="0"/>
            </a:endParaRPr>
          </a:p>
          <a:p>
            <a:pPr eaLnBrk="1" hangingPunct="1"/>
            <a:r>
              <a:rPr lang="tr-TR" b="1" dirty="0">
                <a:solidFill>
                  <a:srgbClr val="C00000"/>
                </a:solidFill>
                <a:cs typeface="Arial" charset="0"/>
              </a:rPr>
              <a:t>Çocuk Hakları Sözleşmesi</a:t>
            </a:r>
            <a:r>
              <a:rPr lang="ja-JP" altLang="tr-TR" b="1" dirty="0">
                <a:solidFill>
                  <a:srgbClr val="C00000"/>
                </a:solidFill>
                <a:cs typeface="Arial" charset="0"/>
              </a:rPr>
              <a:t>’</a:t>
            </a:r>
            <a:r>
              <a:rPr lang="tr-TR" altLang="ja-JP" dirty="0">
                <a:cs typeface="Arial" charset="0"/>
              </a:rPr>
              <a:t>ne göre 18  yaşından küçük herkes çocuktur ve taraf devletler </a:t>
            </a:r>
            <a:r>
              <a:rPr lang="tr-TR" altLang="ja-JP" b="1" dirty="0">
                <a:cs typeface="Arial" charset="0"/>
              </a:rPr>
              <a:t>çocuğu her türlü sömürüye karşı korumakla yükümlüdür</a:t>
            </a:r>
            <a:r>
              <a:rPr lang="tr-TR" altLang="ja-JP" dirty="0">
                <a:cs typeface="Arial" charset="0"/>
              </a:rPr>
              <a:t>.  </a:t>
            </a:r>
          </a:p>
          <a:p>
            <a:pPr eaLnBrk="1" hangingPunct="1"/>
            <a:endParaRPr lang="tr-TR" dirty="0">
              <a:cs typeface="Arial" charset="0"/>
            </a:endParaRPr>
          </a:p>
          <a:p>
            <a:pPr eaLnBrk="1" hangingPunct="1"/>
            <a:endParaRPr lang="tr-TR" b="1" dirty="0" smtClean="0">
              <a:solidFill>
                <a:srgbClr val="C00000"/>
              </a:solidFill>
              <a:cs typeface="Arial" charset="0"/>
            </a:endParaRPr>
          </a:p>
          <a:p>
            <a:pPr eaLnBrk="1" hangingPunct="1"/>
            <a:r>
              <a:rPr lang="tr-TR" b="1" dirty="0" smtClean="0">
                <a:solidFill>
                  <a:srgbClr val="C00000"/>
                </a:solidFill>
                <a:cs typeface="Arial" charset="0"/>
              </a:rPr>
              <a:t>İstanbul </a:t>
            </a:r>
            <a:r>
              <a:rPr lang="tr-TR" b="1" dirty="0">
                <a:solidFill>
                  <a:srgbClr val="C00000"/>
                </a:solidFill>
                <a:cs typeface="Arial" charset="0"/>
              </a:rPr>
              <a:t>Sözleşmesi </a:t>
            </a:r>
            <a:r>
              <a:rPr lang="tr-TR" dirty="0">
                <a:cs typeface="Arial" charset="0"/>
              </a:rPr>
              <a:t>ile taraf devletlere </a:t>
            </a:r>
            <a:r>
              <a:rPr lang="tr-TR" b="1" dirty="0">
                <a:cs typeface="Arial" charset="0"/>
              </a:rPr>
              <a:t>çocuğu evliliğe zorlamanın suç sayılmasını sağlamak için yasal tedbirleri alma yükümlülüğü </a:t>
            </a:r>
            <a:r>
              <a:rPr lang="tr-TR" dirty="0">
                <a:cs typeface="Arial" charset="0"/>
              </a:rPr>
              <a:t>getirilmiştir.</a:t>
            </a:r>
          </a:p>
        </p:txBody>
      </p:sp>
    </p:spTree>
    <p:extLst>
      <p:ext uri="{BB962C8B-B14F-4D97-AF65-F5344CB8AC3E}">
        <p14:creationId xmlns:p14="http://schemas.microsoft.com/office/powerpoint/2010/main" val="2899409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Başlık 2"/>
          <p:cNvSpPr>
            <a:spLocks noGrp="1"/>
          </p:cNvSpPr>
          <p:nvPr>
            <p:ph type="ctrTitle"/>
          </p:nvPr>
        </p:nvSpPr>
        <p:spPr>
          <a:xfrm>
            <a:off x="1619672" y="260648"/>
            <a:ext cx="7772400" cy="720725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  <a:latin typeface="Calibri" charset="0"/>
              </a:rPr>
              <a:t>   </a:t>
            </a:r>
            <a:r>
              <a:rPr lang="tr-TR" b="1" dirty="0">
                <a:solidFill>
                  <a:srgbClr val="C00000"/>
                </a:solidFill>
                <a:latin typeface="Arial" charset="0"/>
                <a:cs typeface="Arial" charset="0"/>
              </a:rPr>
              <a:t>Kimler Evlenebilir?</a:t>
            </a:r>
          </a:p>
        </p:txBody>
      </p:sp>
      <p:sp>
        <p:nvSpPr>
          <p:cNvPr id="39939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B549CA-F08A-AF46-8C9A-ACC6F351490F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7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9940" name="Metin kutusu 1"/>
          <p:cNvSpPr txBox="1">
            <a:spLocks noChangeArrowheads="1"/>
          </p:cNvSpPr>
          <p:nvPr/>
        </p:nvSpPr>
        <p:spPr bwMode="auto">
          <a:xfrm>
            <a:off x="179512" y="1340768"/>
            <a:ext cx="576064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tr-TR" sz="2300" b="1" dirty="0">
                <a:solidFill>
                  <a:srgbClr val="C00000"/>
                </a:solidFill>
                <a:cs typeface="Arial" charset="0"/>
              </a:rPr>
              <a:t>Türk Medeni Kanunu ve İlgili Mevzuata göre;</a:t>
            </a:r>
          </a:p>
          <a:p>
            <a:pPr algn="just" eaLnBrk="1" hangingPunct="1"/>
            <a:endParaRPr lang="tr-TR" sz="2300" b="1" dirty="0">
              <a:solidFill>
                <a:srgbClr val="C00000"/>
              </a:solidFill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tr-TR" sz="2300" dirty="0">
                <a:cs typeface="Arial" charset="0"/>
              </a:rPr>
              <a:t>18 yaşını dolduran kadın ve erkek</a:t>
            </a:r>
            <a:r>
              <a:rPr lang="tr-TR" sz="2300" dirty="0">
                <a:solidFill>
                  <a:srgbClr val="800000"/>
                </a:solidFill>
                <a:cs typeface="Arial" charset="0"/>
              </a:rPr>
              <a:t> </a:t>
            </a:r>
            <a:r>
              <a:rPr lang="tr-TR" sz="2300" b="1" u="sng" dirty="0">
                <a:solidFill>
                  <a:srgbClr val="C00000"/>
                </a:solidFill>
                <a:cs typeface="Arial" charset="0"/>
              </a:rPr>
              <a:t>başka bir kimsenin rızası veya iznine bağlı olmaksızın </a:t>
            </a:r>
            <a:r>
              <a:rPr lang="tr-TR" sz="2300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tr-TR" sz="2300" dirty="0">
                <a:cs typeface="Arial" charset="0"/>
              </a:rPr>
              <a:t>evlenebilirler.</a:t>
            </a:r>
          </a:p>
          <a:p>
            <a:pPr algn="just" eaLnBrk="1" hangingPunct="1"/>
            <a:endParaRPr lang="tr-TR" sz="2300" dirty="0"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tr-TR" sz="2300" dirty="0">
                <a:cs typeface="Arial" charset="0"/>
              </a:rPr>
              <a:t>On yedi yaşını tamamlayan erkek ve kadın </a:t>
            </a:r>
            <a:r>
              <a:rPr lang="tr-TR" sz="2300" b="1" u="sng" dirty="0" smtClean="0">
                <a:solidFill>
                  <a:srgbClr val="CC0000"/>
                </a:solidFill>
                <a:cs typeface="Arial" charset="0"/>
              </a:rPr>
              <a:t>anne ve babasının ya da yasal vasisinin izni ile </a:t>
            </a:r>
            <a:r>
              <a:rPr lang="tr-TR" sz="2300" dirty="0">
                <a:cs typeface="Arial" charset="0"/>
              </a:rPr>
              <a:t>evlenebilir. </a:t>
            </a:r>
          </a:p>
          <a:p>
            <a:pPr algn="just" eaLnBrk="1" hangingPunct="1">
              <a:buFont typeface="Arial" charset="0"/>
              <a:buChar char="•"/>
            </a:pPr>
            <a:endParaRPr lang="tr-TR" sz="2300" dirty="0">
              <a:cs typeface="Arial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tr-TR" sz="2300" dirty="0">
                <a:cs typeface="Arial" charset="0"/>
              </a:rPr>
              <a:t>On altı yaşını dolduran kadın ve erkek olağan üstü durumlarda </a:t>
            </a:r>
            <a:r>
              <a:rPr lang="tr-TR" sz="2300" b="1" u="sng" dirty="0">
                <a:solidFill>
                  <a:srgbClr val="CC0000"/>
                </a:solidFill>
                <a:cs typeface="Arial" charset="0"/>
              </a:rPr>
              <a:t>hakimin izni ile </a:t>
            </a:r>
            <a:r>
              <a:rPr lang="tr-TR" sz="2300" dirty="0">
                <a:cs typeface="Arial" charset="0"/>
              </a:rPr>
              <a:t>evlenebilir</a:t>
            </a:r>
            <a:r>
              <a:rPr lang="tr-TR" sz="2300" dirty="0" smtClean="0">
                <a:cs typeface="Arial" charset="0"/>
              </a:rPr>
              <a:t>.</a:t>
            </a:r>
            <a:endParaRPr lang="tr-TR" sz="2300" dirty="0">
              <a:cs typeface="Arial" charset="0"/>
            </a:endParaRP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7" y="2204864"/>
            <a:ext cx="3063875" cy="2305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06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Başlık 2"/>
          <p:cNvSpPr>
            <a:spLocks noGrp="1"/>
          </p:cNvSpPr>
          <p:nvPr>
            <p:ph type="ctrTitle"/>
          </p:nvPr>
        </p:nvSpPr>
        <p:spPr>
          <a:xfrm>
            <a:off x="180156" y="1124099"/>
            <a:ext cx="8496300" cy="720725"/>
          </a:xfrm>
        </p:spPr>
        <p:txBody>
          <a:bodyPr/>
          <a:lstStyle/>
          <a:p>
            <a:r>
              <a:rPr lang="tr-TR" sz="2400" b="1" u="sng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Türk </a:t>
            </a:r>
            <a:r>
              <a:rPr lang="tr-TR" sz="24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Medeni Kanununda Erken </a:t>
            </a:r>
            <a:r>
              <a:rPr lang="tr-TR" sz="2400" b="1" u="sng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Yaşta </a:t>
            </a:r>
            <a:r>
              <a:rPr lang="tr-TR" sz="24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ve Zorla Evlilikler</a:t>
            </a:r>
          </a:p>
        </p:txBody>
      </p:sp>
      <p:sp>
        <p:nvSpPr>
          <p:cNvPr id="41987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3A80E6-BD4F-F94B-A830-B976A1636775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8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1988" name="Metin kutusu 1"/>
          <p:cNvSpPr txBox="1">
            <a:spLocks noChangeArrowheads="1"/>
          </p:cNvSpPr>
          <p:nvPr/>
        </p:nvSpPr>
        <p:spPr bwMode="auto">
          <a:xfrm>
            <a:off x="2770956" y="2060848"/>
            <a:ext cx="6265540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tr-TR" sz="2200" b="1" dirty="0">
                <a:solidFill>
                  <a:srgbClr val="C00000"/>
                </a:solidFill>
                <a:latin typeface="Calibri" charset="0"/>
              </a:rPr>
              <a:t>Türk Medeni Kanununa göre zorla evlenme iptale tabiidir:</a:t>
            </a:r>
          </a:p>
          <a:p>
            <a:pPr eaLnBrk="1" hangingPunct="1">
              <a:buFont typeface="Arial" charset="0"/>
              <a:buChar char="•"/>
            </a:pPr>
            <a:r>
              <a:rPr lang="tr-TR" sz="2200" dirty="0">
                <a:latin typeface="Calibri" charset="0"/>
              </a:rPr>
              <a:t> Madde 149/1 «Evlenmeyi hiç istemediği veya evlendiği kişiyle evlenmeyi düşünmediği hâlde </a:t>
            </a:r>
            <a:r>
              <a:rPr lang="tr-TR" sz="2200" b="1" u="sng" dirty="0">
                <a:solidFill>
                  <a:srgbClr val="C00000"/>
                </a:solidFill>
                <a:latin typeface="Calibri" charset="0"/>
              </a:rPr>
              <a:t>yanılarak bu evlenmeye razı olmuşsa</a:t>
            </a:r>
            <a:r>
              <a:rPr lang="tr-TR" sz="2200" dirty="0">
                <a:latin typeface="Calibri" charset="0"/>
              </a:rPr>
              <a:t>» eşlerden biri evlenmenin iptalini dava edebilir.</a:t>
            </a:r>
          </a:p>
          <a:p>
            <a:pPr algn="just" eaLnBrk="1" hangingPunct="1">
              <a:buFont typeface="Arial" charset="0"/>
              <a:buChar char="•"/>
            </a:pPr>
            <a:endParaRPr lang="tr-TR" sz="2200" dirty="0">
              <a:latin typeface="Calibri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tr-TR" sz="2200" dirty="0">
                <a:latin typeface="Calibri" charset="0"/>
              </a:rPr>
              <a:t>Madde  151 «Kendisinin veya yakınlarından birinin hayatı, sağlığı veya namus ve onuruna yönelik pek yakın ve ağır bir tehlike ile </a:t>
            </a:r>
            <a:r>
              <a:rPr lang="tr-TR" sz="2200" b="1" dirty="0">
                <a:solidFill>
                  <a:srgbClr val="C00000"/>
                </a:solidFill>
                <a:latin typeface="Calibri" charset="0"/>
              </a:rPr>
              <a:t>korkutularak evlenmeye razı edilmiş eş</a:t>
            </a:r>
            <a:r>
              <a:rPr lang="tr-TR" sz="2200" dirty="0">
                <a:latin typeface="Calibri" charset="0"/>
              </a:rPr>
              <a:t>, evlenmenin iptalini dava edebilir.</a:t>
            </a:r>
            <a:r>
              <a:rPr lang="tr-TR" sz="2200" dirty="0" smtClean="0">
                <a:latin typeface="Calibri" charset="0"/>
              </a:rPr>
              <a:t>»</a:t>
            </a:r>
            <a:endParaRPr lang="tr-TR" sz="2200" dirty="0">
              <a:cs typeface="Arial" charset="0"/>
            </a:endParaRPr>
          </a:p>
        </p:txBody>
      </p:sp>
      <p:pic>
        <p:nvPicPr>
          <p:cNvPr id="41989" name="Picture 2" descr="http://sadecehukuk.files.wordpress.com/2012/07/2_kck_davasinda_9_tahliye_h7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2300417" cy="165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989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Başlık 2"/>
          <p:cNvSpPr>
            <a:spLocks noGrp="1"/>
          </p:cNvSpPr>
          <p:nvPr>
            <p:ph type="ctrTitle"/>
          </p:nvPr>
        </p:nvSpPr>
        <p:spPr>
          <a:xfrm>
            <a:off x="179512" y="1052091"/>
            <a:ext cx="8496300" cy="720725"/>
          </a:xfrm>
        </p:spPr>
        <p:txBody>
          <a:bodyPr/>
          <a:lstStyle/>
          <a:p>
            <a:r>
              <a:rPr lang="tr-TR" sz="2400" b="1" u="sng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Türk </a:t>
            </a:r>
            <a:r>
              <a:rPr lang="tr-TR" sz="24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Ceza Kanununda Erken </a:t>
            </a:r>
            <a:r>
              <a:rPr lang="tr-TR" sz="2400" b="1" u="sng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Yaşta </a:t>
            </a:r>
            <a:r>
              <a:rPr lang="tr-TR" sz="24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ve Zorla Evlilikler</a:t>
            </a:r>
          </a:p>
        </p:txBody>
      </p:sp>
      <p:sp>
        <p:nvSpPr>
          <p:cNvPr id="44035" name="Slayt Numarası Yer Tutucusu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1740A8-D7AE-3B4D-BDAD-0CCFD1CB8BD2}" type="slidenum">
              <a:rPr lang="tr-TR" sz="1200">
                <a:solidFill>
                  <a:srgbClr val="898989"/>
                </a:solidFill>
                <a:cs typeface="Arial" charset="0"/>
              </a:rPr>
              <a:pPr eaLnBrk="1" hangingPunct="1"/>
              <a:t>9</a:t>
            </a:fld>
            <a:endParaRPr lang="tr-TR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4036" name="Metin kutusu 1"/>
          <p:cNvSpPr txBox="1">
            <a:spLocks noChangeArrowheads="1"/>
          </p:cNvSpPr>
          <p:nvPr/>
        </p:nvSpPr>
        <p:spPr bwMode="auto">
          <a:xfrm>
            <a:off x="2339032" y="2019612"/>
            <a:ext cx="655344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/>
            <a:r>
              <a:rPr lang="tr-TR" sz="2000" b="1" dirty="0">
                <a:solidFill>
                  <a:srgbClr val="CC0000"/>
                </a:solidFill>
              </a:rPr>
              <a:t>Madde 103:  Çocuğun cinsel istismarı </a:t>
            </a:r>
          </a:p>
          <a:p>
            <a:pPr algn="just"/>
            <a:r>
              <a:rPr lang="tr-TR" sz="2000" dirty="0"/>
              <a:t>(1)  Çocuğu cinsel yönden istismar eden kişi, </a:t>
            </a:r>
            <a:r>
              <a:rPr lang="tr-TR" sz="2000" i="1" u="sng" dirty="0">
                <a:solidFill>
                  <a:srgbClr val="C00000"/>
                </a:solidFill>
              </a:rPr>
              <a:t>sekiz yıldan on beş yıla</a:t>
            </a:r>
            <a:r>
              <a:rPr lang="tr-TR" sz="2000" dirty="0"/>
              <a:t> kadar hapis cezası ile cezalandırılır. Mağdurun </a:t>
            </a:r>
            <a:r>
              <a:rPr lang="tr-TR" sz="2000" i="1" u="sng" dirty="0">
                <a:solidFill>
                  <a:srgbClr val="C00000"/>
                </a:solidFill>
              </a:rPr>
              <a:t>on iki yaşını tamamlamamış </a:t>
            </a:r>
            <a:r>
              <a:rPr lang="tr-TR" sz="2000" dirty="0"/>
              <a:t>olması hâlinde verilecek ceza, istismar durumunda on yıldan az olamaz. </a:t>
            </a:r>
          </a:p>
          <a:p>
            <a:pPr algn="just"/>
            <a:endParaRPr lang="tr-TR" sz="2000" dirty="0">
              <a:cs typeface="Arial" charset="0"/>
            </a:endParaRPr>
          </a:p>
          <a:p>
            <a:pPr algn="just"/>
            <a:r>
              <a:rPr lang="tr-TR" sz="2000" dirty="0">
                <a:cs typeface="Arial" charset="0"/>
              </a:rPr>
              <a:t>(2) </a:t>
            </a:r>
            <a:r>
              <a:rPr lang="tr-TR" sz="2000" dirty="0"/>
              <a:t>Cinsel istismarın vücuda organ veya sair bir cisim sokulması suretiyle gerçekleştirilmesi durumunda, </a:t>
            </a:r>
            <a:r>
              <a:rPr lang="tr-TR" sz="2000" i="1" u="sng" dirty="0">
                <a:solidFill>
                  <a:srgbClr val="C00000"/>
                </a:solidFill>
              </a:rPr>
              <a:t>on altı yıldan aşağı </a:t>
            </a:r>
            <a:r>
              <a:rPr lang="tr-TR" sz="2000" dirty="0"/>
              <a:t>olmamak üzere hapis cezasına hükmolunur. Mağdurun on iki yaşını tamamlamamış olması hâlinde verilecek ceza </a:t>
            </a:r>
            <a:r>
              <a:rPr lang="tr-TR" sz="2000" i="1" dirty="0">
                <a:solidFill>
                  <a:srgbClr val="C00000"/>
                </a:solidFill>
              </a:rPr>
              <a:t>on sekiz yıldan az olamaz.</a:t>
            </a:r>
            <a:endParaRPr lang="tr-TR" sz="2000" i="1" dirty="0">
              <a:solidFill>
                <a:srgbClr val="C00000"/>
              </a:solidFill>
              <a:cs typeface="Arial" charset="0"/>
            </a:endParaRPr>
          </a:p>
        </p:txBody>
      </p:sp>
      <p:pic>
        <p:nvPicPr>
          <p:cNvPr id="44037" name="Picture 2" descr="http://sadecehukuk.files.wordpress.com/2012/07/2_kck_davasinda_9_tahliye_h7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185261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720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4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5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6507</TotalTime>
  <Words>2032</Words>
  <Application>Microsoft Office PowerPoint</Application>
  <PresentationFormat>Ekran Gösterisi (4:3)</PresentationFormat>
  <Paragraphs>486</Paragraphs>
  <Slides>39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Slayt Başlıkları</vt:lpstr>
      </vt:variant>
      <vt:variant>
        <vt:i4>39</vt:i4>
      </vt:variant>
    </vt:vector>
  </HeadingPairs>
  <TitlesOfParts>
    <vt:vector size="43" baseType="lpstr">
      <vt:lpstr>3_Ofis Teması</vt:lpstr>
      <vt:lpstr>4_Ofis Teması</vt:lpstr>
      <vt:lpstr>5_Ofis Teması</vt:lpstr>
      <vt:lpstr>1_Ofis Teması</vt:lpstr>
      <vt:lpstr>PowerPoint Sunusu</vt:lpstr>
      <vt:lpstr>   Çocuk Nedir?</vt:lpstr>
      <vt:lpstr>   Erken Yaşta Evlilik Nedir?</vt:lpstr>
      <vt:lpstr>   Zorla Evlilik Nedir?</vt:lpstr>
      <vt:lpstr>   Uluslararası Hukuk Ne Diyor?</vt:lpstr>
      <vt:lpstr>   Uluslararası Hukuk Ne Diyor?</vt:lpstr>
      <vt:lpstr>   Kimler Evlenebilir?</vt:lpstr>
      <vt:lpstr>Türk Medeni Kanununda Erken Yaşta ve Zorla Evlilikler</vt:lpstr>
      <vt:lpstr>Türk Ceza Kanununda Erken Yaşta ve Zorla Evlilikler</vt:lpstr>
      <vt:lpstr>Türk Ceza Kanununda Erken Yaşta ve Zorla Evlilikler</vt:lpstr>
      <vt:lpstr>Dünyada Erken Yaşta Evlilikler</vt:lpstr>
      <vt:lpstr>    Erken Yaşta Evliliklerin  En Sık Görüldüğü 10 Ülke </vt:lpstr>
      <vt:lpstr>   Türkiye’de Erken Yaşta Evlilikler</vt:lpstr>
      <vt:lpstr>   Türkiye’de Erken Yaşta Evlilikler</vt:lpstr>
      <vt:lpstr>   Türkiye’de Erken Yaşta Evlilikler</vt:lpstr>
      <vt:lpstr>   İlimizde Erken Yaşta Evlilikler</vt:lpstr>
      <vt:lpstr>Erken Yaşta Evliliklerin Nedenleri </vt:lpstr>
      <vt:lpstr>   Erken Yaşta Evliliklerin Nedenleri </vt:lpstr>
      <vt:lpstr>   Erken Yaşta Evliliklerin Nedenleri </vt:lpstr>
      <vt:lpstr>PowerPoint Sunusu</vt:lpstr>
      <vt:lpstr>PowerPoint Sunusu</vt:lpstr>
      <vt:lpstr>PowerPoint Sunusu</vt:lpstr>
      <vt:lpstr>   Erken Yaşta Evliliklerin Sonuçları</vt:lpstr>
      <vt:lpstr>    Erken Yaşta Evliliklerin Sonuçları</vt:lpstr>
      <vt:lpstr>   Erken Yaşta Evliliklerin Sonuçları</vt:lpstr>
      <vt:lpstr>PowerPoint Sunusu</vt:lpstr>
      <vt:lpstr>PowerPoint Sunusu</vt:lpstr>
      <vt:lpstr>PowerPoint Sunusu</vt:lpstr>
      <vt:lpstr>PowerPoint Sunusu</vt:lpstr>
      <vt:lpstr>    Yapılan Çalışmalar </vt:lpstr>
      <vt:lpstr>             Yapılan Çalışmalar </vt:lpstr>
      <vt:lpstr>Yapılan Çalışmalar </vt:lpstr>
      <vt:lpstr>Yapılan Çalışmalar </vt:lpstr>
      <vt:lpstr>                          </vt:lpstr>
      <vt:lpstr>Erken Yaşta Evlilik Sorunu Nasıl Çözülür?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Kadının Statüsü Genel Müdürlüğü</dc:title>
  <dc:creator>Mustafa ÇADIR</dc:creator>
  <cp:lastModifiedBy>Ayşegül Güngör Ertuğrul</cp:lastModifiedBy>
  <cp:revision>696</cp:revision>
  <cp:lastPrinted>2015-09-11T11:40:24Z</cp:lastPrinted>
  <dcterms:created xsi:type="dcterms:W3CDTF">2014-01-07T11:48:28Z</dcterms:created>
  <dcterms:modified xsi:type="dcterms:W3CDTF">2017-04-19T14:33:31Z</dcterms:modified>
</cp:coreProperties>
</file>