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7"/>
  </p:notesMasterIdLst>
  <p:sldIdLst>
    <p:sldId id="457" r:id="rId2"/>
    <p:sldId id="422" r:id="rId3"/>
    <p:sldId id="458" r:id="rId4"/>
    <p:sldId id="443" r:id="rId5"/>
    <p:sldId id="373" r:id="rId6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624" autoAdjust="0"/>
  </p:normalViewPr>
  <p:slideViewPr>
    <p:cSldViewPr>
      <p:cViewPr varScale="1">
        <p:scale>
          <a:sx n="45" d="100"/>
          <a:sy n="45" d="100"/>
        </p:scale>
        <p:origin x="1650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872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41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37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8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4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653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23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5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8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2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39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8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charset="0"/>
              </a:rPr>
              <a:t>Second level</a:t>
            </a:r>
          </a:p>
          <a:p>
            <a:pPr lvl="2"/>
            <a:r>
              <a:rPr lang="en-US" altLang="en-US">
                <a:sym typeface="Helvetica Light" charset="0"/>
              </a:rPr>
              <a:t>Third level</a:t>
            </a:r>
          </a:p>
          <a:p>
            <a:pPr lvl="3"/>
            <a:r>
              <a:rPr lang="en-US" altLang="en-US">
                <a:sym typeface="Helvetica Light" charset="0"/>
              </a:rPr>
              <a:t>Fourth level</a:t>
            </a:r>
          </a:p>
          <a:p>
            <a:pPr lvl="4"/>
            <a:r>
              <a:rPr lang="en-US" altLang="en-US">
                <a:sym typeface="Helvetica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log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25971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075" name="İçerik Yer Tutucusu 1"/>
          <p:cNvSpPr>
            <a:spLocks noGrp="1"/>
          </p:cNvSpPr>
          <p:nvPr>
            <p:ph idx="1"/>
          </p:nvPr>
        </p:nvSpPr>
        <p:spPr>
          <a:xfrm>
            <a:off x="952500" y="2133600"/>
            <a:ext cx="10502900" cy="449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tr-TR" altLang="tr-TR" sz="4000" b="1" dirty="0">
                <a:solidFill>
                  <a:srgbClr val="024C90"/>
                </a:solidFill>
                <a:latin typeface="Garamond" panose="02020404030301010803" pitchFamily="18" charset="0"/>
              </a:rPr>
              <a:t>EĞİTİMDE TOPLUMSAL CİNSİYET EŞİTLİĞİ</a:t>
            </a:r>
            <a:endParaRPr lang="tr-TR" altLang="tr-TR" sz="4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 algn="ctr">
              <a:buFontTx/>
              <a:buNone/>
            </a:pPr>
            <a:r>
              <a:rPr lang="tr-TR" altLang="tr-TR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TCE DUYARLI EĞİTİM </a:t>
            </a:r>
            <a:r>
              <a:rPr lang="tr-TR" altLang="tr-TR" sz="4000" b="1">
                <a:solidFill>
                  <a:srgbClr val="FF0000"/>
                </a:solidFill>
                <a:latin typeface="Garamond" panose="02020404030301010803" pitchFamily="18" charset="0"/>
              </a:rPr>
              <a:t>ORTAMLARI VE SÜREÇLERİ STANDARTLARI</a:t>
            </a:r>
            <a:endParaRPr lang="tr-TR" altLang="tr-TR" sz="4000" b="1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 algn="ctr">
              <a:buFontTx/>
              <a:buNone/>
            </a:pPr>
            <a:r>
              <a:rPr lang="tr-TR" altLang="tr-TR" sz="4000" b="1" dirty="0">
                <a:solidFill>
                  <a:srgbClr val="00B0F0"/>
                </a:solidFill>
                <a:latin typeface="Garamond" panose="02020404030301010803" pitchFamily="18" charset="0"/>
              </a:rPr>
              <a:t>«REHBERLİK HİZMETLERİ VE ŞİDDET/ZORBALIĞI ÖNLEME»</a:t>
            </a:r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4178300" y="7488238"/>
            <a:ext cx="4648200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r>
              <a:rPr lang="en-US" altLang="en-US" sz="2800" b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Eğitimde Toplumsal Cinsiyet </a:t>
            </a:r>
          </a:p>
          <a:p>
            <a:pPr algn="ctr" eaLnBrk="1"/>
            <a:r>
              <a:rPr lang="en-US" altLang="en-US" sz="2800" b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Eşitliğinin Geliştirilmesi</a:t>
            </a:r>
          </a:p>
          <a:p>
            <a:pPr algn="ctr" eaLnBrk="1"/>
            <a:r>
              <a:rPr lang="en-US" altLang="en-US" sz="2800" b="1">
                <a:solidFill>
                  <a:srgbClr val="0AB6CC"/>
                </a:solidFill>
                <a:latin typeface="Garamond" panose="02020404030301010803" pitchFamily="18" charset="0"/>
                <a:ea typeface="Bodoni SvtyTwo OS ITC TT-Bold" charset="0"/>
                <a:cs typeface="Bodoni SvtyTwo OS ITC TT-Bold" charset="0"/>
                <a:sym typeface="Bodoni SvtyTwo OS ITC TT-Bold" charset="0"/>
              </a:rPr>
              <a:t>Teknik Destek Projesi</a:t>
            </a:r>
            <a:endParaRPr lang="en-US" altLang="en-US" sz="2800" b="1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73758"/>
      </p:ext>
    </p:extLst>
  </p:cSld>
  <p:clrMapOvr>
    <a:masterClrMapping/>
  </p:clrMapOvr>
  <p:transition spd="med" advTm="4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log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17795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92200" y="3352800"/>
            <a:ext cx="10972800" cy="4724400"/>
          </a:xfrm>
        </p:spPr>
        <p:txBody>
          <a:bodyPr anchor="t"/>
          <a:lstStyle/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EO-8.1. Rehberlik hizmetleri planında tüm paydaşlarda toplumsal cinsiyet eşitliğine ilişkin farkındalık oluşturmaya yönelik etkinliklere yer verilir.</a:t>
            </a:r>
          </a:p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EO-8.2. Öğrencilerin, mesleklere ilişkin sahip oldukları kalıpyargılarla mücadele etmek için etkinlikler düzenlenir.</a:t>
            </a:r>
          </a:p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EO-8.3. Alan ve meslek seçimi konularında öğrenciler cinsiyetten bağımsız olarak ilgi, yetenek ve kişilik özelliklerine uygun olarak yönlendirilir.</a:t>
            </a:r>
          </a:p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EO-8.4. Öğrencilerin cinsiyetlerinden bağımsız olarak ilgi, yetenek ve kişilik özelliklerine dayalı, alan ve meslek seçimi konularında velilerde duyarlılık geliştirilir.</a:t>
            </a:r>
          </a:p>
        </p:txBody>
      </p:sp>
      <p:pic>
        <p:nvPicPr>
          <p:cNvPr id="11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" y="4568825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3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5561012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6" name="Title 1"/>
          <p:cNvSpPr>
            <a:spLocks noGrp="1"/>
          </p:cNvSpPr>
          <p:nvPr>
            <p:ph type="title"/>
          </p:nvPr>
        </p:nvSpPr>
        <p:spPr>
          <a:xfrm>
            <a:off x="737234" y="1457325"/>
            <a:ext cx="11217275" cy="1281113"/>
          </a:xfrm>
        </p:spPr>
        <p:txBody>
          <a:bodyPr/>
          <a:lstStyle/>
          <a:p>
            <a:pPr eaLnBrk="1" hangingPunct="1"/>
            <a:r>
              <a:rPr lang="tr-TR" altLang="en-US" sz="3200" b="1" dirty="0">
                <a:solidFill>
                  <a:srgbClr val="002060"/>
                </a:solidFill>
                <a:latin typeface="Garamond" panose="02020404030301010803" pitchFamily="18" charset="0"/>
              </a:rPr>
              <a:t>EĞİTİM ORTAMLARI VE SÜREÇLERİ</a:t>
            </a:r>
            <a:br>
              <a:rPr lang="tr-TR" altLang="en-US" sz="3200" b="1" dirty="0">
                <a:solidFill>
                  <a:srgbClr val="002060"/>
                </a:solidFill>
                <a:latin typeface="Garamond" panose="02020404030301010803" pitchFamily="18" charset="0"/>
              </a:rPr>
            </a:br>
            <a:r>
              <a:rPr lang="tr-TR" alt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STANDART EO-8. Mesleki, eğitsel ve bireysel rehberlik hizmetlerinde toplumsal cinsiyete duyarlı olunur.</a:t>
            </a:r>
            <a:endParaRPr lang="en-US" altLang="en-US" sz="32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778625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0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3351212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4" name="TextBox 3"/>
          <p:cNvSpPr txBox="1"/>
          <p:nvPr/>
        </p:nvSpPr>
        <p:spPr>
          <a:xfrm>
            <a:off x="8940800" y="9172575"/>
            <a:ext cx="3790950" cy="46196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3-2. Oturum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–</a:t>
            </a:r>
            <a:r>
              <a:rPr lang="en-US" altLang="tr-TR" sz="2400" dirty="0" err="1">
                <a:solidFill>
                  <a:srgbClr val="002060"/>
                </a:solidFill>
                <a:latin typeface="Garamond" panose="02020404030301010803" pitchFamily="18" charset="0"/>
              </a:rPr>
              <a:t>Yansı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 No: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1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/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2179704"/>
      </p:ext>
    </p:extLst>
  </p:cSld>
  <p:clrMapOvr>
    <a:masterClrMapping/>
  </p:clrMapOvr>
  <p:transition spd="med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log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17795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92200" y="3352800"/>
            <a:ext cx="10972800" cy="4724400"/>
          </a:xfrm>
        </p:spPr>
        <p:txBody>
          <a:bodyPr anchor="t"/>
          <a:lstStyle/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EO-8.5. Rehberlik uygulamalarında kullanılan ölçme-değerlendirme araçları tasarlanırken ve sonuçları değerlendirilip, paylaşılırken toplumsal cinsiyete duyarlı olunur.</a:t>
            </a:r>
          </a:p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EO-8.6. Öğrencilerin cinsiyetlerinden bağımsız olarak ilgilerini, yeteneklerini, öğrenme yollarını ve öğrenme güçlüklerini tanımalarına yönelik çalışmalar yapılır.</a:t>
            </a:r>
          </a:p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EO-8.7. Cinsiyetçi toplumsal normların, önyargıların ve </a:t>
            </a:r>
            <a:r>
              <a:rPr lang="tr-TR" altLang="en-US" sz="2800" b="1" dirty="0" err="1">
                <a:solidFill>
                  <a:srgbClr val="002060"/>
                </a:solidFill>
                <a:latin typeface="Garamond" panose="02020404030301010803" pitchFamily="18" charset="0"/>
              </a:rPr>
              <a:t>psiko</a:t>
            </a: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-sosyal çevrenin kız ve erkek öğrencilerin psikolojik gelişimleri üzerindeki etkileri dikkate alınır.</a:t>
            </a:r>
          </a:p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EO-8.8. Öğrencilerin gelişimlerini destekleyen problem çözme becerileri, atılganlık becerileri, bedeni tanıma, cinsel gelişim, cinsel kimlik, ergenlik sorunları, yeme bozukluklarına vb. yönelik etkinlikler kız ve erkek öğrencilerin ihtiyaçlarına uygun olarak düzenlenir.</a:t>
            </a:r>
          </a:p>
        </p:txBody>
      </p:sp>
      <p:pic>
        <p:nvPicPr>
          <p:cNvPr id="11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" y="4720431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3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29" y="6001182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6" name="Title 1"/>
          <p:cNvSpPr>
            <a:spLocks noGrp="1"/>
          </p:cNvSpPr>
          <p:nvPr>
            <p:ph type="title"/>
          </p:nvPr>
        </p:nvSpPr>
        <p:spPr>
          <a:xfrm>
            <a:off x="737234" y="1457325"/>
            <a:ext cx="11217275" cy="1281113"/>
          </a:xfrm>
        </p:spPr>
        <p:txBody>
          <a:bodyPr/>
          <a:lstStyle/>
          <a:p>
            <a:pPr eaLnBrk="1" hangingPunct="1"/>
            <a:r>
              <a:rPr lang="tr-TR" altLang="en-US" sz="3200" b="1" dirty="0">
                <a:solidFill>
                  <a:srgbClr val="002060"/>
                </a:solidFill>
                <a:latin typeface="Garamond" panose="02020404030301010803" pitchFamily="18" charset="0"/>
              </a:rPr>
              <a:t>EĞİTİM ORTAMLARI VE SÜREÇLERİ</a:t>
            </a:r>
            <a:br>
              <a:rPr lang="tr-TR" altLang="en-US" sz="3200" b="1" dirty="0">
                <a:solidFill>
                  <a:srgbClr val="002060"/>
                </a:solidFill>
                <a:latin typeface="Garamond" panose="02020404030301010803" pitchFamily="18" charset="0"/>
              </a:rPr>
            </a:br>
            <a:r>
              <a:rPr lang="tr-TR" alt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STANDART EO-8. Mesleki, eğitsel ve bireysel rehberlik hizmetlerinde toplumsal cinsiyete duyarlı olunur.</a:t>
            </a:r>
            <a:endParaRPr lang="en-US" altLang="en-US" sz="32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29" y="7281933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0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3351212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4" name="TextBox 3"/>
          <p:cNvSpPr txBox="1"/>
          <p:nvPr/>
        </p:nvSpPr>
        <p:spPr>
          <a:xfrm>
            <a:off x="8940800" y="9172575"/>
            <a:ext cx="3790950" cy="46196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3-2. Oturum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–</a:t>
            </a:r>
            <a:r>
              <a:rPr lang="en-US" altLang="tr-TR" sz="2400" dirty="0" err="1">
                <a:solidFill>
                  <a:srgbClr val="002060"/>
                </a:solidFill>
                <a:latin typeface="Garamond" panose="02020404030301010803" pitchFamily="18" charset="0"/>
              </a:rPr>
              <a:t>Yansı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 No: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2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/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5941848"/>
      </p:ext>
    </p:extLst>
  </p:cSld>
  <p:clrMapOvr>
    <a:masterClrMapping/>
  </p:clrMapOvr>
  <p:transition spd="med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log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17795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625600" y="3359150"/>
            <a:ext cx="10528300" cy="4724400"/>
          </a:xfrm>
        </p:spPr>
        <p:txBody>
          <a:bodyPr anchor="t"/>
          <a:lstStyle/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EO-9.1. Okul ve sınıf ortamlarında başta cinsiyet temelli olmak üzere şiddet ve tacizi önlemek için gerekli düzenlemeler yapılır.</a:t>
            </a:r>
          </a:p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EO-9.2. Bilgi iletişim teknolojileri aracılığıyla gerçekleştirilen cinsiyete dayalı şiddet ve tacizi önlemeye yönelik çalışmalar yapılır.</a:t>
            </a:r>
          </a:p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EO-9.3. Çocukların erken evlilik vb. konularda oluşacak baskılarla karşılaştıklarında nerelerden yardım alabilecekleri konusunda bilgi düzeyleri ve farkındalıkları artırılır.</a:t>
            </a:r>
          </a:p>
          <a:p>
            <a:pPr marL="0" indent="0" defTabSz="974725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tr-TR" altLang="en-US" sz="2800" b="1" dirty="0">
                <a:solidFill>
                  <a:srgbClr val="002060"/>
                </a:solidFill>
                <a:latin typeface="Garamond" panose="02020404030301010803" pitchFamily="18" charset="0"/>
              </a:rPr>
              <a:t>HEDEF EO-9.4.Cinsiyete dayalı şiddetle mücadelede tüm paydaşlarla işbirliği yapılır.</a:t>
            </a:r>
          </a:p>
        </p:txBody>
      </p:sp>
      <p:pic>
        <p:nvPicPr>
          <p:cNvPr id="11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4669155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3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" y="5955030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6" name="Title 1"/>
          <p:cNvSpPr>
            <a:spLocks noGrp="1"/>
          </p:cNvSpPr>
          <p:nvPr>
            <p:ph type="title"/>
          </p:nvPr>
        </p:nvSpPr>
        <p:spPr>
          <a:xfrm>
            <a:off x="690562" y="1605597"/>
            <a:ext cx="11217275" cy="1281113"/>
          </a:xfrm>
        </p:spPr>
        <p:txBody>
          <a:bodyPr/>
          <a:lstStyle/>
          <a:p>
            <a:pPr eaLnBrk="1" hangingPunct="1"/>
            <a:r>
              <a:rPr lang="tr-TR" altLang="en-US" sz="3200" b="1" dirty="0">
                <a:solidFill>
                  <a:srgbClr val="002060"/>
                </a:solidFill>
                <a:latin typeface="Garamond" panose="02020404030301010803" pitchFamily="18" charset="0"/>
              </a:rPr>
              <a:t>EĞİTİM ORTAMLARI VE SÜREÇLERİ</a:t>
            </a:r>
            <a:br>
              <a:rPr lang="tr-TR" altLang="en-US" sz="3200" b="1" dirty="0">
                <a:solidFill>
                  <a:srgbClr val="002060"/>
                </a:solidFill>
                <a:latin typeface="Garamond" panose="02020404030301010803" pitchFamily="18" charset="0"/>
              </a:rPr>
            </a:br>
            <a:r>
              <a:rPr lang="tr-TR" alt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STANDART EO-9. Cinsel istismar başta olmak üzere şiddet ve zorbalığı önleme konusunda ortak tutum sergilenir.</a:t>
            </a:r>
            <a:endParaRPr lang="en-US" altLang="en-US" sz="32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7289800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0" name="Picture 8" descr="logo kelebe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3383280"/>
            <a:ext cx="4667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4" name="TextBox 3"/>
          <p:cNvSpPr txBox="1"/>
          <p:nvPr/>
        </p:nvSpPr>
        <p:spPr>
          <a:xfrm>
            <a:off x="8940800" y="9172575"/>
            <a:ext cx="3790950" cy="46196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3-2. Oturum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–</a:t>
            </a:r>
            <a:r>
              <a:rPr lang="en-US" altLang="tr-TR" sz="2400" dirty="0" err="1">
                <a:solidFill>
                  <a:srgbClr val="002060"/>
                </a:solidFill>
                <a:latin typeface="Garamond" panose="02020404030301010803" pitchFamily="18" charset="0"/>
              </a:rPr>
              <a:t>Yansı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 No: </a:t>
            </a:r>
            <a:r>
              <a:rPr lang="tr-TR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3</a:t>
            </a:r>
            <a:r>
              <a:rPr lang="en-US" altLang="tr-TR" sz="2400" dirty="0">
                <a:solidFill>
                  <a:srgbClr val="002060"/>
                </a:solidFill>
                <a:latin typeface="Garamond" panose="02020404030301010803" pitchFamily="18" charset="0"/>
              </a:rPr>
              <a:t>/</a:t>
            </a:r>
            <a:r>
              <a:rPr lang="tr-TR" altLang="tr-TR" sz="2400">
                <a:solidFill>
                  <a:srgbClr val="002060"/>
                </a:solidFill>
                <a:latin typeface="Garamond" panose="02020404030301010803" pitchFamily="18" charset="0"/>
              </a:rPr>
              <a:t>3</a:t>
            </a:r>
            <a:endParaRPr lang="tr-TR" altLang="tr-TR" sz="24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17606"/>
      </p:ext>
    </p:extLst>
  </p:cSld>
  <p:clrMapOvr>
    <a:masterClrMapping/>
  </p:clrMapOvr>
  <p:transition spd="med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log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642938"/>
            <a:ext cx="25971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2150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429000"/>
            <a:ext cx="85994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12 Başlık"/>
          <p:cNvSpPr>
            <a:spLocks noGrp="1"/>
          </p:cNvSpPr>
          <p:nvPr>
            <p:ph type="title"/>
          </p:nvPr>
        </p:nvSpPr>
        <p:spPr>
          <a:xfrm>
            <a:off x="952500" y="2362200"/>
            <a:ext cx="11099800" cy="1295400"/>
          </a:xfrm>
        </p:spPr>
        <p:txBody>
          <a:bodyPr/>
          <a:lstStyle/>
          <a:p>
            <a:r>
              <a:rPr lang="tr-TR" altLang="en-US" sz="4400" b="1">
                <a:solidFill>
                  <a:srgbClr val="FF0000"/>
                </a:solidFill>
                <a:latin typeface="Garamond" panose="02020404030301010803" pitchFamily="18" charset="0"/>
              </a:rPr>
              <a:t>Teşekkürler!</a:t>
            </a:r>
            <a:endParaRPr lang="en-US" altLang="en-US" sz="4400" b="1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med" advTm="4000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321</Words>
  <Application>Microsoft Office PowerPoint</Application>
  <PresentationFormat>Özel</PresentationFormat>
  <Paragraphs>25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Bodoni SvtyTwo OS ITC TT-Bold</vt:lpstr>
      <vt:lpstr>Garamond</vt:lpstr>
      <vt:lpstr>Helvetica Light</vt:lpstr>
      <vt:lpstr>Helvetica Neue</vt:lpstr>
      <vt:lpstr>White</vt:lpstr>
      <vt:lpstr>PowerPoint Sunusu</vt:lpstr>
      <vt:lpstr>EĞİTİM ORTAMLARI VE SÜREÇLERİ STANDART EO-8. Mesleki, eğitsel ve bireysel rehberlik hizmetlerinde toplumsal cinsiyete duyarlı olunur.</vt:lpstr>
      <vt:lpstr>EĞİTİM ORTAMLARI VE SÜREÇLERİ STANDART EO-8. Mesleki, eğitsel ve bireysel rehberlik hizmetlerinde toplumsal cinsiyete duyarlı olunur.</vt:lpstr>
      <vt:lpstr>EĞİTİM ORTAMLARI VE SÜREÇLERİ STANDART EO-9. Cinsel istismar başta olmak üzere şiddet ve zorbalığı önleme konusunda ortak tutum sergilenir.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BCUSER</dc:creator>
  <cp:lastModifiedBy>eda tüzemen</cp:lastModifiedBy>
  <cp:revision>278</cp:revision>
  <dcterms:modified xsi:type="dcterms:W3CDTF">2016-08-31T10:30:43Z</dcterms:modified>
</cp:coreProperties>
</file>