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2"/>
  </p:notesMasterIdLst>
  <p:sldIdLst>
    <p:sldId id="395" r:id="rId2"/>
    <p:sldId id="355" r:id="rId3"/>
    <p:sldId id="351" r:id="rId4"/>
    <p:sldId id="352" r:id="rId5"/>
    <p:sldId id="353" r:id="rId6"/>
    <p:sldId id="385" r:id="rId7"/>
    <p:sldId id="386" r:id="rId8"/>
    <p:sldId id="373" r:id="rId9"/>
    <p:sldId id="374" r:id="rId10"/>
    <p:sldId id="375" r:id="rId11"/>
    <p:sldId id="391" r:id="rId12"/>
    <p:sldId id="392" r:id="rId13"/>
    <p:sldId id="394" r:id="rId14"/>
    <p:sldId id="361" r:id="rId15"/>
    <p:sldId id="378" r:id="rId16"/>
    <p:sldId id="365" r:id="rId17"/>
    <p:sldId id="366" r:id="rId18"/>
    <p:sldId id="367" r:id="rId19"/>
    <p:sldId id="364" r:id="rId20"/>
    <p:sldId id="396" r:id="rId21"/>
    <p:sldId id="363" r:id="rId22"/>
    <p:sldId id="368" r:id="rId23"/>
    <p:sldId id="369" r:id="rId24"/>
    <p:sldId id="358" r:id="rId25"/>
    <p:sldId id="370" r:id="rId26"/>
    <p:sldId id="371" r:id="rId27"/>
    <p:sldId id="372" r:id="rId28"/>
    <p:sldId id="376" r:id="rId29"/>
    <p:sldId id="377" r:id="rId30"/>
    <p:sldId id="346" r:id="rId31"/>
  </p:sldIdLst>
  <p:sldSz cx="13004800" cy="9753600"/>
  <p:notesSz cx="6858000" cy="9144000"/>
  <p:defaultTextStyle>
    <a:defPPr>
      <a:defRPr lang="en-US"/>
    </a:defPPr>
    <a:lvl1pPr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457200" indent="-2286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914400" indent="-4572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371600" indent="-6858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828800" indent="-9144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Orta Stil 3 - Vurgu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85985" autoAdjust="0"/>
  </p:normalViewPr>
  <p:slideViewPr>
    <p:cSldViewPr>
      <p:cViewPr varScale="1">
        <p:scale>
          <a:sx n="43" d="100"/>
          <a:sy n="43" d="100"/>
        </p:scale>
        <p:origin x="1662" y="54"/>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BA4D0C-7C34-409F-83B8-343634038F0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tr-TR"/>
        </a:p>
      </dgm:t>
    </dgm:pt>
    <dgm:pt modelId="{5A897CD5-5150-4B62-AC6F-74DE6F570163}">
      <dgm:prSet phldrT="[Metin]"/>
      <dgm:spPr>
        <a:solidFill>
          <a:srgbClr val="C00000"/>
        </a:solidFill>
      </dgm:spPr>
      <dgm:t>
        <a:bodyPr/>
        <a:lstStyle/>
        <a:p>
          <a:r>
            <a:rPr lang="tr-TR" b="1" dirty="0" smtClean="0">
              <a:latin typeface="Garamond" panose="02020404030301010803" pitchFamily="18" charset="0"/>
            </a:rPr>
            <a:t>Analiz / Belirleme</a:t>
          </a:r>
          <a:endParaRPr lang="tr-TR" b="1" dirty="0">
            <a:latin typeface="Garamond" panose="02020404030301010803" pitchFamily="18" charset="0"/>
          </a:endParaRPr>
        </a:p>
      </dgm:t>
    </dgm:pt>
    <dgm:pt modelId="{EF093673-CDA7-4B61-A1A0-4F5F2247B7EE}" type="parTrans" cxnId="{6928E771-DD88-4F7B-9060-BB489EB12565}">
      <dgm:prSet/>
      <dgm:spPr/>
      <dgm:t>
        <a:bodyPr/>
        <a:lstStyle/>
        <a:p>
          <a:endParaRPr lang="tr-TR"/>
        </a:p>
      </dgm:t>
    </dgm:pt>
    <dgm:pt modelId="{18C86D89-CD7D-4D69-9D7E-67B64160B685}" type="sibTrans" cxnId="{6928E771-DD88-4F7B-9060-BB489EB12565}">
      <dgm:prSet/>
      <dgm:spPr/>
      <dgm:t>
        <a:bodyPr/>
        <a:lstStyle/>
        <a:p>
          <a:endParaRPr lang="tr-TR"/>
        </a:p>
      </dgm:t>
    </dgm:pt>
    <dgm:pt modelId="{09FC536C-897D-4885-8CBA-17167B9BA635}">
      <dgm:prSet phldrT="[Metin]"/>
      <dgm:spPr/>
      <dgm:t>
        <a:bodyPr/>
        <a:lstStyle/>
        <a:p>
          <a:r>
            <a:rPr lang="tr-TR" b="1" dirty="0" smtClean="0">
              <a:latin typeface="Garamond" panose="02020404030301010803" pitchFamily="18" charset="0"/>
            </a:rPr>
            <a:t>Karar Verme</a:t>
          </a:r>
          <a:endParaRPr lang="tr-TR" b="1" dirty="0">
            <a:latin typeface="Garamond" panose="02020404030301010803" pitchFamily="18" charset="0"/>
          </a:endParaRPr>
        </a:p>
      </dgm:t>
    </dgm:pt>
    <dgm:pt modelId="{FED3885B-6B8B-419D-A946-BF86826AD2F4}" type="parTrans" cxnId="{C517ABB6-55CD-496A-A1F4-9B70419E002A}">
      <dgm:prSet/>
      <dgm:spPr/>
      <dgm:t>
        <a:bodyPr/>
        <a:lstStyle/>
        <a:p>
          <a:endParaRPr lang="tr-TR"/>
        </a:p>
      </dgm:t>
    </dgm:pt>
    <dgm:pt modelId="{FD2AD862-985E-4071-B418-C36B3EC1DC14}" type="sibTrans" cxnId="{C517ABB6-55CD-496A-A1F4-9B70419E002A}">
      <dgm:prSet/>
      <dgm:spPr/>
      <dgm:t>
        <a:bodyPr/>
        <a:lstStyle/>
        <a:p>
          <a:endParaRPr lang="tr-TR"/>
        </a:p>
      </dgm:t>
    </dgm:pt>
    <dgm:pt modelId="{2F825D98-B9AC-4F1F-939A-B4B93411E85B}">
      <dgm:prSet phldrT="[Metin]"/>
      <dgm:spPr>
        <a:solidFill>
          <a:schemeClr val="accent6">
            <a:lumMod val="75000"/>
          </a:schemeClr>
        </a:solidFill>
      </dgm:spPr>
      <dgm:t>
        <a:bodyPr/>
        <a:lstStyle/>
        <a:p>
          <a:r>
            <a:rPr lang="tr-TR" b="1" dirty="0" smtClean="0">
              <a:latin typeface="Garamond" panose="02020404030301010803" pitchFamily="18" charset="0"/>
            </a:rPr>
            <a:t>Uygulama</a:t>
          </a:r>
          <a:endParaRPr lang="tr-TR" b="1" dirty="0">
            <a:latin typeface="Garamond" panose="02020404030301010803" pitchFamily="18" charset="0"/>
          </a:endParaRPr>
        </a:p>
      </dgm:t>
    </dgm:pt>
    <dgm:pt modelId="{C0F12E26-83C1-4005-8F69-A1B1E89BF67B}" type="parTrans" cxnId="{5E8F28C5-A064-43BE-9791-DA84CB961F56}">
      <dgm:prSet/>
      <dgm:spPr/>
      <dgm:t>
        <a:bodyPr/>
        <a:lstStyle/>
        <a:p>
          <a:endParaRPr lang="tr-TR"/>
        </a:p>
      </dgm:t>
    </dgm:pt>
    <dgm:pt modelId="{07F6A3D6-8D6A-4EDB-9C41-119F7365780F}" type="sibTrans" cxnId="{5E8F28C5-A064-43BE-9791-DA84CB961F56}">
      <dgm:prSet/>
      <dgm:spPr/>
      <dgm:t>
        <a:bodyPr/>
        <a:lstStyle/>
        <a:p>
          <a:endParaRPr lang="tr-TR"/>
        </a:p>
      </dgm:t>
    </dgm:pt>
    <dgm:pt modelId="{CD84D035-DE39-44BE-9104-811E64A3FABB}">
      <dgm:prSet phldrT="[Metin]" custT="1"/>
      <dgm:spPr>
        <a:solidFill>
          <a:schemeClr val="accent1">
            <a:lumMod val="50000"/>
          </a:schemeClr>
        </a:solidFill>
      </dgm:spPr>
      <dgm:t>
        <a:bodyPr/>
        <a:lstStyle/>
        <a:p>
          <a:r>
            <a:rPr lang="tr-TR" sz="3000" b="1" dirty="0" smtClean="0">
              <a:latin typeface="Garamond" panose="02020404030301010803" pitchFamily="18" charset="0"/>
            </a:rPr>
            <a:t>Sürdürülebilirliği Sağlama</a:t>
          </a:r>
          <a:endParaRPr lang="tr-TR" sz="3000" b="1" dirty="0">
            <a:latin typeface="Garamond" panose="02020404030301010803" pitchFamily="18" charset="0"/>
          </a:endParaRPr>
        </a:p>
      </dgm:t>
    </dgm:pt>
    <dgm:pt modelId="{5F17523E-D864-41A6-92CE-6860DDB06D90}" type="parTrans" cxnId="{8D072627-EAFA-451F-8D56-44538D0553C4}">
      <dgm:prSet/>
      <dgm:spPr/>
      <dgm:t>
        <a:bodyPr/>
        <a:lstStyle/>
        <a:p>
          <a:endParaRPr lang="tr-TR"/>
        </a:p>
      </dgm:t>
    </dgm:pt>
    <dgm:pt modelId="{EB61A760-2389-4E45-AE32-28E558D73DCD}" type="sibTrans" cxnId="{8D072627-EAFA-451F-8D56-44538D0553C4}">
      <dgm:prSet/>
      <dgm:spPr/>
      <dgm:t>
        <a:bodyPr/>
        <a:lstStyle/>
        <a:p>
          <a:endParaRPr lang="tr-TR"/>
        </a:p>
      </dgm:t>
    </dgm:pt>
    <dgm:pt modelId="{B32EBEB0-9D9C-4212-806B-F2A99B683EBB}" type="pres">
      <dgm:prSet presAssocID="{ADBA4D0C-7C34-409F-83B8-343634038F0B}" presName="cycle" presStyleCnt="0">
        <dgm:presLayoutVars>
          <dgm:dir/>
          <dgm:resizeHandles val="exact"/>
        </dgm:presLayoutVars>
      </dgm:prSet>
      <dgm:spPr/>
      <dgm:t>
        <a:bodyPr/>
        <a:lstStyle/>
        <a:p>
          <a:endParaRPr lang="tr-TR"/>
        </a:p>
      </dgm:t>
    </dgm:pt>
    <dgm:pt modelId="{585FD68A-4ED9-474A-9A4A-06FBDAA3EE07}" type="pres">
      <dgm:prSet presAssocID="{5A897CD5-5150-4B62-AC6F-74DE6F570163}" presName="node" presStyleLbl="node1" presStyleIdx="0" presStyleCnt="4" custScaleX="175779">
        <dgm:presLayoutVars>
          <dgm:bulletEnabled val="1"/>
        </dgm:presLayoutVars>
      </dgm:prSet>
      <dgm:spPr/>
      <dgm:t>
        <a:bodyPr/>
        <a:lstStyle/>
        <a:p>
          <a:endParaRPr lang="tr-TR"/>
        </a:p>
      </dgm:t>
    </dgm:pt>
    <dgm:pt modelId="{438ECC4F-44DB-4050-9225-ABE7FB5DCD25}" type="pres">
      <dgm:prSet presAssocID="{18C86D89-CD7D-4D69-9D7E-67B64160B685}" presName="sibTrans" presStyleLbl="sibTrans2D1" presStyleIdx="0" presStyleCnt="4"/>
      <dgm:spPr/>
      <dgm:t>
        <a:bodyPr/>
        <a:lstStyle/>
        <a:p>
          <a:endParaRPr lang="tr-TR"/>
        </a:p>
      </dgm:t>
    </dgm:pt>
    <dgm:pt modelId="{33189DE0-E9FF-4E85-8874-4B23BC6C778F}" type="pres">
      <dgm:prSet presAssocID="{18C86D89-CD7D-4D69-9D7E-67B64160B685}" presName="connectorText" presStyleLbl="sibTrans2D1" presStyleIdx="0" presStyleCnt="4"/>
      <dgm:spPr/>
      <dgm:t>
        <a:bodyPr/>
        <a:lstStyle/>
        <a:p>
          <a:endParaRPr lang="tr-TR"/>
        </a:p>
      </dgm:t>
    </dgm:pt>
    <dgm:pt modelId="{9CEADA42-85E2-42A5-A014-2981F5009237}" type="pres">
      <dgm:prSet presAssocID="{09FC536C-897D-4885-8CBA-17167B9BA635}" presName="node" presStyleLbl="node1" presStyleIdx="1" presStyleCnt="4" custScaleX="203070">
        <dgm:presLayoutVars>
          <dgm:bulletEnabled val="1"/>
        </dgm:presLayoutVars>
      </dgm:prSet>
      <dgm:spPr/>
      <dgm:t>
        <a:bodyPr/>
        <a:lstStyle/>
        <a:p>
          <a:endParaRPr lang="tr-TR"/>
        </a:p>
      </dgm:t>
    </dgm:pt>
    <dgm:pt modelId="{90EF8827-2589-4D6E-A40C-0BE7CF2FF49D}" type="pres">
      <dgm:prSet presAssocID="{FD2AD862-985E-4071-B418-C36B3EC1DC14}" presName="sibTrans" presStyleLbl="sibTrans2D1" presStyleIdx="1" presStyleCnt="4"/>
      <dgm:spPr/>
      <dgm:t>
        <a:bodyPr/>
        <a:lstStyle/>
        <a:p>
          <a:endParaRPr lang="tr-TR"/>
        </a:p>
      </dgm:t>
    </dgm:pt>
    <dgm:pt modelId="{F1AA0F99-DA9F-4CD6-8210-0C46C34ACD0F}" type="pres">
      <dgm:prSet presAssocID="{FD2AD862-985E-4071-B418-C36B3EC1DC14}" presName="connectorText" presStyleLbl="sibTrans2D1" presStyleIdx="1" presStyleCnt="4"/>
      <dgm:spPr/>
      <dgm:t>
        <a:bodyPr/>
        <a:lstStyle/>
        <a:p>
          <a:endParaRPr lang="tr-TR"/>
        </a:p>
      </dgm:t>
    </dgm:pt>
    <dgm:pt modelId="{6A4FDE14-E0B2-4876-A814-E16B9C5A7A19}" type="pres">
      <dgm:prSet presAssocID="{2F825D98-B9AC-4F1F-939A-B4B93411E85B}" presName="node" presStyleLbl="node1" presStyleIdx="2" presStyleCnt="4" custScaleX="193831">
        <dgm:presLayoutVars>
          <dgm:bulletEnabled val="1"/>
        </dgm:presLayoutVars>
      </dgm:prSet>
      <dgm:spPr/>
      <dgm:t>
        <a:bodyPr/>
        <a:lstStyle/>
        <a:p>
          <a:endParaRPr lang="tr-TR"/>
        </a:p>
      </dgm:t>
    </dgm:pt>
    <dgm:pt modelId="{37F8AEB3-1A2F-4DB3-8E11-ED48C4BFA247}" type="pres">
      <dgm:prSet presAssocID="{07F6A3D6-8D6A-4EDB-9C41-119F7365780F}" presName="sibTrans" presStyleLbl="sibTrans2D1" presStyleIdx="2" presStyleCnt="4"/>
      <dgm:spPr/>
      <dgm:t>
        <a:bodyPr/>
        <a:lstStyle/>
        <a:p>
          <a:endParaRPr lang="tr-TR"/>
        </a:p>
      </dgm:t>
    </dgm:pt>
    <dgm:pt modelId="{DE9BBFF8-D910-479C-8FBB-613B79558C89}" type="pres">
      <dgm:prSet presAssocID="{07F6A3D6-8D6A-4EDB-9C41-119F7365780F}" presName="connectorText" presStyleLbl="sibTrans2D1" presStyleIdx="2" presStyleCnt="4"/>
      <dgm:spPr/>
      <dgm:t>
        <a:bodyPr/>
        <a:lstStyle/>
        <a:p>
          <a:endParaRPr lang="tr-TR"/>
        </a:p>
      </dgm:t>
    </dgm:pt>
    <dgm:pt modelId="{9CDEAC2F-969C-477D-9D29-FAC51E7297E5}" type="pres">
      <dgm:prSet presAssocID="{CD84D035-DE39-44BE-9104-811E64A3FABB}" presName="node" presStyleLbl="node1" presStyleIdx="3" presStyleCnt="4" custScaleX="195335" custRadScaleRad="110961" custRadScaleInc="-424">
        <dgm:presLayoutVars>
          <dgm:bulletEnabled val="1"/>
        </dgm:presLayoutVars>
      </dgm:prSet>
      <dgm:spPr/>
      <dgm:t>
        <a:bodyPr/>
        <a:lstStyle/>
        <a:p>
          <a:endParaRPr lang="tr-TR"/>
        </a:p>
      </dgm:t>
    </dgm:pt>
    <dgm:pt modelId="{43959964-2534-405C-B940-A46E85035F19}" type="pres">
      <dgm:prSet presAssocID="{EB61A760-2389-4E45-AE32-28E558D73DCD}" presName="sibTrans" presStyleLbl="sibTrans2D1" presStyleIdx="3" presStyleCnt="4"/>
      <dgm:spPr/>
      <dgm:t>
        <a:bodyPr/>
        <a:lstStyle/>
        <a:p>
          <a:endParaRPr lang="tr-TR"/>
        </a:p>
      </dgm:t>
    </dgm:pt>
    <dgm:pt modelId="{9D915E6B-9738-4133-A963-AD2B4C8C9DC7}" type="pres">
      <dgm:prSet presAssocID="{EB61A760-2389-4E45-AE32-28E558D73DCD}" presName="connectorText" presStyleLbl="sibTrans2D1" presStyleIdx="3" presStyleCnt="4"/>
      <dgm:spPr/>
      <dgm:t>
        <a:bodyPr/>
        <a:lstStyle/>
        <a:p>
          <a:endParaRPr lang="tr-TR"/>
        </a:p>
      </dgm:t>
    </dgm:pt>
  </dgm:ptLst>
  <dgm:cxnLst>
    <dgm:cxn modelId="{89B2F02F-23F8-4F7C-8755-4DD90B036EB9}" type="presOf" srcId="{ADBA4D0C-7C34-409F-83B8-343634038F0B}" destId="{B32EBEB0-9D9C-4212-806B-F2A99B683EBB}" srcOrd="0" destOrd="0" presId="urn:microsoft.com/office/officeart/2005/8/layout/cycle2"/>
    <dgm:cxn modelId="{6928E771-DD88-4F7B-9060-BB489EB12565}" srcId="{ADBA4D0C-7C34-409F-83B8-343634038F0B}" destId="{5A897CD5-5150-4B62-AC6F-74DE6F570163}" srcOrd="0" destOrd="0" parTransId="{EF093673-CDA7-4B61-A1A0-4F5F2247B7EE}" sibTransId="{18C86D89-CD7D-4D69-9D7E-67B64160B685}"/>
    <dgm:cxn modelId="{BCFC345A-1812-45B6-92E0-12F2FED462EC}" type="presOf" srcId="{EB61A760-2389-4E45-AE32-28E558D73DCD}" destId="{43959964-2534-405C-B940-A46E85035F19}" srcOrd="0" destOrd="0" presId="urn:microsoft.com/office/officeart/2005/8/layout/cycle2"/>
    <dgm:cxn modelId="{410C0ACC-B149-49B7-BB2C-9B419137FC52}" type="presOf" srcId="{EB61A760-2389-4E45-AE32-28E558D73DCD}" destId="{9D915E6B-9738-4133-A963-AD2B4C8C9DC7}" srcOrd="1" destOrd="0" presId="urn:microsoft.com/office/officeart/2005/8/layout/cycle2"/>
    <dgm:cxn modelId="{C26FF4BE-890B-4E1A-863B-609E96555564}" type="presOf" srcId="{07F6A3D6-8D6A-4EDB-9C41-119F7365780F}" destId="{DE9BBFF8-D910-479C-8FBB-613B79558C89}" srcOrd="1" destOrd="0" presId="urn:microsoft.com/office/officeart/2005/8/layout/cycle2"/>
    <dgm:cxn modelId="{0CB619F9-D7AF-4778-9768-0856094CCE69}" type="presOf" srcId="{5A897CD5-5150-4B62-AC6F-74DE6F570163}" destId="{585FD68A-4ED9-474A-9A4A-06FBDAA3EE07}" srcOrd="0" destOrd="0" presId="urn:microsoft.com/office/officeart/2005/8/layout/cycle2"/>
    <dgm:cxn modelId="{2D7275EF-C021-4C20-B9E7-FF35B96A6B8B}" type="presOf" srcId="{FD2AD862-985E-4071-B418-C36B3EC1DC14}" destId="{90EF8827-2589-4D6E-A40C-0BE7CF2FF49D}" srcOrd="0" destOrd="0" presId="urn:microsoft.com/office/officeart/2005/8/layout/cycle2"/>
    <dgm:cxn modelId="{2415C0AE-1DAE-4EE0-AEC4-4DC790A0EAB9}" type="presOf" srcId="{18C86D89-CD7D-4D69-9D7E-67B64160B685}" destId="{33189DE0-E9FF-4E85-8874-4B23BC6C778F}" srcOrd="1" destOrd="0" presId="urn:microsoft.com/office/officeart/2005/8/layout/cycle2"/>
    <dgm:cxn modelId="{D9F2285D-DE60-4DB7-A261-033EDFB0FCAB}" type="presOf" srcId="{07F6A3D6-8D6A-4EDB-9C41-119F7365780F}" destId="{37F8AEB3-1A2F-4DB3-8E11-ED48C4BFA247}" srcOrd="0" destOrd="0" presId="urn:microsoft.com/office/officeart/2005/8/layout/cycle2"/>
    <dgm:cxn modelId="{5E8F28C5-A064-43BE-9791-DA84CB961F56}" srcId="{ADBA4D0C-7C34-409F-83B8-343634038F0B}" destId="{2F825D98-B9AC-4F1F-939A-B4B93411E85B}" srcOrd="2" destOrd="0" parTransId="{C0F12E26-83C1-4005-8F69-A1B1E89BF67B}" sibTransId="{07F6A3D6-8D6A-4EDB-9C41-119F7365780F}"/>
    <dgm:cxn modelId="{8D072627-EAFA-451F-8D56-44538D0553C4}" srcId="{ADBA4D0C-7C34-409F-83B8-343634038F0B}" destId="{CD84D035-DE39-44BE-9104-811E64A3FABB}" srcOrd="3" destOrd="0" parTransId="{5F17523E-D864-41A6-92CE-6860DDB06D90}" sibTransId="{EB61A760-2389-4E45-AE32-28E558D73DCD}"/>
    <dgm:cxn modelId="{7CE12090-9AAE-4D92-B92B-916402D6AC33}" type="presOf" srcId="{09FC536C-897D-4885-8CBA-17167B9BA635}" destId="{9CEADA42-85E2-42A5-A014-2981F5009237}" srcOrd="0" destOrd="0" presId="urn:microsoft.com/office/officeart/2005/8/layout/cycle2"/>
    <dgm:cxn modelId="{C517ABB6-55CD-496A-A1F4-9B70419E002A}" srcId="{ADBA4D0C-7C34-409F-83B8-343634038F0B}" destId="{09FC536C-897D-4885-8CBA-17167B9BA635}" srcOrd="1" destOrd="0" parTransId="{FED3885B-6B8B-419D-A946-BF86826AD2F4}" sibTransId="{FD2AD862-985E-4071-B418-C36B3EC1DC14}"/>
    <dgm:cxn modelId="{519FF310-69EB-4A4B-BF5A-372F29BE64BD}" type="presOf" srcId="{FD2AD862-985E-4071-B418-C36B3EC1DC14}" destId="{F1AA0F99-DA9F-4CD6-8210-0C46C34ACD0F}" srcOrd="1" destOrd="0" presId="urn:microsoft.com/office/officeart/2005/8/layout/cycle2"/>
    <dgm:cxn modelId="{286FAC29-601F-4B68-8837-A617EACAEAAD}" type="presOf" srcId="{18C86D89-CD7D-4D69-9D7E-67B64160B685}" destId="{438ECC4F-44DB-4050-9225-ABE7FB5DCD25}" srcOrd="0" destOrd="0" presId="urn:microsoft.com/office/officeart/2005/8/layout/cycle2"/>
    <dgm:cxn modelId="{FD967D23-83D0-45ED-A488-155EC8DF4675}" type="presOf" srcId="{CD84D035-DE39-44BE-9104-811E64A3FABB}" destId="{9CDEAC2F-969C-477D-9D29-FAC51E7297E5}" srcOrd="0" destOrd="0" presId="urn:microsoft.com/office/officeart/2005/8/layout/cycle2"/>
    <dgm:cxn modelId="{10C19277-A6A1-46B9-8B68-C217C52E244C}" type="presOf" srcId="{2F825D98-B9AC-4F1F-939A-B4B93411E85B}" destId="{6A4FDE14-E0B2-4876-A814-E16B9C5A7A19}" srcOrd="0" destOrd="0" presId="urn:microsoft.com/office/officeart/2005/8/layout/cycle2"/>
    <dgm:cxn modelId="{7A734340-F321-498E-A4E8-F9F1F89DB7B5}" type="presParOf" srcId="{B32EBEB0-9D9C-4212-806B-F2A99B683EBB}" destId="{585FD68A-4ED9-474A-9A4A-06FBDAA3EE07}" srcOrd="0" destOrd="0" presId="urn:microsoft.com/office/officeart/2005/8/layout/cycle2"/>
    <dgm:cxn modelId="{FDC3261A-6484-48EF-B1E6-8860975A64DB}" type="presParOf" srcId="{B32EBEB0-9D9C-4212-806B-F2A99B683EBB}" destId="{438ECC4F-44DB-4050-9225-ABE7FB5DCD25}" srcOrd="1" destOrd="0" presId="urn:microsoft.com/office/officeart/2005/8/layout/cycle2"/>
    <dgm:cxn modelId="{10D74A08-45A5-40F8-97B4-A838B7454CA7}" type="presParOf" srcId="{438ECC4F-44DB-4050-9225-ABE7FB5DCD25}" destId="{33189DE0-E9FF-4E85-8874-4B23BC6C778F}" srcOrd="0" destOrd="0" presId="urn:microsoft.com/office/officeart/2005/8/layout/cycle2"/>
    <dgm:cxn modelId="{7B6C8101-F075-4CC2-A4BD-9BA93303DBC0}" type="presParOf" srcId="{B32EBEB0-9D9C-4212-806B-F2A99B683EBB}" destId="{9CEADA42-85E2-42A5-A014-2981F5009237}" srcOrd="2" destOrd="0" presId="urn:microsoft.com/office/officeart/2005/8/layout/cycle2"/>
    <dgm:cxn modelId="{FEDEB212-1B2E-47E5-86FD-0259FA52FE10}" type="presParOf" srcId="{B32EBEB0-9D9C-4212-806B-F2A99B683EBB}" destId="{90EF8827-2589-4D6E-A40C-0BE7CF2FF49D}" srcOrd="3" destOrd="0" presId="urn:microsoft.com/office/officeart/2005/8/layout/cycle2"/>
    <dgm:cxn modelId="{A31BC6F7-AA27-4192-AF16-C0A846498D88}" type="presParOf" srcId="{90EF8827-2589-4D6E-A40C-0BE7CF2FF49D}" destId="{F1AA0F99-DA9F-4CD6-8210-0C46C34ACD0F}" srcOrd="0" destOrd="0" presId="urn:microsoft.com/office/officeart/2005/8/layout/cycle2"/>
    <dgm:cxn modelId="{0E42CF4E-F9B6-4E69-8E37-46BBC01782DF}" type="presParOf" srcId="{B32EBEB0-9D9C-4212-806B-F2A99B683EBB}" destId="{6A4FDE14-E0B2-4876-A814-E16B9C5A7A19}" srcOrd="4" destOrd="0" presId="urn:microsoft.com/office/officeart/2005/8/layout/cycle2"/>
    <dgm:cxn modelId="{FCB3C0DE-9EDB-40BB-90A6-A3D7A9D9D97D}" type="presParOf" srcId="{B32EBEB0-9D9C-4212-806B-F2A99B683EBB}" destId="{37F8AEB3-1A2F-4DB3-8E11-ED48C4BFA247}" srcOrd="5" destOrd="0" presId="urn:microsoft.com/office/officeart/2005/8/layout/cycle2"/>
    <dgm:cxn modelId="{55A5AA79-7D82-4056-9CF2-9B152AA6820B}" type="presParOf" srcId="{37F8AEB3-1A2F-4DB3-8E11-ED48C4BFA247}" destId="{DE9BBFF8-D910-479C-8FBB-613B79558C89}" srcOrd="0" destOrd="0" presId="urn:microsoft.com/office/officeart/2005/8/layout/cycle2"/>
    <dgm:cxn modelId="{CBE5FFBC-9260-476C-9715-6BAD87997345}" type="presParOf" srcId="{B32EBEB0-9D9C-4212-806B-F2A99B683EBB}" destId="{9CDEAC2F-969C-477D-9D29-FAC51E7297E5}" srcOrd="6" destOrd="0" presId="urn:microsoft.com/office/officeart/2005/8/layout/cycle2"/>
    <dgm:cxn modelId="{0A125D55-3A5E-40E4-8FD2-C92B6357FED3}" type="presParOf" srcId="{B32EBEB0-9D9C-4212-806B-F2A99B683EBB}" destId="{43959964-2534-405C-B940-A46E85035F19}" srcOrd="7" destOrd="0" presId="urn:microsoft.com/office/officeart/2005/8/layout/cycle2"/>
    <dgm:cxn modelId="{5ED381E1-A7AA-4DA8-8CC3-E612080F6612}" type="presParOf" srcId="{43959964-2534-405C-B940-A46E85035F19}" destId="{9D915E6B-9738-4133-A963-AD2B4C8C9DC7}"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FD68A-4ED9-474A-9A4A-06FBDAA3EE07}">
      <dsp:nvSpPr>
        <dsp:cNvPr id="0" name=""/>
        <dsp:cNvSpPr/>
      </dsp:nvSpPr>
      <dsp:spPr>
        <a:xfrm>
          <a:off x="3444769" y="1575"/>
          <a:ext cx="3771676" cy="2145692"/>
        </a:xfrm>
        <a:prstGeom prst="ellips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tr-TR" sz="4800" b="1" kern="1200" dirty="0" smtClean="0">
              <a:latin typeface="Garamond" panose="02020404030301010803" pitchFamily="18" charset="0"/>
            </a:rPr>
            <a:t>Analiz / Belirleme</a:t>
          </a:r>
          <a:endParaRPr lang="tr-TR" sz="4800" b="1" kern="1200" dirty="0">
            <a:latin typeface="Garamond" panose="02020404030301010803" pitchFamily="18" charset="0"/>
          </a:endParaRPr>
        </a:p>
      </dsp:txBody>
      <dsp:txXfrm>
        <a:off x="3997118" y="315804"/>
        <a:ext cx="2666978" cy="1517234"/>
      </dsp:txXfrm>
    </dsp:sp>
    <dsp:sp modelId="{438ECC4F-44DB-4050-9225-ABE7FB5DCD25}">
      <dsp:nvSpPr>
        <dsp:cNvPr id="0" name=""/>
        <dsp:cNvSpPr/>
      </dsp:nvSpPr>
      <dsp:spPr>
        <a:xfrm rot="2700000">
          <a:off x="6305116" y="1829639"/>
          <a:ext cx="285589" cy="72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tr-TR" sz="3300" kern="1200"/>
        </a:p>
      </dsp:txBody>
      <dsp:txXfrm>
        <a:off x="6317663" y="1944182"/>
        <a:ext cx="199912" cy="434503"/>
      </dsp:txXfrm>
    </dsp:sp>
    <dsp:sp modelId="{9CEADA42-85E2-42A5-A014-2981F5009237}">
      <dsp:nvSpPr>
        <dsp:cNvPr id="0" name=""/>
        <dsp:cNvSpPr/>
      </dsp:nvSpPr>
      <dsp:spPr>
        <a:xfrm>
          <a:off x="5427984" y="2277580"/>
          <a:ext cx="4357257" cy="2145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tr-TR" sz="4800" b="1" kern="1200" dirty="0" smtClean="0">
              <a:latin typeface="Garamond" panose="02020404030301010803" pitchFamily="18" charset="0"/>
            </a:rPr>
            <a:t>Karar Verme</a:t>
          </a:r>
          <a:endParaRPr lang="tr-TR" sz="4800" b="1" kern="1200" dirty="0">
            <a:latin typeface="Garamond" panose="02020404030301010803" pitchFamily="18" charset="0"/>
          </a:endParaRPr>
        </a:p>
      </dsp:txBody>
      <dsp:txXfrm>
        <a:off x="6066090" y="2591809"/>
        <a:ext cx="3081045" cy="1517234"/>
      </dsp:txXfrm>
    </dsp:sp>
    <dsp:sp modelId="{90EF8827-2589-4D6E-A40C-0BE7CF2FF49D}">
      <dsp:nvSpPr>
        <dsp:cNvPr id="0" name=""/>
        <dsp:cNvSpPr/>
      </dsp:nvSpPr>
      <dsp:spPr>
        <a:xfrm rot="8100000">
          <a:off x="6334541" y="4125461"/>
          <a:ext cx="269901" cy="72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tr-TR" sz="3300" kern="1200"/>
        </a:p>
      </dsp:txBody>
      <dsp:txXfrm rot="10800000">
        <a:off x="6403653" y="4241668"/>
        <a:ext cx="188931" cy="434503"/>
      </dsp:txXfrm>
    </dsp:sp>
    <dsp:sp modelId="{6A4FDE14-E0B2-4876-A814-E16B9C5A7A19}">
      <dsp:nvSpPr>
        <dsp:cNvPr id="0" name=""/>
        <dsp:cNvSpPr/>
      </dsp:nvSpPr>
      <dsp:spPr>
        <a:xfrm>
          <a:off x="3251099" y="4553586"/>
          <a:ext cx="4159016" cy="2145692"/>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tr-TR" sz="4800" b="1" kern="1200" dirty="0" smtClean="0">
              <a:latin typeface="Garamond" panose="02020404030301010803" pitchFamily="18" charset="0"/>
            </a:rPr>
            <a:t>Uygulama</a:t>
          </a:r>
          <a:endParaRPr lang="tr-TR" sz="4800" b="1" kern="1200" dirty="0">
            <a:latin typeface="Garamond" panose="02020404030301010803" pitchFamily="18" charset="0"/>
          </a:endParaRPr>
        </a:p>
      </dsp:txBody>
      <dsp:txXfrm>
        <a:off x="3860173" y="4867815"/>
        <a:ext cx="2940868" cy="1517234"/>
      </dsp:txXfrm>
    </dsp:sp>
    <dsp:sp modelId="{37F8AEB3-1A2F-4DB3-8E11-ED48C4BFA247}">
      <dsp:nvSpPr>
        <dsp:cNvPr id="0" name=""/>
        <dsp:cNvSpPr/>
      </dsp:nvSpPr>
      <dsp:spPr>
        <a:xfrm rot="13315226">
          <a:off x="3914847" y="4137517"/>
          <a:ext cx="321578" cy="72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tr-TR" sz="3300" kern="1200"/>
        </a:p>
      </dsp:txBody>
      <dsp:txXfrm rot="10800000">
        <a:off x="3998975" y="4314578"/>
        <a:ext cx="225105" cy="434503"/>
      </dsp:txXfrm>
    </dsp:sp>
    <dsp:sp modelId="{9CDEAC2F-969C-477D-9D29-FAC51E7297E5}">
      <dsp:nvSpPr>
        <dsp:cNvPr id="0" name=""/>
        <dsp:cNvSpPr/>
      </dsp:nvSpPr>
      <dsp:spPr>
        <a:xfrm>
          <a:off x="709499" y="2285990"/>
          <a:ext cx="4191288" cy="2145692"/>
        </a:xfrm>
        <a:prstGeom prst="ellips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tr-TR" sz="3000" b="1" kern="1200" dirty="0" smtClean="0">
              <a:latin typeface="Garamond" panose="02020404030301010803" pitchFamily="18" charset="0"/>
            </a:rPr>
            <a:t>Sürdürülebilirliği Sağlama</a:t>
          </a:r>
          <a:endParaRPr lang="tr-TR" sz="3000" b="1" kern="1200" dirty="0">
            <a:latin typeface="Garamond" panose="02020404030301010803" pitchFamily="18" charset="0"/>
          </a:endParaRPr>
        </a:p>
      </dsp:txBody>
      <dsp:txXfrm>
        <a:off x="1323299" y="2600219"/>
        <a:ext cx="2963688" cy="1517234"/>
      </dsp:txXfrm>
    </dsp:sp>
    <dsp:sp modelId="{43959964-2534-405C-B940-A46E85035F19}">
      <dsp:nvSpPr>
        <dsp:cNvPr id="0" name=""/>
        <dsp:cNvSpPr/>
      </dsp:nvSpPr>
      <dsp:spPr>
        <a:xfrm rot="19072140">
          <a:off x="3899812" y="1848423"/>
          <a:ext cx="349658" cy="7241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tr-TR" sz="3300" kern="1200"/>
        </a:p>
      </dsp:txBody>
      <dsp:txXfrm>
        <a:off x="3913364" y="2028441"/>
        <a:ext cx="244761" cy="43450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p:nvPr>
        </p:nvSpPr>
        <p:spPr bwMode="auto">
          <a:xfrm>
            <a:off x="1143000" y="685800"/>
            <a:ext cx="4572000" cy="3429000"/>
          </a:xfrm>
          <a:prstGeom prst="rect">
            <a:avLst/>
          </a:prstGeom>
          <a:noFill/>
          <a:ln w="9525">
            <a:noFill/>
            <a:bevel/>
            <a:headEnd/>
            <a:tailEnd/>
          </a:ln>
        </p:spPr>
      </p:sp>
      <p:sp>
        <p:nvSpPr>
          <p:cNvPr id="2" name="Rectangle 2"/>
          <p:cNvSpPr>
            <a:spLocks noGrp="1"/>
          </p:cNvSpPr>
          <p:nvPr>
            <p:ph type="body" sz="quarter" idx="1"/>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smtClean="0">
                <a:sym typeface="Helvetica Neue" charset="0"/>
              </a:rPr>
              <a:t>Click to edit Master text styles</a:t>
            </a:r>
          </a:p>
          <a:p>
            <a:pPr lvl="1"/>
            <a:r>
              <a:rPr lang="en-US" altLang="en-US" noProof="0" smtClean="0">
                <a:sym typeface="Helvetica Neue" charset="0"/>
              </a:rPr>
              <a:t>Second level</a:t>
            </a:r>
          </a:p>
          <a:p>
            <a:pPr lvl="2"/>
            <a:r>
              <a:rPr lang="en-US" altLang="en-US" noProof="0" smtClean="0">
                <a:sym typeface="Helvetica Neue" charset="0"/>
              </a:rPr>
              <a:t>Third level</a:t>
            </a:r>
          </a:p>
          <a:p>
            <a:pPr lvl="3"/>
            <a:r>
              <a:rPr lang="en-US" altLang="en-US" noProof="0" smtClean="0">
                <a:sym typeface="Helvetica Neue" charset="0"/>
              </a:rPr>
              <a:t>Fourth level</a:t>
            </a:r>
          </a:p>
          <a:p>
            <a:pPr lvl="4"/>
            <a:r>
              <a:rPr lang="en-US" altLang="en-US" noProof="0" smtClean="0">
                <a:sym typeface="Helvetica Neue" charset="0"/>
              </a:rPr>
              <a:t>Fifth level</a:t>
            </a:r>
          </a:p>
        </p:txBody>
      </p:sp>
    </p:spTree>
    <p:extLst>
      <p:ext uri="{BB962C8B-B14F-4D97-AF65-F5344CB8AC3E}">
        <p14:creationId xmlns:p14="http://schemas.microsoft.com/office/powerpoint/2010/main" val="2022225323"/>
      </p:ext>
    </p:extLst>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08890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3475681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109437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278303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93916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9656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27233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Farkındalık yaratmada neden okullar önemli*</a:t>
            </a:r>
            <a:endParaRPr lang="tr-TR" dirty="0"/>
          </a:p>
        </p:txBody>
      </p:sp>
    </p:spTree>
    <p:extLst>
      <p:ext uri="{BB962C8B-B14F-4D97-AF65-F5344CB8AC3E}">
        <p14:creationId xmlns:p14="http://schemas.microsoft.com/office/powerpoint/2010/main" val="359120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baseline="0" dirty="0" smtClean="0"/>
          </a:p>
        </p:txBody>
      </p:sp>
    </p:spTree>
    <p:extLst>
      <p:ext uri="{BB962C8B-B14F-4D97-AF65-F5344CB8AC3E}">
        <p14:creationId xmlns:p14="http://schemas.microsoft.com/office/powerpoint/2010/main" val="241689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272735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Tree>
    <p:extLst>
      <p:ext uri="{BB962C8B-B14F-4D97-AF65-F5344CB8AC3E}">
        <p14:creationId xmlns:p14="http://schemas.microsoft.com/office/powerpoint/2010/main" val="3112617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dirty="0" smtClean="0"/>
              <a:t>Plan</a:t>
            </a:r>
            <a:endParaRPr lang="tr-TR" dirty="0"/>
          </a:p>
        </p:txBody>
      </p:sp>
    </p:spTree>
    <p:extLst>
      <p:ext uri="{BB962C8B-B14F-4D97-AF65-F5344CB8AC3E}">
        <p14:creationId xmlns:p14="http://schemas.microsoft.com/office/powerpoint/2010/main" val="428347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350" y="444500"/>
            <a:ext cx="2774950" cy="844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52500" y="444500"/>
            <a:ext cx="8172450" cy="844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52500" y="2603500"/>
            <a:ext cx="5473700" cy="628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603500"/>
            <a:ext cx="5473700" cy="628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Light"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952500" y="444500"/>
            <a:ext cx="11099800" cy="2159000"/>
          </a:xfrm>
          <a:prstGeom prst="rect">
            <a:avLst/>
          </a:prstGeom>
          <a:noFill/>
          <a:ln w="12700">
            <a:noFill/>
            <a:miter lim="0"/>
            <a:headEnd/>
            <a:tailEnd/>
          </a:ln>
        </p:spPr>
        <p:txBody>
          <a:bodyPr vert="horz" wrap="square" lIns="0" tIns="0" rIns="0" bIns="0" numCol="1" anchor="ctr" anchorCtr="0" compatLnSpc="1">
            <a:prstTxWarp prst="textNoShape">
              <a:avLst/>
            </a:prstTxWarp>
          </a:bodyPr>
          <a:lstStyle/>
          <a:p>
            <a:pPr lvl="0"/>
            <a:r>
              <a:rPr lang="en-US" altLang="en-US" smtClean="0">
                <a:sym typeface="Helvetica Light" charset="0"/>
              </a:rPr>
              <a:t>Click to edit Master title style</a:t>
            </a:r>
          </a:p>
        </p:txBody>
      </p:sp>
      <p:sp>
        <p:nvSpPr>
          <p:cNvPr id="1027" name="Rectangle 2"/>
          <p:cNvSpPr>
            <a:spLocks noGrp="1"/>
          </p:cNvSpPr>
          <p:nvPr>
            <p:ph type="body" idx="1"/>
          </p:nvPr>
        </p:nvSpPr>
        <p:spPr bwMode="auto">
          <a:xfrm>
            <a:off x="952500" y="2603500"/>
            <a:ext cx="11099800" cy="6286500"/>
          </a:xfrm>
          <a:prstGeom prst="rect">
            <a:avLst/>
          </a:prstGeom>
          <a:noFill/>
          <a:ln w="12700">
            <a:noFill/>
            <a:miter lim="0"/>
            <a:headEnd/>
            <a:tailEnd/>
          </a:ln>
        </p:spPr>
        <p:txBody>
          <a:bodyPr vert="horz" wrap="square" lIns="0" tIns="0" rIns="0" bIns="0" numCol="1" anchor="ctr" anchorCtr="0" compatLnSpc="1">
            <a:prstTxWarp prst="textNoShape">
              <a:avLst/>
            </a:prstTxWarp>
          </a:bodyPr>
          <a:lstStyle/>
          <a:p>
            <a:pPr lvl="0"/>
            <a:r>
              <a:rPr lang="en-US" altLang="en-US" smtClean="0">
                <a:sym typeface="Helvetica Light" charset="0"/>
              </a:rPr>
              <a:t>Click to edit Master text styles</a:t>
            </a:r>
          </a:p>
          <a:p>
            <a:pPr lvl="1"/>
            <a:r>
              <a:rPr lang="en-US" altLang="en-US" smtClean="0">
                <a:sym typeface="Helvetica Light" charset="0"/>
              </a:rPr>
              <a:t>Second level</a:t>
            </a:r>
          </a:p>
          <a:p>
            <a:pPr lvl="2"/>
            <a:r>
              <a:rPr lang="en-US" altLang="en-US" smtClean="0">
                <a:sym typeface="Helvetica Light" charset="0"/>
              </a:rPr>
              <a:t>Third level</a:t>
            </a:r>
          </a:p>
          <a:p>
            <a:pPr lvl="3"/>
            <a:r>
              <a:rPr lang="en-US" altLang="en-US" smtClean="0">
                <a:sym typeface="Helvetica Light" charset="0"/>
              </a:rPr>
              <a:t>Fourth level</a:t>
            </a:r>
          </a:p>
          <a:p>
            <a:pPr lvl="4"/>
            <a:r>
              <a:rPr lang="en-US" altLang="en-US" smtClean="0">
                <a:sym typeface="Helvetica Light" charset="0"/>
              </a:rPr>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84200" rtl="0" eaLnBrk="0" fontAlgn="base" hangingPunct="0">
        <a:spcBef>
          <a:spcPct val="0"/>
        </a:spcBef>
        <a:spcAft>
          <a:spcPct val="0"/>
        </a:spcAft>
        <a:defRPr sz="8000" kern="1200">
          <a:solidFill>
            <a:srgbClr val="000000"/>
          </a:solidFill>
          <a:latin typeface="+mj-lt"/>
          <a:ea typeface="+mj-ea"/>
          <a:cs typeface="+mj-cs"/>
          <a:sym typeface="Helvetica Light" charset="0"/>
        </a:defRPr>
      </a:lvl1pPr>
      <a:lvl2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2pPr>
      <a:lvl3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3pPr>
      <a:lvl4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4pPr>
      <a:lvl5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5pPr>
      <a:lvl6pPr marL="4572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6pPr>
      <a:lvl7pPr marL="9144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7pPr>
      <a:lvl8pPr marL="13716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8pPr>
      <a:lvl9pPr marL="18288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9pPr>
    </p:titleStyle>
    <p:bodyStyle>
      <a:lvl1pPr marL="4445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1pPr>
      <a:lvl2pPr marL="8890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2pPr>
      <a:lvl3pPr marL="13335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3pPr>
      <a:lvl4pPr marL="17780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4pPr>
      <a:lvl5pPr marL="22225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25971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3075" name="İçerik Yer Tutucusu 1"/>
          <p:cNvSpPr>
            <a:spLocks noGrp="1"/>
          </p:cNvSpPr>
          <p:nvPr>
            <p:ph idx="1"/>
          </p:nvPr>
        </p:nvSpPr>
        <p:spPr>
          <a:xfrm>
            <a:off x="952500" y="2438400"/>
            <a:ext cx="11099800" cy="4495800"/>
          </a:xfrm>
        </p:spPr>
        <p:txBody>
          <a:bodyPr/>
          <a:lstStyle/>
          <a:p>
            <a:pPr marL="0" indent="0" algn="ctr">
              <a:buFontTx/>
              <a:buNone/>
            </a:pPr>
            <a:r>
              <a:rPr lang="tr-TR" altLang="tr-TR" sz="4000" b="1" dirty="0" smtClean="0">
                <a:solidFill>
                  <a:srgbClr val="024C90"/>
                </a:solidFill>
                <a:latin typeface="Garamond" panose="02020404030301010803" pitchFamily="18" charset="0"/>
              </a:rPr>
              <a:t>EĞİTİMDE TOPLUMSAL CİNSİYET EŞİTLİĞİ</a:t>
            </a:r>
          </a:p>
          <a:p>
            <a:pPr marL="0" indent="0" algn="ctr">
              <a:buFontTx/>
              <a:buNone/>
            </a:pPr>
            <a:r>
              <a:rPr lang="tr-TR" altLang="tr-TR" sz="4000" b="1" dirty="0" smtClean="0">
                <a:solidFill>
                  <a:srgbClr val="FF0000"/>
                </a:solidFill>
                <a:latin typeface="Garamond" panose="02020404030301010803" pitchFamily="18" charset="0"/>
              </a:rPr>
              <a:t>TOPLUMSAL CİNSİYET EŞİTLİĞİ KONUSUNDA FARKINDALIK YARATMA-1</a:t>
            </a:r>
          </a:p>
        </p:txBody>
      </p:sp>
      <p:sp>
        <p:nvSpPr>
          <p:cNvPr id="3076" name="Rectangle 3"/>
          <p:cNvSpPr>
            <a:spLocks/>
          </p:cNvSpPr>
          <p:nvPr/>
        </p:nvSpPr>
        <p:spPr bwMode="auto">
          <a:xfrm>
            <a:off x="4178300" y="8077200"/>
            <a:ext cx="464820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none" lIns="50800" tIns="50800" rIns="50800" bIns="50800" anchor="ctr">
            <a:spAutoFit/>
          </a:bodyPr>
          <a:lstStyle>
            <a:lvl1pPr>
              <a:defRPr sz="3600">
                <a:solidFill>
                  <a:srgbClr val="000000"/>
                </a:solidFill>
                <a:latin typeface="Helvetica Light" charset="0"/>
                <a:ea typeface="Helvetica Light" charset="0"/>
                <a:cs typeface="Helvetica Light" charset="0"/>
                <a:sym typeface="Helvetica Light" charset="0"/>
              </a:defRPr>
            </a:lvl1pPr>
            <a:lvl2pPr marL="742950" indent="-285750">
              <a:defRPr sz="3600">
                <a:solidFill>
                  <a:srgbClr val="000000"/>
                </a:solidFill>
                <a:latin typeface="Helvetica Light" charset="0"/>
                <a:ea typeface="Helvetica Light" charset="0"/>
                <a:cs typeface="Helvetica Light" charset="0"/>
                <a:sym typeface="Helvetica Light" charset="0"/>
              </a:defRPr>
            </a:lvl2pPr>
            <a:lvl3pPr marL="1143000" indent="-228600">
              <a:defRPr sz="3600">
                <a:solidFill>
                  <a:srgbClr val="000000"/>
                </a:solidFill>
                <a:latin typeface="Helvetica Light" charset="0"/>
                <a:ea typeface="Helvetica Light" charset="0"/>
                <a:cs typeface="Helvetica Light" charset="0"/>
                <a:sym typeface="Helvetica Light" charset="0"/>
              </a:defRPr>
            </a:lvl3pPr>
            <a:lvl4pPr marL="1600200" indent="-228600">
              <a:defRPr sz="3600">
                <a:solidFill>
                  <a:srgbClr val="000000"/>
                </a:solidFill>
                <a:latin typeface="Helvetica Light" charset="0"/>
                <a:ea typeface="Helvetica Light" charset="0"/>
                <a:cs typeface="Helvetica Light" charset="0"/>
                <a:sym typeface="Helvetica Light" charset="0"/>
              </a:defRPr>
            </a:lvl4pPr>
            <a:lvl5pPr marL="2057400" indent="-228600">
              <a:defRPr sz="3600">
                <a:solidFill>
                  <a:srgbClr val="000000"/>
                </a:solidFill>
                <a:latin typeface="Helvetica Light" charset="0"/>
                <a:ea typeface="Helvetica Light" charset="0"/>
                <a:cs typeface="Helvetica Light" charset="0"/>
                <a:sym typeface="Helvetica Light" charset="0"/>
              </a:defRPr>
            </a:lvl5pPr>
            <a:lvl6pPr marL="25146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ctr" eaLnBrk="1"/>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Eğitimde</a:t>
            </a:r>
            <a:r>
              <a:rPr lang="en-US" altLang="en-US" sz="2800" b="1" dirty="0">
                <a:solidFill>
                  <a:srgbClr val="0AB6CC"/>
                </a:solidFill>
                <a:latin typeface="Garamond" panose="02020404030301010803" pitchFamily="18" charset="0"/>
                <a:ea typeface="Bodoni SvtyTwo OS ITC TT-Bold" charset="0"/>
                <a:cs typeface="Bodoni SvtyTwo OS ITC TT-Bold" charset="0"/>
                <a:sym typeface="Bodoni SvtyTwo OS ITC TT-Bold" charset="0"/>
              </a:rPr>
              <a:t> </a:t>
            </a:r>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Toplumsal</a:t>
            </a:r>
            <a:r>
              <a:rPr lang="en-US" altLang="en-US" sz="2800" b="1" dirty="0">
                <a:solidFill>
                  <a:srgbClr val="0AB6CC"/>
                </a:solidFill>
                <a:latin typeface="Garamond" panose="02020404030301010803" pitchFamily="18" charset="0"/>
                <a:ea typeface="Bodoni SvtyTwo OS ITC TT-Bold" charset="0"/>
                <a:cs typeface="Bodoni SvtyTwo OS ITC TT-Bold" charset="0"/>
                <a:sym typeface="Bodoni SvtyTwo OS ITC TT-Bold" charset="0"/>
              </a:rPr>
              <a:t> </a:t>
            </a:r>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Cinsiyet</a:t>
            </a:r>
            <a:r>
              <a:rPr lang="en-US" altLang="en-US" sz="2800" b="1" dirty="0">
                <a:solidFill>
                  <a:srgbClr val="0AB6CC"/>
                </a:solidFill>
                <a:latin typeface="Garamond" panose="02020404030301010803" pitchFamily="18" charset="0"/>
                <a:ea typeface="Bodoni SvtyTwo OS ITC TT-Bold" charset="0"/>
                <a:cs typeface="Bodoni SvtyTwo OS ITC TT-Bold" charset="0"/>
                <a:sym typeface="Bodoni SvtyTwo OS ITC TT-Bold" charset="0"/>
              </a:rPr>
              <a:t> </a:t>
            </a:r>
          </a:p>
          <a:p>
            <a:pPr algn="ctr" eaLnBrk="1"/>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Eşitliğinin</a:t>
            </a:r>
            <a:r>
              <a:rPr lang="en-US" altLang="en-US" sz="2800" b="1" dirty="0">
                <a:solidFill>
                  <a:srgbClr val="0AB6CC"/>
                </a:solidFill>
                <a:latin typeface="Garamond" panose="02020404030301010803" pitchFamily="18" charset="0"/>
                <a:ea typeface="Bodoni SvtyTwo OS ITC TT-Bold" charset="0"/>
                <a:cs typeface="Bodoni SvtyTwo OS ITC TT-Bold" charset="0"/>
                <a:sym typeface="Bodoni SvtyTwo OS ITC TT-Bold" charset="0"/>
              </a:rPr>
              <a:t> </a:t>
            </a:r>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Geliştirilmesi</a:t>
            </a:r>
            <a:endParaRPr lang="en-US" altLang="en-US" sz="2800" b="1" dirty="0">
              <a:solidFill>
                <a:srgbClr val="0AB6CC"/>
              </a:solidFill>
              <a:latin typeface="Garamond" panose="02020404030301010803" pitchFamily="18" charset="0"/>
              <a:ea typeface="Bodoni SvtyTwo OS ITC TT-Bold" charset="0"/>
              <a:cs typeface="Bodoni SvtyTwo OS ITC TT-Bold" charset="0"/>
              <a:sym typeface="Bodoni SvtyTwo OS ITC TT-Bold" charset="0"/>
            </a:endParaRPr>
          </a:p>
          <a:p>
            <a:pPr algn="ctr" eaLnBrk="1"/>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Teknik</a:t>
            </a:r>
            <a:r>
              <a:rPr lang="en-US" altLang="en-US" sz="2800" b="1" dirty="0">
                <a:solidFill>
                  <a:srgbClr val="0AB6CC"/>
                </a:solidFill>
                <a:latin typeface="Garamond" panose="02020404030301010803" pitchFamily="18" charset="0"/>
                <a:ea typeface="Bodoni SvtyTwo OS ITC TT-Bold" charset="0"/>
                <a:cs typeface="Bodoni SvtyTwo OS ITC TT-Bold" charset="0"/>
                <a:sym typeface="Bodoni SvtyTwo OS ITC TT-Bold" charset="0"/>
              </a:rPr>
              <a:t> </a:t>
            </a:r>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Destek</a:t>
            </a:r>
            <a:r>
              <a:rPr lang="en-US" altLang="en-US" sz="2800" b="1" dirty="0">
                <a:solidFill>
                  <a:srgbClr val="0AB6CC"/>
                </a:solidFill>
                <a:latin typeface="Garamond" panose="02020404030301010803" pitchFamily="18" charset="0"/>
                <a:ea typeface="Bodoni SvtyTwo OS ITC TT-Bold" charset="0"/>
                <a:cs typeface="Bodoni SvtyTwo OS ITC TT-Bold" charset="0"/>
                <a:sym typeface="Bodoni SvtyTwo OS ITC TT-Bold" charset="0"/>
              </a:rPr>
              <a:t> </a:t>
            </a:r>
            <a:r>
              <a:rPr lang="en-US" altLang="en-US" sz="2800" b="1" dirty="0" err="1">
                <a:solidFill>
                  <a:srgbClr val="0AB6CC"/>
                </a:solidFill>
                <a:latin typeface="Garamond" panose="02020404030301010803" pitchFamily="18" charset="0"/>
                <a:ea typeface="Bodoni SvtyTwo OS ITC TT-Bold" charset="0"/>
                <a:cs typeface="Bodoni SvtyTwo OS ITC TT-Bold" charset="0"/>
                <a:sym typeface="Bodoni SvtyTwo OS ITC TT-Bold" charset="0"/>
              </a:rPr>
              <a:t>Projesi</a:t>
            </a:r>
            <a:endParaRPr lang="en-US" altLang="en-US" sz="2800" b="1" dirty="0">
              <a:latin typeface="Garamond" panose="02020404030301010803" pitchFamily="18" charset="0"/>
            </a:endParaRPr>
          </a:p>
        </p:txBody>
      </p:sp>
    </p:spTree>
    <p:extLst>
      <p:ext uri="{BB962C8B-B14F-4D97-AF65-F5344CB8AC3E}">
        <p14:creationId xmlns:p14="http://schemas.microsoft.com/office/powerpoint/2010/main" val="2921395953"/>
      </p:ext>
    </p:extLst>
  </p:cSld>
  <p:clrMapOvr>
    <a:masterClrMapping/>
  </p:clrMapOvr>
  <p:transition spd="med" advTm="4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31950" y="990522"/>
            <a:ext cx="11099800" cy="1591856"/>
          </a:xfrm>
        </p:spPr>
        <p:txBody>
          <a:bodyPr/>
          <a:lstStyle/>
          <a:p>
            <a:r>
              <a:rPr lang="tr-TR" sz="6000" b="1" dirty="0">
                <a:solidFill>
                  <a:srgbClr val="FF0000"/>
                </a:solidFill>
                <a:latin typeface="Garamond" panose="02020404030301010803" pitchFamily="18" charset="0"/>
              </a:rPr>
              <a:t>FARKINDALIK </a:t>
            </a:r>
            <a:r>
              <a:rPr lang="tr-TR" sz="6000" b="1" dirty="0" smtClean="0">
                <a:solidFill>
                  <a:srgbClr val="FF0000"/>
                </a:solidFill>
                <a:latin typeface="Garamond" panose="02020404030301010803" pitchFamily="18" charset="0"/>
              </a:rPr>
              <a:t>YARATMA</a:t>
            </a:r>
            <a:br>
              <a:rPr lang="tr-TR" sz="6000" b="1" dirty="0" smtClean="0">
                <a:solidFill>
                  <a:srgbClr val="FF0000"/>
                </a:solidFill>
                <a:latin typeface="Garamond" panose="02020404030301010803" pitchFamily="18" charset="0"/>
              </a:rPr>
            </a:br>
            <a:r>
              <a:rPr lang="tr-TR" sz="6000" b="1" dirty="0" smtClean="0">
                <a:solidFill>
                  <a:srgbClr val="FF0000"/>
                </a:solidFill>
                <a:latin typeface="Garamond" panose="02020404030301010803" pitchFamily="18" charset="0"/>
              </a:rPr>
              <a:t>-ZORLUKLAR-</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2009775" y="2858197"/>
            <a:ext cx="10721975" cy="6286500"/>
          </a:xfrm>
        </p:spPr>
        <p:txBody>
          <a:bodyPr anchor="t"/>
          <a:lstStyle/>
          <a:p>
            <a:pPr marL="0" indent="0">
              <a:buNone/>
            </a:pPr>
            <a:r>
              <a:rPr lang="tr-TR" sz="4000" b="1" dirty="0" smtClean="0">
                <a:solidFill>
                  <a:srgbClr val="002060"/>
                </a:solidFill>
                <a:latin typeface="Garamond" panose="02020404030301010803" pitchFamily="18" charset="0"/>
              </a:rPr>
              <a:t>Uygulamaların her düzeyden onaya ihtiyacı vardır. (Okul Müdürü, İl MEM , Valilik)</a:t>
            </a:r>
            <a:endParaRPr lang="en-US" sz="4000" b="1" dirty="0" smtClean="0">
              <a:solidFill>
                <a:srgbClr val="002060"/>
              </a:solidFill>
              <a:latin typeface="Garamond" panose="02020404030301010803" pitchFamily="18" charset="0"/>
            </a:endParaRPr>
          </a:p>
          <a:p>
            <a:pPr marL="0" indent="0">
              <a:buNone/>
            </a:pPr>
            <a:r>
              <a:rPr lang="tr-TR" sz="4000" b="1" dirty="0" smtClean="0">
                <a:solidFill>
                  <a:srgbClr val="002060"/>
                </a:solidFill>
                <a:latin typeface="Garamond" panose="02020404030301010803" pitchFamily="18" charset="0"/>
              </a:rPr>
              <a:t>Toplumun katılımını sağlamak zor olabilir. </a:t>
            </a:r>
            <a:endParaRPr lang="en-US" sz="4000" b="1" dirty="0" smtClean="0">
              <a:solidFill>
                <a:srgbClr val="002060"/>
              </a:solidFill>
              <a:latin typeface="Garamond" panose="02020404030301010803" pitchFamily="18" charset="0"/>
            </a:endParaRPr>
          </a:p>
          <a:p>
            <a:pPr marL="0" indent="0">
              <a:buNone/>
            </a:pPr>
            <a:r>
              <a:rPr lang="tr-TR" sz="4000" b="1" dirty="0" smtClean="0">
                <a:solidFill>
                  <a:srgbClr val="002060"/>
                </a:solidFill>
                <a:latin typeface="Garamond" panose="02020404030301010803" pitchFamily="18" charset="0"/>
              </a:rPr>
              <a:t>Maliyetleri karşılamak için yeterli kaynak olmayabilir.</a:t>
            </a:r>
            <a:endParaRPr lang="en-US" sz="4000" b="1" dirty="0" smtClean="0">
              <a:solidFill>
                <a:srgbClr val="002060"/>
              </a:solidFill>
              <a:latin typeface="Garamond" panose="02020404030301010803" pitchFamily="18" charset="0"/>
            </a:endParaRPr>
          </a:p>
          <a:p>
            <a:pPr marL="0" indent="0">
              <a:buNone/>
            </a:pPr>
            <a:r>
              <a:rPr lang="tr-TR" sz="4000" b="1" dirty="0" smtClean="0">
                <a:solidFill>
                  <a:srgbClr val="002060"/>
                </a:solidFill>
                <a:latin typeface="Garamond" panose="02020404030301010803" pitchFamily="18" charset="0"/>
              </a:rPr>
              <a:t>Öğretmenlerle birlikte öğrencilerin de eğitilerek rol model olmaları sağlanmalıdır. </a:t>
            </a:r>
            <a:endParaRPr lang="en-US" sz="4000" b="1" dirty="0" smtClean="0">
              <a:solidFill>
                <a:srgbClr val="002060"/>
              </a:solidFill>
              <a:latin typeface="Garamond" panose="02020404030301010803" pitchFamily="18" charset="0"/>
            </a:endParaRPr>
          </a:p>
          <a:p>
            <a:endParaRPr lang="tr-TR" dirty="0"/>
          </a:p>
        </p:txBody>
      </p:sp>
      <p:pic>
        <p:nvPicPr>
          <p:cNvPr id="4" name="Picture 8" descr="logo kelebek.png"/>
          <p:cNvPicPr>
            <a:picLocks noChangeAspect="1"/>
          </p:cNvPicPr>
          <p:nvPr/>
        </p:nvPicPr>
        <p:blipFill>
          <a:blip r:embed="rId2"/>
          <a:srcRect/>
          <a:stretch>
            <a:fillRect/>
          </a:stretch>
        </p:blipFill>
        <p:spPr bwMode="auto">
          <a:xfrm>
            <a:off x="1329531" y="2932363"/>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2"/>
          <a:srcRect/>
          <a:stretch>
            <a:fillRect/>
          </a:stretch>
        </p:blipFill>
        <p:spPr bwMode="auto">
          <a:xfrm>
            <a:off x="1329530" y="4639176"/>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2"/>
          <a:srcRect/>
          <a:stretch>
            <a:fillRect/>
          </a:stretch>
        </p:blipFill>
        <p:spPr bwMode="auto">
          <a:xfrm>
            <a:off x="1329529" y="5882439"/>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2"/>
          <a:srcRect/>
          <a:stretch>
            <a:fillRect/>
          </a:stretch>
        </p:blipFill>
        <p:spPr bwMode="auto">
          <a:xfrm>
            <a:off x="1329528" y="7589252"/>
            <a:ext cx="466725" cy="463550"/>
          </a:xfrm>
          <a:prstGeom prst="rect">
            <a:avLst/>
          </a:prstGeom>
          <a:noFill/>
          <a:ln w="12700">
            <a:noFill/>
            <a:miter lim="0"/>
            <a:headEnd/>
            <a:tailEnd/>
          </a:ln>
        </p:spPr>
      </p:pic>
      <p:pic>
        <p:nvPicPr>
          <p:cNvPr id="8"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9</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79463" y="377825"/>
            <a:ext cx="11772874" cy="2871788"/>
          </a:xfrm>
        </p:spPr>
        <p:txBody>
          <a:bodyPr/>
          <a:lstStyle/>
          <a:p>
            <a:r>
              <a:rPr lang="tr-TR" sz="6000" b="1" dirty="0" smtClean="0">
                <a:solidFill>
                  <a:srgbClr val="FF0000"/>
                </a:solidFill>
                <a:latin typeface="Garamond" panose="02020404030301010803" pitchFamily="18" charset="0"/>
              </a:rPr>
              <a:t>FARKINDALIK </a:t>
            </a:r>
            <a:r>
              <a:rPr lang="en-US" sz="6000" b="1" dirty="0" smtClean="0">
                <a:solidFill>
                  <a:srgbClr val="FF0000"/>
                </a:solidFill>
                <a:latin typeface="Garamond" panose="02020404030301010803" pitchFamily="18" charset="0"/>
              </a:rPr>
              <a:t/>
            </a:r>
            <a:br>
              <a:rPr lang="en-US" sz="6000" b="1" dirty="0" smtClean="0">
                <a:solidFill>
                  <a:srgbClr val="FF0000"/>
                </a:solidFill>
                <a:latin typeface="Garamond" panose="02020404030301010803" pitchFamily="18" charset="0"/>
              </a:rPr>
            </a:br>
            <a:r>
              <a:rPr lang="tr-TR" sz="6000" b="1" dirty="0" smtClean="0">
                <a:solidFill>
                  <a:srgbClr val="FF0000"/>
                </a:solidFill>
                <a:latin typeface="Garamond" panose="02020404030301010803" pitchFamily="18" charset="0"/>
              </a:rPr>
              <a:t>YARATMA KAMPANYASI</a:t>
            </a:r>
            <a:r>
              <a:rPr lang="en-US" sz="6000" b="1" dirty="0" smtClean="0">
                <a:solidFill>
                  <a:srgbClr val="FF0000"/>
                </a:solidFill>
                <a:latin typeface="Garamond" panose="02020404030301010803" pitchFamily="18" charset="0"/>
              </a:rPr>
              <a:t> </a:t>
            </a:r>
            <a:r>
              <a:rPr lang="tr-TR" sz="6000" b="1" dirty="0" smtClean="0">
                <a:solidFill>
                  <a:srgbClr val="FF0000"/>
                </a:solidFill>
                <a:latin typeface="Garamond" panose="02020404030301010803" pitchFamily="18" charset="0"/>
              </a:rPr>
              <a:t/>
            </a:r>
            <a:br>
              <a:rPr lang="tr-TR" sz="6000" b="1" dirty="0" smtClean="0">
                <a:solidFill>
                  <a:srgbClr val="FF0000"/>
                </a:solidFill>
                <a:latin typeface="Garamond" panose="02020404030301010803" pitchFamily="18" charset="0"/>
              </a:rPr>
            </a:br>
            <a:r>
              <a:rPr lang="tr-TR" sz="6000" b="1" dirty="0" smtClean="0">
                <a:solidFill>
                  <a:srgbClr val="FF0000"/>
                </a:solidFill>
                <a:latin typeface="Garamond" panose="02020404030301010803" pitchFamily="18" charset="0"/>
              </a:rPr>
              <a:t>-</a:t>
            </a:r>
            <a:r>
              <a:rPr lang="en-US" sz="6000" b="1" dirty="0" smtClean="0">
                <a:solidFill>
                  <a:srgbClr val="FF0000"/>
                </a:solidFill>
                <a:latin typeface="Garamond" panose="02020404030301010803" pitchFamily="18" charset="0"/>
              </a:rPr>
              <a:t>ÖRNEKLER</a:t>
            </a:r>
            <a:r>
              <a:rPr lang="tr-TR" sz="6000" b="1" dirty="0" smtClean="0">
                <a:solidFill>
                  <a:srgbClr val="FF0000"/>
                </a:solidFill>
                <a:latin typeface="Garamond" panose="02020404030301010803" pitchFamily="18" charset="0"/>
              </a:rPr>
              <a:t>-</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926291" y="3249613"/>
            <a:ext cx="11436337" cy="5262562"/>
          </a:xfrm>
        </p:spPr>
        <p:txBody>
          <a:bodyPr anchor="ctr"/>
          <a:lstStyle/>
          <a:p>
            <a:pPr>
              <a:spcBef>
                <a:spcPts val="600"/>
              </a:spcBef>
              <a:buNone/>
            </a:pPr>
            <a:r>
              <a:rPr lang="tr-TR" b="1" dirty="0" smtClean="0"/>
              <a:t>	</a:t>
            </a:r>
            <a:endParaRPr lang="en-US" b="1" dirty="0" smtClean="0"/>
          </a:p>
          <a:p>
            <a:pPr>
              <a:spcBef>
                <a:spcPts val="600"/>
              </a:spcBef>
              <a:buNone/>
            </a:pPr>
            <a:r>
              <a:rPr lang="en-US" sz="3200" b="1" dirty="0">
                <a:solidFill>
                  <a:srgbClr val="FF0000"/>
                </a:solidFill>
              </a:rPr>
              <a:t>	</a:t>
            </a:r>
            <a:r>
              <a:rPr lang="tr-TR" b="1" dirty="0" smtClean="0">
                <a:solidFill>
                  <a:srgbClr val="FF0000"/>
                </a:solidFill>
                <a:latin typeface="Garamond" panose="02020404030301010803" pitchFamily="18" charset="0"/>
              </a:rPr>
              <a:t>Uluslararası Düzeyde:</a:t>
            </a:r>
          </a:p>
          <a:p>
            <a:pPr>
              <a:spcBef>
                <a:spcPts val="600"/>
              </a:spcBef>
              <a:buNone/>
            </a:pPr>
            <a:r>
              <a:rPr lang="tr-TR" b="1" dirty="0" smtClean="0">
                <a:solidFill>
                  <a:schemeClr val="tx1"/>
                </a:solidFill>
                <a:latin typeface="Garamond" panose="02020404030301010803" pitchFamily="18" charset="0"/>
              </a:rPr>
              <a:t>	</a:t>
            </a:r>
            <a:r>
              <a:rPr lang="tr-TR" b="1" dirty="0" smtClean="0">
                <a:solidFill>
                  <a:srgbClr val="002060"/>
                </a:solidFill>
                <a:latin typeface="Garamond" panose="02020404030301010803" pitchFamily="18" charset="0"/>
              </a:rPr>
              <a:t>#</a:t>
            </a:r>
            <a:r>
              <a:rPr lang="tr-TR" b="1" dirty="0" err="1" smtClean="0">
                <a:solidFill>
                  <a:srgbClr val="002060"/>
                </a:solidFill>
                <a:latin typeface="Garamond" panose="02020404030301010803" pitchFamily="18" charset="0"/>
              </a:rPr>
              <a:t>Heforshe</a:t>
            </a:r>
            <a:r>
              <a:rPr lang="tr-TR" b="1" dirty="0" smtClean="0">
                <a:solidFill>
                  <a:srgbClr val="002060"/>
                </a:solidFill>
                <a:latin typeface="Garamond" panose="02020404030301010803" pitchFamily="18" charset="0"/>
              </a:rPr>
              <a:t> (#</a:t>
            </a:r>
            <a:r>
              <a:rPr lang="tr-TR" b="1" dirty="0" err="1" smtClean="0">
                <a:solidFill>
                  <a:srgbClr val="002060"/>
                </a:solidFill>
                <a:latin typeface="Garamond" panose="02020404030301010803" pitchFamily="18" charset="0"/>
              </a:rPr>
              <a:t>bendeğilsemkim</a:t>
            </a:r>
            <a:r>
              <a:rPr lang="tr-TR" b="1" dirty="0" smtClean="0">
                <a:solidFill>
                  <a:srgbClr val="002060"/>
                </a:solidFill>
                <a:latin typeface="Garamond" panose="02020404030301010803" pitchFamily="18" charset="0"/>
              </a:rPr>
              <a:t>) (TCE için Küresel Dayanışma </a:t>
            </a:r>
            <a:r>
              <a:rPr lang="tr-TR" b="1" dirty="0" err="1" smtClean="0">
                <a:solidFill>
                  <a:srgbClr val="002060"/>
                </a:solidFill>
                <a:latin typeface="Garamond" panose="02020404030301010803" pitchFamily="18" charset="0"/>
              </a:rPr>
              <a:t>Hereketi</a:t>
            </a:r>
            <a:r>
              <a:rPr lang="tr-TR" b="1" dirty="0" smtClean="0">
                <a:solidFill>
                  <a:srgbClr val="002060"/>
                </a:solidFill>
                <a:latin typeface="Garamond" panose="02020404030301010803" pitchFamily="18" charset="0"/>
              </a:rPr>
              <a:t>) - BM Kadın)</a:t>
            </a:r>
          </a:p>
          <a:p>
            <a:pPr>
              <a:spcBef>
                <a:spcPts val="600"/>
              </a:spcBef>
              <a:buNone/>
            </a:pPr>
            <a:r>
              <a:rPr lang="tr-TR" b="1" dirty="0" smtClean="0">
                <a:solidFill>
                  <a:srgbClr val="002060"/>
                </a:solidFill>
                <a:latin typeface="Garamond" panose="02020404030301010803" pitchFamily="18" charset="0"/>
              </a:rPr>
              <a:t>	Çocuk İşçiliğine Kırmızı Kart – ILO </a:t>
            </a:r>
          </a:p>
          <a:p>
            <a:pPr>
              <a:spcBef>
                <a:spcPts val="600"/>
              </a:spcBef>
              <a:buNone/>
            </a:pPr>
            <a:r>
              <a:rPr lang="tr-TR" b="1" dirty="0" smtClean="0">
                <a:solidFill>
                  <a:srgbClr val="FF0000"/>
                </a:solidFill>
                <a:latin typeface="Garamond" panose="02020404030301010803" pitchFamily="18" charset="0"/>
              </a:rPr>
              <a:t>	Ulusal Düzeyde : </a:t>
            </a:r>
          </a:p>
          <a:p>
            <a:pPr>
              <a:spcBef>
                <a:spcPts val="600"/>
              </a:spcBef>
              <a:buNone/>
            </a:pPr>
            <a:r>
              <a:rPr lang="tr-TR" b="1" dirty="0" smtClean="0">
                <a:solidFill>
                  <a:srgbClr val="FF0000"/>
                </a:solidFill>
                <a:latin typeface="Garamond" panose="02020404030301010803" pitchFamily="18" charset="0"/>
              </a:rPr>
              <a:t>	</a:t>
            </a:r>
            <a:r>
              <a:rPr lang="tr-TR" b="1" dirty="0" smtClean="0">
                <a:solidFill>
                  <a:srgbClr val="002060"/>
                </a:solidFill>
                <a:latin typeface="Garamond" panose="02020404030301010803" pitchFamily="18" charset="0"/>
              </a:rPr>
              <a:t>Özellikle Kız Çocuklarının </a:t>
            </a:r>
            <a:r>
              <a:rPr lang="tr-TR" b="1" dirty="0" err="1" smtClean="0">
                <a:solidFill>
                  <a:srgbClr val="002060"/>
                </a:solidFill>
                <a:latin typeface="Garamond" panose="02020404030301010803" pitchFamily="18" charset="0"/>
              </a:rPr>
              <a:t>Okullulaşma</a:t>
            </a:r>
            <a:r>
              <a:rPr lang="tr-TR" b="1" dirty="0" smtClean="0">
                <a:solidFill>
                  <a:srgbClr val="002060"/>
                </a:solidFill>
                <a:latin typeface="Garamond" panose="02020404030301010803" pitchFamily="18" charset="0"/>
              </a:rPr>
              <a:t> Oranının Artırılması – MEB Projesi </a:t>
            </a:r>
          </a:p>
          <a:p>
            <a:pPr>
              <a:spcBef>
                <a:spcPts val="600"/>
              </a:spcBef>
              <a:buNone/>
            </a:pPr>
            <a:r>
              <a:rPr lang="tr-TR" b="1" dirty="0" smtClean="0">
                <a:solidFill>
                  <a:srgbClr val="002060"/>
                </a:solidFill>
                <a:latin typeface="Garamond" panose="02020404030301010803" pitchFamily="18" charset="0"/>
              </a:rPr>
              <a:t>	Aile içi Şiddete Son – Hürriyet Gazetesi Kampanyası</a:t>
            </a:r>
            <a:r>
              <a:rPr lang="tr-TR" b="1" dirty="0" smtClean="0">
                <a:solidFill>
                  <a:srgbClr val="002060"/>
                </a:solidFill>
              </a:rPr>
              <a:t> </a:t>
            </a:r>
          </a:p>
          <a:p>
            <a:pPr>
              <a:buNone/>
            </a:pPr>
            <a:r>
              <a:rPr lang="tr-TR" b="1" dirty="0" smtClean="0">
                <a:solidFill>
                  <a:srgbClr val="FF0000"/>
                </a:solidFill>
              </a:rPr>
              <a:t>	</a:t>
            </a:r>
            <a:endParaRPr lang="tr-TR" dirty="0" smtClean="0"/>
          </a:p>
        </p:txBody>
      </p:sp>
      <p:pic>
        <p:nvPicPr>
          <p:cNvPr id="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6" name="Picture 8" descr="logo kelebek.png"/>
          <p:cNvPicPr>
            <a:picLocks noChangeAspect="1"/>
          </p:cNvPicPr>
          <p:nvPr/>
        </p:nvPicPr>
        <p:blipFill>
          <a:blip r:embed="rId4"/>
          <a:srcRect/>
          <a:stretch>
            <a:fillRect/>
          </a:stretch>
        </p:blipFill>
        <p:spPr bwMode="auto">
          <a:xfrm>
            <a:off x="650152" y="3374232"/>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4"/>
          <a:srcRect/>
          <a:stretch>
            <a:fillRect/>
          </a:stretch>
        </p:blipFill>
        <p:spPr bwMode="auto">
          <a:xfrm>
            <a:off x="650152" y="5773738"/>
            <a:ext cx="466725" cy="463550"/>
          </a:xfrm>
          <a:prstGeom prst="rect">
            <a:avLst/>
          </a:prstGeom>
          <a:noFill/>
          <a:ln w="12700">
            <a:noFill/>
            <a:miter lim="0"/>
            <a:headEnd/>
            <a:tailEnd/>
          </a:ln>
        </p:spPr>
      </p:pic>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10</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4885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ppt_w/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80702" y="3514726"/>
            <a:ext cx="11436337" cy="5710237"/>
          </a:xfrm>
        </p:spPr>
        <p:txBody>
          <a:bodyPr anchor="t"/>
          <a:lstStyle/>
          <a:p>
            <a:pPr>
              <a:spcBef>
                <a:spcPts val="600"/>
              </a:spcBef>
              <a:buNone/>
            </a:pPr>
            <a:r>
              <a:rPr lang="tr-TR" b="1" dirty="0" smtClean="0"/>
              <a:t>	</a:t>
            </a:r>
            <a:r>
              <a:rPr lang="tr-TR" sz="4000" b="1" dirty="0" smtClean="0">
                <a:solidFill>
                  <a:srgbClr val="FF0000"/>
                </a:solidFill>
                <a:latin typeface="Garamond" panose="02020404030301010803" pitchFamily="18" charset="0"/>
              </a:rPr>
              <a:t>Yerel Düzeyde:</a:t>
            </a:r>
          </a:p>
          <a:p>
            <a:pPr>
              <a:spcBef>
                <a:spcPts val="600"/>
              </a:spcBef>
              <a:buNone/>
            </a:pPr>
            <a:r>
              <a:rPr lang="tr-TR" sz="4000" b="1" dirty="0" smtClean="0">
                <a:solidFill>
                  <a:schemeClr val="tx1"/>
                </a:solidFill>
                <a:latin typeface="Garamond" panose="02020404030301010803" pitchFamily="18" charset="0"/>
              </a:rPr>
              <a:t>	</a:t>
            </a:r>
            <a:r>
              <a:rPr lang="tr-TR" sz="4000" b="1" dirty="0" smtClean="0">
                <a:solidFill>
                  <a:srgbClr val="002060"/>
                </a:solidFill>
                <a:latin typeface="Garamond" panose="02020404030301010803" pitchFamily="18" charset="0"/>
              </a:rPr>
              <a:t>İstanbul  -  Kadına Karşı Şiddet için Turuncuya bürünecek – İBB</a:t>
            </a:r>
          </a:p>
          <a:p>
            <a:pPr>
              <a:spcBef>
                <a:spcPts val="600"/>
              </a:spcBef>
              <a:buNone/>
            </a:pPr>
            <a:r>
              <a:rPr lang="tr-TR" sz="4000" b="1" dirty="0" smtClean="0">
                <a:solidFill>
                  <a:srgbClr val="002060"/>
                </a:solidFill>
                <a:latin typeface="Garamond" panose="02020404030301010803" pitchFamily="18" charset="0"/>
              </a:rPr>
              <a:t>	Ankara – Benim </a:t>
            </a:r>
            <a:r>
              <a:rPr lang="tr-TR" sz="4000" b="1" dirty="0" err="1" smtClean="0">
                <a:solidFill>
                  <a:srgbClr val="002060"/>
                </a:solidFill>
                <a:latin typeface="Garamond" panose="02020404030301010803" pitchFamily="18" charset="0"/>
              </a:rPr>
              <a:t>Madame</a:t>
            </a:r>
            <a:r>
              <a:rPr lang="tr-TR" sz="4000" b="1" dirty="0" smtClean="0">
                <a:solidFill>
                  <a:srgbClr val="002060"/>
                </a:solidFill>
                <a:latin typeface="Garamond" panose="02020404030301010803" pitchFamily="18" charset="0"/>
              </a:rPr>
              <a:t> </a:t>
            </a:r>
            <a:r>
              <a:rPr lang="tr-TR" sz="4000" b="1" dirty="0" err="1" smtClean="0">
                <a:solidFill>
                  <a:srgbClr val="002060"/>
                </a:solidFill>
                <a:latin typeface="Garamond" panose="02020404030301010803" pitchFamily="18" charset="0"/>
              </a:rPr>
              <a:t>Curie’m</a:t>
            </a:r>
            <a:r>
              <a:rPr lang="tr-TR" sz="4000" b="1" dirty="0" smtClean="0">
                <a:solidFill>
                  <a:srgbClr val="002060"/>
                </a:solidFill>
                <a:latin typeface="Garamond" panose="02020404030301010803" pitchFamily="18" charset="0"/>
              </a:rPr>
              <a:t> – MEB ve Uçan Süpürge</a:t>
            </a:r>
          </a:p>
          <a:p>
            <a:pPr>
              <a:spcBef>
                <a:spcPts val="600"/>
              </a:spcBef>
              <a:buNone/>
            </a:pPr>
            <a:r>
              <a:rPr lang="tr-TR" sz="4000" b="1" dirty="0" smtClean="0">
                <a:solidFill>
                  <a:srgbClr val="002060"/>
                </a:solidFill>
                <a:latin typeface="Garamond" panose="02020404030301010803" pitchFamily="18" charset="0"/>
              </a:rPr>
              <a:t>	Çankırı – Farkında mısın ? – İsmail Hakkı Karadayı İlkokulu</a:t>
            </a:r>
          </a:p>
          <a:p>
            <a:pPr>
              <a:spcBef>
                <a:spcPts val="600"/>
              </a:spcBef>
              <a:buNone/>
            </a:pPr>
            <a:r>
              <a:rPr lang="tr-TR" sz="4000" b="1" dirty="0" smtClean="0">
                <a:solidFill>
                  <a:srgbClr val="002060"/>
                </a:solidFill>
                <a:latin typeface="Garamond" panose="02020404030301010803" pitchFamily="18" charset="0"/>
              </a:rPr>
              <a:t>	Sorgun / Yozgat –Nitelikli  İnsanlar - Şehit Önder Muratoğlu İlkokulu</a:t>
            </a:r>
            <a:endParaRPr lang="tr-TR" sz="4000" b="1" dirty="0" smtClean="0">
              <a:solidFill>
                <a:srgbClr val="002060"/>
              </a:solidFill>
              <a:latin typeface="Garamond" panose="02020404030301010803" pitchFamily="18" charset="0"/>
            </a:endParaRPr>
          </a:p>
        </p:txBody>
      </p:sp>
      <p:pic>
        <p:nvPicPr>
          <p:cNvPr id="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6" name="Picture 8" descr="logo kelebek.png"/>
          <p:cNvPicPr>
            <a:picLocks noChangeAspect="1"/>
          </p:cNvPicPr>
          <p:nvPr/>
        </p:nvPicPr>
        <p:blipFill>
          <a:blip r:embed="rId4"/>
          <a:srcRect/>
          <a:stretch>
            <a:fillRect/>
          </a:stretch>
        </p:blipFill>
        <p:spPr bwMode="auto">
          <a:xfrm>
            <a:off x="439738" y="3682207"/>
            <a:ext cx="466725" cy="463550"/>
          </a:xfrm>
          <a:prstGeom prst="rect">
            <a:avLst/>
          </a:prstGeom>
          <a:noFill/>
          <a:ln w="12700">
            <a:noFill/>
            <a:miter lim="0"/>
            <a:headEnd/>
            <a:tailEnd/>
          </a:ln>
        </p:spPr>
      </p:pic>
      <p:sp>
        <p:nvSpPr>
          <p:cNvPr id="8" name="1 Başlık"/>
          <p:cNvSpPr>
            <a:spLocks noGrp="1"/>
          </p:cNvSpPr>
          <p:nvPr>
            <p:ph type="title"/>
          </p:nvPr>
        </p:nvSpPr>
        <p:spPr>
          <a:xfrm>
            <a:off x="679463" y="377825"/>
            <a:ext cx="11772874" cy="2871788"/>
          </a:xfrm>
        </p:spPr>
        <p:txBody>
          <a:bodyPr/>
          <a:lstStyle/>
          <a:p>
            <a:r>
              <a:rPr lang="tr-TR" sz="6000" b="1" dirty="0" smtClean="0">
                <a:solidFill>
                  <a:srgbClr val="FF0000"/>
                </a:solidFill>
                <a:latin typeface="Garamond" panose="02020404030301010803" pitchFamily="18" charset="0"/>
              </a:rPr>
              <a:t>FARKINDALIK </a:t>
            </a:r>
            <a:r>
              <a:rPr lang="en-US" sz="6000" b="1" dirty="0" smtClean="0">
                <a:solidFill>
                  <a:srgbClr val="FF0000"/>
                </a:solidFill>
                <a:latin typeface="Garamond" panose="02020404030301010803" pitchFamily="18" charset="0"/>
              </a:rPr>
              <a:t/>
            </a:r>
            <a:br>
              <a:rPr lang="en-US" sz="6000" b="1" dirty="0" smtClean="0">
                <a:solidFill>
                  <a:srgbClr val="FF0000"/>
                </a:solidFill>
                <a:latin typeface="Garamond" panose="02020404030301010803" pitchFamily="18" charset="0"/>
              </a:rPr>
            </a:br>
            <a:r>
              <a:rPr lang="tr-TR" sz="6000" b="1" dirty="0" smtClean="0">
                <a:solidFill>
                  <a:srgbClr val="FF0000"/>
                </a:solidFill>
                <a:latin typeface="Garamond" panose="02020404030301010803" pitchFamily="18" charset="0"/>
              </a:rPr>
              <a:t>YARATMA KAMPANYASI</a:t>
            </a:r>
            <a:r>
              <a:rPr lang="en-US" sz="6000" b="1" dirty="0" smtClean="0">
                <a:solidFill>
                  <a:srgbClr val="FF0000"/>
                </a:solidFill>
                <a:latin typeface="Garamond" panose="02020404030301010803" pitchFamily="18" charset="0"/>
              </a:rPr>
              <a:t> </a:t>
            </a:r>
            <a:r>
              <a:rPr lang="tr-TR" sz="6000" b="1" dirty="0" smtClean="0">
                <a:solidFill>
                  <a:srgbClr val="FF0000"/>
                </a:solidFill>
                <a:latin typeface="Garamond" panose="02020404030301010803" pitchFamily="18" charset="0"/>
              </a:rPr>
              <a:t/>
            </a:r>
            <a:br>
              <a:rPr lang="tr-TR" sz="6000" b="1" dirty="0" smtClean="0">
                <a:solidFill>
                  <a:srgbClr val="FF0000"/>
                </a:solidFill>
                <a:latin typeface="Garamond" panose="02020404030301010803" pitchFamily="18" charset="0"/>
              </a:rPr>
            </a:br>
            <a:r>
              <a:rPr lang="tr-TR" sz="6000" b="1" dirty="0" smtClean="0">
                <a:solidFill>
                  <a:srgbClr val="FF0000"/>
                </a:solidFill>
                <a:latin typeface="Garamond" panose="02020404030301010803" pitchFamily="18" charset="0"/>
              </a:rPr>
              <a:t>-</a:t>
            </a:r>
            <a:r>
              <a:rPr lang="en-US" sz="6000" b="1" dirty="0" smtClean="0">
                <a:solidFill>
                  <a:srgbClr val="FF0000"/>
                </a:solidFill>
                <a:latin typeface="Garamond" panose="02020404030301010803" pitchFamily="18" charset="0"/>
              </a:rPr>
              <a:t>ÖRNEKLER</a:t>
            </a:r>
            <a:r>
              <a:rPr lang="tr-TR" sz="6000" b="1" dirty="0" smtClean="0">
                <a:solidFill>
                  <a:srgbClr val="FF0000"/>
                </a:solidFill>
                <a:latin typeface="Garamond" panose="02020404030301010803" pitchFamily="18" charset="0"/>
              </a:rPr>
              <a:t>-</a:t>
            </a:r>
            <a:endParaRPr lang="tr-TR" sz="6000" b="1" dirty="0">
              <a:solidFill>
                <a:srgbClr val="FF0000"/>
              </a:solidFill>
              <a:latin typeface="Garamond" panose="02020404030301010803" pitchFamily="18" charset="0"/>
            </a:endParaRP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11</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10005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77953" y="1457325"/>
            <a:ext cx="11908573" cy="3321049"/>
          </a:xfrm>
        </p:spPr>
        <p:txBody>
          <a:bodyPr/>
          <a:lstStyle/>
          <a:p>
            <a:r>
              <a:rPr lang="tr-TR" sz="6000" b="1" dirty="0" smtClean="0">
                <a:solidFill>
                  <a:srgbClr val="FF0000"/>
                </a:solidFill>
                <a:latin typeface="Garamond" panose="02020404030301010803" pitchFamily="18" charset="0"/>
              </a:rPr>
              <a:t>PROJE ÖRNEĞİ</a:t>
            </a:r>
            <a:br>
              <a:rPr lang="tr-TR" sz="6000" b="1" dirty="0" smtClean="0">
                <a:solidFill>
                  <a:srgbClr val="FF0000"/>
                </a:solidFill>
                <a:latin typeface="Garamond" panose="02020404030301010803" pitchFamily="18" charset="0"/>
              </a:rPr>
            </a:br>
            <a:r>
              <a:rPr lang="tr-TR" sz="4800" b="1" dirty="0" smtClean="0">
                <a:solidFill>
                  <a:srgbClr val="002060"/>
                </a:solidFill>
                <a:latin typeface="Garamond" panose="02020404030301010803" pitchFamily="18" charset="0"/>
              </a:rPr>
              <a:t>EĞİTİMDE TOPLUMSAL CİNSİYET EŞİTLİĞİNİN GELİŞTİRİLMESİ PROJESİ (ETCEP)</a:t>
            </a:r>
            <a:br>
              <a:rPr lang="tr-TR" sz="4800" b="1" dirty="0" smtClean="0">
                <a:solidFill>
                  <a:srgbClr val="002060"/>
                </a:solidFill>
                <a:latin typeface="Garamond" panose="02020404030301010803" pitchFamily="18" charset="0"/>
              </a:rPr>
            </a:br>
            <a:r>
              <a:rPr lang="tr-TR" sz="4800" b="1" dirty="0" smtClean="0">
                <a:solidFill>
                  <a:srgbClr val="002060"/>
                </a:solidFill>
                <a:latin typeface="Garamond" panose="02020404030301010803" pitchFamily="18" charset="0"/>
              </a:rPr>
              <a:t>(2014-2016)</a:t>
            </a:r>
            <a:r>
              <a:rPr lang="tr-TR" sz="6000" b="1" dirty="0" smtClean="0">
                <a:solidFill>
                  <a:srgbClr val="FF0000"/>
                </a:solidFill>
                <a:latin typeface="Garamond" panose="02020404030301010803" pitchFamily="18" charset="0"/>
              </a:rPr>
              <a:t> </a:t>
            </a:r>
            <a:endParaRPr lang="tr-TR" sz="6000" b="1" dirty="0">
              <a:latin typeface="Garamond" panose="02020404030301010803" pitchFamily="18" charset="0"/>
            </a:endParaRPr>
          </a:p>
        </p:txBody>
      </p:sp>
      <p:sp>
        <p:nvSpPr>
          <p:cNvPr id="3" name="2 İçerik Yer Tutucusu"/>
          <p:cNvSpPr>
            <a:spLocks noGrp="1"/>
          </p:cNvSpPr>
          <p:nvPr>
            <p:ph idx="1"/>
          </p:nvPr>
        </p:nvSpPr>
        <p:spPr>
          <a:xfrm>
            <a:off x="1254608" y="5287168"/>
            <a:ext cx="10208632" cy="3429000"/>
          </a:xfrm>
        </p:spPr>
        <p:txBody>
          <a:bodyPr/>
          <a:lstStyle/>
          <a:p>
            <a:pPr marL="0" indent="0">
              <a:buNone/>
            </a:pPr>
            <a:r>
              <a:rPr lang="tr-TR" sz="4000" b="1" dirty="0" smtClean="0">
                <a:solidFill>
                  <a:srgbClr val="002060"/>
                </a:solidFill>
              </a:rPr>
              <a:t>ETCEP-Okul Temelli Toplumsal Cinsiyet Farkındalığı Kampanyası</a:t>
            </a:r>
          </a:p>
          <a:p>
            <a:pPr marL="0" indent="0">
              <a:buNone/>
            </a:pPr>
            <a:r>
              <a:rPr lang="tr-TR" sz="4000" b="1" dirty="0" smtClean="0">
                <a:solidFill>
                  <a:srgbClr val="002060"/>
                </a:solidFill>
              </a:rPr>
              <a:t>ETCEP-Okul </a:t>
            </a:r>
            <a:r>
              <a:rPr lang="tr-TR" sz="4000" b="1" dirty="0">
                <a:solidFill>
                  <a:srgbClr val="002060"/>
                </a:solidFill>
              </a:rPr>
              <a:t>Temelli Toplumsal Cinsiyet Farkındalığı Kampanya Kılavuzu</a:t>
            </a:r>
          </a:p>
        </p:txBody>
      </p:sp>
      <p:pic>
        <p:nvPicPr>
          <p:cNvPr id="5" name="Picture 8" descr="logo kelebek.png"/>
          <p:cNvPicPr>
            <a:picLocks noChangeAspect="1"/>
          </p:cNvPicPr>
          <p:nvPr/>
        </p:nvPicPr>
        <p:blipFill>
          <a:blip r:embed="rId2"/>
          <a:srcRect/>
          <a:stretch>
            <a:fillRect/>
          </a:stretch>
        </p:blipFill>
        <p:spPr bwMode="auto">
          <a:xfrm>
            <a:off x="472997" y="7391400"/>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2"/>
          <a:srcRect/>
          <a:stretch>
            <a:fillRect/>
          </a:stretch>
        </p:blipFill>
        <p:spPr bwMode="auto">
          <a:xfrm>
            <a:off x="472997" y="5603370"/>
            <a:ext cx="466725" cy="463550"/>
          </a:xfrm>
          <a:prstGeom prst="rect">
            <a:avLst/>
          </a:prstGeom>
          <a:noFill/>
          <a:ln w="12700">
            <a:noFill/>
            <a:miter lim="0"/>
            <a:headEnd/>
            <a:tailEnd/>
          </a:ln>
        </p:spPr>
      </p:pic>
      <p:pic>
        <p:nvPicPr>
          <p:cNvPr id="7"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12</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81927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ppt_x-#ppt_w/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939800" y="1199668"/>
            <a:ext cx="11099800" cy="2159000"/>
          </a:xfrm>
        </p:spPr>
        <p:txBody>
          <a:bodyPr/>
          <a:lstStyle/>
          <a:p>
            <a:r>
              <a:rPr lang="tr-TR" sz="6000" b="1" dirty="0" smtClean="0">
                <a:solidFill>
                  <a:srgbClr val="FF0000"/>
                </a:solidFill>
                <a:latin typeface="Garamond" panose="02020404030301010803" pitchFamily="18" charset="0"/>
              </a:rPr>
              <a:t>KAMPANYA PLANLAMA SÜRECİ</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1446791" y="3552973"/>
            <a:ext cx="11341100" cy="5181600"/>
          </a:xfrm>
        </p:spPr>
        <p:txBody>
          <a:bodyPr anchor="t"/>
          <a:lstStyle/>
          <a:p>
            <a:pPr>
              <a:buNone/>
            </a:pPr>
            <a:r>
              <a:rPr lang="tr-TR" dirty="0" smtClean="0">
                <a:solidFill>
                  <a:srgbClr val="002060"/>
                </a:solidFill>
              </a:rPr>
              <a:t> </a:t>
            </a:r>
            <a:r>
              <a:rPr lang="tr-TR" sz="4000" b="1" dirty="0" smtClean="0">
                <a:solidFill>
                  <a:srgbClr val="002060"/>
                </a:solidFill>
                <a:latin typeface="Garamond" panose="02020404030301010803" pitchFamily="18" charset="0"/>
              </a:rPr>
              <a:t>Planlamada </a:t>
            </a:r>
            <a:r>
              <a:rPr lang="tr-TR" sz="4000" b="1" u="sng" dirty="0" smtClean="0">
                <a:solidFill>
                  <a:srgbClr val="002060"/>
                </a:solidFill>
                <a:latin typeface="Garamond" panose="02020404030301010803" pitchFamily="18" charset="0"/>
              </a:rPr>
              <a:t>4 temel unsur </a:t>
            </a:r>
            <a:r>
              <a:rPr lang="tr-TR" sz="4000" b="1" dirty="0" smtClean="0">
                <a:solidFill>
                  <a:srgbClr val="002060"/>
                </a:solidFill>
                <a:latin typeface="Garamond" panose="02020404030301010803" pitchFamily="18" charset="0"/>
              </a:rPr>
              <a:t>dikkate </a:t>
            </a:r>
            <a:r>
              <a:rPr lang="tr-TR" sz="4000" b="1" dirty="0" smtClean="0">
                <a:solidFill>
                  <a:srgbClr val="002060"/>
                </a:solidFill>
                <a:latin typeface="Garamond" panose="02020404030301010803" pitchFamily="18" charset="0"/>
              </a:rPr>
              <a:t>alınır: </a:t>
            </a:r>
            <a:endParaRPr lang="tr-TR" sz="4000" b="1" dirty="0" smtClean="0">
              <a:solidFill>
                <a:srgbClr val="002060"/>
              </a:solidFill>
              <a:latin typeface="Garamond" panose="02020404030301010803" pitchFamily="18" charset="0"/>
            </a:endParaRPr>
          </a:p>
          <a:p>
            <a:pPr marL="444500" lvl="1" indent="0">
              <a:buNone/>
            </a:pPr>
            <a:r>
              <a:rPr lang="tr-TR" sz="4000" b="1" dirty="0" smtClean="0">
                <a:solidFill>
                  <a:srgbClr val="002060"/>
                </a:solidFill>
                <a:latin typeface="Garamond" panose="02020404030301010803" pitchFamily="18" charset="0"/>
              </a:rPr>
              <a:t>Mesaj </a:t>
            </a:r>
            <a:r>
              <a:rPr lang="tr-TR" sz="4000" dirty="0" smtClean="0">
                <a:solidFill>
                  <a:srgbClr val="002060"/>
                </a:solidFill>
                <a:latin typeface="Garamond" panose="02020404030301010803" pitchFamily="18" charset="0"/>
              </a:rPr>
              <a:t>(Message)</a:t>
            </a:r>
          </a:p>
          <a:p>
            <a:pPr marL="444500" lvl="1" indent="0">
              <a:buNone/>
            </a:pPr>
            <a:r>
              <a:rPr lang="tr-TR" sz="4000" b="1" dirty="0" smtClean="0">
                <a:solidFill>
                  <a:srgbClr val="002060"/>
                </a:solidFill>
                <a:latin typeface="Garamond" panose="02020404030301010803" pitchFamily="18" charset="0"/>
              </a:rPr>
              <a:t>Hedef Kitle </a:t>
            </a:r>
            <a:r>
              <a:rPr lang="tr-TR" sz="4000" dirty="0" smtClean="0">
                <a:solidFill>
                  <a:srgbClr val="002060"/>
                </a:solidFill>
                <a:latin typeface="Garamond" panose="02020404030301010803" pitchFamily="18" charset="0"/>
              </a:rPr>
              <a:t>(</a:t>
            </a:r>
            <a:r>
              <a:rPr lang="tr-TR" sz="4000" dirty="0" err="1" smtClean="0">
                <a:solidFill>
                  <a:srgbClr val="002060"/>
                </a:solidFill>
                <a:latin typeface="Garamond" panose="02020404030301010803" pitchFamily="18" charset="0"/>
              </a:rPr>
              <a:t>Audience</a:t>
            </a:r>
            <a:r>
              <a:rPr lang="tr-TR" sz="4000" dirty="0" smtClean="0">
                <a:solidFill>
                  <a:srgbClr val="002060"/>
                </a:solidFill>
                <a:latin typeface="Garamond" panose="02020404030301010803" pitchFamily="18" charset="0"/>
              </a:rPr>
              <a:t>)</a:t>
            </a:r>
          </a:p>
          <a:p>
            <a:pPr marL="444500" lvl="1" indent="0">
              <a:buNone/>
            </a:pPr>
            <a:r>
              <a:rPr lang="tr-TR" sz="4000" b="1" dirty="0" smtClean="0">
                <a:solidFill>
                  <a:srgbClr val="002060"/>
                </a:solidFill>
                <a:latin typeface="Garamond" panose="02020404030301010803" pitchFamily="18" charset="0"/>
              </a:rPr>
              <a:t>Strateji </a:t>
            </a:r>
            <a:r>
              <a:rPr lang="tr-TR" sz="4000" dirty="0" smtClean="0">
                <a:solidFill>
                  <a:srgbClr val="002060"/>
                </a:solidFill>
                <a:latin typeface="Garamond" panose="02020404030301010803" pitchFamily="18" charset="0"/>
              </a:rPr>
              <a:t>(</a:t>
            </a:r>
            <a:r>
              <a:rPr lang="tr-TR" sz="4000" dirty="0" err="1" smtClean="0">
                <a:solidFill>
                  <a:srgbClr val="002060"/>
                </a:solidFill>
                <a:latin typeface="Garamond" panose="02020404030301010803" pitchFamily="18" charset="0"/>
              </a:rPr>
              <a:t>Strategy</a:t>
            </a:r>
            <a:r>
              <a:rPr lang="tr-TR" sz="4000" dirty="0" smtClean="0">
                <a:solidFill>
                  <a:srgbClr val="002060"/>
                </a:solidFill>
                <a:latin typeface="Garamond" panose="02020404030301010803" pitchFamily="18" charset="0"/>
              </a:rPr>
              <a:t>)</a:t>
            </a:r>
          </a:p>
          <a:p>
            <a:pPr marL="444500" lvl="1" indent="0">
              <a:buNone/>
            </a:pPr>
            <a:r>
              <a:rPr lang="tr-TR" sz="4000" b="1" dirty="0" smtClean="0">
                <a:solidFill>
                  <a:srgbClr val="002060"/>
                </a:solidFill>
                <a:latin typeface="Garamond" panose="02020404030301010803" pitchFamily="18" charset="0"/>
              </a:rPr>
              <a:t>Zamanlama </a:t>
            </a:r>
            <a:r>
              <a:rPr lang="tr-TR" sz="4000" dirty="0" smtClean="0">
                <a:solidFill>
                  <a:srgbClr val="002060"/>
                </a:solidFill>
                <a:latin typeface="Garamond" panose="02020404030301010803" pitchFamily="18" charset="0"/>
              </a:rPr>
              <a:t>(</a:t>
            </a:r>
            <a:r>
              <a:rPr lang="tr-TR" sz="4000" dirty="0" err="1" smtClean="0">
                <a:solidFill>
                  <a:srgbClr val="002060"/>
                </a:solidFill>
                <a:latin typeface="Garamond" panose="02020404030301010803" pitchFamily="18" charset="0"/>
              </a:rPr>
              <a:t>Timing</a:t>
            </a:r>
            <a:r>
              <a:rPr lang="tr-TR" sz="4000" dirty="0" smtClean="0">
                <a:solidFill>
                  <a:srgbClr val="002060"/>
                </a:solidFill>
                <a:latin typeface="Garamond" panose="02020404030301010803" pitchFamily="18" charset="0"/>
              </a:rPr>
              <a:t>)</a:t>
            </a:r>
          </a:p>
          <a:p>
            <a:endParaRPr lang="tr-TR" dirty="0" smtClean="0"/>
          </a:p>
          <a:p>
            <a:endParaRPr lang="tr-TR" dirty="0"/>
          </a:p>
        </p:txBody>
      </p:sp>
      <p:pic>
        <p:nvPicPr>
          <p:cNvPr id="4" name="Picture 8" descr="logo kelebek.png"/>
          <p:cNvPicPr>
            <a:picLocks noChangeAspect="1"/>
          </p:cNvPicPr>
          <p:nvPr/>
        </p:nvPicPr>
        <p:blipFill>
          <a:blip r:embed="rId3"/>
          <a:srcRect/>
          <a:stretch>
            <a:fillRect/>
          </a:stretch>
        </p:blipFill>
        <p:spPr bwMode="auto">
          <a:xfrm>
            <a:off x="1213428" y="5900935"/>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3"/>
          <a:srcRect/>
          <a:stretch>
            <a:fillRect/>
          </a:stretch>
        </p:blipFill>
        <p:spPr bwMode="auto">
          <a:xfrm>
            <a:off x="1213428" y="4833790"/>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3"/>
          <a:srcRect/>
          <a:stretch>
            <a:fillRect/>
          </a:stretch>
        </p:blipFill>
        <p:spPr bwMode="auto">
          <a:xfrm>
            <a:off x="1210559" y="7102046"/>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3"/>
          <a:srcRect/>
          <a:stretch>
            <a:fillRect/>
          </a:stretch>
        </p:blipFill>
        <p:spPr bwMode="auto">
          <a:xfrm>
            <a:off x="1210559" y="8303157"/>
            <a:ext cx="466725" cy="463550"/>
          </a:xfrm>
          <a:prstGeom prst="rect">
            <a:avLst/>
          </a:prstGeom>
          <a:noFill/>
          <a:ln w="12700">
            <a:noFill/>
            <a:miter lim="0"/>
            <a:headEnd/>
            <a:tailEnd/>
          </a:ln>
        </p:spPr>
      </p:pic>
      <p:pic>
        <p:nvPicPr>
          <p:cNvPr id="8" name="Picture 4" descr="logo 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13</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İçerik Yer Tutucusu"/>
          <p:cNvGraphicFramePr>
            <a:graphicFrameLocks noGrp="1"/>
          </p:cNvGraphicFramePr>
          <p:nvPr>
            <p:ph idx="1"/>
            <p:extLst>
              <p:ext uri="{D42A27DB-BD31-4B8C-83A1-F6EECF244321}">
                <p14:modId xmlns:p14="http://schemas.microsoft.com/office/powerpoint/2010/main" val="3006860668"/>
              </p:ext>
            </p:extLst>
          </p:nvPr>
        </p:nvGraphicFramePr>
        <p:xfrm>
          <a:off x="1016000" y="2362200"/>
          <a:ext cx="10744200" cy="6700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logo 1.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7" name="1 Başlık"/>
          <p:cNvSpPr>
            <a:spLocks noGrp="1"/>
          </p:cNvSpPr>
          <p:nvPr>
            <p:ph type="title"/>
          </p:nvPr>
        </p:nvSpPr>
        <p:spPr>
          <a:xfrm>
            <a:off x="1798676" y="299555"/>
            <a:ext cx="9961524" cy="1610207"/>
          </a:xfrm>
        </p:spPr>
        <p:txBody>
          <a:bodyPr/>
          <a:lstStyle/>
          <a:p>
            <a:r>
              <a:rPr lang="tr-TR" sz="6000" b="1" dirty="0" smtClean="0">
                <a:solidFill>
                  <a:srgbClr val="FF0000"/>
                </a:solidFill>
                <a:latin typeface="Garamond" panose="02020404030301010803" pitchFamily="18" charset="0"/>
              </a:rPr>
              <a:t>KAMPANYA PLANLAMA SÜRECİ</a:t>
            </a:r>
            <a:endParaRPr lang="tr-TR" sz="6000" b="1" dirty="0">
              <a:solidFill>
                <a:srgbClr val="FF0000"/>
              </a:solidFill>
              <a:latin typeface="Garamond" panose="02020404030301010803" pitchFamily="18" charset="0"/>
            </a:endParaRPr>
          </a:p>
        </p:txBody>
      </p:sp>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14</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6000" b="1" dirty="0" smtClean="0">
                <a:solidFill>
                  <a:srgbClr val="FF0000"/>
                </a:solidFill>
                <a:latin typeface="Garamond" panose="02020404030301010803" pitchFamily="18" charset="0"/>
              </a:rPr>
              <a:t>PLANLAMA SÜRECİ – </a:t>
            </a:r>
            <a:r>
              <a:rPr lang="en-US" sz="6000" b="1" dirty="0" smtClean="0">
                <a:solidFill>
                  <a:srgbClr val="FF0000"/>
                </a:solidFill>
                <a:latin typeface="Garamond" panose="02020404030301010803" pitchFamily="18" charset="0"/>
              </a:rPr>
              <a:t>ANALIZ: </a:t>
            </a:r>
            <a:r>
              <a:rPr lang="tr-TR" sz="6000" b="1" dirty="0" smtClean="0">
                <a:solidFill>
                  <a:srgbClr val="FF0000"/>
                </a:solidFill>
                <a:latin typeface="Garamond" panose="02020404030301010803" pitchFamily="18" charset="0"/>
              </a:rPr>
              <a:t>TEMEL SORULAR I</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p:txBody>
          <a:bodyPr anchor="t"/>
          <a:lstStyle/>
          <a:p>
            <a:pPr marL="0" indent="0">
              <a:buNone/>
            </a:pPr>
            <a:r>
              <a:rPr lang="tr-TR" b="1" dirty="0" smtClean="0">
                <a:solidFill>
                  <a:srgbClr val="002060"/>
                </a:solidFill>
                <a:latin typeface="Garamond" panose="02020404030301010803" pitchFamily="18" charset="0"/>
              </a:rPr>
              <a:t>1. Kampanya temel </a:t>
            </a:r>
            <a:r>
              <a:rPr lang="tr-TR" b="1" dirty="0" smtClean="0">
                <a:solidFill>
                  <a:srgbClr val="FF0000"/>
                </a:solidFill>
                <a:latin typeface="Garamond" panose="02020404030301010803" pitchFamily="18" charset="0"/>
              </a:rPr>
              <a:t>mesajı/mesajları </a:t>
            </a:r>
            <a:r>
              <a:rPr lang="tr-TR" b="1" dirty="0" smtClean="0">
                <a:solidFill>
                  <a:srgbClr val="002060"/>
                </a:solidFill>
                <a:latin typeface="Garamond" panose="02020404030301010803" pitchFamily="18" charset="0"/>
              </a:rPr>
              <a:t>nelerdir?</a:t>
            </a:r>
            <a:r>
              <a:rPr lang="tr-TR" b="1" dirty="0" smtClean="0">
                <a:latin typeface="Garamond" panose="02020404030301010803" pitchFamily="18" charset="0"/>
              </a:rPr>
              <a:t> </a:t>
            </a:r>
          </a:p>
          <a:p>
            <a:pPr marL="0" indent="0">
              <a:buNone/>
            </a:pPr>
            <a:r>
              <a:rPr lang="tr-TR" b="1" dirty="0" smtClean="0">
                <a:solidFill>
                  <a:srgbClr val="002060"/>
                </a:solidFill>
                <a:latin typeface="Garamond" panose="02020404030301010803" pitchFamily="18" charset="0"/>
              </a:rPr>
              <a:t>2. Kampanyanın</a:t>
            </a:r>
            <a:r>
              <a:rPr lang="tr-TR" b="1" dirty="0" smtClean="0">
                <a:latin typeface="Garamond" panose="02020404030301010803" pitchFamily="18" charset="0"/>
              </a:rPr>
              <a:t> </a:t>
            </a:r>
            <a:r>
              <a:rPr lang="tr-TR" b="1" dirty="0" smtClean="0">
                <a:solidFill>
                  <a:srgbClr val="FF0000"/>
                </a:solidFill>
                <a:latin typeface="Garamond" panose="02020404030301010803" pitchFamily="18" charset="0"/>
              </a:rPr>
              <a:t>amaç ve hedefleri </a:t>
            </a:r>
            <a:r>
              <a:rPr lang="tr-TR" b="1" dirty="0" smtClean="0">
                <a:solidFill>
                  <a:srgbClr val="002060"/>
                </a:solidFill>
                <a:latin typeface="Garamond" panose="02020404030301010803" pitchFamily="18" charset="0"/>
              </a:rPr>
              <a:t>nelerdir? </a:t>
            </a:r>
          </a:p>
          <a:p>
            <a:pPr marL="0" indent="0">
              <a:buNone/>
            </a:pPr>
            <a:r>
              <a:rPr lang="tr-TR" b="1" dirty="0" smtClean="0">
                <a:solidFill>
                  <a:srgbClr val="002060"/>
                </a:solidFill>
                <a:latin typeface="Garamond" panose="02020404030301010803" pitchFamily="18" charset="0"/>
              </a:rPr>
              <a:t>3. Kampanya tamamlandığında başarılı olması için </a:t>
            </a:r>
            <a:r>
              <a:rPr lang="tr-TR" b="1" dirty="0" smtClean="0">
                <a:solidFill>
                  <a:srgbClr val="FF0000"/>
                </a:solidFill>
                <a:latin typeface="Garamond" panose="02020404030301010803" pitchFamily="18" charset="0"/>
              </a:rPr>
              <a:t>neler başarılmalıdır</a:t>
            </a:r>
            <a:r>
              <a:rPr lang="tr-TR" b="1" dirty="0" smtClean="0">
                <a:latin typeface="Garamond" panose="02020404030301010803" pitchFamily="18" charset="0"/>
              </a:rPr>
              <a:t>?</a:t>
            </a:r>
          </a:p>
          <a:p>
            <a:pPr marL="0" indent="0">
              <a:buNone/>
            </a:pPr>
            <a:r>
              <a:rPr lang="tr-TR" b="1" dirty="0" smtClean="0">
                <a:solidFill>
                  <a:srgbClr val="002060"/>
                </a:solidFill>
                <a:latin typeface="Garamond" panose="02020404030301010803" pitchFamily="18" charset="0"/>
              </a:rPr>
              <a:t>4. Kampanyayı yürütebilmek için herhangi bir </a:t>
            </a:r>
            <a:r>
              <a:rPr lang="tr-TR" b="1" dirty="0" smtClean="0">
                <a:solidFill>
                  <a:srgbClr val="FF0000"/>
                </a:solidFill>
                <a:latin typeface="Garamond" panose="02020404030301010803" pitchFamily="18" charset="0"/>
              </a:rPr>
              <a:t>yetkili onayı </a:t>
            </a:r>
            <a:r>
              <a:rPr lang="tr-TR" b="1" dirty="0" smtClean="0">
                <a:solidFill>
                  <a:srgbClr val="002060"/>
                </a:solidFill>
                <a:latin typeface="Garamond" panose="02020404030301010803" pitchFamily="18" charset="0"/>
              </a:rPr>
              <a:t>gerekmekte  midir? (Valilik, İl Milli Eğitim, Okul Müdürlüğü?) </a:t>
            </a:r>
          </a:p>
          <a:p>
            <a:pPr marL="0" indent="0">
              <a:buNone/>
            </a:pPr>
            <a:r>
              <a:rPr lang="tr-TR" b="1" dirty="0" smtClean="0">
                <a:solidFill>
                  <a:srgbClr val="002060"/>
                </a:solidFill>
                <a:latin typeface="Garamond" panose="02020404030301010803" pitchFamily="18" charset="0"/>
              </a:rPr>
              <a:t>5. </a:t>
            </a:r>
            <a:r>
              <a:rPr lang="tr-TR" b="1" dirty="0" smtClean="0">
                <a:solidFill>
                  <a:srgbClr val="FF0000"/>
                </a:solidFill>
                <a:latin typeface="Garamond" panose="02020404030301010803" pitchFamily="18" charset="0"/>
              </a:rPr>
              <a:t>Hedef kitle </a:t>
            </a:r>
            <a:r>
              <a:rPr lang="tr-TR" b="1" dirty="0" smtClean="0">
                <a:solidFill>
                  <a:srgbClr val="002060"/>
                </a:solidFill>
                <a:latin typeface="Garamond" panose="02020404030301010803" pitchFamily="18" charset="0"/>
              </a:rPr>
              <a:t>kimlerden oluşacaktır? </a:t>
            </a:r>
            <a:endParaRPr lang="tr-TR" b="1" dirty="0">
              <a:solidFill>
                <a:srgbClr val="002060"/>
              </a:solidFill>
              <a:latin typeface="Garamond" panose="02020404030301010803" pitchFamily="18" charset="0"/>
            </a:endParaRPr>
          </a:p>
        </p:txBody>
      </p:sp>
      <p:pic>
        <p:nvPicPr>
          <p:cNvPr id="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6"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15</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168400" y="2583056"/>
            <a:ext cx="10883900" cy="6286500"/>
          </a:xfrm>
        </p:spPr>
        <p:txBody>
          <a:bodyPr anchor="t"/>
          <a:lstStyle/>
          <a:p>
            <a:pPr marL="0" indent="0">
              <a:buNone/>
            </a:pPr>
            <a:r>
              <a:rPr lang="tr-TR" b="1" dirty="0" smtClean="0">
                <a:solidFill>
                  <a:srgbClr val="002060"/>
                </a:solidFill>
                <a:latin typeface="Garamond" panose="02020404030301010803" pitchFamily="18" charset="0"/>
              </a:rPr>
              <a:t>6. Kampanya sonunda </a:t>
            </a:r>
            <a:r>
              <a:rPr lang="tr-TR" b="1" dirty="0" smtClean="0">
                <a:solidFill>
                  <a:srgbClr val="FF0000"/>
                </a:solidFill>
                <a:latin typeface="Garamond" panose="02020404030301010803" pitchFamily="18" charset="0"/>
              </a:rPr>
              <a:t>kaç kişiye </a:t>
            </a:r>
            <a:r>
              <a:rPr lang="tr-TR" b="1" dirty="0" smtClean="0">
                <a:solidFill>
                  <a:srgbClr val="002060"/>
                </a:solidFill>
                <a:latin typeface="Garamond" panose="02020404030301010803" pitchFamily="18" charset="0"/>
              </a:rPr>
              <a:t>ulaşılması hedeflenmektedir</a:t>
            </a:r>
            <a:r>
              <a:rPr lang="en-US" b="1" dirty="0" smtClean="0">
                <a:solidFill>
                  <a:srgbClr val="002060"/>
                </a:solidFill>
                <a:latin typeface="Garamond" panose="02020404030301010803" pitchFamily="18" charset="0"/>
              </a:rPr>
              <a:t>?</a:t>
            </a:r>
          </a:p>
          <a:p>
            <a:pPr marL="0" indent="0">
              <a:buNone/>
            </a:pPr>
            <a:r>
              <a:rPr lang="tr-TR" b="1" dirty="0" smtClean="0">
                <a:solidFill>
                  <a:srgbClr val="002060"/>
                </a:solidFill>
                <a:latin typeface="Garamond" panose="02020404030301010803" pitchFamily="18" charset="0"/>
              </a:rPr>
              <a:t>7. Hedeflenen kitleye ulaşmak için </a:t>
            </a:r>
            <a:r>
              <a:rPr lang="tr-TR" b="1" dirty="0" smtClean="0">
                <a:solidFill>
                  <a:srgbClr val="FF0000"/>
                </a:solidFill>
                <a:latin typeface="Garamond" panose="02020404030301010803" pitchFamily="18" charset="0"/>
              </a:rPr>
              <a:t>hangi strateji </a:t>
            </a:r>
            <a:r>
              <a:rPr lang="tr-TR" b="1" dirty="0" smtClean="0">
                <a:solidFill>
                  <a:srgbClr val="002060"/>
                </a:solidFill>
                <a:latin typeface="Garamond" panose="02020404030301010803" pitchFamily="18" charset="0"/>
              </a:rPr>
              <a:t>kullanılacaktır? </a:t>
            </a:r>
          </a:p>
          <a:p>
            <a:pPr marL="0" indent="0">
              <a:buNone/>
            </a:pPr>
            <a:r>
              <a:rPr lang="tr-TR" b="1" dirty="0" smtClean="0">
                <a:solidFill>
                  <a:srgbClr val="002060"/>
                </a:solidFill>
                <a:latin typeface="Garamond" panose="02020404030301010803" pitchFamily="18" charset="0"/>
              </a:rPr>
              <a:t>8. Hedef kitleye </a:t>
            </a:r>
            <a:r>
              <a:rPr lang="tr-TR" b="1" dirty="0" smtClean="0">
                <a:solidFill>
                  <a:srgbClr val="FF0000"/>
                </a:solidFill>
                <a:latin typeface="Garamond" panose="02020404030301010803" pitchFamily="18" charset="0"/>
              </a:rPr>
              <a:t>ne kadar bilgi </a:t>
            </a:r>
            <a:r>
              <a:rPr lang="tr-TR" b="1" dirty="0" smtClean="0">
                <a:solidFill>
                  <a:srgbClr val="002060"/>
                </a:solidFill>
                <a:latin typeface="Garamond" panose="02020404030301010803" pitchFamily="18" charset="0"/>
              </a:rPr>
              <a:t>sağlanacaktır? (Amacımız hedef kitleyi bilgilendirmek ve eğitmektir, farklı farklı sayı ve durumlarla boğmamaktır) </a:t>
            </a:r>
          </a:p>
          <a:p>
            <a:pPr marL="0" indent="0">
              <a:buNone/>
            </a:pPr>
            <a:r>
              <a:rPr lang="tr-TR" b="1" dirty="0" smtClean="0">
                <a:solidFill>
                  <a:srgbClr val="002060"/>
                </a:solidFill>
                <a:latin typeface="Garamond" panose="02020404030301010803" pitchFamily="18" charset="0"/>
              </a:rPr>
              <a:t>9. Başarı sağlamak için </a:t>
            </a:r>
            <a:r>
              <a:rPr lang="tr-TR" b="1" dirty="0" smtClean="0">
                <a:solidFill>
                  <a:srgbClr val="FF0000"/>
                </a:solidFill>
                <a:latin typeface="Garamond" panose="02020404030301010803" pitchFamily="18" charset="0"/>
              </a:rPr>
              <a:t>ne düzeyde </a:t>
            </a:r>
            <a:r>
              <a:rPr lang="tr-TR" b="1" dirty="0" smtClean="0">
                <a:solidFill>
                  <a:srgbClr val="002060"/>
                </a:solidFill>
                <a:latin typeface="Garamond" panose="02020404030301010803" pitchFamily="18" charset="0"/>
              </a:rPr>
              <a:t>halk katılımına ihtiyaç vardır?</a:t>
            </a:r>
          </a:p>
        </p:txBody>
      </p:sp>
      <p:pic>
        <p:nvPicPr>
          <p:cNvPr id="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7" name="1 Başlık"/>
          <p:cNvSpPr>
            <a:spLocks noGrp="1"/>
          </p:cNvSpPr>
          <p:nvPr>
            <p:ph type="title"/>
          </p:nvPr>
        </p:nvSpPr>
        <p:spPr>
          <a:xfrm>
            <a:off x="952500" y="444500"/>
            <a:ext cx="11099800" cy="2159000"/>
          </a:xfrm>
        </p:spPr>
        <p:txBody>
          <a:bodyPr/>
          <a:lstStyle/>
          <a:p>
            <a:r>
              <a:rPr lang="tr-TR" sz="6000" b="1" dirty="0" smtClean="0">
                <a:solidFill>
                  <a:srgbClr val="FF0000"/>
                </a:solidFill>
                <a:latin typeface="Garamond" panose="02020404030301010803" pitchFamily="18" charset="0"/>
              </a:rPr>
              <a:t>PLANLAMA SÜRECİ – </a:t>
            </a:r>
            <a:r>
              <a:rPr lang="en-US" sz="6000" b="1" dirty="0" smtClean="0">
                <a:solidFill>
                  <a:srgbClr val="FF0000"/>
                </a:solidFill>
                <a:latin typeface="Garamond" panose="02020404030301010803" pitchFamily="18" charset="0"/>
              </a:rPr>
              <a:t>ANALIZ: </a:t>
            </a:r>
            <a:r>
              <a:rPr lang="tr-TR" sz="6000" b="1" dirty="0" smtClean="0">
                <a:solidFill>
                  <a:srgbClr val="FF0000"/>
                </a:solidFill>
                <a:latin typeface="Garamond" panose="02020404030301010803" pitchFamily="18" charset="0"/>
              </a:rPr>
              <a:t>TEMEL SORULAR II</a:t>
            </a:r>
            <a:endParaRPr lang="tr-TR" sz="6000" b="1" dirty="0">
              <a:solidFill>
                <a:srgbClr val="FF0000"/>
              </a:solidFill>
              <a:latin typeface="Garamond" panose="02020404030301010803" pitchFamily="18" charset="0"/>
            </a:endParaRPr>
          </a:p>
        </p:txBody>
      </p:sp>
      <p:sp>
        <p:nvSpPr>
          <p:cNvPr id="6"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16</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49970" y="3276600"/>
            <a:ext cx="11443629" cy="3962400"/>
          </a:xfrm>
        </p:spPr>
        <p:txBody>
          <a:bodyPr anchor="t"/>
          <a:lstStyle/>
          <a:p>
            <a:pPr marL="0" indent="0">
              <a:buNone/>
            </a:pPr>
            <a:r>
              <a:rPr lang="tr-TR" sz="4000" b="1" dirty="0" smtClean="0">
                <a:solidFill>
                  <a:srgbClr val="002060"/>
                </a:solidFill>
                <a:latin typeface="Garamond" panose="02020404030301010803" pitchFamily="18" charset="0"/>
              </a:rPr>
              <a:t>10. </a:t>
            </a:r>
            <a:r>
              <a:rPr lang="tr-TR" sz="4000" b="1" dirty="0" smtClean="0">
                <a:solidFill>
                  <a:srgbClr val="FF0000"/>
                </a:solidFill>
                <a:latin typeface="Garamond" panose="02020404030301010803" pitchFamily="18" charset="0"/>
              </a:rPr>
              <a:t>Zamanlama </a:t>
            </a:r>
            <a:r>
              <a:rPr lang="tr-TR" sz="4000" b="1" dirty="0" smtClean="0">
                <a:solidFill>
                  <a:srgbClr val="002060"/>
                </a:solidFill>
                <a:latin typeface="Garamond" panose="02020404030301010803" pitchFamily="18" charset="0"/>
              </a:rPr>
              <a:t>– kampanya ne zaman başlayacak ve bitecektir?</a:t>
            </a:r>
          </a:p>
          <a:p>
            <a:pPr marL="0" indent="0">
              <a:buNone/>
            </a:pPr>
            <a:r>
              <a:rPr lang="tr-TR" sz="4000" b="1" dirty="0" smtClean="0">
                <a:solidFill>
                  <a:srgbClr val="002060"/>
                </a:solidFill>
                <a:latin typeface="Garamond" panose="02020404030301010803" pitchFamily="18" charset="0"/>
              </a:rPr>
              <a:t>11. </a:t>
            </a:r>
            <a:r>
              <a:rPr lang="tr-TR" sz="4000" b="1" dirty="0" smtClean="0">
                <a:solidFill>
                  <a:srgbClr val="FF0000"/>
                </a:solidFill>
                <a:latin typeface="Garamond" panose="02020404030301010803" pitchFamily="18" charset="0"/>
              </a:rPr>
              <a:t>Paydaşların katılımı </a:t>
            </a:r>
            <a:r>
              <a:rPr lang="tr-TR" sz="4000" b="1" dirty="0" smtClean="0">
                <a:solidFill>
                  <a:srgbClr val="002060"/>
                </a:solidFill>
                <a:latin typeface="Garamond" panose="02020404030301010803" pitchFamily="18" charset="0"/>
              </a:rPr>
              <a:t>ne düzeyde sağlanacaktır?</a:t>
            </a:r>
            <a:endParaRPr lang="en-US" sz="4000" b="1" dirty="0" smtClean="0">
              <a:solidFill>
                <a:srgbClr val="002060"/>
              </a:solidFill>
              <a:latin typeface="Garamond" panose="02020404030301010803" pitchFamily="18" charset="0"/>
            </a:endParaRPr>
          </a:p>
          <a:p>
            <a:pPr marL="0" indent="0">
              <a:buNone/>
            </a:pPr>
            <a:r>
              <a:rPr lang="tr-TR" sz="4000" b="1" dirty="0" smtClean="0">
                <a:solidFill>
                  <a:srgbClr val="002060"/>
                </a:solidFill>
                <a:latin typeface="Garamond" panose="02020404030301010803" pitchFamily="18" charset="0"/>
              </a:rPr>
              <a:t>12. Kampanya nasıl </a:t>
            </a:r>
            <a:r>
              <a:rPr lang="tr-TR" sz="4000" b="1" dirty="0" smtClean="0">
                <a:solidFill>
                  <a:srgbClr val="FF0000"/>
                </a:solidFill>
                <a:latin typeface="Garamond" panose="02020404030301010803" pitchFamily="18" charset="0"/>
              </a:rPr>
              <a:t>izlenecek</a:t>
            </a:r>
            <a:r>
              <a:rPr lang="tr-TR" sz="4000" b="1" dirty="0" smtClean="0">
                <a:solidFill>
                  <a:srgbClr val="C00000"/>
                </a:solidFill>
                <a:latin typeface="Garamond" panose="02020404030301010803" pitchFamily="18" charset="0"/>
              </a:rPr>
              <a:t> </a:t>
            </a:r>
            <a:r>
              <a:rPr lang="tr-TR" sz="4000" b="1" dirty="0" smtClean="0">
                <a:solidFill>
                  <a:srgbClr val="002060"/>
                </a:solidFill>
                <a:latin typeface="Garamond" panose="02020404030301010803" pitchFamily="18" charset="0"/>
              </a:rPr>
              <a:t>ve</a:t>
            </a:r>
            <a:r>
              <a:rPr lang="tr-TR" sz="4000" b="1" dirty="0" smtClean="0">
                <a:solidFill>
                  <a:srgbClr val="C00000"/>
                </a:solidFill>
                <a:latin typeface="Garamond" panose="02020404030301010803" pitchFamily="18" charset="0"/>
              </a:rPr>
              <a:t> </a:t>
            </a:r>
            <a:r>
              <a:rPr lang="tr-TR" sz="4000" b="1" dirty="0" smtClean="0">
                <a:solidFill>
                  <a:srgbClr val="FF0000"/>
                </a:solidFill>
                <a:latin typeface="Garamond" panose="02020404030301010803" pitchFamily="18" charset="0"/>
              </a:rPr>
              <a:t>değerlendirilecektir</a:t>
            </a:r>
            <a:r>
              <a:rPr lang="tr-TR" sz="4000" b="1" dirty="0" smtClean="0">
                <a:solidFill>
                  <a:srgbClr val="002060"/>
                </a:solidFill>
                <a:latin typeface="Garamond" panose="02020404030301010803" pitchFamily="18" charset="0"/>
              </a:rPr>
              <a:t>?</a:t>
            </a:r>
            <a:endParaRPr lang="tr-TR" sz="4000" b="1" dirty="0">
              <a:latin typeface="Garamond" panose="02020404030301010803" pitchFamily="18" charset="0"/>
            </a:endParaRPr>
          </a:p>
        </p:txBody>
      </p:sp>
      <p:pic>
        <p:nvPicPr>
          <p:cNvPr id="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7" name="1 Başlık"/>
          <p:cNvSpPr>
            <a:spLocks noGrp="1"/>
          </p:cNvSpPr>
          <p:nvPr>
            <p:ph type="title"/>
          </p:nvPr>
        </p:nvSpPr>
        <p:spPr>
          <a:xfrm>
            <a:off x="952500" y="444500"/>
            <a:ext cx="11099800" cy="2159000"/>
          </a:xfrm>
        </p:spPr>
        <p:txBody>
          <a:bodyPr/>
          <a:lstStyle/>
          <a:p>
            <a:r>
              <a:rPr lang="tr-TR" sz="6000" b="1" dirty="0" smtClean="0">
                <a:solidFill>
                  <a:srgbClr val="FF0000"/>
                </a:solidFill>
                <a:latin typeface="Garamond" panose="02020404030301010803" pitchFamily="18" charset="0"/>
              </a:rPr>
              <a:t>PLANLAMA SÜRECİ – </a:t>
            </a:r>
            <a:r>
              <a:rPr lang="en-US" sz="6000" b="1" dirty="0" smtClean="0">
                <a:solidFill>
                  <a:srgbClr val="FF0000"/>
                </a:solidFill>
                <a:latin typeface="Garamond" panose="02020404030301010803" pitchFamily="18" charset="0"/>
              </a:rPr>
              <a:t>ANALIZ: </a:t>
            </a:r>
            <a:r>
              <a:rPr lang="tr-TR" sz="6000" b="1" dirty="0" smtClean="0">
                <a:solidFill>
                  <a:srgbClr val="FF0000"/>
                </a:solidFill>
                <a:latin typeface="Garamond" panose="02020404030301010803" pitchFamily="18" charset="0"/>
              </a:rPr>
              <a:t>TEMEL SORULAR III</a:t>
            </a:r>
            <a:endParaRPr lang="tr-TR" sz="6000" b="1" dirty="0">
              <a:solidFill>
                <a:srgbClr val="FF0000"/>
              </a:solidFill>
              <a:latin typeface="Garamond" panose="02020404030301010803" pitchFamily="18" charset="0"/>
            </a:endParaRPr>
          </a:p>
        </p:txBody>
      </p:sp>
      <p:sp>
        <p:nvSpPr>
          <p:cNvPr id="6"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17</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320800" y="3123820"/>
            <a:ext cx="4711700" cy="4038600"/>
          </a:xfrm>
        </p:spPr>
        <p:txBody>
          <a:bodyPr anchor="t"/>
          <a:lstStyle/>
          <a:p>
            <a:pPr>
              <a:buNone/>
            </a:pPr>
            <a:r>
              <a:rPr lang="tr-TR" dirty="0" smtClean="0"/>
              <a:t> </a:t>
            </a:r>
            <a:r>
              <a:rPr lang="tr-TR" sz="4000" b="1" dirty="0" smtClean="0">
                <a:solidFill>
                  <a:srgbClr val="FF0000"/>
                </a:solidFill>
                <a:latin typeface="Garamond" panose="02020404030301010803" pitchFamily="18" charset="0"/>
              </a:rPr>
              <a:t>5N 1K Planlaması</a:t>
            </a:r>
          </a:p>
          <a:p>
            <a:pPr marL="444500" lvl="1" indent="0">
              <a:buNone/>
            </a:pPr>
            <a:r>
              <a:rPr lang="tr-TR" sz="4000" b="1" dirty="0" smtClean="0">
                <a:solidFill>
                  <a:schemeClr val="accent5">
                    <a:lumMod val="50000"/>
                  </a:schemeClr>
                </a:solidFill>
                <a:latin typeface="Garamond" panose="02020404030301010803" pitchFamily="18" charset="0"/>
              </a:rPr>
              <a:t>NEDEN? 				</a:t>
            </a:r>
          </a:p>
          <a:p>
            <a:pPr marL="444500" lvl="1" indent="0">
              <a:buNone/>
            </a:pPr>
            <a:r>
              <a:rPr lang="tr-TR" sz="4000" b="1" dirty="0" smtClean="0">
                <a:solidFill>
                  <a:schemeClr val="accent5">
                    <a:lumMod val="50000"/>
                  </a:schemeClr>
                </a:solidFill>
                <a:latin typeface="Garamond" panose="02020404030301010803" pitchFamily="18" charset="0"/>
              </a:rPr>
              <a:t>KİM? </a:t>
            </a:r>
          </a:p>
          <a:p>
            <a:pPr marL="444500" lvl="1" indent="0">
              <a:buNone/>
            </a:pPr>
            <a:r>
              <a:rPr lang="tr-TR" sz="4000" b="1" dirty="0" smtClean="0">
                <a:solidFill>
                  <a:schemeClr val="accent5">
                    <a:lumMod val="50000"/>
                  </a:schemeClr>
                </a:solidFill>
                <a:latin typeface="Garamond" panose="02020404030301010803" pitchFamily="18" charset="0"/>
              </a:rPr>
              <a:t>NE ?</a:t>
            </a:r>
            <a:br>
              <a:rPr lang="tr-TR" sz="4000" b="1" dirty="0" smtClean="0">
                <a:solidFill>
                  <a:schemeClr val="accent5">
                    <a:lumMod val="50000"/>
                  </a:schemeClr>
                </a:solidFill>
                <a:latin typeface="Garamond" panose="02020404030301010803" pitchFamily="18" charset="0"/>
              </a:rPr>
            </a:br>
            <a:endParaRPr lang="tr-TR" sz="4000" b="1" dirty="0" smtClean="0">
              <a:solidFill>
                <a:schemeClr val="accent5">
                  <a:lumMod val="50000"/>
                </a:schemeClr>
              </a:solidFill>
              <a:latin typeface="Garamond" panose="02020404030301010803" pitchFamily="18" charset="0"/>
            </a:endParaRPr>
          </a:p>
        </p:txBody>
      </p:sp>
      <p:sp>
        <p:nvSpPr>
          <p:cNvPr id="4" name="2 İçerik Yer Tutucusu"/>
          <p:cNvSpPr txBox="1">
            <a:spLocks/>
          </p:cNvSpPr>
          <p:nvPr/>
        </p:nvSpPr>
        <p:spPr bwMode="auto">
          <a:xfrm>
            <a:off x="6502400" y="3123820"/>
            <a:ext cx="4523547" cy="4115559"/>
          </a:xfrm>
          <a:prstGeom prst="rect">
            <a:avLst/>
          </a:prstGeom>
          <a:noFill/>
          <a:ln w="12700">
            <a:noFill/>
            <a:miter lim="0"/>
            <a:headEnd/>
            <a:tailEnd/>
          </a:ln>
        </p:spPr>
        <p:txBody>
          <a:bodyPr vert="horz" wrap="square" lIns="0" tIns="0" rIns="0" bIns="0" numCol="1" anchor="t" anchorCtr="0" compatLnSpc="1">
            <a:prstTxWarp prst="textNoShape">
              <a:avLst/>
            </a:prstTxWarp>
          </a:bodyPr>
          <a:lstStyle/>
          <a:p>
            <a:pPr marL="444500" marR="0" lvl="0" indent="-444500" algn="l" defTabSz="584200" rtl="0" eaLnBrk="0" fontAlgn="base" latinLnBrk="0" hangingPunct="0">
              <a:lnSpc>
                <a:spcPct val="100000"/>
              </a:lnSpc>
              <a:spcBef>
                <a:spcPts val="4200"/>
              </a:spcBef>
              <a:spcAft>
                <a:spcPct val="0"/>
              </a:spcAft>
              <a:buClrTx/>
              <a:buSzPct val="75000"/>
              <a:buFontTx/>
              <a:buNone/>
              <a:tabLst/>
              <a:defRPr/>
            </a:pPr>
            <a:r>
              <a:rPr kumimoji="0" lang="tr-TR" sz="3600" b="0" i="0" u="none" strike="noStrike" kern="1200" cap="none" spc="0" normalizeH="0" baseline="0" noProof="0" dirty="0" smtClean="0">
                <a:ln>
                  <a:noFill/>
                </a:ln>
                <a:solidFill>
                  <a:srgbClr val="000000"/>
                </a:solidFill>
                <a:effectLst/>
                <a:uLnTx/>
                <a:uFillTx/>
                <a:latin typeface="+mn-lt"/>
                <a:ea typeface="+mn-ea"/>
                <a:cs typeface="+mn-cs"/>
                <a:sym typeface="Helvetica Light" charset="0"/>
              </a:rPr>
              <a:t> </a:t>
            </a:r>
            <a:r>
              <a:rPr kumimoji="0" lang="tr-TR" sz="4000" b="1"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sym typeface="Helvetica Light" charset="0"/>
              </a:rPr>
              <a:t>5N 1K Planlaması</a:t>
            </a:r>
          </a:p>
          <a:p>
            <a:pPr marL="444500" marR="0" lvl="1" indent="0" algn="l" defTabSz="584200" rtl="0" eaLnBrk="0" fontAlgn="base" latinLnBrk="0" hangingPunct="0">
              <a:lnSpc>
                <a:spcPct val="100000"/>
              </a:lnSpc>
              <a:spcBef>
                <a:spcPts val="4200"/>
              </a:spcBef>
              <a:spcAft>
                <a:spcPct val="0"/>
              </a:spcAft>
              <a:buClrTx/>
              <a:buSzPct val="75000"/>
              <a:tabLst/>
              <a:defRPr/>
            </a:pPr>
            <a:r>
              <a:rPr kumimoji="0" lang="tr-TR" sz="4000" b="1" i="0" u="none" strike="noStrike" kern="1200" cap="none" spc="0" normalizeH="0" baseline="0" noProof="0" dirty="0" smtClean="0">
                <a:ln>
                  <a:noFill/>
                </a:ln>
                <a:solidFill>
                  <a:schemeClr val="accent5">
                    <a:lumMod val="50000"/>
                  </a:schemeClr>
                </a:solidFill>
                <a:effectLst/>
                <a:uLnTx/>
                <a:uFillTx/>
                <a:latin typeface="Garamond" panose="02020404030301010803" pitchFamily="18" charset="0"/>
                <a:ea typeface="+mn-ea"/>
                <a:cs typeface="+mn-cs"/>
                <a:sym typeface="Helvetica Light" charset="0"/>
              </a:rPr>
              <a:t>NASIL ?</a:t>
            </a:r>
          </a:p>
          <a:p>
            <a:pPr marL="444500" marR="0" lvl="1" indent="0" algn="l" defTabSz="584200" rtl="0" eaLnBrk="0" fontAlgn="base" latinLnBrk="0" hangingPunct="0">
              <a:lnSpc>
                <a:spcPct val="100000"/>
              </a:lnSpc>
              <a:spcBef>
                <a:spcPts val="4200"/>
              </a:spcBef>
              <a:spcAft>
                <a:spcPct val="0"/>
              </a:spcAft>
              <a:buClrTx/>
              <a:buSzPct val="75000"/>
              <a:tabLst/>
              <a:defRPr/>
            </a:pPr>
            <a:r>
              <a:rPr kumimoji="0" lang="tr-TR" sz="4000" b="1" i="0" u="none" strike="noStrike" kern="1200" cap="none" spc="0" normalizeH="0" baseline="0" noProof="0" dirty="0" smtClean="0">
                <a:ln>
                  <a:noFill/>
                </a:ln>
                <a:solidFill>
                  <a:schemeClr val="accent5">
                    <a:lumMod val="50000"/>
                  </a:schemeClr>
                </a:solidFill>
                <a:effectLst/>
                <a:uLnTx/>
                <a:uFillTx/>
                <a:latin typeface="Garamond" panose="02020404030301010803" pitchFamily="18" charset="0"/>
                <a:ea typeface="+mn-ea"/>
                <a:cs typeface="+mn-cs"/>
                <a:sym typeface="Helvetica Light" charset="0"/>
              </a:rPr>
              <a:t>NE ZAMAN?</a:t>
            </a:r>
          </a:p>
          <a:p>
            <a:pPr marL="444500" marR="0" lvl="1" indent="0" algn="l" defTabSz="584200" rtl="0" eaLnBrk="0" fontAlgn="base" latinLnBrk="0" hangingPunct="0">
              <a:lnSpc>
                <a:spcPct val="100000"/>
              </a:lnSpc>
              <a:spcBef>
                <a:spcPts val="4200"/>
              </a:spcBef>
              <a:spcAft>
                <a:spcPct val="0"/>
              </a:spcAft>
              <a:buClrTx/>
              <a:buSzPct val="75000"/>
              <a:tabLst/>
              <a:defRPr/>
            </a:pPr>
            <a:r>
              <a:rPr kumimoji="0" lang="tr-TR" sz="4000" b="1" i="0" u="none" strike="noStrike" kern="1200" cap="none" spc="0" normalizeH="0" baseline="0" noProof="0" dirty="0" smtClean="0">
                <a:ln>
                  <a:noFill/>
                </a:ln>
                <a:solidFill>
                  <a:schemeClr val="accent5">
                    <a:lumMod val="50000"/>
                  </a:schemeClr>
                </a:solidFill>
                <a:effectLst/>
                <a:uLnTx/>
                <a:uFillTx/>
                <a:latin typeface="Garamond" panose="02020404030301010803" pitchFamily="18" charset="0"/>
                <a:ea typeface="+mn-ea"/>
                <a:cs typeface="+mn-cs"/>
                <a:sym typeface="Helvetica Light" charset="0"/>
              </a:rPr>
              <a:t>NEREDE? </a:t>
            </a:r>
            <a:br>
              <a:rPr kumimoji="0" lang="tr-TR" sz="4000" b="1" i="0" u="none" strike="noStrike" kern="1200" cap="none" spc="0" normalizeH="0" baseline="0" noProof="0" dirty="0" smtClean="0">
                <a:ln>
                  <a:noFill/>
                </a:ln>
                <a:solidFill>
                  <a:schemeClr val="accent5">
                    <a:lumMod val="50000"/>
                  </a:schemeClr>
                </a:solidFill>
                <a:effectLst/>
                <a:uLnTx/>
                <a:uFillTx/>
                <a:latin typeface="Garamond" panose="02020404030301010803" pitchFamily="18" charset="0"/>
                <a:ea typeface="+mn-ea"/>
                <a:cs typeface="+mn-cs"/>
                <a:sym typeface="Helvetica Light" charset="0"/>
              </a:rPr>
            </a:br>
            <a:endParaRPr kumimoji="0" lang="tr-TR" sz="4000" b="1" i="0" u="none" strike="noStrike" kern="1200" cap="none" spc="0" normalizeH="0" baseline="0" noProof="0" dirty="0" smtClean="0">
              <a:ln>
                <a:noFill/>
              </a:ln>
              <a:solidFill>
                <a:schemeClr val="accent5">
                  <a:lumMod val="50000"/>
                </a:schemeClr>
              </a:solidFill>
              <a:effectLst/>
              <a:uLnTx/>
              <a:uFillTx/>
              <a:latin typeface="Garamond" panose="02020404030301010803" pitchFamily="18" charset="0"/>
              <a:ea typeface="+mn-ea"/>
              <a:cs typeface="+mn-cs"/>
              <a:sym typeface="Helvetica Light" charset="0"/>
            </a:endParaRPr>
          </a:p>
        </p:txBody>
      </p:sp>
      <p:pic>
        <p:nvPicPr>
          <p:cNvPr id="5" name="Picture 8" descr="logo kelebek.png"/>
          <p:cNvPicPr>
            <a:picLocks noChangeAspect="1"/>
          </p:cNvPicPr>
          <p:nvPr/>
        </p:nvPicPr>
        <p:blipFill>
          <a:blip r:embed="rId3"/>
          <a:srcRect/>
          <a:stretch>
            <a:fillRect/>
          </a:stretch>
        </p:blipFill>
        <p:spPr bwMode="auto">
          <a:xfrm>
            <a:off x="1150820" y="4222750"/>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3"/>
          <a:srcRect/>
          <a:stretch>
            <a:fillRect/>
          </a:stretch>
        </p:blipFill>
        <p:spPr bwMode="auto">
          <a:xfrm>
            <a:off x="1150819" y="5321680"/>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3"/>
          <a:srcRect/>
          <a:stretch>
            <a:fillRect/>
          </a:stretch>
        </p:blipFill>
        <p:spPr bwMode="auto">
          <a:xfrm>
            <a:off x="1150818" y="6397315"/>
            <a:ext cx="466725" cy="463550"/>
          </a:xfrm>
          <a:prstGeom prst="rect">
            <a:avLst/>
          </a:prstGeom>
          <a:noFill/>
          <a:ln w="12700">
            <a:noFill/>
            <a:miter lim="0"/>
            <a:headEnd/>
            <a:tailEnd/>
          </a:ln>
        </p:spPr>
      </p:pic>
      <p:pic>
        <p:nvPicPr>
          <p:cNvPr id="8" name="Picture 8" descr="logo kelebek.png"/>
          <p:cNvPicPr>
            <a:picLocks noChangeAspect="1"/>
          </p:cNvPicPr>
          <p:nvPr/>
        </p:nvPicPr>
        <p:blipFill>
          <a:blip r:embed="rId3"/>
          <a:srcRect/>
          <a:stretch>
            <a:fillRect/>
          </a:stretch>
        </p:blipFill>
        <p:spPr bwMode="auto">
          <a:xfrm>
            <a:off x="6269037" y="4222750"/>
            <a:ext cx="466725" cy="463550"/>
          </a:xfrm>
          <a:prstGeom prst="rect">
            <a:avLst/>
          </a:prstGeom>
          <a:noFill/>
          <a:ln w="12700">
            <a:noFill/>
            <a:miter lim="0"/>
            <a:headEnd/>
            <a:tailEnd/>
          </a:ln>
        </p:spPr>
      </p:pic>
      <p:pic>
        <p:nvPicPr>
          <p:cNvPr id="9" name="Picture 8" descr="logo kelebek.png"/>
          <p:cNvPicPr>
            <a:picLocks noChangeAspect="1"/>
          </p:cNvPicPr>
          <p:nvPr/>
        </p:nvPicPr>
        <p:blipFill>
          <a:blip r:embed="rId3"/>
          <a:srcRect/>
          <a:stretch>
            <a:fillRect/>
          </a:stretch>
        </p:blipFill>
        <p:spPr bwMode="auto">
          <a:xfrm>
            <a:off x="6269037" y="5329113"/>
            <a:ext cx="466725" cy="463550"/>
          </a:xfrm>
          <a:prstGeom prst="rect">
            <a:avLst/>
          </a:prstGeom>
          <a:noFill/>
          <a:ln w="12700">
            <a:noFill/>
            <a:miter lim="0"/>
            <a:headEnd/>
            <a:tailEnd/>
          </a:ln>
        </p:spPr>
      </p:pic>
      <p:pic>
        <p:nvPicPr>
          <p:cNvPr id="10" name="Picture 8" descr="logo kelebek.png"/>
          <p:cNvPicPr>
            <a:picLocks noChangeAspect="1"/>
          </p:cNvPicPr>
          <p:nvPr/>
        </p:nvPicPr>
        <p:blipFill>
          <a:blip r:embed="rId3"/>
          <a:srcRect/>
          <a:stretch>
            <a:fillRect/>
          </a:stretch>
        </p:blipFill>
        <p:spPr bwMode="auto">
          <a:xfrm>
            <a:off x="6269037" y="6388720"/>
            <a:ext cx="466725" cy="463550"/>
          </a:xfrm>
          <a:prstGeom prst="rect">
            <a:avLst/>
          </a:prstGeom>
          <a:noFill/>
          <a:ln w="12700">
            <a:noFill/>
            <a:miter lim="0"/>
            <a:headEnd/>
            <a:tailEnd/>
          </a:ln>
        </p:spPr>
      </p:pic>
      <p:pic>
        <p:nvPicPr>
          <p:cNvPr id="11" name="Picture 4" descr="logo 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4" name="1 Başlık"/>
          <p:cNvSpPr>
            <a:spLocks noGrp="1"/>
          </p:cNvSpPr>
          <p:nvPr>
            <p:ph type="title"/>
          </p:nvPr>
        </p:nvSpPr>
        <p:spPr>
          <a:xfrm>
            <a:off x="952500" y="444500"/>
            <a:ext cx="11099800" cy="2159000"/>
          </a:xfrm>
        </p:spPr>
        <p:txBody>
          <a:bodyPr/>
          <a:lstStyle/>
          <a:p>
            <a:r>
              <a:rPr lang="tr-TR" sz="6000" b="1" dirty="0" smtClean="0">
                <a:solidFill>
                  <a:srgbClr val="FF0000"/>
                </a:solidFill>
                <a:latin typeface="Garamond" panose="02020404030301010803" pitchFamily="18" charset="0"/>
              </a:rPr>
              <a:t>PLANLAMA SÜRECİ</a:t>
            </a:r>
            <a:br>
              <a:rPr lang="tr-TR" sz="6000" b="1" dirty="0" smtClean="0">
                <a:solidFill>
                  <a:srgbClr val="FF0000"/>
                </a:solidFill>
                <a:latin typeface="Garamond" panose="02020404030301010803" pitchFamily="18" charset="0"/>
              </a:rPr>
            </a:br>
            <a:r>
              <a:rPr lang="tr-TR" sz="6000" b="1" dirty="0">
                <a:solidFill>
                  <a:srgbClr val="FF0000"/>
                </a:solidFill>
                <a:latin typeface="Garamond" panose="02020404030301010803" pitchFamily="18" charset="0"/>
              </a:rPr>
              <a:t>-</a:t>
            </a:r>
            <a:r>
              <a:rPr lang="tr-TR" sz="6000" b="1" dirty="0" smtClean="0">
                <a:solidFill>
                  <a:srgbClr val="FF0000"/>
                </a:solidFill>
                <a:latin typeface="Garamond" panose="02020404030301010803" pitchFamily="18" charset="0"/>
              </a:rPr>
              <a:t>KARAR VERME-</a:t>
            </a:r>
            <a:endParaRPr lang="tr-TR" sz="6000" b="1" dirty="0">
              <a:solidFill>
                <a:srgbClr val="FF0000"/>
              </a:solidFill>
              <a:latin typeface="Garamond" panose="02020404030301010803" pitchFamily="18" charset="0"/>
            </a:endParaRPr>
          </a:p>
        </p:txBody>
      </p:sp>
      <p:sp>
        <p:nvSpPr>
          <p:cNvPr id="13"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18</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ppt_x-#ppt_w/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ppt_x</p:attrName>
                                        </p:attrNameLst>
                                      </p:cBhvr>
                                      <p:tavLst>
                                        <p:tav tm="0">
                                          <p:val>
                                            <p:strVal val="#ppt_x-#ppt_w/2"/>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ppt_w/2"/>
                                          </p:val>
                                        </p:tav>
                                        <p:tav tm="100000">
                                          <p:val>
                                            <p:strVal val="#ppt_x"/>
                                          </p:val>
                                        </p:tav>
                                      </p:tavLst>
                                    </p:anim>
                                    <p:anim calcmode="lin" valueType="num">
                                      <p:cBhvr>
                                        <p:cTn id="29" dur="500" fill="hold"/>
                                        <p:tgtEl>
                                          <p:spTgt spid="8"/>
                                        </p:tgtEl>
                                        <p:attrNameLst>
                                          <p:attrName>ppt_y</p:attrName>
                                        </p:attrNameLst>
                                      </p:cBhvr>
                                      <p:tavLst>
                                        <p:tav tm="0">
                                          <p:val>
                                            <p:strVal val="#ppt_y"/>
                                          </p:val>
                                        </p:tav>
                                        <p:tav tm="100000">
                                          <p:val>
                                            <p:strVal val="#ppt_y"/>
                                          </p:val>
                                        </p:tav>
                                      </p:tavLst>
                                    </p:anim>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400"/>
                            </p:stCondLst>
                            <p:childTnLst>
                              <p:par>
                                <p:cTn id="33" presetID="17" presetClass="entr" presetSubtype="8" fill="hold" nodeType="afterEffect">
                                  <p:stCondLst>
                                    <p:cond delay="10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ppt_x</p:attrName>
                                        </p:attrNameLst>
                                      </p:cBhvr>
                                      <p:tavLst>
                                        <p:tav tm="0">
                                          <p:val>
                                            <p:strVal val="#ppt_x-#ppt_w/2"/>
                                          </p:val>
                                        </p:tav>
                                        <p:tav tm="100000">
                                          <p:val>
                                            <p:strVal val="#ppt_x"/>
                                          </p:val>
                                        </p:tav>
                                      </p:tavLst>
                                    </p:anim>
                                    <p:anim calcmode="lin" valueType="num">
                                      <p:cBhvr>
                                        <p:cTn id="36" dur="500" fill="hold"/>
                                        <p:tgtEl>
                                          <p:spTgt spid="9"/>
                                        </p:tgtEl>
                                        <p:attrNameLst>
                                          <p:attrName>ppt_y</p:attrName>
                                        </p:attrNameLst>
                                      </p:cBhvr>
                                      <p:tavLst>
                                        <p:tav tm="0">
                                          <p:val>
                                            <p:strVal val="#ppt_y"/>
                                          </p:val>
                                        </p:tav>
                                        <p:tav tm="100000">
                                          <p:val>
                                            <p:strVal val="#ppt_y"/>
                                          </p:val>
                                        </p:tav>
                                      </p:tavLst>
                                    </p:anim>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17" presetClass="entr" presetSubtype="8" fill="hold" nodeType="afterEffect">
                                  <p:stCondLst>
                                    <p:cond delay="1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ppt_x</p:attrName>
                                        </p:attrNameLst>
                                      </p:cBhvr>
                                      <p:tavLst>
                                        <p:tav tm="0">
                                          <p:val>
                                            <p:strVal val="#ppt_x-#ppt_w/2"/>
                                          </p:val>
                                        </p:tav>
                                        <p:tav tm="100000">
                                          <p:val>
                                            <p:strVal val="#ppt_x"/>
                                          </p:val>
                                        </p:tav>
                                      </p:tavLst>
                                    </p:anim>
                                    <p:anim calcmode="lin" valueType="num">
                                      <p:cBhvr>
                                        <p:cTn id="43" dur="500" fill="hold"/>
                                        <p:tgtEl>
                                          <p:spTgt spid="10"/>
                                        </p:tgtEl>
                                        <p:attrNameLst>
                                          <p:attrName>ppt_y</p:attrName>
                                        </p:attrNameLst>
                                      </p:cBhvr>
                                      <p:tavLst>
                                        <p:tav tm="0">
                                          <p:val>
                                            <p:strVal val="#ppt_y"/>
                                          </p:val>
                                        </p:tav>
                                        <p:tav tm="100000">
                                          <p:val>
                                            <p:strVal val="#ppt_y"/>
                                          </p:val>
                                        </p:tav>
                                      </p:tavLst>
                                    </p:anim>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935368" y="1945795"/>
            <a:ext cx="11099800" cy="2159000"/>
          </a:xfrm>
        </p:spPr>
        <p:txBody>
          <a:bodyPr/>
          <a:lstStyle/>
          <a:p>
            <a:r>
              <a:rPr lang="tr-TR" sz="6000" b="1" dirty="0" smtClean="0">
                <a:solidFill>
                  <a:srgbClr val="FF0000"/>
                </a:solidFill>
              </a:rPr>
              <a:t>FARKINDALIK YARATMA </a:t>
            </a:r>
            <a:endParaRPr lang="tr-TR" sz="6000" b="1" dirty="0">
              <a:solidFill>
                <a:srgbClr val="FF0000"/>
              </a:solidFill>
            </a:endParaRPr>
          </a:p>
        </p:txBody>
      </p:sp>
      <p:sp>
        <p:nvSpPr>
          <p:cNvPr id="3" name="2 İçerik Yer Tutucusu"/>
          <p:cNvSpPr>
            <a:spLocks noGrp="1"/>
          </p:cNvSpPr>
          <p:nvPr>
            <p:ph idx="1"/>
          </p:nvPr>
        </p:nvSpPr>
        <p:spPr>
          <a:xfrm>
            <a:off x="1329531" y="4483308"/>
            <a:ext cx="11341100" cy="1737795"/>
          </a:xfrm>
        </p:spPr>
        <p:txBody>
          <a:bodyPr anchor="t"/>
          <a:lstStyle/>
          <a:p>
            <a:pPr marL="0" indent="0">
              <a:buNone/>
            </a:pPr>
            <a:r>
              <a:rPr lang="tr-TR" sz="4000" b="1" dirty="0" smtClean="0">
                <a:solidFill>
                  <a:srgbClr val="002060"/>
                </a:solidFill>
                <a:latin typeface="Garamond" panose="02020404030301010803" pitchFamily="18" charset="0"/>
              </a:rPr>
              <a:t>Belli bir konu hakkında tutum, davranış, inanış ve (varsa) önyargıları değiştirmek için yürütülen faaliyetler bütünüdür. </a:t>
            </a:r>
          </a:p>
        </p:txBody>
      </p:sp>
      <p:pic>
        <p:nvPicPr>
          <p:cNvPr id="4" name="Picture 8" descr="logo kelebek.png"/>
          <p:cNvPicPr>
            <a:picLocks noChangeAspect="1"/>
          </p:cNvPicPr>
          <p:nvPr/>
        </p:nvPicPr>
        <p:blipFill>
          <a:blip r:embed="rId3"/>
          <a:srcRect/>
          <a:stretch>
            <a:fillRect/>
          </a:stretch>
        </p:blipFill>
        <p:spPr bwMode="auto">
          <a:xfrm>
            <a:off x="702005" y="4563388"/>
            <a:ext cx="466725" cy="463550"/>
          </a:xfrm>
          <a:prstGeom prst="rect">
            <a:avLst/>
          </a:prstGeom>
          <a:noFill/>
          <a:ln w="12700">
            <a:noFill/>
            <a:miter lim="0"/>
            <a:headEnd/>
            <a:tailEnd/>
          </a:ln>
        </p:spPr>
      </p:pic>
      <p:pic>
        <p:nvPicPr>
          <p:cNvPr id="5" name="Picture 4" descr="logo 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8"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4" name="1 Başlık"/>
          <p:cNvSpPr>
            <a:spLocks noGrp="1"/>
          </p:cNvSpPr>
          <p:nvPr>
            <p:ph type="title"/>
          </p:nvPr>
        </p:nvSpPr>
        <p:spPr>
          <a:xfrm>
            <a:off x="952500" y="444500"/>
            <a:ext cx="11099800" cy="2159000"/>
          </a:xfrm>
        </p:spPr>
        <p:txBody>
          <a:bodyPr/>
          <a:lstStyle/>
          <a:p>
            <a:r>
              <a:rPr lang="tr-TR" sz="6000" b="1" dirty="0" smtClean="0">
                <a:solidFill>
                  <a:srgbClr val="FF0000"/>
                </a:solidFill>
                <a:latin typeface="Garamond" panose="02020404030301010803" pitchFamily="18" charset="0"/>
              </a:rPr>
              <a:t>PLANLAMA SÜRECİ</a:t>
            </a:r>
            <a:br>
              <a:rPr lang="tr-TR" sz="6000" b="1" dirty="0" smtClean="0">
                <a:solidFill>
                  <a:srgbClr val="FF0000"/>
                </a:solidFill>
                <a:latin typeface="Garamond" panose="02020404030301010803" pitchFamily="18" charset="0"/>
              </a:rPr>
            </a:br>
            <a:r>
              <a:rPr lang="tr-TR" sz="6000" b="1" dirty="0">
                <a:solidFill>
                  <a:srgbClr val="FF0000"/>
                </a:solidFill>
                <a:latin typeface="Garamond" panose="02020404030301010803" pitchFamily="18" charset="0"/>
              </a:rPr>
              <a:t>-</a:t>
            </a:r>
            <a:r>
              <a:rPr lang="tr-TR" sz="6000" b="1" dirty="0" smtClean="0">
                <a:solidFill>
                  <a:srgbClr val="FF0000"/>
                </a:solidFill>
                <a:latin typeface="Garamond" panose="02020404030301010803" pitchFamily="18" charset="0"/>
              </a:rPr>
              <a:t>KARAR VERME-</a:t>
            </a:r>
            <a:endParaRPr lang="tr-TR" sz="6000" b="1" dirty="0">
              <a:solidFill>
                <a:srgbClr val="FF0000"/>
              </a:solidFill>
              <a:latin typeface="Garamond" panose="02020404030301010803" pitchFamily="18" charset="0"/>
            </a:endParaRPr>
          </a:p>
        </p:txBody>
      </p:sp>
      <p:graphicFrame>
        <p:nvGraphicFramePr>
          <p:cNvPr id="13" name="Tablo 12"/>
          <p:cNvGraphicFramePr>
            <a:graphicFrameLocks noGrp="1"/>
          </p:cNvGraphicFramePr>
          <p:nvPr>
            <p:extLst>
              <p:ext uri="{D42A27DB-BD31-4B8C-83A1-F6EECF244321}">
                <p14:modId xmlns:p14="http://schemas.microsoft.com/office/powerpoint/2010/main" val="2629116295"/>
              </p:ext>
            </p:extLst>
          </p:nvPr>
        </p:nvGraphicFramePr>
        <p:xfrm>
          <a:off x="177800" y="2570046"/>
          <a:ext cx="12573000" cy="4875095"/>
        </p:xfrm>
        <a:graphic>
          <a:graphicData uri="http://schemas.openxmlformats.org/drawingml/2006/table">
            <a:tbl>
              <a:tblPr firstRow="1" firstCol="1" bandRow="1">
                <a:tableStyleId>{5C22544A-7EE6-4342-B048-85BDC9FD1C3A}</a:tableStyleId>
              </a:tblPr>
              <a:tblGrid>
                <a:gridCol w="1676400"/>
                <a:gridCol w="1295400"/>
                <a:gridCol w="1524000"/>
                <a:gridCol w="1600200"/>
                <a:gridCol w="1143000"/>
                <a:gridCol w="1447800"/>
                <a:gridCol w="1524000"/>
                <a:gridCol w="2362200"/>
              </a:tblGrid>
              <a:tr h="953878">
                <a:tc rowSpan="2">
                  <a:txBody>
                    <a:bodyPr/>
                    <a:lstStyle/>
                    <a:p>
                      <a:pPr algn="ctr">
                        <a:lnSpc>
                          <a:spcPct val="115000"/>
                        </a:lnSpc>
                        <a:spcAft>
                          <a:spcPts val="1000"/>
                        </a:spcAft>
                      </a:pPr>
                      <a:r>
                        <a:rPr lang="tr-TR" sz="2600" b="1" dirty="0">
                          <a:effectLst/>
                          <a:latin typeface="Garamond" panose="02020404030301010803" pitchFamily="18" charset="0"/>
                        </a:rPr>
                        <a:t>Amaç ve Hedefler</a:t>
                      </a:r>
                    </a:p>
                    <a:p>
                      <a:pPr algn="ctr">
                        <a:lnSpc>
                          <a:spcPct val="115000"/>
                        </a:lnSpc>
                        <a:spcAft>
                          <a:spcPts val="1000"/>
                        </a:spcAft>
                      </a:pPr>
                      <a:r>
                        <a:rPr lang="tr-TR" sz="2600" b="1" dirty="0">
                          <a:effectLst/>
                          <a:latin typeface="Garamond" panose="02020404030301010803" pitchFamily="18" charset="0"/>
                        </a:rPr>
                        <a:t>(NEDEN)</a:t>
                      </a:r>
                      <a:endParaRPr lang="tr-TR" sz="26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nchor="ctr"/>
                </a:tc>
                <a:tc gridSpan="3">
                  <a:txBody>
                    <a:bodyPr/>
                    <a:lstStyle/>
                    <a:p>
                      <a:pPr algn="ctr">
                        <a:lnSpc>
                          <a:spcPct val="115000"/>
                        </a:lnSpc>
                        <a:spcAft>
                          <a:spcPts val="1000"/>
                        </a:spcAft>
                      </a:pPr>
                      <a:r>
                        <a:rPr lang="tr-TR" sz="2600" b="1" dirty="0">
                          <a:effectLst/>
                          <a:latin typeface="Garamond" panose="02020404030301010803" pitchFamily="18" charset="0"/>
                        </a:rPr>
                        <a:t>Hedef Kitle / Paydaşlar </a:t>
                      </a:r>
                    </a:p>
                    <a:p>
                      <a:pPr algn="ctr">
                        <a:lnSpc>
                          <a:spcPct val="115000"/>
                        </a:lnSpc>
                        <a:spcAft>
                          <a:spcPts val="1000"/>
                        </a:spcAft>
                      </a:pPr>
                      <a:r>
                        <a:rPr lang="tr-TR" sz="2600" b="1" dirty="0">
                          <a:effectLst/>
                          <a:latin typeface="Garamond" panose="02020404030301010803" pitchFamily="18" charset="0"/>
                        </a:rPr>
                        <a:t>(KİM)</a:t>
                      </a:r>
                      <a:endParaRPr lang="tr-TR" sz="26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tr-TR"/>
                    </a:p>
                  </a:txBody>
                  <a:tcPr/>
                </a:tc>
                <a:tc hMerge="1">
                  <a:txBody>
                    <a:bodyPr/>
                    <a:lstStyle/>
                    <a:p>
                      <a:endParaRPr lang="tr-TR"/>
                    </a:p>
                  </a:txBody>
                  <a:tcPr/>
                </a:tc>
                <a:tc rowSpan="2">
                  <a:txBody>
                    <a:bodyPr/>
                    <a:lstStyle/>
                    <a:p>
                      <a:pPr algn="ctr">
                        <a:lnSpc>
                          <a:spcPct val="115000"/>
                        </a:lnSpc>
                        <a:spcAft>
                          <a:spcPts val="1000"/>
                        </a:spcAft>
                      </a:pPr>
                      <a:r>
                        <a:rPr lang="tr-TR" sz="2600" b="1">
                          <a:effectLst/>
                          <a:latin typeface="Garamond" panose="02020404030301010803" pitchFamily="18" charset="0"/>
                        </a:rPr>
                        <a:t>Mesaj</a:t>
                      </a:r>
                    </a:p>
                    <a:p>
                      <a:pPr algn="ctr">
                        <a:lnSpc>
                          <a:spcPct val="115000"/>
                        </a:lnSpc>
                        <a:spcAft>
                          <a:spcPts val="1000"/>
                        </a:spcAft>
                      </a:pPr>
                      <a:r>
                        <a:rPr lang="tr-TR" sz="2600" b="1">
                          <a:effectLst/>
                          <a:latin typeface="Garamond" panose="02020404030301010803" pitchFamily="18" charset="0"/>
                        </a:rPr>
                        <a:t>(NE)</a:t>
                      </a:r>
                      <a:endParaRPr lang="tr-TR" sz="2600" b="1">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15000"/>
                        </a:lnSpc>
                        <a:spcAft>
                          <a:spcPts val="1000"/>
                        </a:spcAft>
                      </a:pPr>
                      <a:r>
                        <a:rPr lang="tr-TR" sz="2600" b="1">
                          <a:effectLst/>
                          <a:latin typeface="Garamond" panose="02020404030301010803" pitchFamily="18" charset="0"/>
                        </a:rPr>
                        <a:t>Strateji</a:t>
                      </a:r>
                      <a:endParaRPr lang="tr-TR" sz="2600" b="1">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tr-TR"/>
                    </a:p>
                  </a:txBody>
                  <a:tcPr/>
                </a:tc>
                <a:tc rowSpan="2">
                  <a:txBody>
                    <a:bodyPr/>
                    <a:lstStyle/>
                    <a:p>
                      <a:pPr algn="ctr">
                        <a:lnSpc>
                          <a:spcPct val="115000"/>
                        </a:lnSpc>
                        <a:spcAft>
                          <a:spcPts val="1000"/>
                        </a:spcAft>
                      </a:pPr>
                      <a:r>
                        <a:rPr lang="tr-TR" sz="2600" b="1">
                          <a:effectLst/>
                          <a:latin typeface="Garamond" panose="02020404030301010803" pitchFamily="18" charset="0"/>
                        </a:rPr>
                        <a:t>Zamanlama</a:t>
                      </a:r>
                    </a:p>
                    <a:p>
                      <a:pPr algn="ctr">
                        <a:lnSpc>
                          <a:spcPct val="115000"/>
                        </a:lnSpc>
                        <a:spcAft>
                          <a:spcPts val="1000"/>
                        </a:spcAft>
                      </a:pPr>
                      <a:r>
                        <a:rPr lang="tr-TR" sz="2600" b="1">
                          <a:effectLst/>
                          <a:latin typeface="Garamond" panose="02020404030301010803" pitchFamily="18" charset="0"/>
                        </a:rPr>
                        <a:t>(NE ZAMAN)</a:t>
                      </a:r>
                      <a:endParaRPr lang="tr-TR" sz="2600" b="1">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nchor="ctr"/>
                </a:tc>
              </a:tr>
              <a:tr h="1246587">
                <a:tc vMerge="1">
                  <a:txBody>
                    <a:bodyPr/>
                    <a:lstStyle/>
                    <a:p>
                      <a:endParaRPr lang="tr-TR"/>
                    </a:p>
                  </a:txBody>
                  <a:tcPr/>
                </a:tc>
                <a:tc>
                  <a:txBody>
                    <a:bodyPr/>
                    <a:lstStyle/>
                    <a:p>
                      <a:pPr algn="ctr">
                        <a:lnSpc>
                          <a:spcPct val="115000"/>
                        </a:lnSpc>
                        <a:spcAft>
                          <a:spcPts val="1000"/>
                        </a:spcAft>
                      </a:pPr>
                      <a:r>
                        <a:rPr lang="tr-TR" sz="2600" b="1" dirty="0">
                          <a:effectLst/>
                          <a:latin typeface="Garamond" panose="02020404030301010803" pitchFamily="18" charset="0"/>
                        </a:rPr>
                        <a:t>Hedef Kitle</a:t>
                      </a:r>
                      <a:endParaRPr lang="tr-TR" sz="26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r>
                        <a:rPr lang="tr-TR" sz="2600" b="1" dirty="0">
                          <a:effectLst/>
                          <a:latin typeface="Garamond" panose="02020404030301010803" pitchFamily="18" charset="0"/>
                        </a:rPr>
                        <a:t>Paydaşlar</a:t>
                      </a:r>
                      <a:endParaRPr lang="tr-TR" sz="26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r>
                        <a:rPr lang="tr-TR" sz="2600" b="1" dirty="0">
                          <a:effectLst/>
                          <a:latin typeface="Garamond" panose="02020404030301010803" pitchFamily="18" charset="0"/>
                        </a:rPr>
                        <a:t>Olumsuz </a:t>
                      </a:r>
                    </a:p>
                    <a:p>
                      <a:pPr algn="ctr">
                        <a:lnSpc>
                          <a:spcPct val="115000"/>
                        </a:lnSpc>
                        <a:spcAft>
                          <a:spcPts val="1000"/>
                        </a:spcAft>
                      </a:pPr>
                      <a:r>
                        <a:rPr lang="tr-TR" sz="2600" b="1" dirty="0">
                          <a:effectLst/>
                          <a:latin typeface="Garamond" panose="02020404030301010803" pitchFamily="18" charset="0"/>
                        </a:rPr>
                        <a:t>(Karşıtlar)</a:t>
                      </a:r>
                      <a:endParaRPr lang="tr-TR" sz="26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vMerge="1">
                  <a:txBody>
                    <a:bodyPr/>
                    <a:lstStyle/>
                    <a:p>
                      <a:endParaRPr lang="tr-TR"/>
                    </a:p>
                  </a:txBody>
                  <a:tcPr/>
                </a:tc>
                <a:tc>
                  <a:txBody>
                    <a:bodyPr/>
                    <a:lstStyle/>
                    <a:p>
                      <a:pPr algn="ctr">
                        <a:lnSpc>
                          <a:spcPct val="115000"/>
                        </a:lnSpc>
                        <a:spcAft>
                          <a:spcPts val="1000"/>
                        </a:spcAft>
                      </a:pPr>
                      <a:r>
                        <a:rPr lang="tr-TR" sz="2600" b="1">
                          <a:effectLst/>
                          <a:latin typeface="Garamond" panose="02020404030301010803" pitchFamily="18" charset="0"/>
                        </a:rPr>
                        <a:t>Taktikler</a:t>
                      </a:r>
                    </a:p>
                    <a:p>
                      <a:pPr algn="ctr">
                        <a:lnSpc>
                          <a:spcPct val="115000"/>
                        </a:lnSpc>
                        <a:spcAft>
                          <a:spcPts val="1000"/>
                        </a:spcAft>
                      </a:pPr>
                      <a:r>
                        <a:rPr lang="tr-TR" sz="2600" b="1">
                          <a:effectLst/>
                          <a:latin typeface="Garamond" panose="02020404030301010803" pitchFamily="18" charset="0"/>
                        </a:rPr>
                        <a:t>(Nasıl)</a:t>
                      </a:r>
                      <a:endParaRPr lang="tr-TR" sz="2600" b="1">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1000"/>
                        </a:spcAft>
                      </a:pPr>
                      <a:r>
                        <a:rPr lang="tr-TR" sz="2600" b="1" dirty="0">
                          <a:effectLst/>
                          <a:latin typeface="Garamond" panose="02020404030301010803" pitchFamily="18" charset="0"/>
                        </a:rPr>
                        <a:t>Yer</a:t>
                      </a:r>
                    </a:p>
                    <a:p>
                      <a:pPr algn="ctr">
                        <a:lnSpc>
                          <a:spcPct val="115000"/>
                        </a:lnSpc>
                        <a:spcAft>
                          <a:spcPts val="1000"/>
                        </a:spcAft>
                      </a:pPr>
                      <a:r>
                        <a:rPr lang="tr-TR" sz="2600" b="1" dirty="0">
                          <a:effectLst/>
                          <a:latin typeface="Garamond" panose="02020404030301010803" pitchFamily="18" charset="0"/>
                        </a:rPr>
                        <a:t>(Nerede)</a:t>
                      </a:r>
                      <a:endParaRPr lang="tr-TR" sz="26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vMerge="1">
                  <a:txBody>
                    <a:bodyPr/>
                    <a:lstStyle/>
                    <a:p>
                      <a:endParaRPr lang="tr-TR"/>
                    </a:p>
                  </a:txBody>
                  <a:tcPr/>
                </a:tc>
              </a:tr>
              <a:tr h="2590156">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c>
                  <a:txBody>
                    <a:bodyPr/>
                    <a:lstStyle/>
                    <a:p>
                      <a:pPr>
                        <a:lnSpc>
                          <a:spcPct val="115000"/>
                        </a:lnSpc>
                        <a:spcAft>
                          <a:spcPts val="1000"/>
                        </a:spcAft>
                      </a:pPr>
                      <a:r>
                        <a:rPr lang="tr-TR" sz="2800" b="1" dirty="0">
                          <a:effectLst/>
                          <a:latin typeface="Garamond" panose="02020404030301010803" pitchFamily="18" charset="0"/>
                        </a:rPr>
                        <a:t> </a:t>
                      </a:r>
                      <a:endParaRPr lang="tr-TR" sz="2800" b="1" dirty="0">
                        <a:effectLst/>
                        <a:latin typeface="Garamond" panose="02020404030301010803" pitchFamily="18" charset="0"/>
                        <a:ea typeface="Calibri" panose="020F0502020204030204" pitchFamily="34" charset="0"/>
                        <a:cs typeface="Arial" panose="020B0604020202020204" pitchFamily="34" charset="0"/>
                      </a:endParaRPr>
                    </a:p>
                  </a:txBody>
                  <a:tcPr marL="68580" marR="68580" marT="0" marB="0"/>
                </a:tc>
              </a:tr>
            </a:tbl>
          </a:graphicData>
        </a:graphic>
      </p:graphicFrame>
      <p:sp>
        <p:nvSpPr>
          <p:cNvPr id="6"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19</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170777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6000" b="1" dirty="0" smtClean="0">
                <a:solidFill>
                  <a:srgbClr val="FF0000"/>
                </a:solidFill>
                <a:latin typeface="Garamond" panose="02020404030301010803" pitchFamily="18" charset="0"/>
              </a:rPr>
              <a:t>NEDEN? / MESAJ </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p:txBody>
          <a:bodyPr anchor="t"/>
          <a:lstStyle/>
          <a:p>
            <a:pPr>
              <a:buNone/>
            </a:pPr>
            <a:r>
              <a:rPr lang="tr-TR" dirty="0" smtClean="0"/>
              <a:t>	</a:t>
            </a:r>
            <a:r>
              <a:rPr lang="tr-TR" b="1" dirty="0" smtClean="0">
                <a:solidFill>
                  <a:srgbClr val="002060"/>
                </a:solidFill>
                <a:latin typeface="Garamond" panose="02020404030301010803" pitchFamily="18" charset="0"/>
              </a:rPr>
              <a:t>Bir farkındalık artırma kampanyasına </a:t>
            </a:r>
            <a:r>
              <a:rPr lang="tr-TR" b="1" dirty="0" smtClean="0">
                <a:solidFill>
                  <a:srgbClr val="FF0000"/>
                </a:solidFill>
                <a:latin typeface="Garamond" panose="02020404030301010803" pitchFamily="18" charset="0"/>
              </a:rPr>
              <a:t>NEDEN </a:t>
            </a:r>
            <a:r>
              <a:rPr lang="tr-TR" b="1" dirty="0" smtClean="0">
                <a:solidFill>
                  <a:srgbClr val="002060"/>
                </a:solidFill>
                <a:latin typeface="Garamond" panose="02020404030301010803" pitchFamily="18" charset="0"/>
              </a:rPr>
              <a:t>ihtiyaç duyulduğu, hangi toplumsal sorunun ele alındığını ve uygulamanın yapılacağı toplum/topluluk üzerinde hangi değişimin elde edilmek istendiğini görmenizi sağlar. </a:t>
            </a:r>
          </a:p>
          <a:p>
            <a:pPr marL="444500" lvl="1" indent="0">
              <a:buNone/>
            </a:pPr>
            <a:r>
              <a:rPr lang="tr-TR" b="1" dirty="0" smtClean="0">
                <a:solidFill>
                  <a:srgbClr val="C00000"/>
                </a:solidFill>
                <a:latin typeface="Garamond" panose="02020404030301010803" pitchFamily="18" charset="0"/>
              </a:rPr>
              <a:t>		</a:t>
            </a:r>
            <a:r>
              <a:rPr lang="tr-TR" b="1" dirty="0" smtClean="0">
                <a:solidFill>
                  <a:srgbClr val="FF0000"/>
                </a:solidFill>
                <a:latin typeface="Garamond" panose="02020404030301010803" pitchFamily="18" charset="0"/>
              </a:rPr>
              <a:t>NEDEN </a:t>
            </a:r>
            <a:r>
              <a:rPr lang="tr-TR" b="1" dirty="0" smtClean="0">
                <a:solidFill>
                  <a:srgbClr val="002060"/>
                </a:solidFill>
                <a:latin typeface="Garamond" panose="02020404030301010803" pitchFamily="18" charset="0"/>
              </a:rPr>
              <a:t>hedef kitle bu konuya dikkatini vermeli?</a:t>
            </a:r>
            <a:r>
              <a:rPr lang="tr-TR" b="1" dirty="0" smtClean="0">
                <a:latin typeface="Garamond" panose="02020404030301010803" pitchFamily="18" charset="0"/>
              </a:rPr>
              <a:t> </a:t>
            </a:r>
          </a:p>
          <a:p>
            <a:pPr marL="444500" lvl="1" indent="0">
              <a:buNone/>
            </a:pPr>
            <a:r>
              <a:rPr lang="tr-TR" b="1" dirty="0" smtClean="0">
                <a:solidFill>
                  <a:srgbClr val="C00000"/>
                </a:solidFill>
                <a:latin typeface="Garamond" panose="02020404030301010803" pitchFamily="18" charset="0"/>
              </a:rPr>
              <a:t>		</a:t>
            </a:r>
            <a:r>
              <a:rPr lang="tr-TR" b="1" dirty="0" smtClean="0">
                <a:solidFill>
                  <a:srgbClr val="FF0000"/>
                </a:solidFill>
                <a:latin typeface="Garamond" panose="02020404030301010803" pitchFamily="18" charset="0"/>
              </a:rPr>
              <a:t>NEDEN </a:t>
            </a:r>
            <a:r>
              <a:rPr lang="tr-TR" b="1" dirty="0" smtClean="0">
                <a:solidFill>
                  <a:srgbClr val="002060"/>
                </a:solidFill>
                <a:latin typeface="Garamond" panose="02020404030301010803" pitchFamily="18" charset="0"/>
              </a:rPr>
              <a:t>hedef kitlenin konuyla ilgili bilgi seviyesi ve tutumlarının değişmesine ihtiyaç var</a:t>
            </a:r>
            <a:r>
              <a:rPr lang="tr-TR" b="1" dirty="0" smtClean="0">
                <a:latin typeface="Garamond" panose="02020404030301010803" pitchFamily="18" charset="0"/>
              </a:rPr>
              <a:t>? </a:t>
            </a:r>
          </a:p>
          <a:p>
            <a:pPr>
              <a:buNone/>
            </a:pPr>
            <a:endParaRPr lang="tr-TR" b="1" dirty="0" smtClean="0">
              <a:latin typeface="Garamond" panose="02020404030301010803" pitchFamily="18" charset="0"/>
            </a:endParaRPr>
          </a:p>
          <a:p>
            <a:pPr>
              <a:buNone/>
            </a:pPr>
            <a:endParaRPr lang="tr-TR" dirty="0"/>
          </a:p>
        </p:txBody>
      </p:sp>
      <p:pic>
        <p:nvPicPr>
          <p:cNvPr id="4" name="Picture 8" descr="logo kelebek.png"/>
          <p:cNvPicPr>
            <a:picLocks noChangeAspect="1"/>
          </p:cNvPicPr>
          <p:nvPr/>
        </p:nvPicPr>
        <p:blipFill>
          <a:blip r:embed="rId3"/>
          <a:srcRect/>
          <a:stretch>
            <a:fillRect/>
          </a:stretch>
        </p:blipFill>
        <p:spPr bwMode="auto">
          <a:xfrm>
            <a:off x="1448767" y="5973763"/>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3"/>
          <a:srcRect/>
          <a:stretch>
            <a:fillRect/>
          </a:stretch>
        </p:blipFill>
        <p:spPr bwMode="auto">
          <a:xfrm>
            <a:off x="1448767" y="7029121"/>
            <a:ext cx="466725" cy="463550"/>
          </a:xfrm>
          <a:prstGeom prst="rect">
            <a:avLst/>
          </a:prstGeom>
          <a:noFill/>
          <a:ln w="12700">
            <a:noFill/>
            <a:miter lim="0"/>
            <a:headEnd/>
            <a:tailEnd/>
          </a:ln>
        </p:spPr>
      </p:pic>
      <p:pic>
        <p:nvPicPr>
          <p:cNvPr id="6" name="Picture 4" descr="logo 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20</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6000" b="1" dirty="0" smtClean="0">
                <a:solidFill>
                  <a:srgbClr val="FF0000"/>
                </a:solidFill>
                <a:latin typeface="Garamond" panose="02020404030301010803" pitchFamily="18" charset="0"/>
              </a:rPr>
              <a:t>KİM? / HEDEF KİTLE</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p:txBody>
          <a:bodyPr anchor="t"/>
          <a:lstStyle/>
          <a:p>
            <a:pPr>
              <a:buNone/>
            </a:pPr>
            <a:r>
              <a:rPr lang="tr-TR" dirty="0" smtClean="0"/>
              <a:t>	</a:t>
            </a:r>
            <a:r>
              <a:rPr lang="tr-TR" b="1" dirty="0" smtClean="0">
                <a:solidFill>
                  <a:srgbClr val="002060"/>
                </a:solidFill>
                <a:latin typeface="Garamond" panose="02020404030301010803" pitchFamily="18" charset="0"/>
              </a:rPr>
              <a:t>Kampanyada taraf olacak, (paydaşlar) , doğrudan ve dolaylı etkilenecek tüm kişi ve kurumlar bu soru altında ele alınır. </a:t>
            </a:r>
          </a:p>
          <a:p>
            <a:pPr>
              <a:buNone/>
            </a:pPr>
            <a:r>
              <a:rPr lang="tr-TR" b="1" dirty="0" smtClean="0">
                <a:solidFill>
                  <a:srgbClr val="002060"/>
                </a:solidFill>
                <a:latin typeface="Garamond" panose="02020404030301010803" pitchFamily="18" charset="0"/>
              </a:rPr>
              <a:t>	Taraflar belirlendikten sonra, yapılacak farkındalık artırma çalışmasındaki önem derecesine göre hiyerarşik olarak sıralanır. Kampanyanın uygulanması için desteğine ihtiyaç duyulan taraflar ile kampanya mesajlarının alıcısı durumundaki gruplar tespit edilir. Her bir hedef grup için ayrı etkinlik tasarlanır.</a:t>
            </a:r>
            <a:endParaRPr lang="tr-TR" b="1" dirty="0">
              <a:solidFill>
                <a:srgbClr val="002060"/>
              </a:solidFill>
              <a:latin typeface="Garamond" panose="02020404030301010803" pitchFamily="18" charset="0"/>
            </a:endParaRPr>
          </a:p>
        </p:txBody>
      </p:sp>
      <p:pic>
        <p:nvPicPr>
          <p:cNvPr id="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6"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21</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87783" y="1013688"/>
            <a:ext cx="11099800" cy="2159000"/>
          </a:xfrm>
        </p:spPr>
        <p:txBody>
          <a:bodyPr/>
          <a:lstStyle/>
          <a:p>
            <a:r>
              <a:rPr lang="tr-TR" sz="6000" b="1" dirty="0" smtClean="0">
                <a:solidFill>
                  <a:srgbClr val="FF0000"/>
                </a:solidFill>
                <a:latin typeface="Garamond" panose="02020404030301010803" pitchFamily="18" charset="0"/>
              </a:rPr>
              <a:t>KİM? / HEDEF KİTLE – PAYDAŞLAR </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1092200" y="3400425"/>
            <a:ext cx="11099800" cy="5057775"/>
          </a:xfrm>
        </p:spPr>
        <p:txBody>
          <a:bodyPr anchor="t"/>
          <a:lstStyle/>
          <a:p>
            <a:pPr>
              <a:buNone/>
            </a:pPr>
            <a:r>
              <a:rPr lang="tr-TR" dirty="0" smtClean="0"/>
              <a:t>	</a:t>
            </a:r>
            <a:r>
              <a:rPr lang="tr-TR" sz="4000" b="1" dirty="0" smtClean="0">
                <a:solidFill>
                  <a:srgbClr val="002060"/>
                </a:solidFill>
                <a:latin typeface="Garamond" panose="02020404030301010803" pitchFamily="18" charset="0"/>
              </a:rPr>
              <a:t>Kampanyanın uygulanması için </a:t>
            </a:r>
            <a:r>
              <a:rPr lang="tr-TR" sz="4000" b="1" dirty="0" smtClean="0">
                <a:solidFill>
                  <a:srgbClr val="FF0000"/>
                </a:solidFill>
                <a:latin typeface="Garamond" panose="02020404030301010803" pitchFamily="18" charset="0"/>
              </a:rPr>
              <a:t>desteğine ihtiyaç duyulan taraflar </a:t>
            </a:r>
            <a:r>
              <a:rPr lang="tr-TR" sz="4000" b="1" dirty="0" smtClean="0">
                <a:solidFill>
                  <a:srgbClr val="002060"/>
                </a:solidFill>
                <a:latin typeface="Garamond" panose="02020404030301010803" pitchFamily="18" charset="0"/>
              </a:rPr>
              <a:t>ile kampanya </a:t>
            </a:r>
            <a:r>
              <a:rPr lang="tr-TR" sz="4000" b="1" dirty="0" smtClean="0">
                <a:solidFill>
                  <a:srgbClr val="FF0000"/>
                </a:solidFill>
                <a:latin typeface="Garamond" panose="02020404030301010803" pitchFamily="18" charset="0"/>
              </a:rPr>
              <a:t>mesajlarının alıcısı durumundaki gruplar</a:t>
            </a:r>
            <a:r>
              <a:rPr lang="tr-TR" sz="4000" b="1" dirty="0" smtClean="0">
                <a:solidFill>
                  <a:srgbClr val="C00000"/>
                </a:solidFill>
                <a:latin typeface="Garamond" panose="02020404030301010803" pitchFamily="18" charset="0"/>
              </a:rPr>
              <a:t> </a:t>
            </a:r>
            <a:r>
              <a:rPr lang="tr-TR" sz="4000" b="1" dirty="0" smtClean="0">
                <a:solidFill>
                  <a:srgbClr val="002060"/>
                </a:solidFill>
                <a:latin typeface="Garamond" panose="02020404030301010803" pitchFamily="18" charset="0"/>
              </a:rPr>
              <a:t>tespit edilir.</a:t>
            </a:r>
          </a:p>
          <a:p>
            <a:pPr>
              <a:buNone/>
            </a:pPr>
            <a:r>
              <a:rPr lang="tr-TR" sz="4000" b="1" dirty="0" smtClean="0">
                <a:latin typeface="Garamond" panose="02020404030301010803" pitchFamily="18" charset="0"/>
              </a:rPr>
              <a:t>	</a:t>
            </a:r>
            <a:r>
              <a:rPr lang="tr-TR" sz="4000" b="1" dirty="0" smtClean="0">
                <a:solidFill>
                  <a:srgbClr val="002060"/>
                </a:solidFill>
                <a:latin typeface="Garamond" panose="02020404030301010803" pitchFamily="18" charset="0"/>
              </a:rPr>
              <a:t>Taraflar belirlendikten sonra, yapılacak farkındalık artırma çalışmasındaki </a:t>
            </a:r>
            <a:r>
              <a:rPr lang="tr-TR" sz="4000" b="1" dirty="0" smtClean="0">
                <a:solidFill>
                  <a:srgbClr val="FF0000"/>
                </a:solidFill>
                <a:latin typeface="Garamond" panose="02020404030301010803" pitchFamily="18" charset="0"/>
              </a:rPr>
              <a:t>önem derecesine göre hiyerarşik</a:t>
            </a:r>
            <a:r>
              <a:rPr lang="tr-TR" sz="4000" b="1" dirty="0" smtClean="0">
                <a:latin typeface="Garamond" panose="02020404030301010803" pitchFamily="18" charset="0"/>
              </a:rPr>
              <a:t> </a:t>
            </a:r>
            <a:r>
              <a:rPr lang="tr-TR" sz="4000" b="1" dirty="0" smtClean="0">
                <a:solidFill>
                  <a:srgbClr val="002060"/>
                </a:solidFill>
                <a:latin typeface="Garamond" panose="02020404030301010803" pitchFamily="18" charset="0"/>
              </a:rPr>
              <a:t>olarak sıralanır. </a:t>
            </a:r>
          </a:p>
          <a:p>
            <a:pPr>
              <a:buNone/>
            </a:pPr>
            <a:r>
              <a:rPr lang="tr-TR" sz="4000" b="1" dirty="0" smtClean="0">
                <a:latin typeface="Garamond" panose="02020404030301010803" pitchFamily="18" charset="0"/>
              </a:rPr>
              <a:t>	</a:t>
            </a:r>
            <a:r>
              <a:rPr lang="tr-TR" sz="4000" b="1" dirty="0" smtClean="0">
                <a:solidFill>
                  <a:srgbClr val="002060"/>
                </a:solidFill>
                <a:latin typeface="Garamond" panose="02020404030301010803" pitchFamily="18" charset="0"/>
              </a:rPr>
              <a:t>Her bir </a:t>
            </a:r>
            <a:r>
              <a:rPr lang="tr-TR" sz="4000" b="1" dirty="0" smtClean="0">
                <a:solidFill>
                  <a:srgbClr val="FF0000"/>
                </a:solidFill>
                <a:latin typeface="Garamond" panose="02020404030301010803" pitchFamily="18" charset="0"/>
              </a:rPr>
              <a:t>hedef grup </a:t>
            </a:r>
            <a:r>
              <a:rPr lang="tr-TR" sz="4000" b="1" dirty="0" smtClean="0">
                <a:solidFill>
                  <a:srgbClr val="002060"/>
                </a:solidFill>
                <a:latin typeface="Garamond" panose="02020404030301010803" pitchFamily="18" charset="0"/>
              </a:rPr>
              <a:t>için</a:t>
            </a:r>
            <a:r>
              <a:rPr lang="tr-TR" sz="4000" b="1" dirty="0" smtClean="0">
                <a:latin typeface="Garamond" panose="02020404030301010803" pitchFamily="18" charset="0"/>
              </a:rPr>
              <a:t> </a:t>
            </a:r>
            <a:r>
              <a:rPr lang="tr-TR" sz="4000" b="1" dirty="0" smtClean="0">
                <a:solidFill>
                  <a:srgbClr val="FF0000"/>
                </a:solidFill>
                <a:latin typeface="Garamond" panose="02020404030301010803" pitchFamily="18" charset="0"/>
              </a:rPr>
              <a:t>ayrı etkinlik </a:t>
            </a:r>
            <a:r>
              <a:rPr lang="tr-TR" sz="4000" b="1" dirty="0" smtClean="0">
                <a:solidFill>
                  <a:srgbClr val="002060"/>
                </a:solidFill>
                <a:latin typeface="Garamond" panose="02020404030301010803" pitchFamily="18" charset="0"/>
              </a:rPr>
              <a:t>tasarlanır.</a:t>
            </a:r>
            <a:endParaRPr lang="tr-TR" sz="4000" b="1" dirty="0">
              <a:solidFill>
                <a:srgbClr val="002060"/>
              </a:solidFill>
              <a:latin typeface="Garamond" panose="02020404030301010803" pitchFamily="18" charset="0"/>
            </a:endParaRPr>
          </a:p>
        </p:txBody>
      </p:sp>
      <p:pic>
        <p:nvPicPr>
          <p:cNvPr id="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89" y="378757"/>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6" name="Picture 8" descr="logo kelebek.png"/>
          <p:cNvPicPr>
            <a:picLocks noChangeAspect="1"/>
          </p:cNvPicPr>
          <p:nvPr/>
        </p:nvPicPr>
        <p:blipFill>
          <a:blip r:embed="rId3"/>
          <a:srcRect/>
          <a:stretch>
            <a:fillRect/>
          </a:stretch>
        </p:blipFill>
        <p:spPr bwMode="auto">
          <a:xfrm>
            <a:off x="948040" y="8146256"/>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3"/>
          <a:srcRect/>
          <a:stretch>
            <a:fillRect/>
          </a:stretch>
        </p:blipFill>
        <p:spPr bwMode="auto">
          <a:xfrm>
            <a:off x="948041" y="5903873"/>
            <a:ext cx="466725" cy="463550"/>
          </a:xfrm>
          <a:prstGeom prst="rect">
            <a:avLst/>
          </a:prstGeom>
          <a:noFill/>
          <a:ln w="12700">
            <a:noFill/>
            <a:miter lim="0"/>
            <a:headEnd/>
            <a:tailEnd/>
          </a:ln>
        </p:spPr>
      </p:pic>
      <p:pic>
        <p:nvPicPr>
          <p:cNvPr id="8" name="Picture 8" descr="logo kelebek.png"/>
          <p:cNvPicPr>
            <a:picLocks noChangeAspect="1"/>
          </p:cNvPicPr>
          <p:nvPr/>
        </p:nvPicPr>
        <p:blipFill>
          <a:blip r:embed="rId3"/>
          <a:srcRect/>
          <a:stretch>
            <a:fillRect/>
          </a:stretch>
        </p:blipFill>
        <p:spPr bwMode="auto">
          <a:xfrm>
            <a:off x="948041" y="3496917"/>
            <a:ext cx="466725" cy="463550"/>
          </a:xfrm>
          <a:prstGeom prst="rect">
            <a:avLst/>
          </a:prstGeom>
          <a:noFill/>
          <a:ln w="12700">
            <a:noFill/>
            <a:miter lim="0"/>
            <a:headEnd/>
            <a:tailEnd/>
          </a:ln>
        </p:spPr>
      </p:pic>
      <p:sp>
        <p:nvSpPr>
          <p:cNvPr id="9"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22</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ppt_w/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ppt_x</p:attrName>
                                        </p:attrNameLst>
                                      </p:cBhvr>
                                      <p:tavLst>
                                        <p:tav tm="0">
                                          <p:val>
                                            <p:strVal val="#ppt_x-#ppt_w/2"/>
                                          </p:val>
                                        </p:tav>
                                        <p:tav tm="100000">
                                          <p:val>
                                            <p:strVal val="#ppt_x"/>
                                          </p:val>
                                        </p:tav>
                                      </p:tavLst>
                                    </p:anim>
                                    <p:anim calcmode="lin" valueType="num">
                                      <p:cBhvr>
                                        <p:cTn id="22" dur="500" fill="hold"/>
                                        <p:tgtEl>
                                          <p:spTgt spid="8"/>
                                        </p:tgtEl>
                                        <p:attrNameLst>
                                          <p:attrName>ppt_y</p:attrName>
                                        </p:attrNameLst>
                                      </p:cBhvr>
                                      <p:tavLst>
                                        <p:tav tm="0">
                                          <p:val>
                                            <p:strVal val="#ppt_y"/>
                                          </p:val>
                                        </p:tav>
                                        <p:tav tm="100000">
                                          <p:val>
                                            <p:strVal val="#ppt_y"/>
                                          </p:val>
                                        </p:tav>
                                      </p:tavLst>
                                    </p:anim>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100453" y="2928552"/>
            <a:ext cx="11099800" cy="6169796"/>
          </a:xfrm>
        </p:spPr>
        <p:txBody>
          <a:bodyPr/>
          <a:lstStyle/>
          <a:p>
            <a:endParaRPr lang="tr-TR" dirty="0" smtClean="0"/>
          </a:p>
          <a:p>
            <a:pPr marL="0" indent="0">
              <a:spcBef>
                <a:spcPts val="3000"/>
              </a:spcBef>
              <a:buNone/>
            </a:pPr>
            <a:r>
              <a:rPr lang="tr-TR" b="1" dirty="0" smtClean="0">
                <a:solidFill>
                  <a:srgbClr val="002060"/>
                </a:solidFill>
                <a:latin typeface="Garamond" panose="02020404030301010803" pitchFamily="18" charset="0"/>
              </a:rPr>
              <a:t>Bu kampanya ile KİMLERE </a:t>
            </a:r>
            <a:r>
              <a:rPr lang="tr-TR" b="1" dirty="0" smtClean="0">
                <a:solidFill>
                  <a:srgbClr val="FF0000"/>
                </a:solidFill>
                <a:latin typeface="Garamond" panose="02020404030301010803" pitchFamily="18" charset="0"/>
              </a:rPr>
              <a:t>ulaşmaya</a:t>
            </a:r>
            <a:r>
              <a:rPr lang="tr-TR" b="1" dirty="0" smtClean="0">
                <a:latin typeface="Garamond" panose="02020404030301010803" pitchFamily="18" charset="0"/>
              </a:rPr>
              <a:t> </a:t>
            </a:r>
            <a:r>
              <a:rPr lang="tr-TR" b="1" dirty="0" smtClean="0">
                <a:solidFill>
                  <a:srgbClr val="002060"/>
                </a:solidFill>
                <a:latin typeface="Garamond" panose="02020404030301010803" pitchFamily="18" charset="0"/>
              </a:rPr>
              <a:t>çalışıyoruz? </a:t>
            </a:r>
          </a:p>
          <a:p>
            <a:pPr marL="0" indent="0">
              <a:spcBef>
                <a:spcPts val="3000"/>
              </a:spcBef>
              <a:buNone/>
            </a:pPr>
            <a:r>
              <a:rPr lang="tr-TR" b="1" dirty="0" smtClean="0">
                <a:solidFill>
                  <a:srgbClr val="002060"/>
                </a:solidFill>
                <a:latin typeface="Garamond" panose="02020404030301010803" pitchFamily="18" charset="0"/>
              </a:rPr>
              <a:t>Farkındalık artırma çalışmalarıyla KİMİN </a:t>
            </a:r>
            <a:r>
              <a:rPr lang="tr-TR" b="1" dirty="0" smtClean="0">
                <a:solidFill>
                  <a:srgbClr val="FF0000"/>
                </a:solidFill>
                <a:latin typeface="Garamond" panose="02020404030301010803" pitchFamily="18" charset="0"/>
              </a:rPr>
              <a:t>bilgi, tutum ve davranış değişikliğini </a:t>
            </a:r>
            <a:r>
              <a:rPr lang="tr-TR" b="1" dirty="0" smtClean="0">
                <a:solidFill>
                  <a:srgbClr val="002060"/>
                </a:solidFill>
                <a:latin typeface="Garamond" panose="02020404030301010803" pitchFamily="18" charset="0"/>
              </a:rPr>
              <a:t>hedefliyoruz? </a:t>
            </a:r>
          </a:p>
          <a:p>
            <a:pPr marL="0" indent="0">
              <a:spcBef>
                <a:spcPts val="3000"/>
              </a:spcBef>
              <a:buNone/>
            </a:pPr>
            <a:r>
              <a:rPr lang="tr-TR" b="1" dirty="0" smtClean="0">
                <a:solidFill>
                  <a:srgbClr val="002060"/>
                </a:solidFill>
                <a:latin typeface="Garamond" panose="02020404030301010803" pitchFamily="18" charset="0"/>
              </a:rPr>
              <a:t>Kampanyanın başarılı olması için KİM </a:t>
            </a:r>
            <a:r>
              <a:rPr lang="tr-TR" b="1" dirty="0" smtClean="0">
                <a:solidFill>
                  <a:srgbClr val="FF0000"/>
                </a:solidFill>
                <a:latin typeface="Garamond" panose="02020404030301010803" pitchFamily="18" charset="0"/>
              </a:rPr>
              <a:t>destek verebilir </a:t>
            </a:r>
            <a:r>
              <a:rPr lang="tr-TR" b="1" dirty="0" smtClean="0">
                <a:solidFill>
                  <a:srgbClr val="002060"/>
                </a:solidFill>
                <a:latin typeface="Garamond" panose="02020404030301010803" pitchFamily="18" charset="0"/>
              </a:rPr>
              <a:t>ve KİMİN</a:t>
            </a:r>
            <a:r>
              <a:rPr lang="tr-TR" b="1" dirty="0" smtClean="0">
                <a:latin typeface="Garamond" panose="02020404030301010803" pitchFamily="18" charset="0"/>
              </a:rPr>
              <a:t> </a:t>
            </a:r>
            <a:r>
              <a:rPr lang="tr-TR" b="1" dirty="0" smtClean="0">
                <a:solidFill>
                  <a:srgbClr val="FF0000"/>
                </a:solidFill>
                <a:latin typeface="Garamond" panose="02020404030301010803" pitchFamily="18" charset="0"/>
              </a:rPr>
              <a:t>desteğini almamız </a:t>
            </a:r>
            <a:r>
              <a:rPr lang="tr-TR" b="1" dirty="0" smtClean="0">
                <a:solidFill>
                  <a:srgbClr val="002060"/>
                </a:solidFill>
                <a:latin typeface="Garamond" panose="02020404030301010803" pitchFamily="18" charset="0"/>
              </a:rPr>
              <a:t>gerekir? </a:t>
            </a:r>
          </a:p>
          <a:p>
            <a:pPr marL="0" indent="0">
              <a:spcBef>
                <a:spcPts val="3000"/>
              </a:spcBef>
              <a:buNone/>
            </a:pPr>
            <a:r>
              <a:rPr lang="tr-TR" b="1" dirty="0" smtClean="0">
                <a:solidFill>
                  <a:srgbClr val="002060"/>
                </a:solidFill>
                <a:latin typeface="Garamond" panose="02020404030301010803" pitchFamily="18" charset="0"/>
              </a:rPr>
              <a:t>Kampanyaya başlamadan önce KİMDEN </a:t>
            </a:r>
            <a:r>
              <a:rPr lang="tr-TR" b="1" dirty="0" smtClean="0">
                <a:solidFill>
                  <a:srgbClr val="FF0000"/>
                </a:solidFill>
                <a:latin typeface="Garamond" panose="02020404030301010803" pitchFamily="18" charset="0"/>
              </a:rPr>
              <a:t>onay almak </a:t>
            </a:r>
            <a:r>
              <a:rPr lang="tr-TR" b="1" dirty="0" smtClean="0">
                <a:solidFill>
                  <a:srgbClr val="002060"/>
                </a:solidFill>
                <a:latin typeface="Garamond" panose="02020404030301010803" pitchFamily="18" charset="0"/>
              </a:rPr>
              <a:t>gerekiyor? </a:t>
            </a:r>
            <a:endParaRPr lang="en-US" b="1" dirty="0" smtClean="0">
              <a:solidFill>
                <a:srgbClr val="002060"/>
              </a:solidFill>
              <a:latin typeface="Garamond" panose="02020404030301010803" pitchFamily="18" charset="0"/>
            </a:endParaRPr>
          </a:p>
          <a:p>
            <a:pPr marL="0" indent="0">
              <a:spcBef>
                <a:spcPts val="3000"/>
              </a:spcBef>
              <a:buNone/>
            </a:pPr>
            <a:r>
              <a:rPr lang="tr-TR" b="1" dirty="0" smtClean="0">
                <a:solidFill>
                  <a:srgbClr val="002060"/>
                </a:solidFill>
                <a:latin typeface="Garamond" panose="02020404030301010803" pitchFamily="18" charset="0"/>
              </a:rPr>
              <a:t>Kampanyadan </a:t>
            </a:r>
            <a:r>
              <a:rPr lang="tr-TR" b="1" dirty="0" smtClean="0">
                <a:solidFill>
                  <a:srgbClr val="FF0000"/>
                </a:solidFill>
                <a:latin typeface="Garamond" panose="02020404030301010803" pitchFamily="18" charset="0"/>
              </a:rPr>
              <a:t>olumsuz etkilenecek </a:t>
            </a:r>
            <a:r>
              <a:rPr lang="tr-TR" b="1" dirty="0" smtClean="0">
                <a:solidFill>
                  <a:srgbClr val="002060"/>
                </a:solidFill>
                <a:latin typeface="Garamond" panose="02020404030301010803" pitchFamily="18" charset="0"/>
              </a:rPr>
              <a:t>ya da kampanyaya </a:t>
            </a:r>
            <a:r>
              <a:rPr lang="tr-TR" b="1" dirty="0" smtClean="0">
                <a:solidFill>
                  <a:srgbClr val="FF0000"/>
                </a:solidFill>
                <a:latin typeface="Garamond" panose="02020404030301010803" pitchFamily="18" charset="0"/>
              </a:rPr>
              <a:t>karşı olabilecek gruplar/ kişiler </a:t>
            </a:r>
            <a:r>
              <a:rPr lang="tr-TR" b="1" dirty="0" smtClean="0">
                <a:solidFill>
                  <a:srgbClr val="002060"/>
                </a:solidFill>
                <a:latin typeface="Garamond" panose="02020404030301010803" pitchFamily="18" charset="0"/>
              </a:rPr>
              <a:t>var mı?</a:t>
            </a:r>
          </a:p>
          <a:p>
            <a:endParaRPr lang="tr-TR" dirty="0"/>
          </a:p>
        </p:txBody>
      </p:sp>
      <p:pic>
        <p:nvPicPr>
          <p:cNvPr id="4" name="Picture 8" descr="logo kelebek.png"/>
          <p:cNvPicPr>
            <a:picLocks noChangeAspect="1"/>
          </p:cNvPicPr>
          <p:nvPr/>
        </p:nvPicPr>
        <p:blipFill>
          <a:blip r:embed="rId2"/>
          <a:srcRect/>
          <a:stretch>
            <a:fillRect/>
          </a:stretch>
        </p:blipFill>
        <p:spPr bwMode="auto">
          <a:xfrm>
            <a:off x="506705" y="3745731"/>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2"/>
          <a:srcRect/>
          <a:stretch>
            <a:fillRect/>
          </a:stretch>
        </p:blipFill>
        <p:spPr bwMode="auto">
          <a:xfrm>
            <a:off x="510192" y="2814983"/>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2"/>
          <a:srcRect/>
          <a:stretch>
            <a:fillRect/>
          </a:stretch>
        </p:blipFill>
        <p:spPr bwMode="auto">
          <a:xfrm>
            <a:off x="506705" y="5167522"/>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2"/>
          <a:srcRect/>
          <a:stretch>
            <a:fillRect/>
          </a:stretch>
        </p:blipFill>
        <p:spPr bwMode="auto">
          <a:xfrm>
            <a:off x="506705" y="6738634"/>
            <a:ext cx="466725" cy="463550"/>
          </a:xfrm>
          <a:prstGeom prst="rect">
            <a:avLst/>
          </a:prstGeom>
          <a:noFill/>
          <a:ln w="12700">
            <a:noFill/>
            <a:miter lim="0"/>
            <a:headEnd/>
            <a:tailEnd/>
          </a:ln>
        </p:spPr>
      </p:pic>
      <p:pic>
        <p:nvPicPr>
          <p:cNvPr id="8"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8" descr="logo kelebek.png"/>
          <p:cNvPicPr>
            <a:picLocks noChangeAspect="1"/>
          </p:cNvPicPr>
          <p:nvPr/>
        </p:nvPicPr>
        <p:blipFill>
          <a:blip r:embed="rId2"/>
          <a:srcRect/>
          <a:stretch>
            <a:fillRect/>
          </a:stretch>
        </p:blipFill>
        <p:spPr bwMode="auto">
          <a:xfrm>
            <a:off x="506705" y="8256077"/>
            <a:ext cx="466725" cy="463550"/>
          </a:xfrm>
          <a:prstGeom prst="rect">
            <a:avLst/>
          </a:prstGeom>
          <a:noFill/>
          <a:ln w="12700">
            <a:noFill/>
            <a:miter lim="0"/>
            <a:headEnd/>
            <a:tailEnd/>
          </a:ln>
        </p:spPr>
      </p:pic>
      <p:sp>
        <p:nvSpPr>
          <p:cNvPr id="12" name="1 Başlık"/>
          <p:cNvSpPr>
            <a:spLocks noGrp="1"/>
          </p:cNvSpPr>
          <p:nvPr>
            <p:ph type="title"/>
          </p:nvPr>
        </p:nvSpPr>
        <p:spPr>
          <a:xfrm>
            <a:off x="1100453" y="642938"/>
            <a:ext cx="11099800" cy="2159000"/>
          </a:xfrm>
        </p:spPr>
        <p:txBody>
          <a:bodyPr/>
          <a:lstStyle/>
          <a:p>
            <a:r>
              <a:rPr lang="tr-TR" sz="6000" b="1" dirty="0" smtClean="0">
                <a:solidFill>
                  <a:srgbClr val="FF0000"/>
                </a:solidFill>
                <a:latin typeface="Garamond" panose="02020404030301010803" pitchFamily="18" charset="0"/>
              </a:rPr>
              <a:t>KİM? / HEDEF KİTLE – PAYDAŞLAR </a:t>
            </a:r>
            <a:endParaRPr lang="tr-TR" sz="6000" b="1" dirty="0">
              <a:solidFill>
                <a:srgbClr val="FF0000"/>
              </a:solidFill>
              <a:latin typeface="Garamond" panose="02020404030301010803" pitchFamily="18" charset="0"/>
            </a:endParaRPr>
          </a:p>
        </p:txBody>
      </p:sp>
      <p:sp>
        <p:nvSpPr>
          <p:cNvPr id="11"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23</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par>
                          <p:cTn id="32" fill="hold">
                            <p:stCondLst>
                              <p:cond delay="2400"/>
                            </p:stCondLst>
                            <p:childTnLst>
                              <p:par>
                                <p:cTn id="33" presetID="17" presetClass="entr" presetSubtype="8" fill="hold" nodeType="afterEffect">
                                  <p:stCondLst>
                                    <p:cond delay="1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242182" y="2603500"/>
            <a:ext cx="11203818" cy="5626100"/>
          </a:xfrm>
        </p:spPr>
        <p:txBody>
          <a:bodyPr anchor="t"/>
          <a:lstStyle/>
          <a:p>
            <a:pPr>
              <a:spcBef>
                <a:spcPts val="1200"/>
              </a:spcBef>
              <a:buNone/>
            </a:pPr>
            <a:r>
              <a:rPr lang="tr-TR" b="1" dirty="0" smtClean="0">
                <a:solidFill>
                  <a:srgbClr val="FF0000"/>
                </a:solidFill>
                <a:latin typeface="Garamond" panose="02020404030301010803" pitchFamily="18" charset="0"/>
              </a:rPr>
              <a:t>Mesajın </a:t>
            </a:r>
            <a:r>
              <a:rPr lang="tr-TR" b="1" dirty="0" smtClean="0">
                <a:solidFill>
                  <a:srgbClr val="002060"/>
                </a:solidFill>
                <a:latin typeface="Garamond" panose="02020404030301010803" pitchFamily="18" charset="0"/>
              </a:rPr>
              <a:t>içeriğinin ve </a:t>
            </a:r>
            <a:r>
              <a:rPr lang="tr-TR" b="1" dirty="0" smtClean="0">
                <a:solidFill>
                  <a:srgbClr val="FF0000"/>
                </a:solidFill>
                <a:latin typeface="Garamond" panose="02020404030301010803" pitchFamily="18" charset="0"/>
              </a:rPr>
              <a:t>en uygun sunum yöntemi </a:t>
            </a:r>
            <a:r>
              <a:rPr lang="tr-TR" b="1" dirty="0" err="1" smtClean="0">
                <a:solidFill>
                  <a:srgbClr val="002060"/>
                </a:solidFill>
                <a:latin typeface="Garamond" panose="02020404030301010803" pitchFamily="18" charset="0"/>
              </a:rPr>
              <a:t>NE’dir</a:t>
            </a:r>
            <a:r>
              <a:rPr lang="tr-TR" b="1" dirty="0">
                <a:solidFill>
                  <a:srgbClr val="002060"/>
                </a:solidFill>
                <a:latin typeface="Garamond" panose="02020404030301010803" pitchFamily="18" charset="0"/>
              </a:rPr>
              <a:t>?</a:t>
            </a:r>
            <a:endParaRPr lang="tr-TR" b="1" dirty="0" smtClean="0">
              <a:solidFill>
                <a:srgbClr val="002060"/>
              </a:solidFill>
              <a:latin typeface="Garamond" panose="02020404030301010803" pitchFamily="18" charset="0"/>
            </a:endParaRPr>
          </a:p>
          <a:p>
            <a:pPr marL="444500" lvl="1" indent="0">
              <a:spcBef>
                <a:spcPts val="1200"/>
              </a:spcBef>
              <a:buNone/>
            </a:pPr>
            <a:r>
              <a:rPr lang="tr-TR" b="1" dirty="0" smtClean="0">
                <a:solidFill>
                  <a:srgbClr val="FF0000"/>
                </a:solidFill>
                <a:latin typeface="Garamond" panose="02020404030301010803" pitchFamily="18" charset="0"/>
              </a:rPr>
              <a:t>Hedef grupların ilgisini </a:t>
            </a:r>
            <a:r>
              <a:rPr lang="tr-TR" b="1" dirty="0" smtClean="0">
                <a:solidFill>
                  <a:srgbClr val="002060"/>
                </a:solidFill>
                <a:latin typeface="Garamond" panose="02020404030301010803" pitchFamily="18" charset="0"/>
              </a:rPr>
              <a:t>NE çeker?</a:t>
            </a:r>
            <a:r>
              <a:rPr lang="tr-TR" b="1" dirty="0" smtClean="0">
                <a:latin typeface="Garamond" panose="02020404030301010803" pitchFamily="18" charset="0"/>
              </a:rPr>
              <a:t> </a:t>
            </a:r>
          </a:p>
          <a:p>
            <a:pPr marL="444500" lvl="1" indent="0">
              <a:spcBef>
                <a:spcPts val="1200"/>
              </a:spcBef>
              <a:buNone/>
            </a:pPr>
            <a:r>
              <a:rPr lang="tr-TR" b="1" dirty="0" smtClean="0">
                <a:solidFill>
                  <a:srgbClr val="002060"/>
                </a:solidFill>
                <a:latin typeface="Garamond" panose="02020404030301010803" pitchFamily="18" charset="0"/>
              </a:rPr>
              <a:t>Hangi gruba NE </a:t>
            </a:r>
            <a:r>
              <a:rPr lang="tr-TR" b="1" dirty="0" smtClean="0">
                <a:solidFill>
                  <a:srgbClr val="FF0000"/>
                </a:solidFill>
                <a:latin typeface="Garamond" panose="02020404030301010803" pitchFamily="18" charset="0"/>
              </a:rPr>
              <a:t>mesaj </a:t>
            </a:r>
            <a:r>
              <a:rPr lang="tr-TR" b="1" dirty="0" smtClean="0">
                <a:solidFill>
                  <a:srgbClr val="002060"/>
                </a:solidFill>
                <a:latin typeface="Garamond" panose="02020404030301010803" pitchFamily="18" charset="0"/>
              </a:rPr>
              <a:t>vermeliyiz? </a:t>
            </a:r>
          </a:p>
          <a:p>
            <a:pPr marL="444500" lvl="1" indent="0">
              <a:spcBef>
                <a:spcPts val="1200"/>
              </a:spcBef>
              <a:buNone/>
            </a:pPr>
            <a:r>
              <a:rPr lang="tr-TR" b="1" dirty="0" smtClean="0">
                <a:solidFill>
                  <a:srgbClr val="002060"/>
                </a:solidFill>
                <a:latin typeface="Garamond" panose="02020404030301010803" pitchFamily="18" charset="0"/>
              </a:rPr>
              <a:t>Her bir grup için </a:t>
            </a:r>
            <a:r>
              <a:rPr lang="tr-TR" b="1" dirty="0" smtClean="0">
                <a:solidFill>
                  <a:srgbClr val="FF0000"/>
                </a:solidFill>
                <a:latin typeface="Garamond" panose="02020404030301010803" pitchFamily="18" charset="0"/>
              </a:rPr>
              <a:t>en etkili iletişim yöntemi </a:t>
            </a:r>
            <a:r>
              <a:rPr lang="tr-TR" b="1" dirty="0" smtClean="0">
                <a:solidFill>
                  <a:srgbClr val="002060"/>
                </a:solidFill>
                <a:latin typeface="Garamond" panose="02020404030301010803" pitchFamily="18" charset="0"/>
              </a:rPr>
              <a:t>NEDİR? </a:t>
            </a:r>
          </a:p>
          <a:p>
            <a:pPr marL="444500" lvl="1" indent="0">
              <a:spcBef>
                <a:spcPts val="1200"/>
              </a:spcBef>
              <a:buNone/>
            </a:pPr>
            <a:r>
              <a:rPr lang="tr-TR" b="1" dirty="0" smtClean="0">
                <a:solidFill>
                  <a:srgbClr val="002060"/>
                </a:solidFill>
                <a:latin typeface="Garamond" panose="02020404030301010803" pitchFamily="18" charset="0"/>
              </a:rPr>
              <a:t>NE</a:t>
            </a:r>
            <a:r>
              <a:rPr lang="tr-TR" b="1" dirty="0" smtClean="0">
                <a:latin typeface="Garamond" panose="02020404030301010803" pitchFamily="18" charset="0"/>
              </a:rPr>
              <a:t> </a:t>
            </a:r>
            <a:r>
              <a:rPr lang="tr-TR" b="1" dirty="0" smtClean="0">
                <a:solidFill>
                  <a:srgbClr val="002060"/>
                </a:solidFill>
                <a:latin typeface="Garamond" panose="02020404030301010803" pitchFamily="18" charset="0"/>
              </a:rPr>
              <a:t>tür</a:t>
            </a:r>
            <a:r>
              <a:rPr lang="tr-TR" b="1" dirty="0" smtClean="0">
                <a:solidFill>
                  <a:srgbClr val="FF0000"/>
                </a:solidFill>
                <a:latin typeface="Garamond" panose="02020404030301010803" pitchFamily="18" charset="0"/>
              </a:rPr>
              <a:t> materyaller </a:t>
            </a:r>
            <a:r>
              <a:rPr lang="tr-TR" b="1" dirty="0" smtClean="0">
                <a:solidFill>
                  <a:srgbClr val="002060"/>
                </a:solidFill>
                <a:latin typeface="Garamond" panose="02020404030301010803" pitchFamily="18" charset="0"/>
              </a:rPr>
              <a:t>kullanmak gerekir? </a:t>
            </a:r>
          </a:p>
          <a:p>
            <a:pPr marL="444500" lvl="1" indent="0">
              <a:spcBef>
                <a:spcPts val="1200"/>
              </a:spcBef>
              <a:buNone/>
            </a:pPr>
            <a:r>
              <a:rPr lang="tr-TR" b="1" dirty="0" smtClean="0">
                <a:solidFill>
                  <a:srgbClr val="002060"/>
                </a:solidFill>
                <a:latin typeface="Garamond" panose="02020404030301010803" pitchFamily="18" charset="0"/>
              </a:rPr>
              <a:t>Etkinlik için </a:t>
            </a:r>
            <a:r>
              <a:rPr lang="tr-TR" b="1" dirty="0" smtClean="0">
                <a:solidFill>
                  <a:srgbClr val="FF0000"/>
                </a:solidFill>
                <a:latin typeface="Garamond" panose="02020404030301010803" pitchFamily="18" charset="0"/>
              </a:rPr>
              <a:t>gerekli insan kaynağı </a:t>
            </a:r>
            <a:r>
              <a:rPr lang="tr-TR" b="1" dirty="0" smtClean="0">
                <a:solidFill>
                  <a:srgbClr val="002060"/>
                </a:solidFill>
                <a:latin typeface="Garamond" panose="02020404030301010803" pitchFamily="18" charset="0"/>
              </a:rPr>
              <a:t>NEDİR? </a:t>
            </a:r>
          </a:p>
          <a:p>
            <a:pPr marL="444500" lvl="1" indent="0">
              <a:spcBef>
                <a:spcPts val="1200"/>
              </a:spcBef>
              <a:buNone/>
            </a:pPr>
            <a:r>
              <a:rPr lang="tr-TR" b="1" dirty="0" smtClean="0">
                <a:solidFill>
                  <a:srgbClr val="002060"/>
                </a:solidFill>
                <a:latin typeface="Garamond" panose="02020404030301010803" pitchFamily="18" charset="0"/>
              </a:rPr>
              <a:t>Etkinliği gerçekleştirmek için </a:t>
            </a:r>
            <a:r>
              <a:rPr lang="tr-TR" b="1" dirty="0" smtClean="0">
                <a:solidFill>
                  <a:srgbClr val="FF0000"/>
                </a:solidFill>
                <a:latin typeface="Garamond" panose="02020404030301010803" pitchFamily="18" charset="0"/>
              </a:rPr>
              <a:t>gereken süre </a:t>
            </a:r>
            <a:r>
              <a:rPr lang="tr-TR" b="1" dirty="0" smtClean="0">
                <a:solidFill>
                  <a:srgbClr val="002060"/>
                </a:solidFill>
                <a:latin typeface="Garamond" panose="02020404030301010803" pitchFamily="18" charset="0"/>
              </a:rPr>
              <a:t>NEDİR? </a:t>
            </a:r>
          </a:p>
          <a:p>
            <a:pPr marL="444500" lvl="1" indent="0">
              <a:spcBef>
                <a:spcPts val="1200"/>
              </a:spcBef>
              <a:buNone/>
            </a:pPr>
            <a:r>
              <a:rPr lang="tr-TR" b="1" dirty="0" smtClean="0">
                <a:solidFill>
                  <a:srgbClr val="FF0000"/>
                </a:solidFill>
                <a:latin typeface="Garamond" panose="02020404030301010803" pitchFamily="18" charset="0"/>
              </a:rPr>
              <a:t>Etkinliğin maliyeti </a:t>
            </a:r>
            <a:r>
              <a:rPr lang="tr-TR" b="1" dirty="0" smtClean="0">
                <a:solidFill>
                  <a:srgbClr val="002060"/>
                </a:solidFill>
                <a:latin typeface="Garamond" panose="02020404030301010803" pitchFamily="18" charset="0"/>
              </a:rPr>
              <a:t>NE olabilir? </a:t>
            </a:r>
          </a:p>
        </p:txBody>
      </p:sp>
      <p:pic>
        <p:nvPicPr>
          <p:cNvPr id="4" name="Picture 8" descr="logo kelebek.png"/>
          <p:cNvPicPr>
            <a:picLocks noChangeAspect="1"/>
          </p:cNvPicPr>
          <p:nvPr/>
        </p:nvPicPr>
        <p:blipFill>
          <a:blip r:embed="rId2"/>
          <a:srcRect/>
          <a:stretch>
            <a:fillRect/>
          </a:stretch>
        </p:blipFill>
        <p:spPr bwMode="auto">
          <a:xfrm>
            <a:off x="923887" y="4132320"/>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2"/>
          <a:srcRect/>
          <a:stretch>
            <a:fillRect/>
          </a:stretch>
        </p:blipFill>
        <p:spPr bwMode="auto">
          <a:xfrm>
            <a:off x="952500" y="5576436"/>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2"/>
          <a:srcRect/>
          <a:stretch>
            <a:fillRect/>
          </a:stretch>
        </p:blipFill>
        <p:spPr bwMode="auto">
          <a:xfrm>
            <a:off x="923886" y="6305548"/>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2"/>
          <a:srcRect/>
          <a:stretch>
            <a:fillRect/>
          </a:stretch>
        </p:blipFill>
        <p:spPr bwMode="auto">
          <a:xfrm>
            <a:off x="952500" y="6954386"/>
            <a:ext cx="466725" cy="463550"/>
          </a:xfrm>
          <a:prstGeom prst="rect">
            <a:avLst/>
          </a:prstGeom>
          <a:noFill/>
          <a:ln w="12700">
            <a:noFill/>
            <a:miter lim="0"/>
            <a:headEnd/>
            <a:tailEnd/>
          </a:ln>
        </p:spPr>
      </p:pic>
      <p:pic>
        <p:nvPicPr>
          <p:cNvPr id="8" name="Picture 8" descr="logo kelebek.png"/>
          <p:cNvPicPr>
            <a:picLocks noChangeAspect="1"/>
          </p:cNvPicPr>
          <p:nvPr/>
        </p:nvPicPr>
        <p:blipFill>
          <a:blip r:embed="rId2"/>
          <a:srcRect/>
          <a:stretch>
            <a:fillRect/>
          </a:stretch>
        </p:blipFill>
        <p:spPr bwMode="auto">
          <a:xfrm>
            <a:off x="923887" y="3402864"/>
            <a:ext cx="466725" cy="463550"/>
          </a:xfrm>
          <a:prstGeom prst="rect">
            <a:avLst/>
          </a:prstGeom>
          <a:noFill/>
          <a:ln w="12700">
            <a:noFill/>
            <a:miter lim="0"/>
            <a:headEnd/>
            <a:tailEnd/>
          </a:ln>
        </p:spPr>
      </p:pic>
      <p:pic>
        <p:nvPicPr>
          <p:cNvPr id="9" name="Picture 8" descr="logo kelebek.png"/>
          <p:cNvPicPr>
            <a:picLocks noChangeAspect="1"/>
          </p:cNvPicPr>
          <p:nvPr/>
        </p:nvPicPr>
        <p:blipFill>
          <a:blip r:embed="rId2"/>
          <a:srcRect/>
          <a:stretch>
            <a:fillRect/>
          </a:stretch>
        </p:blipFill>
        <p:spPr bwMode="auto">
          <a:xfrm>
            <a:off x="923886" y="7622402"/>
            <a:ext cx="466725" cy="463550"/>
          </a:xfrm>
          <a:prstGeom prst="rect">
            <a:avLst/>
          </a:prstGeom>
          <a:noFill/>
          <a:ln w="12700">
            <a:noFill/>
            <a:miter lim="0"/>
            <a:headEnd/>
            <a:tailEnd/>
          </a:ln>
        </p:spPr>
      </p:pic>
      <p:pic>
        <p:nvPicPr>
          <p:cNvPr id="10" name="Picture 8" descr="logo kelebek.png"/>
          <p:cNvPicPr>
            <a:picLocks noChangeAspect="1"/>
          </p:cNvPicPr>
          <p:nvPr/>
        </p:nvPicPr>
        <p:blipFill>
          <a:blip r:embed="rId2"/>
          <a:srcRect/>
          <a:stretch>
            <a:fillRect/>
          </a:stretch>
        </p:blipFill>
        <p:spPr bwMode="auto">
          <a:xfrm>
            <a:off x="923886" y="4840432"/>
            <a:ext cx="466725" cy="463550"/>
          </a:xfrm>
          <a:prstGeom prst="rect">
            <a:avLst/>
          </a:prstGeom>
          <a:noFill/>
          <a:ln w="12700">
            <a:noFill/>
            <a:miter lim="0"/>
            <a:headEnd/>
            <a:tailEnd/>
          </a:ln>
        </p:spPr>
      </p:pic>
      <p:pic>
        <p:nvPicPr>
          <p:cNvPr id="11"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4" name="1 Başlık"/>
          <p:cNvSpPr>
            <a:spLocks noGrp="1"/>
          </p:cNvSpPr>
          <p:nvPr>
            <p:ph type="title"/>
          </p:nvPr>
        </p:nvSpPr>
        <p:spPr>
          <a:xfrm>
            <a:off x="952500" y="444500"/>
            <a:ext cx="11099800" cy="2159000"/>
          </a:xfrm>
        </p:spPr>
        <p:txBody>
          <a:bodyPr/>
          <a:lstStyle/>
          <a:p>
            <a:r>
              <a:rPr lang="tr-TR" sz="6000" b="1" dirty="0" smtClean="0">
                <a:solidFill>
                  <a:srgbClr val="FF0000"/>
                </a:solidFill>
                <a:latin typeface="Garamond" panose="02020404030301010803" pitchFamily="18" charset="0"/>
              </a:rPr>
              <a:t>NE? / MESAJ </a:t>
            </a:r>
            <a:endParaRPr lang="tr-TR" sz="6000" b="1" dirty="0">
              <a:solidFill>
                <a:srgbClr val="FF0000"/>
              </a:solidFill>
              <a:latin typeface="Garamond" panose="02020404030301010803" pitchFamily="18" charset="0"/>
            </a:endParaRPr>
          </a:p>
        </p:txBody>
      </p:sp>
      <p:sp>
        <p:nvSpPr>
          <p:cNvPr id="13"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24</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par>
                          <p:cTn id="32" fill="hold">
                            <p:stCondLst>
                              <p:cond delay="2400"/>
                            </p:stCondLst>
                            <p:childTnLst>
                              <p:par>
                                <p:cTn id="33" presetID="17" presetClass="entr" presetSubtype="8" fill="hold" nodeType="afterEffect">
                                  <p:stCondLst>
                                    <p:cond delay="1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ppt_x</p:attrName>
                                        </p:attrNameLst>
                                      </p:cBhvr>
                                      <p:tavLst>
                                        <p:tav tm="0">
                                          <p:val>
                                            <p:strVal val="#ppt_x-#ppt_w/2"/>
                                          </p:val>
                                        </p:tav>
                                        <p:tav tm="100000">
                                          <p:val>
                                            <p:strVal val="#ppt_x"/>
                                          </p:val>
                                        </p:tav>
                                      </p:tavLst>
                                    </p:anim>
                                    <p:anim calcmode="lin" valueType="num">
                                      <p:cBhvr>
                                        <p:cTn id="36" dur="500" fill="hold"/>
                                        <p:tgtEl>
                                          <p:spTgt spid="8"/>
                                        </p:tgtEl>
                                        <p:attrNameLst>
                                          <p:attrName>ppt_y</p:attrName>
                                        </p:attrNameLst>
                                      </p:cBhvr>
                                      <p:tavLst>
                                        <p:tav tm="0">
                                          <p:val>
                                            <p:strVal val="#ppt_y"/>
                                          </p:val>
                                        </p:tav>
                                        <p:tav tm="100000">
                                          <p:val>
                                            <p:strVal val="#ppt_y"/>
                                          </p:val>
                                        </p:tav>
                                      </p:tavLst>
                                    </p:anim>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17" presetClass="entr" presetSubtype="8" fill="hold" nodeType="afterEffect">
                                  <p:stCondLst>
                                    <p:cond delay="10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ppt_x</p:attrName>
                                        </p:attrNameLst>
                                      </p:cBhvr>
                                      <p:tavLst>
                                        <p:tav tm="0">
                                          <p:val>
                                            <p:strVal val="#ppt_x-#ppt_w/2"/>
                                          </p:val>
                                        </p:tav>
                                        <p:tav tm="100000">
                                          <p:val>
                                            <p:strVal val="#ppt_x"/>
                                          </p:val>
                                        </p:tav>
                                      </p:tavLst>
                                    </p:anim>
                                    <p:anim calcmode="lin" valueType="num">
                                      <p:cBhvr>
                                        <p:cTn id="43" dur="500" fill="hold"/>
                                        <p:tgtEl>
                                          <p:spTgt spid="9"/>
                                        </p:tgtEl>
                                        <p:attrNameLst>
                                          <p:attrName>ppt_y</p:attrName>
                                        </p:attrNameLst>
                                      </p:cBhvr>
                                      <p:tavLst>
                                        <p:tav tm="0">
                                          <p:val>
                                            <p:strVal val="#ppt_y"/>
                                          </p:val>
                                        </p:tav>
                                        <p:tav tm="100000">
                                          <p:val>
                                            <p:strVal val="#ppt_y"/>
                                          </p:val>
                                        </p:tav>
                                      </p:tavLst>
                                    </p:anim>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strVal val="#ppt_h"/>
                                          </p:val>
                                        </p:tav>
                                        <p:tav tm="100000">
                                          <p:val>
                                            <p:strVal val="#ppt_h"/>
                                          </p:val>
                                        </p:tav>
                                      </p:tavLst>
                                    </p:anim>
                                  </p:childTnLst>
                                </p:cTn>
                              </p:par>
                            </p:childTnLst>
                          </p:cTn>
                        </p:par>
                        <p:par>
                          <p:cTn id="46" fill="hold">
                            <p:stCondLst>
                              <p:cond delay="3600"/>
                            </p:stCondLst>
                            <p:childTnLst>
                              <p:par>
                                <p:cTn id="47" presetID="17" presetClass="entr" presetSubtype="8" fill="hold" nodeType="afterEffect">
                                  <p:stCondLst>
                                    <p:cond delay="10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ppt_x</p:attrName>
                                        </p:attrNameLst>
                                      </p:cBhvr>
                                      <p:tavLst>
                                        <p:tav tm="0">
                                          <p:val>
                                            <p:strVal val="#ppt_x-#ppt_w/2"/>
                                          </p:val>
                                        </p:tav>
                                        <p:tav tm="100000">
                                          <p:val>
                                            <p:strVal val="#ppt_x"/>
                                          </p:val>
                                        </p:tav>
                                      </p:tavLst>
                                    </p:anim>
                                    <p:anim calcmode="lin" valueType="num">
                                      <p:cBhvr>
                                        <p:cTn id="50" dur="500" fill="hold"/>
                                        <p:tgtEl>
                                          <p:spTgt spid="10"/>
                                        </p:tgtEl>
                                        <p:attrNameLst>
                                          <p:attrName>ppt_y</p:attrName>
                                        </p:attrNameLst>
                                      </p:cBhvr>
                                      <p:tavLst>
                                        <p:tav tm="0">
                                          <p:val>
                                            <p:strVal val="#ppt_y"/>
                                          </p:val>
                                        </p:tav>
                                        <p:tav tm="100000">
                                          <p:val>
                                            <p:strVal val="#ppt_y"/>
                                          </p:val>
                                        </p:tav>
                                      </p:tavLst>
                                    </p:anim>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793750" y="656722"/>
            <a:ext cx="11099800" cy="1085850"/>
          </a:xfrm>
        </p:spPr>
        <p:txBody>
          <a:bodyPr/>
          <a:lstStyle/>
          <a:p>
            <a:r>
              <a:rPr lang="tr-TR" sz="6000" b="1" dirty="0" smtClean="0">
                <a:solidFill>
                  <a:srgbClr val="FF0000"/>
                </a:solidFill>
                <a:latin typeface="Garamond" panose="02020404030301010803" pitchFamily="18" charset="0"/>
              </a:rPr>
              <a:t>NASIL? / STRATEJİ</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482600" y="2667000"/>
            <a:ext cx="11722100" cy="6286500"/>
          </a:xfrm>
        </p:spPr>
        <p:txBody>
          <a:bodyPr anchor="t"/>
          <a:lstStyle/>
          <a:p>
            <a:pPr>
              <a:buNone/>
            </a:pPr>
            <a:r>
              <a:rPr lang="tr-TR" dirty="0" smtClean="0"/>
              <a:t>	</a:t>
            </a:r>
            <a:r>
              <a:rPr lang="tr-TR" b="1" dirty="0" smtClean="0">
                <a:solidFill>
                  <a:srgbClr val="002060"/>
                </a:solidFill>
                <a:latin typeface="Garamond" panose="02020404030301010803" pitchFamily="18" charset="0"/>
              </a:rPr>
              <a:t>NASIL sorusuna vereceğiniz yanıt, sizin ve okulunuzun kapasitesi dışına çıkıyorsa, etkinliği yeniden gözden geçirmeli ve gerekiyorsa değiştirmelisiniz. </a:t>
            </a:r>
          </a:p>
          <a:p>
            <a:pPr marL="444500" lvl="1" indent="0">
              <a:buNone/>
            </a:pPr>
            <a:r>
              <a:rPr lang="tr-TR" b="1" dirty="0" smtClean="0">
                <a:solidFill>
                  <a:srgbClr val="002060"/>
                </a:solidFill>
                <a:latin typeface="Garamond" panose="02020404030301010803" pitchFamily="18" charset="0"/>
              </a:rPr>
              <a:t>		Etkinliğimizi </a:t>
            </a:r>
            <a:r>
              <a:rPr lang="tr-TR" b="1" dirty="0" smtClean="0">
                <a:solidFill>
                  <a:srgbClr val="002060"/>
                </a:solidFill>
                <a:latin typeface="Garamond" panose="02020404030301010803" pitchFamily="18" charset="0"/>
              </a:rPr>
              <a:t>gerçekleştirmek için</a:t>
            </a:r>
            <a:r>
              <a:rPr lang="tr-TR" b="1" dirty="0" smtClean="0">
                <a:latin typeface="Garamond" panose="02020404030301010803" pitchFamily="18" charset="0"/>
              </a:rPr>
              <a:t> </a:t>
            </a:r>
            <a:r>
              <a:rPr lang="tr-TR" b="1" dirty="0" smtClean="0">
                <a:solidFill>
                  <a:srgbClr val="FF0000"/>
                </a:solidFill>
                <a:latin typeface="Garamond" panose="02020404030301010803" pitchFamily="18" charset="0"/>
              </a:rPr>
              <a:t>gereken materyalleri </a:t>
            </a:r>
            <a:r>
              <a:rPr lang="tr-TR" b="1" dirty="0" smtClean="0">
                <a:solidFill>
                  <a:srgbClr val="002060"/>
                </a:solidFill>
                <a:latin typeface="Garamond" panose="02020404030301010803" pitchFamily="18" charset="0"/>
              </a:rPr>
              <a:t>NASIL temin edebiliriz? </a:t>
            </a:r>
          </a:p>
          <a:p>
            <a:pPr marL="444500" lvl="1" indent="0">
              <a:buNone/>
            </a:pPr>
            <a:r>
              <a:rPr lang="tr-TR" b="1" dirty="0" smtClean="0">
                <a:solidFill>
                  <a:srgbClr val="002060"/>
                </a:solidFill>
                <a:latin typeface="Garamond" panose="02020404030301010803" pitchFamily="18" charset="0"/>
              </a:rPr>
              <a:t>		Etkinliğimiz </a:t>
            </a:r>
            <a:r>
              <a:rPr lang="tr-TR" b="1" dirty="0" smtClean="0">
                <a:solidFill>
                  <a:srgbClr val="002060"/>
                </a:solidFill>
                <a:latin typeface="Garamond" panose="02020404030301010803" pitchFamily="18" charset="0"/>
              </a:rPr>
              <a:t>için gereken </a:t>
            </a:r>
            <a:r>
              <a:rPr lang="tr-TR" b="1" dirty="0" smtClean="0">
                <a:solidFill>
                  <a:srgbClr val="FF0000"/>
                </a:solidFill>
                <a:latin typeface="Garamond" panose="02020404030301010803" pitchFamily="18" charset="0"/>
              </a:rPr>
              <a:t>insan kaynağını </a:t>
            </a:r>
            <a:r>
              <a:rPr lang="tr-TR" b="1" dirty="0" smtClean="0">
                <a:solidFill>
                  <a:srgbClr val="002060"/>
                </a:solidFill>
                <a:latin typeface="Garamond" panose="02020404030301010803" pitchFamily="18" charset="0"/>
              </a:rPr>
              <a:t>NASIL sağlayabiliriz? </a:t>
            </a:r>
          </a:p>
          <a:p>
            <a:pPr marL="444500" lvl="1" indent="0">
              <a:buNone/>
            </a:pPr>
            <a:r>
              <a:rPr lang="tr-TR" b="1" dirty="0" smtClean="0">
                <a:solidFill>
                  <a:srgbClr val="002060"/>
                </a:solidFill>
                <a:latin typeface="Garamond" panose="02020404030301010803" pitchFamily="18" charset="0"/>
              </a:rPr>
              <a:t>		Etkinliğimizi </a:t>
            </a:r>
            <a:r>
              <a:rPr lang="tr-TR" b="1" dirty="0" smtClean="0">
                <a:solidFill>
                  <a:srgbClr val="002060"/>
                </a:solidFill>
                <a:latin typeface="Garamond" panose="02020404030301010803" pitchFamily="18" charset="0"/>
              </a:rPr>
              <a:t>uygulamak için </a:t>
            </a:r>
            <a:r>
              <a:rPr lang="tr-TR" b="1" dirty="0" smtClean="0">
                <a:solidFill>
                  <a:srgbClr val="FF0000"/>
                </a:solidFill>
                <a:latin typeface="Garamond" panose="02020404030301010803" pitchFamily="18" charset="0"/>
              </a:rPr>
              <a:t>gereken bütçeyi </a:t>
            </a:r>
            <a:r>
              <a:rPr lang="tr-TR" b="1" dirty="0" smtClean="0">
                <a:solidFill>
                  <a:srgbClr val="002060"/>
                </a:solidFill>
                <a:latin typeface="Garamond" panose="02020404030301010803" pitchFamily="18" charset="0"/>
              </a:rPr>
              <a:t>NASIL temin edeceğiz? </a:t>
            </a:r>
          </a:p>
          <a:p>
            <a:endParaRPr lang="tr-TR" dirty="0"/>
          </a:p>
        </p:txBody>
      </p:sp>
      <p:pic>
        <p:nvPicPr>
          <p:cNvPr id="4" name="Picture 8" descr="logo kelebek.png"/>
          <p:cNvPicPr>
            <a:picLocks noChangeAspect="1"/>
          </p:cNvPicPr>
          <p:nvPr/>
        </p:nvPicPr>
        <p:blipFill>
          <a:blip r:embed="rId2"/>
          <a:srcRect/>
          <a:stretch>
            <a:fillRect/>
          </a:stretch>
        </p:blipFill>
        <p:spPr bwMode="auto">
          <a:xfrm>
            <a:off x="1010849" y="4946650"/>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2"/>
          <a:srcRect/>
          <a:stretch>
            <a:fillRect/>
          </a:stretch>
        </p:blipFill>
        <p:spPr bwMode="auto">
          <a:xfrm>
            <a:off x="1010848" y="6494191"/>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2"/>
          <a:srcRect/>
          <a:stretch>
            <a:fillRect/>
          </a:stretch>
        </p:blipFill>
        <p:spPr bwMode="auto">
          <a:xfrm>
            <a:off x="1010848" y="8167416"/>
            <a:ext cx="466725" cy="463550"/>
          </a:xfrm>
          <a:prstGeom prst="rect">
            <a:avLst/>
          </a:prstGeom>
          <a:noFill/>
          <a:ln w="12700">
            <a:noFill/>
            <a:miter lim="0"/>
            <a:headEnd/>
            <a:tailEnd/>
          </a:ln>
        </p:spPr>
      </p:pic>
      <p:pic>
        <p:nvPicPr>
          <p:cNvPr id="7"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9"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25</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909444" y="1353479"/>
            <a:ext cx="11099800" cy="1155700"/>
          </a:xfrm>
        </p:spPr>
        <p:txBody>
          <a:bodyPr/>
          <a:lstStyle/>
          <a:p>
            <a:r>
              <a:rPr lang="tr-TR" sz="6000" b="1" dirty="0" smtClean="0">
                <a:solidFill>
                  <a:srgbClr val="FF0000"/>
                </a:solidFill>
                <a:latin typeface="Garamond" panose="02020404030301010803" pitchFamily="18" charset="0"/>
              </a:rPr>
              <a:t>NE ZAMAN ? / ZAMANLAMA</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711200" y="2819400"/>
            <a:ext cx="11328400" cy="6286500"/>
          </a:xfrm>
        </p:spPr>
        <p:txBody>
          <a:bodyPr anchor="t"/>
          <a:lstStyle/>
          <a:p>
            <a:pPr>
              <a:buNone/>
            </a:pPr>
            <a:r>
              <a:rPr lang="tr-TR" dirty="0" smtClean="0"/>
              <a:t>	</a:t>
            </a:r>
            <a:r>
              <a:rPr lang="tr-TR" sz="4000" b="1" dirty="0" smtClean="0">
                <a:solidFill>
                  <a:srgbClr val="002060"/>
                </a:solidFill>
                <a:latin typeface="Garamond" panose="02020404030301010803" pitchFamily="18" charset="0"/>
              </a:rPr>
              <a:t>Farkındalık artırma çalışmalarının NE ZAMAN yapılması gerektiği, başarıyı etkileyen unsurlardan biridir.</a:t>
            </a:r>
          </a:p>
          <a:p>
            <a:pPr>
              <a:buNone/>
            </a:pPr>
            <a:r>
              <a:rPr lang="tr-TR" sz="4000" b="1" dirty="0" smtClean="0">
                <a:solidFill>
                  <a:srgbClr val="002060"/>
                </a:solidFill>
                <a:latin typeface="Garamond" panose="02020404030301010803" pitchFamily="18" charset="0"/>
              </a:rPr>
              <a:t>	Genellikle yapacağınız çalışmaların başında farkındalık artırma çalışmalarına başlamanız paydaşlarınızın konuya ilgisini ve katılımını aktif tutacaktır. </a:t>
            </a:r>
          </a:p>
          <a:p>
            <a:pPr>
              <a:buNone/>
            </a:pPr>
            <a:r>
              <a:rPr lang="tr-TR" sz="4000" b="1" dirty="0" smtClean="0">
                <a:solidFill>
                  <a:srgbClr val="002060"/>
                </a:solidFill>
                <a:latin typeface="Garamond" panose="02020404030301010803" pitchFamily="18" charset="0"/>
              </a:rPr>
              <a:t>			Kampanyayı planlamaya </a:t>
            </a:r>
            <a:r>
              <a:rPr lang="tr-TR" sz="4000" b="1" dirty="0" smtClean="0">
                <a:solidFill>
                  <a:srgbClr val="FF0000"/>
                </a:solidFill>
                <a:latin typeface="Garamond" panose="02020404030301010803" pitchFamily="18" charset="0"/>
              </a:rPr>
              <a:t>NE ZAMAN </a:t>
            </a:r>
            <a:r>
              <a:rPr lang="tr-TR" sz="4000" b="1" dirty="0" smtClean="0">
                <a:solidFill>
                  <a:srgbClr val="002060"/>
                </a:solidFill>
                <a:latin typeface="Garamond" panose="02020404030301010803" pitchFamily="18" charset="0"/>
              </a:rPr>
              <a:t>başlamalıyız</a:t>
            </a:r>
            <a:r>
              <a:rPr lang="tr-TR" sz="4000" b="1" dirty="0" smtClean="0">
                <a:latin typeface="Garamond" panose="02020404030301010803" pitchFamily="18" charset="0"/>
              </a:rPr>
              <a:t>? </a:t>
            </a:r>
          </a:p>
          <a:p>
            <a:endParaRPr lang="tr-TR" dirty="0"/>
          </a:p>
        </p:txBody>
      </p:sp>
      <p:pic>
        <p:nvPicPr>
          <p:cNvPr id="4" name="Picture 8" descr="logo kelebek.png"/>
          <p:cNvPicPr>
            <a:picLocks noChangeAspect="1"/>
          </p:cNvPicPr>
          <p:nvPr/>
        </p:nvPicPr>
        <p:blipFill>
          <a:blip r:embed="rId2"/>
          <a:srcRect/>
          <a:stretch>
            <a:fillRect/>
          </a:stretch>
        </p:blipFill>
        <p:spPr bwMode="auto">
          <a:xfrm>
            <a:off x="1096168" y="8229600"/>
            <a:ext cx="466725" cy="463550"/>
          </a:xfrm>
          <a:prstGeom prst="rect">
            <a:avLst/>
          </a:prstGeom>
          <a:noFill/>
          <a:ln w="12700">
            <a:noFill/>
            <a:miter lim="0"/>
            <a:headEnd/>
            <a:tailEnd/>
          </a:ln>
        </p:spPr>
      </p:pic>
      <p:pic>
        <p:nvPicPr>
          <p:cNvPr id="5"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26</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262270" y="2770429"/>
            <a:ext cx="11734800" cy="6286500"/>
          </a:xfrm>
        </p:spPr>
        <p:txBody>
          <a:bodyPr anchor="t"/>
          <a:lstStyle/>
          <a:p>
            <a:pPr marL="0" indent="0">
              <a:buNone/>
            </a:pPr>
            <a:r>
              <a:rPr lang="tr-TR" b="1" dirty="0" smtClean="0">
                <a:solidFill>
                  <a:srgbClr val="002060"/>
                </a:solidFill>
                <a:latin typeface="Garamond" panose="02020404030301010803" pitchFamily="18" charset="0"/>
              </a:rPr>
              <a:t>Kampanya</a:t>
            </a:r>
            <a:r>
              <a:rPr lang="tr-TR" b="1" dirty="0" smtClean="0">
                <a:latin typeface="Garamond" panose="02020404030301010803" pitchFamily="18" charset="0"/>
              </a:rPr>
              <a:t> </a:t>
            </a:r>
            <a:r>
              <a:rPr lang="tr-TR" b="1" dirty="0" smtClean="0">
                <a:solidFill>
                  <a:srgbClr val="FF0000"/>
                </a:solidFill>
                <a:latin typeface="Garamond" panose="02020404030301010803" pitchFamily="18" charset="0"/>
              </a:rPr>
              <a:t>paydaşlarını </a:t>
            </a:r>
            <a:r>
              <a:rPr lang="tr-TR" b="1" dirty="0" smtClean="0">
                <a:solidFill>
                  <a:srgbClr val="002060"/>
                </a:solidFill>
                <a:latin typeface="Garamond" panose="02020404030301010803" pitchFamily="18" charset="0"/>
              </a:rPr>
              <a:t>NE ZAMAN bilgilendirmeliyiz?</a:t>
            </a:r>
            <a:r>
              <a:rPr lang="tr-TR" b="1" dirty="0" smtClean="0">
                <a:solidFill>
                  <a:srgbClr val="C00000"/>
                </a:solidFill>
                <a:latin typeface="Garamond" panose="02020404030301010803" pitchFamily="18" charset="0"/>
              </a:rPr>
              <a:t> </a:t>
            </a:r>
          </a:p>
          <a:p>
            <a:pPr marL="0" indent="0">
              <a:buNone/>
            </a:pPr>
            <a:r>
              <a:rPr lang="tr-TR" b="1" dirty="0" smtClean="0">
                <a:solidFill>
                  <a:srgbClr val="002060"/>
                </a:solidFill>
                <a:latin typeface="Garamond" panose="02020404030301010803" pitchFamily="18" charset="0"/>
              </a:rPr>
              <a:t>Hedeflerimize en başarılı şekilde ulaşmak ve elimizdeki kaynakları en etkili şekilde kullanmak için kampanyamızın </a:t>
            </a:r>
            <a:r>
              <a:rPr lang="tr-TR" b="1" dirty="0" smtClean="0">
                <a:solidFill>
                  <a:srgbClr val="FF0000"/>
                </a:solidFill>
                <a:latin typeface="Garamond" panose="02020404030301010803" pitchFamily="18" charset="0"/>
              </a:rPr>
              <a:t>uygulamasına </a:t>
            </a:r>
            <a:r>
              <a:rPr lang="tr-TR" b="1" dirty="0" smtClean="0">
                <a:solidFill>
                  <a:srgbClr val="002060"/>
                </a:solidFill>
                <a:latin typeface="Garamond" panose="02020404030301010803" pitchFamily="18" charset="0"/>
              </a:rPr>
              <a:t>NE ZAMAN geçmeliyiz</a:t>
            </a:r>
            <a:r>
              <a:rPr lang="tr-TR" b="1" dirty="0" smtClean="0">
                <a:latin typeface="Garamond" panose="02020404030301010803" pitchFamily="18" charset="0"/>
              </a:rPr>
              <a:t>? </a:t>
            </a:r>
          </a:p>
          <a:p>
            <a:pPr marL="0" indent="0">
              <a:buNone/>
            </a:pPr>
            <a:r>
              <a:rPr lang="tr-TR" b="1" dirty="0" smtClean="0">
                <a:solidFill>
                  <a:srgbClr val="FF0000"/>
                </a:solidFill>
                <a:latin typeface="Garamond" panose="02020404030301010803" pitchFamily="18" charset="0"/>
              </a:rPr>
              <a:t>Basın duyurusu </a:t>
            </a:r>
            <a:r>
              <a:rPr lang="tr-TR" b="1" dirty="0" smtClean="0">
                <a:solidFill>
                  <a:srgbClr val="002060"/>
                </a:solidFill>
                <a:latin typeface="Garamond" panose="02020404030301010803" pitchFamily="18" charset="0"/>
              </a:rPr>
              <a:t>NE ZAMAN yapılmalı? </a:t>
            </a:r>
          </a:p>
          <a:p>
            <a:pPr marL="0" indent="0">
              <a:buNone/>
            </a:pPr>
            <a:r>
              <a:rPr lang="tr-TR" b="1" dirty="0" smtClean="0">
                <a:solidFill>
                  <a:srgbClr val="002060"/>
                </a:solidFill>
                <a:latin typeface="Garamond" panose="02020404030301010803" pitchFamily="18" charset="0"/>
              </a:rPr>
              <a:t>Basının davet edileceği </a:t>
            </a:r>
            <a:r>
              <a:rPr lang="tr-TR" b="1" dirty="0" smtClean="0">
                <a:solidFill>
                  <a:srgbClr val="FF0000"/>
                </a:solidFill>
                <a:latin typeface="Garamond" panose="02020404030301010803" pitchFamily="18" charset="0"/>
              </a:rPr>
              <a:t>etkinlikler </a:t>
            </a:r>
            <a:r>
              <a:rPr lang="tr-TR" b="1" dirty="0" smtClean="0">
                <a:solidFill>
                  <a:srgbClr val="002060"/>
                </a:solidFill>
                <a:latin typeface="Garamond" panose="02020404030301010803" pitchFamily="18" charset="0"/>
              </a:rPr>
              <a:t>NE ZAMAN olmalı? </a:t>
            </a:r>
          </a:p>
          <a:p>
            <a:pPr marL="0" indent="0">
              <a:buNone/>
            </a:pPr>
            <a:r>
              <a:rPr lang="tr-TR" b="1" dirty="0" smtClean="0">
                <a:solidFill>
                  <a:srgbClr val="002060"/>
                </a:solidFill>
                <a:latin typeface="Garamond" panose="02020404030301010803" pitchFamily="18" charset="0"/>
              </a:rPr>
              <a:t>Kampanyamız NE ZAMAN </a:t>
            </a:r>
            <a:r>
              <a:rPr lang="tr-TR" b="1" dirty="0" smtClean="0">
                <a:solidFill>
                  <a:srgbClr val="FF0000"/>
                </a:solidFill>
                <a:latin typeface="Garamond" panose="02020404030301010803" pitchFamily="18" charset="0"/>
              </a:rPr>
              <a:t>bitmeli</a:t>
            </a:r>
            <a:r>
              <a:rPr lang="tr-TR" b="1" dirty="0" smtClean="0">
                <a:latin typeface="Garamond" panose="02020404030301010803" pitchFamily="18" charset="0"/>
              </a:rPr>
              <a:t>? </a:t>
            </a:r>
          </a:p>
        </p:txBody>
      </p:sp>
      <p:pic>
        <p:nvPicPr>
          <p:cNvPr id="4" name="Picture 8" descr="logo kelebek.png"/>
          <p:cNvPicPr>
            <a:picLocks noChangeAspect="1"/>
          </p:cNvPicPr>
          <p:nvPr/>
        </p:nvPicPr>
        <p:blipFill>
          <a:blip r:embed="rId2"/>
          <a:srcRect/>
          <a:stretch>
            <a:fillRect/>
          </a:stretch>
        </p:blipFill>
        <p:spPr bwMode="auto">
          <a:xfrm>
            <a:off x="558800" y="2801938"/>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2"/>
          <a:srcRect/>
          <a:stretch>
            <a:fillRect/>
          </a:stretch>
        </p:blipFill>
        <p:spPr bwMode="auto">
          <a:xfrm>
            <a:off x="558800" y="3917088"/>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2"/>
          <a:srcRect/>
          <a:stretch>
            <a:fillRect/>
          </a:stretch>
        </p:blipFill>
        <p:spPr bwMode="auto">
          <a:xfrm>
            <a:off x="558800" y="6139935"/>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2"/>
          <a:srcRect/>
          <a:stretch>
            <a:fillRect/>
          </a:stretch>
        </p:blipFill>
        <p:spPr bwMode="auto">
          <a:xfrm>
            <a:off x="558800" y="7144924"/>
            <a:ext cx="466725" cy="463550"/>
          </a:xfrm>
          <a:prstGeom prst="rect">
            <a:avLst/>
          </a:prstGeom>
          <a:noFill/>
          <a:ln w="12700">
            <a:noFill/>
            <a:miter lim="0"/>
            <a:headEnd/>
            <a:tailEnd/>
          </a:ln>
        </p:spPr>
      </p:pic>
      <p:pic>
        <p:nvPicPr>
          <p:cNvPr id="8" name="Picture 8" descr="logo kelebek.png"/>
          <p:cNvPicPr>
            <a:picLocks noChangeAspect="1"/>
          </p:cNvPicPr>
          <p:nvPr/>
        </p:nvPicPr>
        <p:blipFill>
          <a:blip r:embed="rId2"/>
          <a:srcRect/>
          <a:stretch>
            <a:fillRect/>
          </a:stretch>
        </p:blipFill>
        <p:spPr bwMode="auto">
          <a:xfrm>
            <a:off x="558799" y="8247162"/>
            <a:ext cx="466725" cy="463550"/>
          </a:xfrm>
          <a:prstGeom prst="rect">
            <a:avLst/>
          </a:prstGeom>
          <a:noFill/>
          <a:ln w="12700">
            <a:noFill/>
            <a:miter lim="0"/>
            <a:headEnd/>
            <a:tailEnd/>
          </a:ln>
        </p:spPr>
      </p:pic>
      <p:pic>
        <p:nvPicPr>
          <p:cNvPr id="9"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2" name="1 Başlık"/>
          <p:cNvSpPr>
            <a:spLocks noGrp="1"/>
          </p:cNvSpPr>
          <p:nvPr>
            <p:ph type="title"/>
          </p:nvPr>
        </p:nvSpPr>
        <p:spPr>
          <a:xfrm>
            <a:off x="909444" y="1353479"/>
            <a:ext cx="11099800" cy="1155700"/>
          </a:xfrm>
        </p:spPr>
        <p:txBody>
          <a:bodyPr/>
          <a:lstStyle/>
          <a:p>
            <a:r>
              <a:rPr lang="tr-TR" sz="6000" b="1" dirty="0" smtClean="0">
                <a:solidFill>
                  <a:srgbClr val="FF0000"/>
                </a:solidFill>
                <a:latin typeface="Garamond" panose="02020404030301010803" pitchFamily="18" charset="0"/>
              </a:rPr>
              <a:t>NE ZAMAN ? / ZAMANLAMA</a:t>
            </a:r>
            <a:endParaRPr lang="tr-TR" sz="6000" b="1" dirty="0">
              <a:solidFill>
                <a:srgbClr val="FF0000"/>
              </a:solidFill>
              <a:latin typeface="Garamond" panose="02020404030301010803" pitchFamily="18" charset="0"/>
            </a:endParaRPr>
          </a:p>
        </p:txBody>
      </p:sp>
      <p:sp>
        <p:nvSpPr>
          <p:cNvPr id="11"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27</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par>
                          <p:cTn id="32" fill="hold">
                            <p:stCondLst>
                              <p:cond delay="2400"/>
                            </p:stCondLst>
                            <p:childTnLst>
                              <p:par>
                                <p:cTn id="33" presetID="17" presetClass="entr" presetSubtype="8" fill="hold" nodeType="afterEffect">
                                  <p:stCondLst>
                                    <p:cond delay="1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ppt_x</p:attrName>
                                        </p:attrNameLst>
                                      </p:cBhvr>
                                      <p:tavLst>
                                        <p:tav tm="0">
                                          <p:val>
                                            <p:strVal val="#ppt_x-#ppt_w/2"/>
                                          </p:val>
                                        </p:tav>
                                        <p:tav tm="100000">
                                          <p:val>
                                            <p:strVal val="#ppt_x"/>
                                          </p:val>
                                        </p:tav>
                                      </p:tavLst>
                                    </p:anim>
                                    <p:anim calcmode="lin" valueType="num">
                                      <p:cBhvr>
                                        <p:cTn id="36" dur="500" fill="hold"/>
                                        <p:tgtEl>
                                          <p:spTgt spid="8"/>
                                        </p:tgtEl>
                                        <p:attrNameLst>
                                          <p:attrName>ppt_y</p:attrName>
                                        </p:attrNameLst>
                                      </p:cBhvr>
                                      <p:tavLst>
                                        <p:tav tm="0">
                                          <p:val>
                                            <p:strVal val="#ppt_y"/>
                                          </p:val>
                                        </p:tav>
                                        <p:tav tm="100000">
                                          <p:val>
                                            <p:strVal val="#ppt_y"/>
                                          </p:val>
                                        </p:tav>
                                      </p:tavLst>
                                    </p:anim>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6000" b="1" dirty="0" smtClean="0">
                <a:solidFill>
                  <a:srgbClr val="FF0000"/>
                </a:solidFill>
                <a:latin typeface="Garamond" panose="02020404030301010803" pitchFamily="18" charset="0"/>
              </a:rPr>
              <a:t>NEREDE? / STRATEJİ</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p:txBody>
          <a:bodyPr anchor="t"/>
          <a:lstStyle/>
          <a:p>
            <a:pPr>
              <a:buNone/>
            </a:pPr>
            <a:r>
              <a:rPr lang="tr-TR" dirty="0" smtClean="0">
                <a:solidFill>
                  <a:srgbClr val="002060"/>
                </a:solidFill>
              </a:rPr>
              <a:t>	</a:t>
            </a:r>
            <a:r>
              <a:rPr lang="tr-TR" sz="4000" b="1" dirty="0" smtClean="0">
                <a:solidFill>
                  <a:srgbClr val="002060"/>
                </a:solidFill>
                <a:latin typeface="Garamond" panose="02020404030301010803" pitchFamily="18" charset="0"/>
              </a:rPr>
              <a:t>Etkinliklerinizi yapacağınız yeri belirlerken, mesajlarınızı en iyi NEREDE sunmanızın faydalı olacağını göz önünde bulundurmalısınız. </a:t>
            </a:r>
          </a:p>
          <a:p>
            <a:pPr marL="444500" lvl="1" indent="0">
              <a:buNone/>
            </a:pPr>
            <a:r>
              <a:rPr lang="tr-TR" sz="4000" b="1" dirty="0" smtClean="0">
                <a:solidFill>
                  <a:srgbClr val="C00000"/>
                </a:solidFill>
                <a:latin typeface="Garamond" panose="02020404030301010803" pitchFamily="18" charset="0"/>
              </a:rPr>
              <a:t>		</a:t>
            </a:r>
            <a:r>
              <a:rPr lang="tr-TR" sz="4000" b="1" dirty="0" smtClean="0">
                <a:solidFill>
                  <a:srgbClr val="FF0000"/>
                </a:solidFill>
                <a:latin typeface="Garamond" panose="02020404030301010803" pitchFamily="18" charset="0"/>
              </a:rPr>
              <a:t>Hangi mesajı </a:t>
            </a:r>
            <a:r>
              <a:rPr lang="tr-TR" sz="4000" b="1" dirty="0" smtClean="0">
                <a:solidFill>
                  <a:srgbClr val="002060"/>
                </a:solidFill>
                <a:latin typeface="Garamond" panose="02020404030301010803" pitchFamily="18" charset="0"/>
              </a:rPr>
              <a:t>NEREDE kullanmamız daha etkili sonuç verir? </a:t>
            </a:r>
          </a:p>
          <a:p>
            <a:pPr marL="444500" lvl="1" indent="0">
              <a:buNone/>
            </a:pPr>
            <a:r>
              <a:rPr lang="tr-TR" sz="4000" b="1" dirty="0" smtClean="0">
                <a:solidFill>
                  <a:srgbClr val="002060"/>
                </a:solidFill>
                <a:latin typeface="Garamond" panose="02020404030301010803" pitchFamily="18" charset="0"/>
              </a:rPr>
              <a:t>		Hedef grubumuza özel etkinliğimizin, o hedef grubun etkin katılımının sağlanması için NEREDE</a:t>
            </a:r>
            <a:r>
              <a:rPr lang="tr-TR" sz="4000" b="1" dirty="0" smtClean="0">
                <a:solidFill>
                  <a:srgbClr val="C00000"/>
                </a:solidFill>
                <a:latin typeface="Garamond" panose="02020404030301010803" pitchFamily="18" charset="0"/>
              </a:rPr>
              <a:t> </a:t>
            </a:r>
            <a:r>
              <a:rPr lang="tr-TR" sz="4000" b="1" dirty="0" smtClean="0">
                <a:solidFill>
                  <a:srgbClr val="FF0000"/>
                </a:solidFill>
                <a:latin typeface="Garamond" panose="02020404030301010803" pitchFamily="18" charset="0"/>
              </a:rPr>
              <a:t>yapılması </a:t>
            </a:r>
            <a:r>
              <a:rPr lang="tr-TR" sz="4000" b="1" dirty="0" smtClean="0">
                <a:solidFill>
                  <a:srgbClr val="002060"/>
                </a:solidFill>
                <a:latin typeface="Garamond" panose="02020404030301010803" pitchFamily="18" charset="0"/>
              </a:rPr>
              <a:t>daha uygundur? </a:t>
            </a:r>
          </a:p>
          <a:p>
            <a:pPr>
              <a:buNone/>
            </a:pPr>
            <a:endParaRPr lang="tr-TR" dirty="0"/>
          </a:p>
        </p:txBody>
      </p:sp>
      <p:pic>
        <p:nvPicPr>
          <p:cNvPr id="4" name="Picture 8" descr="logo kelebek.png"/>
          <p:cNvPicPr>
            <a:picLocks noChangeAspect="1"/>
          </p:cNvPicPr>
          <p:nvPr/>
        </p:nvPicPr>
        <p:blipFill>
          <a:blip r:embed="rId2"/>
          <a:srcRect/>
          <a:stretch>
            <a:fillRect/>
          </a:stretch>
        </p:blipFill>
        <p:spPr bwMode="auto">
          <a:xfrm>
            <a:off x="1468437" y="5051425"/>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2"/>
          <a:srcRect/>
          <a:stretch>
            <a:fillRect/>
          </a:stretch>
        </p:blipFill>
        <p:spPr bwMode="auto">
          <a:xfrm>
            <a:off x="1468437" y="6738937"/>
            <a:ext cx="466725" cy="463550"/>
          </a:xfrm>
          <a:prstGeom prst="rect">
            <a:avLst/>
          </a:prstGeom>
          <a:noFill/>
          <a:ln w="12700">
            <a:noFill/>
            <a:miter lim="0"/>
            <a:headEnd/>
            <a:tailEnd/>
          </a:ln>
        </p:spPr>
      </p:pic>
      <p:pic>
        <p:nvPicPr>
          <p:cNvPr id="6"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28</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813806" y="825483"/>
            <a:ext cx="11099800" cy="1016000"/>
          </a:xfrm>
        </p:spPr>
        <p:txBody>
          <a:bodyPr/>
          <a:lstStyle/>
          <a:p>
            <a:r>
              <a:rPr lang="tr-TR" sz="6000" b="1" dirty="0" smtClean="0">
                <a:solidFill>
                  <a:srgbClr val="FF0000"/>
                </a:solidFill>
                <a:latin typeface="Garamond" panose="02020404030301010803" pitchFamily="18" charset="0"/>
              </a:rPr>
              <a:t>KAMPANYA</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1168400" y="2220637"/>
            <a:ext cx="11435773" cy="6027377"/>
          </a:xfrm>
        </p:spPr>
        <p:txBody>
          <a:bodyPr/>
          <a:lstStyle/>
          <a:p>
            <a:pPr marL="0" indent="0">
              <a:buNone/>
            </a:pPr>
            <a:r>
              <a:rPr lang="tr-TR" b="1" dirty="0" smtClean="0">
                <a:solidFill>
                  <a:srgbClr val="002060"/>
                </a:solidFill>
                <a:latin typeface="Garamond" panose="02020404030301010803" pitchFamily="18" charset="0"/>
              </a:rPr>
              <a:t>Kampanya sesini duyurmak, toplumun ilgisini önemli bir konu üzerine çekmek ve bu sayede karar alıcıların çözüm bulmasını teşvik etmektir. </a:t>
            </a:r>
          </a:p>
          <a:p>
            <a:pPr marL="0" indent="0">
              <a:buNone/>
            </a:pPr>
            <a:r>
              <a:rPr lang="tr-TR" b="1" dirty="0" smtClean="0">
                <a:solidFill>
                  <a:srgbClr val="002060"/>
                </a:solidFill>
                <a:latin typeface="Garamond" panose="02020404030301010803" pitchFamily="18" charset="0"/>
              </a:rPr>
              <a:t>Kampanya var olan bir sorunu gündeme getirmeyi, gündeme getirirken bu sorunun çözümünü de sunmayı ve bunun için gerekli desteğin oluşturulması sürecini içerir. </a:t>
            </a:r>
          </a:p>
          <a:p>
            <a:pPr marL="0" indent="0">
              <a:buNone/>
            </a:pPr>
            <a:r>
              <a:rPr lang="tr-TR" b="1" dirty="0" smtClean="0">
                <a:solidFill>
                  <a:srgbClr val="002060"/>
                </a:solidFill>
                <a:latin typeface="Garamond" panose="02020404030301010803" pitchFamily="18" charset="0"/>
              </a:rPr>
              <a:t>Kampanya  uzun dönemde bir vizyon değişikliği elde etmek için düzenlenen kısa dönem faaliyetler dizisidir. </a:t>
            </a:r>
          </a:p>
        </p:txBody>
      </p:sp>
      <p:pic>
        <p:nvPicPr>
          <p:cNvPr id="4" name="Picture 8" descr="logo kelebek.png"/>
          <p:cNvPicPr>
            <a:picLocks noChangeAspect="1"/>
          </p:cNvPicPr>
          <p:nvPr/>
        </p:nvPicPr>
        <p:blipFill>
          <a:blip r:embed="rId2"/>
          <a:srcRect/>
          <a:stretch>
            <a:fillRect/>
          </a:stretch>
        </p:blipFill>
        <p:spPr bwMode="auto">
          <a:xfrm>
            <a:off x="486278" y="2537502"/>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2"/>
          <a:srcRect/>
          <a:stretch>
            <a:fillRect/>
          </a:stretch>
        </p:blipFill>
        <p:spPr bwMode="auto">
          <a:xfrm>
            <a:off x="486277" y="4770776"/>
            <a:ext cx="466725" cy="463550"/>
          </a:xfrm>
          <a:prstGeom prst="rect">
            <a:avLst/>
          </a:prstGeom>
          <a:noFill/>
          <a:ln w="12700">
            <a:noFill/>
            <a:miter lim="0"/>
            <a:headEnd/>
            <a:tailEnd/>
          </a:ln>
        </p:spPr>
      </p:pic>
      <p:pic>
        <p:nvPicPr>
          <p:cNvPr id="7" name="Picture 8" descr="logo kelebek.png"/>
          <p:cNvPicPr>
            <a:picLocks noChangeAspect="1"/>
          </p:cNvPicPr>
          <p:nvPr/>
        </p:nvPicPr>
        <p:blipFill>
          <a:blip r:embed="rId2"/>
          <a:srcRect/>
          <a:stretch>
            <a:fillRect/>
          </a:stretch>
        </p:blipFill>
        <p:spPr bwMode="auto">
          <a:xfrm>
            <a:off x="536843" y="7031386"/>
            <a:ext cx="466725" cy="463550"/>
          </a:xfrm>
          <a:prstGeom prst="rect">
            <a:avLst/>
          </a:prstGeom>
          <a:noFill/>
          <a:ln w="12700">
            <a:noFill/>
            <a:miter lim="0"/>
            <a:headEnd/>
            <a:tailEnd/>
          </a:ln>
        </p:spPr>
      </p:pic>
      <p:pic>
        <p:nvPicPr>
          <p:cNvPr id="8"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9"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2</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ppt_x-#ppt_w/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ppt_x</p:attrName>
                                        </p:attrNameLst>
                                      </p:cBhvr>
                                      <p:tavLst>
                                        <p:tav tm="0">
                                          <p:val>
                                            <p:strVal val="#ppt_x-#ppt_w/2"/>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logo 1.png"/>
          <p:cNvPicPr>
            <a:picLocks noChangeAspect="1"/>
          </p:cNvPicPr>
          <p:nvPr/>
        </p:nvPicPr>
        <p:blipFill>
          <a:blip r:embed="rId2"/>
          <a:srcRect/>
          <a:stretch>
            <a:fillRect/>
          </a:stretch>
        </p:blipFill>
        <p:spPr bwMode="auto">
          <a:xfrm>
            <a:off x="439738" y="642938"/>
            <a:ext cx="2597150" cy="1189037"/>
          </a:xfrm>
          <a:prstGeom prst="rect">
            <a:avLst/>
          </a:prstGeom>
          <a:noFill/>
          <a:ln w="12700">
            <a:noFill/>
            <a:miter lim="0"/>
            <a:headEnd/>
            <a:tailEnd/>
          </a:ln>
        </p:spPr>
      </p:pic>
      <p:pic>
        <p:nvPicPr>
          <p:cNvPr id="12291" name="Picture 2"/>
          <p:cNvPicPr>
            <a:picLocks noChangeAspect="1"/>
          </p:cNvPicPr>
          <p:nvPr/>
        </p:nvPicPr>
        <p:blipFill>
          <a:blip r:embed="rId3"/>
          <a:srcRect/>
          <a:stretch>
            <a:fillRect/>
          </a:stretch>
        </p:blipFill>
        <p:spPr bwMode="auto">
          <a:xfrm>
            <a:off x="2311400" y="3429000"/>
            <a:ext cx="8599488" cy="5181600"/>
          </a:xfrm>
          <a:prstGeom prst="rect">
            <a:avLst/>
          </a:prstGeom>
          <a:noFill/>
          <a:ln w="9525">
            <a:noFill/>
            <a:miter lim="800000"/>
            <a:headEnd/>
            <a:tailEnd/>
          </a:ln>
        </p:spPr>
      </p:pic>
      <p:sp>
        <p:nvSpPr>
          <p:cNvPr id="12292" name="12 Başlık"/>
          <p:cNvSpPr>
            <a:spLocks noGrp="1"/>
          </p:cNvSpPr>
          <p:nvPr>
            <p:ph type="title"/>
          </p:nvPr>
        </p:nvSpPr>
        <p:spPr>
          <a:xfrm>
            <a:off x="952500" y="2362200"/>
            <a:ext cx="11099800" cy="1295400"/>
          </a:xfrm>
        </p:spPr>
        <p:txBody>
          <a:bodyPr/>
          <a:lstStyle/>
          <a:p>
            <a:r>
              <a:rPr lang="tr-TR" altLang="en-US" sz="4400" b="1" smtClean="0">
                <a:solidFill>
                  <a:srgbClr val="FF0000"/>
                </a:solidFill>
                <a:latin typeface="Garamond" pitchFamily="18" charset="0"/>
              </a:rPr>
              <a:t>Teşekkürler!</a:t>
            </a:r>
            <a:endParaRPr lang="en-US" altLang="en-US" sz="4400" b="1" smtClean="0">
              <a:solidFill>
                <a:srgbClr val="FF0000"/>
              </a:solidFill>
              <a:latin typeface="Garamond" pitchFamily="18" charset="0"/>
            </a:endParaRPr>
          </a:p>
        </p:txBody>
      </p:sp>
    </p:spTree>
  </p:cSld>
  <p:clrMapOvr>
    <a:masterClrMapping/>
  </p:clrMapOvr>
  <p:transition spd="med" advTm="4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153144" y="3647640"/>
            <a:ext cx="11099800" cy="2425700"/>
          </a:xfrm>
        </p:spPr>
        <p:txBody>
          <a:bodyPr anchor="ctr"/>
          <a:lstStyle/>
          <a:p>
            <a:pPr>
              <a:buNone/>
            </a:pPr>
            <a:r>
              <a:rPr lang="tr-TR" sz="4000" b="1" dirty="0" smtClean="0">
                <a:solidFill>
                  <a:srgbClr val="002060"/>
                </a:solidFill>
                <a:latin typeface="Garamond" panose="02020404030301010803" pitchFamily="18" charset="0"/>
              </a:rPr>
              <a:t>	</a:t>
            </a:r>
            <a:r>
              <a:rPr lang="tr-TR" sz="4000" b="1" dirty="0" smtClean="0">
                <a:solidFill>
                  <a:srgbClr val="FF0000"/>
                </a:solidFill>
                <a:latin typeface="Garamond" panose="02020404030301010803" pitchFamily="18" charset="0"/>
              </a:rPr>
              <a:t>Kampanya</a:t>
            </a:r>
            <a:r>
              <a:rPr lang="tr-TR" sz="4000" b="1" dirty="0" smtClean="0">
                <a:solidFill>
                  <a:srgbClr val="002060"/>
                </a:solidFill>
                <a:latin typeface="Garamond" panose="02020404030301010803" pitchFamily="18" charset="0"/>
              </a:rPr>
              <a:t>, değişiklik oluşturmak için harcanan çabadır. Tek bir faaliyet değildir,  birbirini izleyen bir plan içerisinde bir araya getirilmiş,  bir dizi faaliyet, rapor ve etkinlikler bütünüdür. </a:t>
            </a:r>
            <a:endParaRPr lang="tr-TR" sz="4000" b="1" dirty="0">
              <a:solidFill>
                <a:srgbClr val="002060"/>
              </a:solidFill>
              <a:latin typeface="Garamond" panose="02020404030301010803" pitchFamily="18" charset="0"/>
            </a:endParaRPr>
          </a:p>
        </p:txBody>
      </p:sp>
      <p:pic>
        <p:nvPicPr>
          <p:cNvPr id="4" name="Picture 8" descr="logo kelebek.png"/>
          <p:cNvPicPr>
            <a:picLocks noChangeAspect="1"/>
          </p:cNvPicPr>
          <p:nvPr/>
        </p:nvPicPr>
        <p:blipFill>
          <a:blip r:embed="rId3"/>
          <a:srcRect/>
          <a:stretch>
            <a:fillRect/>
          </a:stretch>
        </p:blipFill>
        <p:spPr bwMode="auto">
          <a:xfrm>
            <a:off x="919781" y="3811458"/>
            <a:ext cx="466725" cy="463550"/>
          </a:xfrm>
          <a:prstGeom prst="rect">
            <a:avLst/>
          </a:prstGeom>
          <a:noFill/>
          <a:ln w="12700">
            <a:noFill/>
            <a:miter lim="0"/>
            <a:headEnd/>
            <a:tailEnd/>
          </a:ln>
        </p:spPr>
      </p:pic>
      <p:pic>
        <p:nvPicPr>
          <p:cNvPr id="5" name="Picture 4" descr="logo 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8" name="1 Başlık"/>
          <p:cNvSpPr>
            <a:spLocks noGrp="1"/>
          </p:cNvSpPr>
          <p:nvPr>
            <p:ph type="title"/>
          </p:nvPr>
        </p:nvSpPr>
        <p:spPr>
          <a:xfrm>
            <a:off x="952500" y="1905717"/>
            <a:ext cx="11099800" cy="1016000"/>
          </a:xfrm>
        </p:spPr>
        <p:txBody>
          <a:bodyPr/>
          <a:lstStyle/>
          <a:p>
            <a:r>
              <a:rPr lang="tr-TR" sz="6000" b="1" dirty="0" smtClean="0">
                <a:solidFill>
                  <a:srgbClr val="FF0000"/>
                </a:solidFill>
                <a:latin typeface="Garamond" panose="02020404030301010803" pitchFamily="18" charset="0"/>
              </a:rPr>
              <a:t>KAMPANYA</a:t>
            </a:r>
            <a:endParaRPr lang="tr-TR" sz="6000" b="1" dirty="0">
              <a:solidFill>
                <a:srgbClr val="FF0000"/>
              </a:solidFill>
              <a:latin typeface="Garamond" panose="02020404030301010803" pitchFamily="18" charset="0"/>
            </a:endParaRPr>
          </a:p>
        </p:txBody>
      </p:sp>
      <p:sp>
        <p:nvSpPr>
          <p:cNvPr id="9"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3</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782637" y="1487930"/>
            <a:ext cx="11099800" cy="2159000"/>
          </a:xfrm>
        </p:spPr>
        <p:txBody>
          <a:bodyPr/>
          <a:lstStyle/>
          <a:p>
            <a:r>
              <a:rPr lang="tr-TR" sz="6000" b="1" dirty="0" smtClean="0">
                <a:solidFill>
                  <a:srgbClr val="FF0000"/>
                </a:solidFill>
                <a:latin typeface="Garamond" panose="02020404030301010803" pitchFamily="18" charset="0"/>
              </a:rPr>
              <a:t>FARKINDALIK YARATMA KAMPANYASI</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1015999" y="4124767"/>
            <a:ext cx="11099800" cy="3303588"/>
          </a:xfrm>
        </p:spPr>
        <p:txBody>
          <a:bodyPr anchor="ctr"/>
          <a:lstStyle/>
          <a:p>
            <a:pPr>
              <a:buNone/>
            </a:pPr>
            <a:r>
              <a:rPr lang="tr-TR" sz="4000" b="1" dirty="0" smtClean="0">
                <a:solidFill>
                  <a:srgbClr val="002060"/>
                </a:solidFill>
                <a:latin typeface="Garamond" panose="02020404030301010803" pitchFamily="18" charset="0"/>
              </a:rPr>
              <a:t>	</a:t>
            </a:r>
            <a:r>
              <a:rPr lang="tr-TR" sz="4000" b="1" dirty="0" smtClean="0">
                <a:solidFill>
                  <a:srgbClr val="FF0000"/>
                </a:solidFill>
                <a:latin typeface="Garamond" panose="02020404030301010803" pitchFamily="18" charset="0"/>
              </a:rPr>
              <a:t>Farkındalık Yaratma Kampanyası</a:t>
            </a:r>
            <a:r>
              <a:rPr lang="tr-TR" sz="4000" b="1" dirty="0" smtClean="0">
                <a:solidFill>
                  <a:srgbClr val="002060"/>
                </a:solidFill>
                <a:latin typeface="Garamond" panose="02020404030301010803" pitchFamily="18" charset="0"/>
              </a:rPr>
              <a:t>, değişim yaratmayı hedeflediği toplumun bilgi, tutum ve/veya davranışları üzerinde, kampanya öncesine kıyasla bir fark yaratılmasını amaçlayan, kısa vadeli uygulama aşamalarına sahip bir dizi planlı faaliyetten oluşur.</a:t>
            </a:r>
          </a:p>
        </p:txBody>
      </p:sp>
      <p:pic>
        <p:nvPicPr>
          <p:cNvPr id="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6" name="Picture 8" descr="logo kelebek.png"/>
          <p:cNvPicPr>
            <a:picLocks noChangeAspect="1"/>
          </p:cNvPicPr>
          <p:nvPr/>
        </p:nvPicPr>
        <p:blipFill>
          <a:blip r:embed="rId4"/>
          <a:srcRect/>
          <a:stretch>
            <a:fillRect/>
          </a:stretch>
        </p:blipFill>
        <p:spPr bwMode="auto">
          <a:xfrm>
            <a:off x="782637" y="4124767"/>
            <a:ext cx="466725" cy="463550"/>
          </a:xfrm>
          <a:prstGeom prst="rect">
            <a:avLst/>
          </a:prstGeom>
          <a:noFill/>
          <a:ln w="12700">
            <a:noFill/>
            <a:miter lim="0"/>
            <a:headEnd/>
            <a:tailEnd/>
          </a:ln>
        </p:spPr>
      </p:pic>
      <p:sp>
        <p:nvSpPr>
          <p:cNvPr id="7"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4</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6000" b="1" dirty="0" smtClean="0">
                <a:solidFill>
                  <a:srgbClr val="FF0000"/>
                </a:solidFill>
                <a:latin typeface="Garamond" panose="02020404030301010803" pitchFamily="18" charset="0"/>
              </a:rPr>
              <a:t>TOPLUMSAL CİNSİYET EŞİTLİĞİ FARKINDALIĞI</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330200" y="2971800"/>
            <a:ext cx="12192000" cy="5905500"/>
          </a:xfrm>
        </p:spPr>
        <p:txBody>
          <a:bodyPr anchor="t"/>
          <a:lstStyle/>
          <a:p>
            <a:pPr>
              <a:buNone/>
            </a:pPr>
            <a:r>
              <a:rPr lang="tr-TR" dirty="0" smtClean="0"/>
              <a:t>	</a:t>
            </a:r>
            <a:r>
              <a:rPr lang="tr-TR" b="1" dirty="0" smtClean="0">
                <a:solidFill>
                  <a:srgbClr val="FF0000"/>
                </a:solidFill>
                <a:latin typeface="Garamond" panose="02020404030301010803" pitchFamily="18" charset="0"/>
              </a:rPr>
              <a:t>Toplumsal Cinsiyet Eşitliği Farkındalığı, </a:t>
            </a:r>
            <a:r>
              <a:rPr lang="tr-TR" b="1" dirty="0" smtClean="0">
                <a:solidFill>
                  <a:srgbClr val="002060"/>
                </a:solidFill>
                <a:latin typeface="Garamond" panose="02020404030301010803" pitchFamily="18" charset="0"/>
              </a:rPr>
              <a:t>kadınların</a:t>
            </a:r>
            <a:r>
              <a:rPr lang="tr-TR" b="1" dirty="0">
                <a:solidFill>
                  <a:srgbClr val="002060"/>
                </a:solidFill>
                <a:latin typeface="Garamond" panose="02020404030301010803" pitchFamily="18" charset="0"/>
              </a:rPr>
              <a:t>, erkeklerin, kız çocuklarının ve erkek çocuklarının kültürel ve sosyal yapı tarafından belirlenen, fırsatlara/kaynaklara erişmelerinde ve kullanımlarında farklılıklar yaratan rol ve sorumluluklarının olduğunun bilincinde olunmasıdır.</a:t>
            </a:r>
            <a:endParaRPr lang="tr-TR" b="1" dirty="0" smtClean="0">
              <a:solidFill>
                <a:srgbClr val="002060"/>
              </a:solidFill>
              <a:latin typeface="Garamond" panose="02020404030301010803" pitchFamily="18" charset="0"/>
            </a:endParaRPr>
          </a:p>
          <a:p>
            <a:pPr>
              <a:buNone/>
            </a:pPr>
            <a:r>
              <a:rPr lang="tr-TR" b="1" dirty="0" smtClean="0">
                <a:solidFill>
                  <a:srgbClr val="002060"/>
                </a:solidFill>
                <a:latin typeface="Garamond" panose="02020404030301010803" pitchFamily="18" charset="0"/>
              </a:rPr>
              <a:t>	Bu farkındalık, aynı zamanda eğitim, iş hayatı gibi çevrelerde, bireyler arasında görünür TCE farklılıklarını tespit etmek ve bunlarla ilgili müdahaleler geliştirmeyi gerektirir.</a:t>
            </a:r>
            <a:endParaRPr lang="en-US" b="1" dirty="0" smtClean="0">
              <a:solidFill>
                <a:srgbClr val="002060"/>
              </a:solidFill>
              <a:latin typeface="Garamond" panose="02020404030301010803" pitchFamily="18" charset="0"/>
            </a:endParaRPr>
          </a:p>
          <a:p>
            <a:pPr>
              <a:buNone/>
            </a:pPr>
            <a:endParaRPr lang="tr-TR" dirty="0"/>
          </a:p>
        </p:txBody>
      </p:sp>
      <p:pic>
        <p:nvPicPr>
          <p:cNvPr id="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6"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5</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92200" y="4343400"/>
            <a:ext cx="10497930" cy="2314575"/>
          </a:xfrm>
        </p:spPr>
        <p:txBody>
          <a:bodyPr anchor="t"/>
          <a:lstStyle/>
          <a:p>
            <a:pPr>
              <a:buNone/>
            </a:pPr>
            <a:r>
              <a:rPr lang="tr-TR" sz="4000" b="1" dirty="0" smtClean="0">
                <a:latin typeface="Garamond" panose="02020404030301010803" pitchFamily="18" charset="0"/>
              </a:rPr>
              <a:t>	</a:t>
            </a:r>
            <a:r>
              <a:rPr lang="tr-TR" sz="4000" b="1" dirty="0" smtClean="0">
                <a:solidFill>
                  <a:srgbClr val="FF0000"/>
                </a:solidFill>
                <a:latin typeface="Garamond" panose="02020404030301010803" pitchFamily="18" charset="0"/>
              </a:rPr>
              <a:t>Toplumsal Cinsiyet Eşitliği Farkındalığı</a:t>
            </a:r>
            <a:r>
              <a:rPr lang="tr-TR" sz="4000" b="1" dirty="0" smtClean="0">
                <a:solidFill>
                  <a:srgbClr val="002060"/>
                </a:solidFill>
                <a:latin typeface="Garamond" panose="02020404030301010803" pitchFamily="18" charset="0"/>
              </a:rPr>
              <a:t>, tüm ortamlarda çok önemlidir ve özellikle henüz bunu içselleştirmemiş çevrelerde zorlayıcı olabilir. </a:t>
            </a:r>
          </a:p>
          <a:p>
            <a:pPr>
              <a:buNone/>
            </a:pPr>
            <a:endParaRPr lang="tr-TR" dirty="0"/>
          </a:p>
        </p:txBody>
      </p:sp>
      <p:pic>
        <p:nvPicPr>
          <p:cNvPr id="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7" name="1 Başlık"/>
          <p:cNvSpPr>
            <a:spLocks noGrp="1"/>
          </p:cNvSpPr>
          <p:nvPr>
            <p:ph type="title"/>
          </p:nvPr>
        </p:nvSpPr>
        <p:spPr>
          <a:xfrm>
            <a:off x="805070" y="1461042"/>
            <a:ext cx="11099800" cy="2159000"/>
          </a:xfrm>
        </p:spPr>
        <p:txBody>
          <a:bodyPr/>
          <a:lstStyle/>
          <a:p>
            <a:r>
              <a:rPr lang="tr-TR" sz="6000" b="1" dirty="0" smtClean="0">
                <a:solidFill>
                  <a:srgbClr val="FF0000"/>
                </a:solidFill>
                <a:latin typeface="Garamond" panose="02020404030301010803" pitchFamily="18" charset="0"/>
              </a:rPr>
              <a:t>TOPLUMSAL CİNSİYET EŞİTLİĞİ FARKINDALIĞI</a:t>
            </a:r>
            <a:endParaRPr lang="tr-TR" sz="6000" b="1" dirty="0">
              <a:solidFill>
                <a:srgbClr val="FF0000"/>
              </a:solidFill>
              <a:latin typeface="Garamond" panose="02020404030301010803" pitchFamily="18" charset="0"/>
            </a:endParaRPr>
          </a:p>
        </p:txBody>
      </p:sp>
      <p:sp>
        <p:nvSpPr>
          <p:cNvPr id="6"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6</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787400" y="920750"/>
            <a:ext cx="11099800" cy="2159000"/>
          </a:xfrm>
        </p:spPr>
        <p:txBody>
          <a:bodyPr/>
          <a:lstStyle/>
          <a:p>
            <a:r>
              <a:rPr lang="tr-TR" sz="6000" b="1" dirty="0" smtClean="0">
                <a:solidFill>
                  <a:srgbClr val="FF0000"/>
                </a:solidFill>
                <a:latin typeface="Garamond" panose="02020404030301010803" pitchFamily="18" charset="0"/>
              </a:rPr>
              <a:t>OKULLAR NEDEN ÖNEMLİ?</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1020762" y="2971431"/>
            <a:ext cx="11099800" cy="6616700"/>
          </a:xfrm>
        </p:spPr>
        <p:txBody>
          <a:bodyPr anchor="t"/>
          <a:lstStyle/>
          <a:p>
            <a:pPr marL="0" indent="0">
              <a:buNone/>
            </a:pPr>
            <a:r>
              <a:rPr lang="tr-TR" b="1" dirty="0" smtClean="0">
                <a:solidFill>
                  <a:srgbClr val="002060"/>
                </a:solidFill>
                <a:latin typeface="Garamond" panose="02020404030301010803" pitchFamily="18" charset="0"/>
              </a:rPr>
              <a:t>Okullar öğrencilere doğru mesajlarla kolaylıkla ulaşabilirler. </a:t>
            </a:r>
          </a:p>
          <a:p>
            <a:pPr marL="0" indent="0">
              <a:buNone/>
            </a:pPr>
            <a:r>
              <a:rPr lang="tr-TR" b="1" dirty="0" smtClean="0">
                <a:solidFill>
                  <a:srgbClr val="002060"/>
                </a:solidFill>
                <a:latin typeface="Garamond" panose="02020404030301010803" pitchFamily="18" charset="0"/>
              </a:rPr>
              <a:t>Okulda yürütülecek toplumsal cinsiyet eşitliği kampanyası bilginin okuldan öğrenciye, buradan aileye ve son olarak tüm topluma yayılmasını sağlayacaktır. </a:t>
            </a:r>
          </a:p>
          <a:p>
            <a:pPr marL="0" indent="0">
              <a:buNone/>
            </a:pPr>
            <a:r>
              <a:rPr lang="tr-TR" b="1" dirty="0" smtClean="0">
                <a:solidFill>
                  <a:srgbClr val="002060"/>
                </a:solidFill>
                <a:latin typeface="Garamond" panose="02020404030301010803" pitchFamily="18" charset="0"/>
              </a:rPr>
              <a:t>TCE hakkında yapılacak her çalışma, toplumdaki TCE konusunda eğitim, davranış ve savunuculuk düzeylerinde değişiklik oluşturacaktır.</a:t>
            </a:r>
            <a:endParaRPr lang="tr-TR" b="1" dirty="0">
              <a:solidFill>
                <a:srgbClr val="002060"/>
              </a:solidFill>
              <a:latin typeface="Garamond" panose="02020404030301010803" pitchFamily="18" charset="0"/>
            </a:endParaRPr>
          </a:p>
        </p:txBody>
      </p:sp>
      <p:pic>
        <p:nvPicPr>
          <p:cNvPr id="4" name="Picture 8" descr="logo kelebek.png"/>
          <p:cNvPicPr>
            <a:picLocks noChangeAspect="1"/>
          </p:cNvPicPr>
          <p:nvPr/>
        </p:nvPicPr>
        <p:blipFill>
          <a:blip r:embed="rId3"/>
          <a:srcRect/>
          <a:stretch>
            <a:fillRect/>
          </a:stretch>
        </p:blipFill>
        <p:spPr bwMode="auto">
          <a:xfrm>
            <a:off x="419064" y="3054793"/>
            <a:ext cx="466725" cy="463550"/>
          </a:xfrm>
          <a:prstGeom prst="rect">
            <a:avLst/>
          </a:prstGeom>
          <a:noFill/>
          <a:ln w="12700">
            <a:noFill/>
            <a:miter lim="0"/>
            <a:headEnd/>
            <a:tailEnd/>
          </a:ln>
        </p:spPr>
      </p:pic>
      <p:pic>
        <p:nvPicPr>
          <p:cNvPr id="5" name="Picture 8" descr="logo kelebek.png"/>
          <p:cNvPicPr>
            <a:picLocks noChangeAspect="1"/>
          </p:cNvPicPr>
          <p:nvPr/>
        </p:nvPicPr>
        <p:blipFill>
          <a:blip r:embed="rId3"/>
          <a:srcRect/>
          <a:stretch>
            <a:fillRect/>
          </a:stretch>
        </p:blipFill>
        <p:spPr bwMode="auto">
          <a:xfrm>
            <a:off x="415354" y="4677218"/>
            <a:ext cx="466725" cy="463550"/>
          </a:xfrm>
          <a:prstGeom prst="rect">
            <a:avLst/>
          </a:prstGeom>
          <a:noFill/>
          <a:ln w="12700">
            <a:noFill/>
            <a:miter lim="0"/>
            <a:headEnd/>
            <a:tailEnd/>
          </a:ln>
        </p:spPr>
      </p:pic>
      <p:pic>
        <p:nvPicPr>
          <p:cNvPr id="6" name="Picture 8" descr="logo kelebek.png"/>
          <p:cNvPicPr>
            <a:picLocks noChangeAspect="1"/>
          </p:cNvPicPr>
          <p:nvPr/>
        </p:nvPicPr>
        <p:blipFill>
          <a:blip r:embed="rId3"/>
          <a:srcRect/>
          <a:stretch>
            <a:fillRect/>
          </a:stretch>
        </p:blipFill>
        <p:spPr bwMode="auto">
          <a:xfrm>
            <a:off x="412253" y="6858000"/>
            <a:ext cx="466725" cy="463550"/>
          </a:xfrm>
          <a:prstGeom prst="rect">
            <a:avLst/>
          </a:prstGeom>
          <a:noFill/>
          <a:ln w="12700">
            <a:noFill/>
            <a:miter lim="0"/>
            <a:headEnd/>
            <a:tailEnd/>
          </a:ln>
        </p:spPr>
      </p:pic>
      <p:pic>
        <p:nvPicPr>
          <p:cNvPr id="7" name="Picture 4" descr="logo 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9"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7</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ppt_x</p:attrName>
                                        </p:attrNameLst>
                                      </p:cBhvr>
                                      <p:tavLst>
                                        <p:tav tm="0">
                                          <p:val>
                                            <p:strVal val="#ppt_x-#ppt_w/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28700" y="1094102"/>
            <a:ext cx="11099800" cy="2159000"/>
          </a:xfrm>
        </p:spPr>
        <p:txBody>
          <a:bodyPr/>
          <a:lstStyle/>
          <a:p>
            <a:r>
              <a:rPr lang="tr-TR" sz="6000" b="1" dirty="0" smtClean="0">
                <a:solidFill>
                  <a:srgbClr val="FF0000"/>
                </a:solidFill>
                <a:latin typeface="Garamond" panose="02020404030301010803" pitchFamily="18" charset="0"/>
              </a:rPr>
              <a:t>FARKINDALIK YARATMA</a:t>
            </a:r>
            <a:br>
              <a:rPr lang="tr-TR" sz="6000" b="1" dirty="0" smtClean="0">
                <a:solidFill>
                  <a:srgbClr val="FF0000"/>
                </a:solidFill>
                <a:latin typeface="Garamond" panose="02020404030301010803" pitchFamily="18" charset="0"/>
              </a:rPr>
            </a:br>
            <a:r>
              <a:rPr lang="tr-TR" sz="6000" b="1" dirty="0" smtClean="0">
                <a:solidFill>
                  <a:srgbClr val="FF0000"/>
                </a:solidFill>
                <a:latin typeface="Garamond" panose="02020404030301010803" pitchFamily="18" charset="0"/>
              </a:rPr>
              <a:t>-ROLLER-</a:t>
            </a:r>
            <a:endParaRPr lang="tr-TR" sz="6000" b="1" dirty="0">
              <a:solidFill>
                <a:srgbClr val="FF0000"/>
              </a:solidFill>
              <a:latin typeface="Garamond" panose="02020404030301010803" pitchFamily="18" charset="0"/>
            </a:endParaRPr>
          </a:p>
        </p:txBody>
      </p:sp>
      <p:sp>
        <p:nvSpPr>
          <p:cNvPr id="3" name="2 İçerik Yer Tutucusu"/>
          <p:cNvSpPr>
            <a:spLocks noGrp="1"/>
          </p:cNvSpPr>
          <p:nvPr>
            <p:ph idx="1"/>
          </p:nvPr>
        </p:nvSpPr>
        <p:spPr>
          <a:xfrm>
            <a:off x="301587" y="3398021"/>
            <a:ext cx="12344400" cy="5326699"/>
          </a:xfrm>
        </p:spPr>
        <p:txBody>
          <a:bodyPr anchor="t"/>
          <a:lstStyle/>
          <a:p>
            <a:pPr marL="808038" lvl="3" indent="-361950">
              <a:buNone/>
            </a:pPr>
            <a:r>
              <a:rPr lang="tr-TR" sz="4000" b="1" dirty="0" smtClean="0">
                <a:solidFill>
                  <a:srgbClr val="002060"/>
                </a:solidFill>
                <a:latin typeface="Garamond" panose="02020404030301010803" pitchFamily="18" charset="0"/>
              </a:rPr>
              <a:t>Öğrenci							Temel Kaynak</a:t>
            </a:r>
          </a:p>
          <a:p>
            <a:pPr lvl="3" indent="-1331913">
              <a:buNone/>
            </a:pPr>
            <a:r>
              <a:rPr lang="tr-TR" sz="4000" b="1" dirty="0" smtClean="0">
                <a:solidFill>
                  <a:srgbClr val="002060"/>
                </a:solidFill>
                <a:latin typeface="Garamond" panose="02020404030301010803" pitchFamily="18" charset="0"/>
              </a:rPr>
              <a:t>Okul                                      Bilgi Merkezi</a:t>
            </a:r>
          </a:p>
          <a:p>
            <a:pPr lvl="3" indent="-1331913">
              <a:buNone/>
            </a:pPr>
            <a:r>
              <a:rPr lang="tr-TR" sz="4000" b="1" dirty="0" smtClean="0">
                <a:solidFill>
                  <a:srgbClr val="002060"/>
                </a:solidFill>
                <a:latin typeface="Garamond" panose="02020404030301010803" pitchFamily="18" charset="0"/>
              </a:rPr>
              <a:t>Öğretmen                              Hassas Lider</a:t>
            </a:r>
          </a:p>
          <a:p>
            <a:pPr lvl="3" indent="-1331913">
              <a:buNone/>
            </a:pPr>
            <a:r>
              <a:rPr lang="tr-TR" sz="4000" b="1" dirty="0" smtClean="0">
                <a:solidFill>
                  <a:srgbClr val="002060"/>
                </a:solidFill>
                <a:latin typeface="Garamond" panose="02020404030301010803" pitchFamily="18" charset="0"/>
              </a:rPr>
              <a:t>Okul Müdürü                          Eşit Paydaş / Onay</a:t>
            </a:r>
          </a:p>
          <a:p>
            <a:pPr lvl="3" indent="-1331913">
              <a:buNone/>
              <a:tabLst>
                <a:tab pos="11482388" algn="l"/>
              </a:tabLst>
            </a:pPr>
            <a:r>
              <a:rPr lang="tr-TR" sz="4000" b="1" dirty="0" smtClean="0">
                <a:solidFill>
                  <a:srgbClr val="002060"/>
                </a:solidFill>
                <a:latin typeface="Garamond" panose="02020404030301010803" pitchFamily="18" charset="0"/>
              </a:rPr>
              <a:t>Maarif Müfettişi                      Kolaylaştırıcı / İzleme</a:t>
            </a:r>
            <a:endParaRPr lang="tr-TR" sz="4000" b="1" dirty="0">
              <a:solidFill>
                <a:srgbClr val="002060"/>
              </a:solidFill>
              <a:latin typeface="Garamond" panose="02020404030301010803" pitchFamily="18" charset="0"/>
            </a:endParaRPr>
          </a:p>
        </p:txBody>
      </p:sp>
      <p:cxnSp>
        <p:nvCxnSpPr>
          <p:cNvPr id="5" name="4 Düz Ok Bağlayıcısı"/>
          <p:cNvCxnSpPr/>
          <p:nvPr/>
        </p:nvCxnSpPr>
        <p:spPr bwMode="auto">
          <a:xfrm>
            <a:off x="2706649" y="3733761"/>
            <a:ext cx="3048000" cy="1588"/>
          </a:xfrm>
          <a:prstGeom prst="straightConnector1">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arrow"/>
          </a:ln>
          <a:effectLst>
            <a:outerShdw blurRad="38100" dist="25400" dir="5400000" algn="ctr" rotWithShape="0">
              <a:srgbClr val="000000">
                <a:alpha val="50000"/>
              </a:srgbClr>
            </a:outerShdw>
          </a:effectLst>
        </p:spPr>
      </p:cxnSp>
      <p:cxnSp>
        <p:nvCxnSpPr>
          <p:cNvPr id="6" name="5 Düz Ok Bağlayıcısı"/>
          <p:cNvCxnSpPr/>
          <p:nvPr/>
        </p:nvCxnSpPr>
        <p:spPr bwMode="auto">
          <a:xfrm>
            <a:off x="2768600" y="4884611"/>
            <a:ext cx="3048000" cy="1588"/>
          </a:xfrm>
          <a:prstGeom prst="straightConnector1">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arrow"/>
          </a:ln>
          <a:effectLst>
            <a:outerShdw blurRad="38100" dist="25400" dir="5400000" algn="ctr" rotWithShape="0">
              <a:srgbClr val="000000">
                <a:alpha val="50000"/>
              </a:srgbClr>
            </a:outerShdw>
          </a:effectLst>
        </p:spPr>
      </p:cxnSp>
      <p:cxnSp>
        <p:nvCxnSpPr>
          <p:cNvPr id="7" name="6 Düz Ok Bağlayıcısı"/>
          <p:cNvCxnSpPr/>
          <p:nvPr/>
        </p:nvCxnSpPr>
        <p:spPr bwMode="auto">
          <a:xfrm>
            <a:off x="3425787" y="5993289"/>
            <a:ext cx="3048000" cy="1588"/>
          </a:xfrm>
          <a:prstGeom prst="straightConnector1">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arrow"/>
          </a:ln>
          <a:effectLst>
            <a:outerShdw blurRad="38100" dist="25400" dir="5400000" algn="ctr" rotWithShape="0">
              <a:srgbClr val="000000">
                <a:alpha val="50000"/>
              </a:srgbClr>
            </a:outerShdw>
          </a:effectLst>
        </p:spPr>
      </p:cxnSp>
      <p:cxnSp>
        <p:nvCxnSpPr>
          <p:cNvPr id="9" name="8 Düz Ok Bağlayıcısı"/>
          <p:cNvCxnSpPr/>
          <p:nvPr/>
        </p:nvCxnSpPr>
        <p:spPr bwMode="auto">
          <a:xfrm>
            <a:off x="4230649" y="7125227"/>
            <a:ext cx="2514600" cy="1588"/>
          </a:xfrm>
          <a:prstGeom prst="straightConnector1">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arrow"/>
          </a:ln>
          <a:effectLst>
            <a:outerShdw blurRad="38100" dist="25400" dir="5400000" algn="ctr" rotWithShape="0">
              <a:srgbClr val="000000">
                <a:alpha val="50000"/>
              </a:srgbClr>
            </a:outerShdw>
          </a:effectLst>
        </p:spPr>
      </p:cxnSp>
      <p:cxnSp>
        <p:nvCxnSpPr>
          <p:cNvPr id="10" name="9 Düz Ok Bağlayıcısı"/>
          <p:cNvCxnSpPr/>
          <p:nvPr/>
        </p:nvCxnSpPr>
        <p:spPr bwMode="auto">
          <a:xfrm>
            <a:off x="4711700" y="8233905"/>
            <a:ext cx="2209800" cy="1588"/>
          </a:xfrm>
          <a:prstGeom prst="straightConnector1">
            <a:avLst/>
          </a:prstGeom>
          <a:blipFill dpi="0" rotWithShape="0">
            <a:blip r:embed="rId2"/>
            <a:srcRect/>
            <a:tile tx="0" ty="0" sx="100000" sy="100000" flip="none" algn="tl"/>
          </a:blipFill>
          <a:ln w="25400" cap="flat" cmpd="sng" algn="ctr">
            <a:solidFill>
              <a:srgbClr val="000000"/>
            </a:solidFill>
            <a:prstDash val="solid"/>
            <a:miter lim="0"/>
            <a:headEnd type="none" w="med" len="med"/>
            <a:tailEnd type="arrow"/>
          </a:ln>
          <a:effectLst>
            <a:outerShdw blurRad="38100" dist="25400" dir="5400000" algn="ctr" rotWithShape="0">
              <a:srgbClr val="000000">
                <a:alpha val="50000"/>
              </a:srgbClr>
            </a:outerShdw>
          </a:effectLst>
        </p:spPr>
      </p:cxnSp>
      <p:pic>
        <p:nvPicPr>
          <p:cNvPr id="11"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3" name="TextBox 3"/>
          <p:cNvSpPr txBox="1"/>
          <p:nvPr/>
        </p:nvSpPr>
        <p:spPr>
          <a:xfrm>
            <a:off x="8940800" y="9172575"/>
            <a:ext cx="3790950" cy="461963"/>
          </a:xfrm>
          <a:prstGeom prst="rect">
            <a:avLst/>
          </a:prstGeom>
          <a:noFill/>
          <a:ln w="3175">
            <a:solidFill>
              <a:schemeClr val="accent1">
                <a:lumMod val="20000"/>
                <a:lumOff val="80000"/>
              </a:schemeClr>
            </a:solidFill>
          </a:ln>
        </p:spPr>
        <p:txBody>
          <a:bodyPr>
            <a:spAutoFit/>
          </a:bodyPr>
          <a:lstStyle/>
          <a:p>
            <a:r>
              <a:rPr lang="tr-TR" altLang="tr-TR" sz="2400" dirty="0" smtClean="0">
                <a:solidFill>
                  <a:srgbClr val="002060"/>
                </a:solidFill>
                <a:latin typeface="Garamond" panose="02020404030301010803" pitchFamily="18" charset="0"/>
              </a:rPr>
              <a:t>5-3</a:t>
            </a:r>
            <a:r>
              <a:rPr lang="tr-TR" altLang="tr-TR" sz="2400" dirty="0" smtClean="0">
                <a:solidFill>
                  <a:srgbClr val="002060"/>
                </a:solidFill>
                <a:latin typeface="Garamond" panose="02020404030301010803" pitchFamily="18" charset="0"/>
              </a:rPr>
              <a:t>. </a:t>
            </a:r>
            <a:r>
              <a:rPr lang="tr-TR" altLang="tr-TR" sz="2400" dirty="0">
                <a:solidFill>
                  <a:srgbClr val="002060"/>
                </a:solidFill>
                <a:latin typeface="Garamond" panose="02020404030301010803" pitchFamily="18" charset="0"/>
              </a:rPr>
              <a:t>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smtClean="0">
                <a:solidFill>
                  <a:srgbClr val="002060"/>
                </a:solidFill>
                <a:latin typeface="Garamond" panose="02020404030301010803" pitchFamily="18" charset="0"/>
              </a:rPr>
              <a:t>8</a:t>
            </a:r>
            <a:r>
              <a:rPr lang="en-US" altLang="tr-TR" sz="2400" dirty="0" smtClean="0">
                <a:solidFill>
                  <a:srgbClr val="002060"/>
                </a:solidFill>
                <a:latin typeface="Garamond" panose="02020404030301010803" pitchFamily="18" charset="0"/>
              </a:rPr>
              <a:t>/</a:t>
            </a:r>
            <a:r>
              <a:rPr lang="tr-TR" altLang="tr-TR" sz="2400" dirty="0" smtClean="0">
                <a:solidFill>
                  <a:srgbClr val="002060"/>
                </a:solidFill>
                <a:latin typeface="Garamond" panose="02020404030301010803" pitchFamily="18" charset="0"/>
              </a:rPr>
              <a:t>28</a:t>
            </a:r>
            <a:endParaRPr lang="tr-TR" altLang="tr-TR" sz="2400" dirty="0">
              <a:solidFill>
                <a:srgbClr val="002060"/>
              </a:solidFill>
              <a:latin typeface="Garamond" panose="020204040303010108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2633</TotalTime>
  <Words>941</Words>
  <Application>Microsoft Office PowerPoint</Application>
  <PresentationFormat>Özel</PresentationFormat>
  <Paragraphs>191</Paragraphs>
  <Slides>30</Slides>
  <Notes>12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30</vt:i4>
      </vt:variant>
    </vt:vector>
  </HeadingPairs>
  <TitlesOfParts>
    <vt:vector size="37" baseType="lpstr">
      <vt:lpstr>Arial</vt:lpstr>
      <vt:lpstr>Bodoni SvtyTwo OS ITC TT-Bold</vt:lpstr>
      <vt:lpstr>Calibri</vt:lpstr>
      <vt:lpstr>Garamond</vt:lpstr>
      <vt:lpstr>Helvetica Light</vt:lpstr>
      <vt:lpstr>Helvetica Neue</vt:lpstr>
      <vt:lpstr>White</vt:lpstr>
      <vt:lpstr>PowerPoint Sunusu</vt:lpstr>
      <vt:lpstr>FARKINDALIK YARATMA </vt:lpstr>
      <vt:lpstr>KAMPANYA</vt:lpstr>
      <vt:lpstr>KAMPANYA</vt:lpstr>
      <vt:lpstr>FARKINDALIK YARATMA KAMPANYASI</vt:lpstr>
      <vt:lpstr>TOPLUMSAL CİNSİYET EŞİTLİĞİ FARKINDALIĞI</vt:lpstr>
      <vt:lpstr>TOPLUMSAL CİNSİYET EŞİTLİĞİ FARKINDALIĞI</vt:lpstr>
      <vt:lpstr>OKULLAR NEDEN ÖNEMLİ?</vt:lpstr>
      <vt:lpstr>FARKINDALIK YARATMA -ROLLER-</vt:lpstr>
      <vt:lpstr>FARKINDALIK YARATMA -ZORLUKLAR-</vt:lpstr>
      <vt:lpstr>FARKINDALIK  YARATMA KAMPANYASI  -ÖRNEKLER-</vt:lpstr>
      <vt:lpstr>FARKINDALIK  YARATMA KAMPANYASI  -ÖRNEKLER-</vt:lpstr>
      <vt:lpstr>PROJE ÖRNEĞİ EĞİTİMDE TOPLUMSAL CİNSİYET EŞİTLİĞİNİN GELİŞTİRİLMESİ PROJESİ (ETCEP) (2014-2016) </vt:lpstr>
      <vt:lpstr>KAMPANYA PLANLAMA SÜRECİ</vt:lpstr>
      <vt:lpstr>KAMPANYA PLANLAMA SÜRECİ</vt:lpstr>
      <vt:lpstr>PLANLAMA SÜRECİ – ANALIZ: TEMEL SORULAR I</vt:lpstr>
      <vt:lpstr>PLANLAMA SÜRECİ – ANALIZ: TEMEL SORULAR II</vt:lpstr>
      <vt:lpstr>PLANLAMA SÜRECİ – ANALIZ: TEMEL SORULAR III</vt:lpstr>
      <vt:lpstr>PLANLAMA SÜRECİ -KARAR VERME-</vt:lpstr>
      <vt:lpstr>PLANLAMA SÜRECİ -KARAR VERME-</vt:lpstr>
      <vt:lpstr>NEDEN? / MESAJ </vt:lpstr>
      <vt:lpstr>KİM? / HEDEF KİTLE</vt:lpstr>
      <vt:lpstr>KİM? / HEDEF KİTLE – PAYDAŞLAR </vt:lpstr>
      <vt:lpstr>KİM? / HEDEF KİTLE – PAYDAŞLAR </vt:lpstr>
      <vt:lpstr>NE? / MESAJ </vt:lpstr>
      <vt:lpstr>NASIL? / STRATEJİ</vt:lpstr>
      <vt:lpstr>NE ZAMAN ? / ZAMANLAMA</vt:lpstr>
      <vt:lpstr>NE ZAMAN ? / ZAMANLAMA</vt:lpstr>
      <vt:lpstr>NEREDE? / STRATEJİ</vt:lpstr>
      <vt:lpstr>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BCUSER</dc:creator>
  <cp:lastModifiedBy>eda tüzemen</cp:lastModifiedBy>
  <cp:revision>349</cp:revision>
  <dcterms:modified xsi:type="dcterms:W3CDTF">2016-07-31T19:43:03Z</dcterms:modified>
</cp:coreProperties>
</file>